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ags/tag2.xml" ContentType="application/vnd.openxmlformats-officedocument.presentationml.tags+xml"/>
  <Override PartName="/ppt/embeddings/oleObject1.bin" ContentType="application/vnd.openxmlformats-officedocument.oleObject"/>
  <Override PartName="/ppt/tags/tag3.xml" ContentType="application/vnd.openxmlformats-officedocument.presentationml.tags+xml"/>
  <Override PartName="/ppt/embeddings/oleObject2.bin" ContentType="application/vnd.openxmlformats-officedocument.oleObject"/>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embeddings/oleObject3.bin" ContentType="application/vnd.openxmlformats-officedocument.oleObject"/>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embeddings/oleObject4.bin" ContentType="application/vnd.openxmlformats-officedocument.oleObject"/>
  <Override PartName="/ppt/tags/tag57.xml" ContentType="application/vnd.openxmlformats-officedocument.presentationml.tags+xml"/>
  <Override PartName="/ppt/embeddings/oleObject5.bin" ContentType="application/vnd.openxmlformats-officedocument.oleObject"/>
  <Override PartName="/ppt/tags/tag58.xml" ContentType="application/vnd.openxmlformats-officedocument.presentationml.tags+xml"/>
  <Override PartName="/ppt/embeddings/oleObject6.bin" ContentType="application/vnd.openxmlformats-officedocument.oleObject"/>
  <Override PartName="/ppt/tags/tag59.xml" ContentType="application/vnd.openxmlformats-officedocument.presentationml.tags+xml"/>
  <Override PartName="/ppt/tags/tag60.xml" ContentType="application/vnd.openxmlformats-officedocument.presentationml.tags+xml"/>
  <Override PartName="/ppt/embeddings/oleObject7.bin" ContentType="application/vnd.openxmlformats-officedocument.oleObject"/>
  <Override PartName="/ppt/tags/tag61.xml" ContentType="application/vnd.openxmlformats-officedocument.presentationml.tags+xml"/>
  <Override PartName="/ppt/tags/tag62.xml" ContentType="application/vnd.openxmlformats-officedocument.presentationml.tags+xml"/>
  <Override PartName="/ppt/embeddings/oleObject8.bin" ContentType="application/vnd.openxmlformats-officedocument.oleObject"/>
  <Override PartName="/ppt/tags/tag63.xml" ContentType="application/vnd.openxmlformats-officedocument.presentationml.tags+xml"/>
  <Override PartName="/ppt/embeddings/oleObject9.bin" ContentType="application/vnd.openxmlformats-officedocument.oleObject"/>
  <Override PartName="/ppt/tags/tag64.xml" ContentType="application/vnd.openxmlformats-officedocument.presentationml.tags+xml"/>
  <Override PartName="/ppt/embeddings/oleObject10.bin" ContentType="application/vnd.openxmlformats-officedocument.oleObject"/>
  <Override PartName="/ppt/tags/tag65.xml" ContentType="application/vnd.openxmlformats-officedocument.presentationml.tags+xml"/>
  <Override PartName="/ppt/tags/tag66.xml" ContentType="application/vnd.openxmlformats-officedocument.presentationml.tags+xml"/>
  <Override PartName="/ppt/embeddings/oleObject11.bin" ContentType="application/vnd.openxmlformats-officedocument.oleObject"/>
  <Override PartName="/ppt/tags/tag67.xml" ContentType="application/vnd.openxmlformats-officedocument.presentationml.tags+xml"/>
  <Override PartName="/ppt/embeddings/oleObject12.bin" ContentType="application/vnd.openxmlformats-officedocument.oleObject"/>
  <Override PartName="/ppt/tags/tag68.xml" ContentType="application/vnd.openxmlformats-officedocument.presentationml.tags+xml"/>
  <Override PartName="/ppt/embeddings/oleObject13.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tags/tag69.xml" ContentType="application/vnd.openxmlformats-officedocument.presentationml.tags+xml"/>
  <Override PartName="/ppt/embeddings/oleObject14.bin" ContentType="application/vnd.openxmlformats-officedocument.oleObject"/>
  <Override PartName="/ppt/tags/tag70.xml" ContentType="application/vnd.openxmlformats-officedocument.presentationml.tags+xml"/>
  <Override PartName="/ppt/notesSlides/notesSlide1.xml" ContentType="application/vnd.openxmlformats-officedocument.presentationml.notesSlide+xml"/>
  <Override PartName="/ppt/embeddings/oleObject15.bin" ContentType="application/vnd.openxmlformats-officedocument.oleObject"/>
  <Override PartName="/ppt/tags/tag71.xml" ContentType="application/vnd.openxmlformats-officedocument.presentationml.tags+xml"/>
  <Override PartName="/ppt/tags/tag72.xml" ContentType="application/vnd.openxmlformats-officedocument.presentationml.tags+xml"/>
  <Override PartName="/ppt/notesSlides/notesSlide2.xml" ContentType="application/vnd.openxmlformats-officedocument.presentationml.notesSlide+xml"/>
  <Override PartName="/ppt/embeddings/oleObject16.bin" ContentType="application/vnd.openxmlformats-officedocument.oleObject"/>
  <Override PartName="/ppt/tags/tag73.xml" ContentType="application/vnd.openxmlformats-officedocument.presentationml.tags+xml"/>
  <Override PartName="/ppt/tags/tag74.xml" ContentType="application/vnd.openxmlformats-officedocument.presentationml.tags+xml"/>
  <Override PartName="/ppt/notesSlides/notesSlide3.xml" ContentType="application/vnd.openxmlformats-officedocument.presentationml.notesSlide+xml"/>
  <Override PartName="/ppt/embeddings/oleObject17.bin" ContentType="application/vnd.openxmlformats-officedocument.oleObject"/>
  <Override PartName="/ppt/tags/tag75.xml" ContentType="application/vnd.openxmlformats-officedocument.presentationml.tags+xml"/>
  <Override PartName="/ppt/tags/tag76.xml" ContentType="application/vnd.openxmlformats-officedocument.presentationml.tags+xml"/>
  <Override PartName="/ppt/notesSlides/notesSlide4.xml" ContentType="application/vnd.openxmlformats-officedocument.presentationml.notesSlide+xml"/>
  <Override PartName="/ppt/embeddings/oleObject18.bin" ContentType="application/vnd.openxmlformats-officedocument.oleObject"/>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tags/tag122.xml" ContentType="application/vnd.openxmlformats-officedocument.presentationml.tags+xml"/>
  <Override PartName="/ppt/tags/tag123.xml" ContentType="application/vnd.openxmlformats-officedocument.presentationml.tags+xml"/>
  <Override PartName="/ppt/notesSlides/notesSlide5.xml" ContentType="application/vnd.openxmlformats-officedocument.presentationml.notesSlide+xml"/>
  <Override PartName="/ppt/embeddings/oleObject22.bin" ContentType="application/vnd.openxmlformats-officedocument.oleObject"/>
  <Override PartName="/ppt/tags/tag124.xml" ContentType="application/vnd.openxmlformats-officedocument.presentationml.tags+xml"/>
  <Override PartName="/ppt/embeddings/oleObject23.bin" ContentType="application/vnd.openxmlformats-officedocument.oleObject"/>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notesSlides/notesSlide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7.xml" ContentType="application/vnd.openxmlformats-officedocument.presentationml.notesSlide+xml"/>
  <Override PartName="/ppt/embeddings/oleObject70.bin" ContentType="application/vnd.openxmlformats-officedocument.oleObject"/>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notesSlides/notesSlide8.xml" ContentType="application/vnd.openxmlformats-officedocument.presentationml.notesSlide+xml"/>
  <Override PartName="/ppt/embeddings/oleObject71.bin" ContentType="application/vnd.openxmlformats-officedocument.oleObject"/>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notesSlides/notesSlide9.xml" ContentType="application/vnd.openxmlformats-officedocument.presentationml.notesSlide+xml"/>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notesSlides/notesSlide10.xml" ContentType="application/vnd.openxmlformats-officedocument.presentationml.notesSlide+xml"/>
  <Override PartName="/ppt/embeddings/oleObject77.bin" ContentType="application/vnd.openxmlformats-officedocument.oleObject"/>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embeddings/oleObject82.bin" ContentType="application/vnd.openxmlformats-officedocument.oleObject"/>
  <Override PartName="/ppt/embeddings/oleObject83.bin" ContentType="application/vnd.openxmlformats-officedocument.oleObject"/>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embeddings/oleObject84.bin" ContentType="application/vnd.openxmlformats-officedocument.oleObject"/>
  <Override PartName="/ppt/embeddings/oleObject85.bin" ContentType="application/vnd.openxmlformats-officedocument.oleObject"/>
  <Override PartName="/ppt/tags/tag602.xml" ContentType="application/vnd.openxmlformats-officedocument.presentationml.tags+xml"/>
  <Override PartName="/ppt/tags/tag603.xml" ContentType="application/vnd.openxmlformats-officedocument.presentationml.tags+xml"/>
  <Override PartName="/ppt/embeddings/oleObject86.bin" ContentType="application/vnd.openxmlformats-officedocument.oleObject"/>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embeddings/oleObject98.bin" ContentType="application/vnd.openxmlformats-officedocument.oleObject"/>
  <Override PartName="/ppt/embeddings/oleObject99.bin" ContentType="application/vnd.openxmlformats-officedocument.oleObject"/>
  <Override PartName="/ppt/tags/tag678.xml" ContentType="application/vnd.openxmlformats-officedocument.presentationml.tags+xml"/>
  <Override PartName="/ppt/tags/tag679.xml" ContentType="application/vnd.openxmlformats-officedocument.presentationml.tags+xml"/>
  <Override PartName="/ppt/notesSlides/notesSlide11.xml" ContentType="application/vnd.openxmlformats-officedocument.presentationml.notesSlide+xml"/>
  <Override PartName="/ppt/embeddings/oleObject100.bin" ContentType="application/vnd.openxmlformats-officedocument.oleObject"/>
  <Override PartName="/ppt/tags/tag680.xml" ContentType="application/vnd.openxmlformats-officedocument.presentationml.tags+xml"/>
  <Override PartName="/ppt/notesSlides/notesSlide12.xml" ContentType="application/vnd.openxmlformats-officedocument.presentationml.notesSlide+xml"/>
  <Override PartName="/ppt/embeddings/oleObject101.bin" ContentType="application/vnd.openxmlformats-officedocument.oleObject"/>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13.xml" ContentType="application/vnd.openxmlformats-officedocument.presentationml.notesSlide+xml"/>
  <Override PartName="/ppt/embeddings/oleObject106.bin" ContentType="application/vnd.openxmlformats-officedocument.oleObject"/>
  <Override PartName="/ppt/embeddings/oleObject107.bin" ContentType="application/vnd.openxmlformats-officedocument.oleObject"/>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notesSlides/notesSlide14.xml" ContentType="application/vnd.openxmlformats-officedocument.presentationml.notesSlide+xml"/>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tags/tag782.xml" ContentType="application/vnd.openxmlformats-officedocument.presentationml.tags+xml"/>
  <Override PartName="/ppt/tags/tag783.xml" ContentType="application/vnd.openxmlformats-officedocument.presentationml.tags+xml"/>
  <Override PartName="/ppt/notesSlides/notesSlide15.xml" ContentType="application/vnd.openxmlformats-officedocument.presentationml.notesSlide+xml"/>
  <Override PartName="/ppt/embeddings/oleObject111.bin" ContentType="application/vnd.openxmlformats-officedocument.oleObject"/>
  <Override PartName="/ppt/tags/tag784.xml" ContentType="application/vnd.openxmlformats-officedocument.presentationml.tags+xml"/>
  <Override PartName="/ppt/notesSlides/notesSlide16.xml" ContentType="application/vnd.openxmlformats-officedocument.presentationml.notesSlide+xml"/>
  <Override PartName="/ppt/embeddings/oleObject112.bin" ContentType="application/vnd.openxmlformats-officedocument.oleObject"/>
  <Override PartName="/ppt/tags/tag785.xml" ContentType="application/vnd.openxmlformats-officedocument.presentationml.tags+xml"/>
  <Override PartName="/ppt/tags/tag786.xml" ContentType="application/vnd.openxmlformats-officedocument.presentationml.tags+xml"/>
  <Override PartName="/ppt/notesSlides/notesSlide17.xml" ContentType="application/vnd.openxmlformats-officedocument.presentationml.notesSlide+xml"/>
  <Override PartName="/ppt/embeddings/oleObject113.bin" ContentType="application/vnd.openxmlformats-officedocument.oleObject"/>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notesSlides/notesSlide18.xml" ContentType="application/vnd.openxmlformats-officedocument.presentationml.notesSlide+xml"/>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embeddings/oleObject117.bin" ContentType="application/vnd.openxmlformats-officedocument.oleObject"/>
  <Override PartName="/ppt/embeddings/oleObject118.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117" r:id="rId1"/>
  </p:sldMasterIdLst>
  <p:notesMasterIdLst>
    <p:notesMasterId r:id="rId43"/>
  </p:notesMasterIdLst>
  <p:handoutMasterIdLst>
    <p:handoutMasterId r:id="rId44"/>
  </p:handoutMasterIdLst>
  <p:sldIdLst>
    <p:sldId id="1636" r:id="rId2"/>
    <p:sldId id="1607" r:id="rId3"/>
    <p:sldId id="1608" r:id="rId4"/>
    <p:sldId id="1609" r:id="rId5"/>
    <p:sldId id="1612" r:id="rId6"/>
    <p:sldId id="1611" r:id="rId7"/>
    <p:sldId id="1615" r:id="rId8"/>
    <p:sldId id="1637" r:id="rId9"/>
    <p:sldId id="1621" r:id="rId10"/>
    <p:sldId id="1622" r:id="rId11"/>
    <p:sldId id="1623" r:id="rId12"/>
    <p:sldId id="1624" r:id="rId13"/>
    <p:sldId id="1674" r:id="rId14"/>
    <p:sldId id="1675" r:id="rId15"/>
    <p:sldId id="1676" r:id="rId16"/>
    <p:sldId id="1677" r:id="rId17"/>
    <p:sldId id="1678" r:id="rId18"/>
    <p:sldId id="1679" r:id="rId19"/>
    <p:sldId id="1628" r:id="rId20"/>
    <p:sldId id="1630" r:id="rId21"/>
    <p:sldId id="1638" r:id="rId22"/>
    <p:sldId id="1682" r:id="rId23"/>
    <p:sldId id="1635" r:id="rId24"/>
    <p:sldId id="1583" r:id="rId25"/>
    <p:sldId id="1584" r:id="rId26"/>
    <p:sldId id="1585" r:id="rId27"/>
    <p:sldId id="1656" r:id="rId28"/>
    <p:sldId id="1287" r:id="rId29"/>
    <p:sldId id="1673" r:id="rId30"/>
    <p:sldId id="1680" r:id="rId31"/>
    <p:sldId id="1681" r:id="rId32"/>
    <p:sldId id="1663" r:id="rId33"/>
    <p:sldId id="1664" r:id="rId34"/>
    <p:sldId id="1665" r:id="rId35"/>
    <p:sldId id="1666" r:id="rId36"/>
    <p:sldId id="1667" r:id="rId37"/>
    <p:sldId id="1668" r:id="rId38"/>
    <p:sldId id="1669" r:id="rId39"/>
    <p:sldId id="1670" r:id="rId40"/>
    <p:sldId id="1671" r:id="rId41"/>
    <p:sldId id="1672" r:id="rId42"/>
  </p:sldIdLst>
  <p:sldSz cx="12192000" cy="6858000"/>
  <p:notesSz cx="9926638" cy="6797675"/>
  <p:custShowLst>
    <p:custShow name="Format Guide Workshop" id="0">
      <p:sldLst/>
    </p:custShow>
  </p:custShow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oc Evento 20 Febbraio" id="{4A392406-5BB6-4B48-A7B7-0D4B7EDFE91D}">
          <p14:sldIdLst>
            <p14:sldId id="1636"/>
            <p14:sldId id="1607"/>
            <p14:sldId id="1608"/>
            <p14:sldId id="1609"/>
            <p14:sldId id="1612"/>
            <p14:sldId id="1611"/>
            <p14:sldId id="1615"/>
            <p14:sldId id="1637"/>
            <p14:sldId id="1621"/>
            <p14:sldId id="1622"/>
            <p14:sldId id="1623"/>
            <p14:sldId id="1624"/>
            <p14:sldId id="1674"/>
            <p14:sldId id="1675"/>
            <p14:sldId id="1676"/>
            <p14:sldId id="1677"/>
            <p14:sldId id="1678"/>
            <p14:sldId id="1679"/>
            <p14:sldId id="1628"/>
            <p14:sldId id="1630"/>
            <p14:sldId id="1638"/>
            <p14:sldId id="1682"/>
            <p14:sldId id="1635"/>
            <p14:sldId id="1583"/>
            <p14:sldId id="1584"/>
            <p14:sldId id="1585"/>
            <p14:sldId id="1656"/>
            <p14:sldId id="1287"/>
            <p14:sldId id="1673"/>
            <p14:sldId id="1680"/>
            <p14:sldId id="1681"/>
            <p14:sldId id="1663"/>
            <p14:sldId id="1664"/>
            <p14:sldId id="1665"/>
            <p14:sldId id="1666"/>
            <p14:sldId id="1667"/>
            <p14:sldId id="1668"/>
            <p14:sldId id="1669"/>
            <p14:sldId id="1670"/>
            <p14:sldId id="1671"/>
            <p14:sldId id="1672"/>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89A"/>
    <a:srgbClr val="FF9900"/>
    <a:srgbClr val="FF0066"/>
    <a:srgbClr val="009999"/>
    <a:srgbClr val="EE4112"/>
    <a:srgbClr val="F2F2F2"/>
    <a:srgbClr val="00C1D7"/>
    <a:srgbClr val="1F8B57"/>
    <a:srgbClr val="D4DF33"/>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82" autoAdjust="0"/>
    <p:restoredTop sz="80452" autoAdjust="0"/>
  </p:normalViewPr>
  <p:slideViewPr>
    <p:cSldViewPr snapToGrid="0">
      <p:cViewPr varScale="1">
        <p:scale>
          <a:sx n="85" d="100"/>
          <a:sy n="85" d="100"/>
        </p:scale>
        <p:origin x="-1944" y="-104"/>
      </p:cViewPr>
      <p:guideLst>
        <p:guide orient="horz" pos="2160"/>
        <p:guide pos="3840"/>
      </p:guideLst>
    </p:cSldViewPr>
  </p:slideViewPr>
  <p:outlineViewPr>
    <p:cViewPr>
      <p:scale>
        <a:sx n="33" d="100"/>
        <a:sy n="33" d="100"/>
      </p:scale>
      <p:origin x="0" y="-4773"/>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2" d="100"/>
          <a:sy n="62" d="100"/>
        </p:scale>
        <p:origin x="1356" y="39"/>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gs" Target="tags/tag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17" Type="http://schemas.microsoft.com/office/2015/10/relationships/revisionInfo" Target="revisionInfo.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 Id="rId3"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39.emf"/><Relationship Id="rId3" Type="http://schemas.openxmlformats.org/officeDocument/2006/relationships/image" Target="../media/image40.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7" Type="http://schemas.openxmlformats.org/officeDocument/2006/relationships/image" Target="../media/image47.emf"/><Relationship Id="rId1" Type="http://schemas.openxmlformats.org/officeDocument/2006/relationships/image" Target="../media/image2.emf"/><Relationship Id="rId2" Type="http://schemas.openxmlformats.org/officeDocument/2006/relationships/image" Target="../media/image42.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1" Type="http://schemas.openxmlformats.org/officeDocument/2006/relationships/image" Target="../media/image2.emf"/><Relationship Id="rId2" Type="http://schemas.openxmlformats.org/officeDocument/2006/relationships/image" Target="../media/image5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62.emf"/><Relationship Id="rId3" Type="http://schemas.openxmlformats.org/officeDocument/2006/relationships/image" Target="../media/image63.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6" Type="http://schemas.openxmlformats.org/officeDocument/2006/relationships/image" Target="../media/image68.emf"/><Relationship Id="rId7" Type="http://schemas.openxmlformats.org/officeDocument/2006/relationships/image" Target="../media/image69.emf"/><Relationship Id="rId1" Type="http://schemas.openxmlformats.org/officeDocument/2006/relationships/image" Target="../media/image2.emf"/><Relationship Id="rId2" Type="http://schemas.openxmlformats.org/officeDocument/2006/relationships/image" Target="../media/image64.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6" Type="http://schemas.openxmlformats.org/officeDocument/2006/relationships/image" Target="../media/image74.emf"/><Relationship Id="rId7" Type="http://schemas.openxmlformats.org/officeDocument/2006/relationships/image" Target="../media/image75.emf"/><Relationship Id="rId1" Type="http://schemas.openxmlformats.org/officeDocument/2006/relationships/image" Target="../media/image2.emf"/><Relationship Id="rId2" Type="http://schemas.openxmlformats.org/officeDocument/2006/relationships/image" Target="../media/image7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76.emf"/><Relationship Id="rId3" Type="http://schemas.openxmlformats.org/officeDocument/2006/relationships/image" Target="../media/image7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78.emf"/><Relationship Id="rId3" Type="http://schemas.openxmlformats.org/officeDocument/2006/relationships/image" Target="../media/image7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80.emf"/><Relationship Id="rId3" Type="http://schemas.openxmlformats.org/officeDocument/2006/relationships/image" Target="../media/image81.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1" Type="http://schemas.openxmlformats.org/officeDocument/2006/relationships/image" Target="../media/image2.emf"/><Relationship Id="rId2" Type="http://schemas.openxmlformats.org/officeDocument/2006/relationships/image" Target="../media/image8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image" Target="../media/image104.emf"/><Relationship Id="rId5" Type="http://schemas.openxmlformats.org/officeDocument/2006/relationships/image" Target="../media/image105.emf"/><Relationship Id="rId1" Type="http://schemas.openxmlformats.org/officeDocument/2006/relationships/image" Target="../media/image101.emf"/><Relationship Id="rId2" Type="http://schemas.openxmlformats.org/officeDocument/2006/relationships/image" Target="../media/image10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1" Type="http://schemas.openxmlformats.org/officeDocument/2006/relationships/image" Target="../media/image2.emf"/><Relationship Id="rId2" Type="http://schemas.openxmlformats.org/officeDocument/2006/relationships/image" Target="../media/image11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11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12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42.emf"/><Relationship Id="rId4" Type="http://schemas.openxmlformats.org/officeDocument/2006/relationships/image" Target="../media/image143.emf"/><Relationship Id="rId5" Type="http://schemas.openxmlformats.org/officeDocument/2006/relationships/image" Target="../media/image144.emf"/><Relationship Id="rId6" Type="http://schemas.openxmlformats.org/officeDocument/2006/relationships/image" Target="../media/image145.emf"/><Relationship Id="rId7" Type="http://schemas.openxmlformats.org/officeDocument/2006/relationships/image" Target="../media/image146.emf"/><Relationship Id="rId8" Type="http://schemas.openxmlformats.org/officeDocument/2006/relationships/image" Target="../media/image147.emf"/><Relationship Id="rId9" Type="http://schemas.openxmlformats.org/officeDocument/2006/relationships/image" Target="../media/image148.emf"/><Relationship Id="rId10" Type="http://schemas.openxmlformats.org/officeDocument/2006/relationships/image" Target="../media/image149.emf"/><Relationship Id="rId11" Type="http://schemas.openxmlformats.org/officeDocument/2006/relationships/image" Target="../media/image150.emf"/><Relationship Id="rId1" Type="http://schemas.openxmlformats.org/officeDocument/2006/relationships/image" Target="../media/image10.emf"/><Relationship Id="rId2" Type="http://schemas.openxmlformats.org/officeDocument/2006/relationships/image" Target="../media/image14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57.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84.emf"/><Relationship Id="rId4" Type="http://schemas.openxmlformats.org/officeDocument/2006/relationships/image" Target="../media/image185.emf"/><Relationship Id="rId1" Type="http://schemas.openxmlformats.org/officeDocument/2006/relationships/image" Target="../media/image2.emf"/><Relationship Id="rId2" Type="http://schemas.openxmlformats.org/officeDocument/2006/relationships/image" Target="../media/image18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8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87.emf"/><Relationship Id="rId3" Type="http://schemas.openxmlformats.org/officeDocument/2006/relationships/image" Target="../media/image188.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96.emf"/><Relationship Id="rId3" Type="http://schemas.openxmlformats.org/officeDocument/2006/relationships/image" Target="../media/image19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9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4301543" cy="341065"/>
          </a:xfrm>
          <a:prstGeom prst="rect">
            <a:avLst/>
          </a:prstGeom>
        </p:spPr>
        <p:txBody>
          <a:bodyPr vert="horz" lIns="92492" tIns="46246" rIns="92492" bIns="46246" rtlCol="0"/>
          <a:lstStyle>
            <a:lvl1pPr algn="l">
              <a:defRPr sz="1200"/>
            </a:lvl1pPr>
          </a:lstStyle>
          <a:p>
            <a:endParaRPr lang="en-US" sz="800"/>
          </a:p>
        </p:txBody>
      </p:sp>
      <p:sp>
        <p:nvSpPr>
          <p:cNvPr id="3" name="Date Placeholder 2"/>
          <p:cNvSpPr>
            <a:spLocks noGrp="1"/>
          </p:cNvSpPr>
          <p:nvPr>
            <p:ph type="dt" sz="quarter" idx="1"/>
          </p:nvPr>
        </p:nvSpPr>
        <p:spPr>
          <a:xfrm>
            <a:off x="5622801" y="2"/>
            <a:ext cx="4301543" cy="341065"/>
          </a:xfrm>
          <a:prstGeom prst="rect">
            <a:avLst/>
          </a:prstGeom>
        </p:spPr>
        <p:txBody>
          <a:bodyPr vert="horz" lIns="92492" tIns="46246" rIns="92492" bIns="46246" rtlCol="0"/>
          <a:lstStyle>
            <a:lvl1pPr algn="r">
              <a:defRPr sz="1200"/>
            </a:lvl1pPr>
          </a:lstStyle>
          <a:p>
            <a:fld id="{57691E93-EF64-46CC-85E2-BBB5BEDB9501}" type="datetimeFigureOut">
              <a:rPr lang="en-US" sz="800"/>
              <a:t>5/9/18</a:t>
            </a:fld>
            <a:endParaRPr lang="en-US" sz="800"/>
          </a:p>
        </p:txBody>
      </p:sp>
      <p:sp>
        <p:nvSpPr>
          <p:cNvPr id="4" name="Footer Placeholder 3"/>
          <p:cNvSpPr>
            <a:spLocks noGrp="1"/>
          </p:cNvSpPr>
          <p:nvPr>
            <p:ph type="ftr" sz="quarter" idx="2"/>
          </p:nvPr>
        </p:nvSpPr>
        <p:spPr>
          <a:xfrm>
            <a:off x="3" y="6456613"/>
            <a:ext cx="4301543" cy="341064"/>
          </a:xfrm>
          <a:prstGeom prst="rect">
            <a:avLst/>
          </a:prstGeom>
        </p:spPr>
        <p:txBody>
          <a:bodyPr vert="horz" lIns="92492" tIns="46246" rIns="92492" bIns="46246" rtlCol="0" anchor="b"/>
          <a:lstStyle>
            <a:lvl1pPr algn="l">
              <a:defRPr sz="1200"/>
            </a:lvl1pPr>
          </a:lstStyle>
          <a:p>
            <a:endParaRPr lang="en-US" sz="800"/>
          </a:p>
        </p:txBody>
      </p:sp>
      <p:sp>
        <p:nvSpPr>
          <p:cNvPr id="5" name="Slide Number Placeholder 4"/>
          <p:cNvSpPr>
            <a:spLocks noGrp="1"/>
          </p:cNvSpPr>
          <p:nvPr>
            <p:ph type="sldNum" sz="quarter" idx="3"/>
          </p:nvPr>
        </p:nvSpPr>
        <p:spPr>
          <a:xfrm>
            <a:off x="5622801" y="6456613"/>
            <a:ext cx="4301543" cy="341064"/>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5288332"/>
            <a:ext cx="9924341" cy="1509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a:p>
        </p:txBody>
      </p:sp>
      <p:sp>
        <p:nvSpPr>
          <p:cNvPr id="2" name="Header Placeholder 1"/>
          <p:cNvSpPr>
            <a:spLocks noGrp="1"/>
          </p:cNvSpPr>
          <p:nvPr>
            <p:ph type="hdr" sz="quarter"/>
          </p:nvPr>
        </p:nvSpPr>
        <p:spPr>
          <a:xfrm>
            <a:off x="117729" y="2"/>
            <a:ext cx="4183817" cy="341065"/>
          </a:xfrm>
          <a:prstGeom prst="rect">
            <a:avLst/>
          </a:prstGeom>
        </p:spPr>
        <p:txBody>
          <a:bodyPr vert="horz" lIns="92492" tIns="46246" rIns="92492" bIns="46246" rtlCol="0"/>
          <a:lstStyle>
            <a:lvl1pPr algn="l">
              <a:defRPr sz="800"/>
            </a:lvl1pPr>
          </a:lstStyle>
          <a:p>
            <a:endParaRPr lang="en-US"/>
          </a:p>
        </p:txBody>
      </p:sp>
      <p:sp>
        <p:nvSpPr>
          <p:cNvPr id="3" name="Date Placeholder 2"/>
          <p:cNvSpPr>
            <a:spLocks noGrp="1"/>
          </p:cNvSpPr>
          <p:nvPr>
            <p:ph type="dt" idx="1"/>
          </p:nvPr>
        </p:nvSpPr>
        <p:spPr>
          <a:xfrm>
            <a:off x="5622801" y="2"/>
            <a:ext cx="4186111" cy="341065"/>
          </a:xfrm>
          <a:prstGeom prst="rect">
            <a:avLst/>
          </a:prstGeom>
        </p:spPr>
        <p:txBody>
          <a:bodyPr vert="horz" lIns="92492" tIns="46246" rIns="92492" bIns="46246" rtlCol="0"/>
          <a:lstStyle>
            <a:lvl1pPr algn="r">
              <a:defRPr sz="800"/>
            </a:lvl1pPr>
          </a:lstStyle>
          <a:p>
            <a:fld id="{3AD9BDA7-98EF-4344-B91C-30A07E8A84B0}" type="datetimeFigureOut">
              <a:rPr lang="en-US" smtClean="0"/>
              <a:pPr/>
              <a:t>5/9/18</a:t>
            </a:fld>
            <a:endParaRPr lang="en-US"/>
          </a:p>
        </p:txBody>
      </p:sp>
      <p:sp>
        <p:nvSpPr>
          <p:cNvPr id="4" name="Slide Image Placeholder 3"/>
          <p:cNvSpPr>
            <a:spLocks noGrp="1" noRot="1" noChangeAspect="1"/>
          </p:cNvSpPr>
          <p:nvPr>
            <p:ph type="sldImg" idx="2"/>
          </p:nvPr>
        </p:nvSpPr>
        <p:spPr>
          <a:xfrm>
            <a:off x="554038" y="204788"/>
            <a:ext cx="8818562" cy="4960937"/>
          </a:xfrm>
          <a:prstGeom prst="rect">
            <a:avLst/>
          </a:prstGeom>
          <a:noFill/>
          <a:ln w="9525">
            <a:solidFill>
              <a:schemeClr val="bg2"/>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133328" y="5370467"/>
            <a:ext cx="9659983" cy="659636"/>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17729" y="6456613"/>
            <a:ext cx="4183817" cy="341064"/>
          </a:xfrm>
          <a:prstGeom prst="rect">
            <a:avLst/>
          </a:prstGeom>
        </p:spPr>
        <p:txBody>
          <a:bodyPr vert="horz" lIns="92492" tIns="46246" rIns="92492" bIns="46246" rtlCol="0" anchor="b"/>
          <a:lstStyle>
            <a:lvl1pPr algn="l">
              <a:defRPr sz="800"/>
            </a:lvl1pPr>
          </a:lstStyle>
          <a:p>
            <a:endParaRPr lang="en-US"/>
          </a:p>
        </p:txBody>
      </p:sp>
      <p:sp>
        <p:nvSpPr>
          <p:cNvPr id="7" name="Slide Number Placeholder 6"/>
          <p:cNvSpPr>
            <a:spLocks noGrp="1"/>
          </p:cNvSpPr>
          <p:nvPr>
            <p:ph type="sldNum" sz="quarter" idx="5"/>
          </p:nvPr>
        </p:nvSpPr>
        <p:spPr>
          <a:xfrm>
            <a:off x="5622802" y="6456613"/>
            <a:ext cx="4170510" cy="341064"/>
          </a:xfrm>
          <a:prstGeom prst="rect">
            <a:avLst/>
          </a:prstGeom>
        </p:spPr>
        <p:txBody>
          <a:bodyPr vert="horz" lIns="92492" tIns="46246" rIns="92492" bIns="46246" rtlCol="0" anchor="b"/>
          <a:lstStyle>
            <a:lvl1pPr algn="r">
              <a:defRPr sz="800"/>
            </a:lvl1pPr>
          </a:lstStyle>
          <a:p>
            <a:r>
              <a:rPr lang="en-US"/>
              <a:t>Notes view: </a:t>
            </a:r>
            <a:fld id="{128CEAFE-FA94-43E5-B0FF-D47E1CCDD1B4}" type="slidenum">
              <a:rPr lang="en-US" smtClean="0"/>
              <a:pPr/>
              <a:t>‹#›</a:t>
            </a:fld>
            <a:endParaRPr lang="en-US"/>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xmlns="">
        <p15:guide id="1" orient="horz" pos="2142" userDrawn="1">
          <p15:clr>
            <a:srgbClr val="F26B43"/>
          </p15:clr>
        </p15:guide>
        <p15:guide id="2" pos="3127" userDrawn="1">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78466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Notes view: </a:t>
            </a:r>
            <a:fld id="{128CEAFE-FA94-43E5-B0FF-D47E1CCDD1B4}" type="slidenum">
              <a:rPr lang="en-US" smtClean="0"/>
              <a:pPr/>
              <a:t>22</a:t>
            </a:fld>
            <a:endParaRPr lang="en-US"/>
          </a:p>
        </p:txBody>
      </p:sp>
    </p:spTree>
    <p:extLst>
      <p:ext uri="{BB962C8B-B14F-4D97-AF65-F5344CB8AC3E}">
        <p14:creationId xmlns:p14="http://schemas.microsoft.com/office/powerpoint/2010/main" val="298485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31</a:t>
            </a:fld>
            <a:endParaRPr lang="en-US"/>
          </a:p>
        </p:txBody>
      </p:sp>
    </p:spTree>
    <p:extLst>
      <p:ext uri="{BB962C8B-B14F-4D97-AF65-F5344CB8AC3E}">
        <p14:creationId xmlns:p14="http://schemas.microsoft.com/office/powerpoint/2010/main" val="3403980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Notes view: </a:t>
            </a:r>
            <a:fld id="{128CEAFE-FA94-43E5-B0FF-D47E1CCDD1B4}" type="slidenum">
              <a:rPr lang="en-US" smtClean="0"/>
              <a:pPr/>
              <a:t>32</a:t>
            </a:fld>
            <a:endParaRPr lang="en-US"/>
          </a:p>
        </p:txBody>
      </p:sp>
    </p:spTree>
    <p:extLst>
      <p:ext uri="{BB962C8B-B14F-4D97-AF65-F5344CB8AC3E}">
        <p14:creationId xmlns:p14="http://schemas.microsoft.com/office/powerpoint/2010/main" val="274552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34</a:t>
            </a:fld>
            <a:endParaRPr lang="en-US"/>
          </a:p>
        </p:txBody>
      </p:sp>
    </p:spTree>
    <p:extLst>
      <p:ext uri="{BB962C8B-B14F-4D97-AF65-F5344CB8AC3E}">
        <p14:creationId xmlns:p14="http://schemas.microsoft.com/office/powerpoint/2010/main" val="239279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35</a:t>
            </a:fld>
            <a:endParaRPr lang="en-US"/>
          </a:p>
        </p:txBody>
      </p:sp>
    </p:spTree>
    <p:extLst>
      <p:ext uri="{BB962C8B-B14F-4D97-AF65-F5344CB8AC3E}">
        <p14:creationId xmlns:p14="http://schemas.microsoft.com/office/powerpoint/2010/main" val="3961966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36</a:t>
            </a:fld>
            <a:endParaRPr lang="en-US" dirty="0"/>
          </a:p>
        </p:txBody>
      </p:sp>
    </p:spTree>
    <p:extLst>
      <p:ext uri="{BB962C8B-B14F-4D97-AF65-F5344CB8AC3E}">
        <p14:creationId xmlns:p14="http://schemas.microsoft.com/office/powerpoint/2010/main" val="3420378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smtClean="0"/>
              <a:t>Notes view: </a:t>
            </a:r>
            <a:fld id="{128CEAFE-FA94-43E5-B0FF-D47E1CCDD1B4}" type="slidenum">
              <a:rPr lang="en-US" smtClean="0"/>
              <a:pPr/>
              <a:t>37</a:t>
            </a:fld>
            <a:endParaRPr lang="en-US" dirty="0"/>
          </a:p>
        </p:txBody>
      </p:sp>
    </p:spTree>
    <p:extLst>
      <p:ext uri="{BB962C8B-B14F-4D97-AF65-F5344CB8AC3E}">
        <p14:creationId xmlns:p14="http://schemas.microsoft.com/office/powerpoint/2010/main" val="3304129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38</a:t>
            </a:fld>
            <a:endParaRPr lang="en-US" dirty="0"/>
          </a:p>
        </p:txBody>
      </p:sp>
    </p:spTree>
    <p:extLst>
      <p:ext uri="{BB962C8B-B14F-4D97-AF65-F5344CB8AC3E}">
        <p14:creationId xmlns:p14="http://schemas.microsoft.com/office/powerpoint/2010/main" val="3425343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Notes view: </a:t>
            </a:r>
            <a:fld id="{128CEAFE-FA94-43E5-B0FF-D47E1CCDD1B4}" type="slidenum">
              <a:rPr lang="en-US" smtClean="0"/>
              <a:pPr/>
              <a:t>39</a:t>
            </a:fld>
            <a:endParaRPr lang="en-US"/>
          </a:p>
        </p:txBody>
      </p:sp>
    </p:spTree>
    <p:extLst>
      <p:ext uri="{BB962C8B-B14F-4D97-AF65-F5344CB8AC3E}">
        <p14:creationId xmlns:p14="http://schemas.microsoft.com/office/powerpoint/2010/main" val="324544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2</a:t>
            </a:fld>
            <a:endParaRPr lang="en-US" dirty="0"/>
          </a:p>
        </p:txBody>
      </p:sp>
    </p:spTree>
    <p:extLst>
      <p:ext uri="{BB962C8B-B14F-4D97-AF65-F5344CB8AC3E}">
        <p14:creationId xmlns:p14="http://schemas.microsoft.com/office/powerpoint/2010/main" val="134165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3</a:t>
            </a:fld>
            <a:endParaRPr lang="en-US" dirty="0"/>
          </a:p>
        </p:txBody>
      </p:sp>
    </p:spTree>
    <p:extLst>
      <p:ext uri="{BB962C8B-B14F-4D97-AF65-F5344CB8AC3E}">
        <p14:creationId xmlns:p14="http://schemas.microsoft.com/office/powerpoint/2010/main" val="397482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0B1C575A-FA3C-4170-BDE2-E20A3839939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78879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6</a:t>
            </a:fld>
            <a:endParaRPr lang="en-US" dirty="0"/>
          </a:p>
        </p:txBody>
      </p:sp>
    </p:spTree>
    <p:extLst>
      <p:ext uri="{BB962C8B-B14F-4D97-AF65-F5344CB8AC3E}">
        <p14:creationId xmlns:p14="http://schemas.microsoft.com/office/powerpoint/2010/main" val="1461972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Notes view: </a:t>
            </a:r>
            <a:fld id="{128CEAFE-FA94-43E5-B0FF-D47E1CCDD1B4}" type="slidenum">
              <a:rPr lang="en-US" smtClean="0"/>
              <a:pPr/>
              <a:t>10</a:t>
            </a:fld>
            <a:endParaRPr lang="en-US"/>
          </a:p>
        </p:txBody>
      </p:sp>
    </p:spTree>
    <p:extLst>
      <p:ext uri="{BB962C8B-B14F-4D97-AF65-F5344CB8AC3E}">
        <p14:creationId xmlns:p14="http://schemas.microsoft.com/office/powerpoint/2010/main" val="392986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19</a:t>
            </a:fld>
            <a:endParaRPr lang="en-US"/>
          </a:p>
        </p:txBody>
      </p:sp>
    </p:spTree>
    <p:extLst>
      <p:ext uri="{BB962C8B-B14F-4D97-AF65-F5344CB8AC3E}">
        <p14:creationId xmlns:p14="http://schemas.microsoft.com/office/powerpoint/2010/main" val="49890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20</a:t>
            </a:fld>
            <a:endParaRPr lang="en-US"/>
          </a:p>
        </p:txBody>
      </p:sp>
    </p:spTree>
    <p:extLst>
      <p:ext uri="{BB962C8B-B14F-4D97-AF65-F5344CB8AC3E}">
        <p14:creationId xmlns:p14="http://schemas.microsoft.com/office/powerpoint/2010/main" val="806746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smtClean="0">
                <a:latin typeface="+mn-lt"/>
              </a:rPr>
              <a:t>1. Signs of Store-solo stabilization driven by US True Luxury Consumers &amp; younger generations</a:t>
            </a:r>
          </a:p>
          <a:p>
            <a:pPr>
              <a:buNone/>
            </a:pPr>
            <a:endParaRPr lang="en-US" sz="1200" dirty="0" smtClean="0">
              <a:latin typeface="+mn-lt"/>
            </a:endParaRPr>
          </a:p>
          <a:p>
            <a:pPr>
              <a:buNone/>
            </a:pPr>
            <a:r>
              <a:rPr lang="en-US" sz="1200" dirty="0" smtClean="0">
                <a:latin typeface="+mn-lt"/>
              </a:rPr>
              <a:t>2.</a:t>
            </a:r>
            <a:r>
              <a:rPr lang="en-US" sz="1200" baseline="0" dirty="0" smtClean="0">
                <a:latin typeface="+mn-lt"/>
              </a:rPr>
              <a:t> </a:t>
            </a:r>
            <a:r>
              <a:rPr lang="en-US" sz="1200" dirty="0" err="1" smtClean="0">
                <a:latin typeface="+mn-lt"/>
              </a:rPr>
              <a:t>Omnichannel</a:t>
            </a:r>
            <a:r>
              <a:rPr lang="en-US" sz="1200" dirty="0" smtClean="0">
                <a:latin typeface="+mn-lt"/>
              </a:rPr>
              <a:t> stabilizing for the 1</a:t>
            </a:r>
            <a:r>
              <a:rPr lang="en-US" sz="1200" baseline="30000" dirty="0" smtClean="0">
                <a:latin typeface="+mn-lt"/>
              </a:rPr>
              <a:t>st </a:t>
            </a:r>
            <a:r>
              <a:rPr lang="en-US" sz="1200" dirty="0" smtClean="0">
                <a:latin typeface="+mn-lt"/>
              </a:rPr>
              <a:t>year, </a:t>
            </a:r>
            <a:r>
              <a:rPr lang="en-US" sz="1200" dirty="0" smtClean="0"/>
              <a:t>however future growth expected to come from Millennials 'Omni' attitude</a:t>
            </a:r>
            <a:endParaRPr lang="en-US" sz="1200" dirty="0" smtClean="0">
              <a:latin typeface="+mn-lt"/>
            </a:endParaRPr>
          </a:p>
          <a:p>
            <a:pPr>
              <a:buNone/>
            </a:pPr>
            <a:endParaRPr lang="en-US" sz="1200" dirty="0" smtClean="0">
              <a:latin typeface="+mn-lt"/>
            </a:endParaRPr>
          </a:p>
          <a:p>
            <a:pPr>
              <a:buNone/>
            </a:pPr>
            <a:r>
              <a:rPr lang="en-US" sz="1200" dirty="0" smtClean="0">
                <a:latin typeface="+mn-lt"/>
              </a:rPr>
              <a:t>3. Online-solo continues to grow driven mainly by older generations in mature countries  </a:t>
            </a:r>
          </a:p>
          <a:p>
            <a:endParaRPr lang="en-US" dirty="0" smtClean="0"/>
          </a:p>
          <a:p>
            <a:endParaRPr lang="en-US" dirty="0"/>
          </a:p>
        </p:txBody>
      </p:sp>
      <p:sp>
        <p:nvSpPr>
          <p:cNvPr id="4" name="Slide Number Placeholder 3"/>
          <p:cNvSpPr>
            <a:spLocks noGrp="1"/>
          </p:cNvSpPr>
          <p:nvPr>
            <p:ph type="sldNum" sz="quarter" idx="10"/>
          </p:nvPr>
        </p:nvSpPr>
        <p:spPr/>
        <p:txBody>
          <a:bodyPr/>
          <a:lstStyle/>
          <a:p>
            <a:r>
              <a:rPr lang="en-US" smtClean="0"/>
              <a:t>Notes view: </a:t>
            </a:r>
            <a:fld id="{128CEAFE-FA94-43E5-B0FF-D47E1CCDD1B4}" type="slidenum">
              <a:rPr lang="en-US" smtClean="0"/>
              <a:pPr/>
              <a:t>21</a:t>
            </a:fld>
            <a:endParaRPr lang="en-US"/>
          </a:p>
        </p:txBody>
      </p:sp>
    </p:spTree>
    <p:extLst>
      <p:ext uri="{BB962C8B-B14F-4D97-AF65-F5344CB8AC3E}">
        <p14:creationId xmlns:p14="http://schemas.microsoft.com/office/powerpoint/2010/main" val="331622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2.bin"/><Relationship Id="rId5" Type="http://schemas.openxmlformats.org/officeDocument/2006/relationships/image" Target="../media/image2.emf"/><Relationship Id="rId6" Type="http://schemas.openxmlformats.org/officeDocument/2006/relationships/image" Target="../media/image3.jpeg"/><Relationship Id="rId7"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Master" Target="../slideMasters/slideMaster1.xml"/><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Master" Target="../slideMasters/slideMaster1.xml"/><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Master" Target="../slideMasters/slideMaster1.xml"/><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Master" Target="../slideMasters/slideMaster1.xml"/><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Master" Target="../slideMasters/slideMaster1.xml"/><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Master" Target="../slideMasters/slideMaster1.xml"/><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Master" Target="../slideMasters/slideMaster1.xml"/><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Master" Target="../slideMasters/slideMaster1.xml"/><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3.bin"/><Relationship Id="rId5" Type="http://schemas.openxmlformats.org/officeDocument/2006/relationships/image" Target="../media/image2.emf"/><Relationship Id="rId6" Type="http://schemas.openxmlformats.org/officeDocument/2006/relationships/image" Target="../media/image8.jpeg"/><Relationship Id="rId1" Type="http://schemas.openxmlformats.org/officeDocument/2006/relationships/vmlDrawing" Target="../drawings/vmlDrawing3.vml"/><Relationship Id="rId2" Type="http://schemas.openxmlformats.org/officeDocument/2006/relationships/tags" Target="../tags/tag26.xml"/></Relationships>
</file>

<file path=ppt/slideLayouts/_rels/slideLayout27.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jpg"/><Relationship Id="rId1" Type="http://schemas.openxmlformats.org/officeDocument/2006/relationships/tags" Target="../tags/tag28.xml"/><Relationship Id="rId2"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tags" Target="../tags/tag33.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tags" Target="../tags/tag34.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tags" Target="../tags/tag35.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tags" Target="../tags/tag36.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tags" Target="../tags/tag37.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tags" Target="../tags/tag38.xml"/><Relationship Id="rId2" Type="http://schemas.openxmlformats.org/officeDocument/2006/relationships/slideMaster" Target="../slideMasters/slideMaster1.xml"/><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tags" Target="../tags/tag39.xml"/><Relationship Id="rId2" Type="http://schemas.openxmlformats.org/officeDocument/2006/relationships/slideMaster" Target="../slideMasters/slideMaster1.xml"/><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tags" Target="../tags/tag40.xml"/><Relationship Id="rId2" Type="http://schemas.openxmlformats.org/officeDocument/2006/relationships/slideMaster" Target="../slideMasters/slideMaster1.xml"/><Relationship Id="rId3"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tags" Target="../tags/tag41.xml"/><Relationship Id="rId2" Type="http://schemas.openxmlformats.org/officeDocument/2006/relationships/slideMaster" Target="../slideMasters/slideMaster1.xml"/><Relationship Id="rId3"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1.xml"/><Relationship Id="rId3"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tags" Target="../tags/tag43.xml"/><Relationship Id="rId2" Type="http://schemas.openxmlformats.org/officeDocument/2006/relationships/slideMaster" Target="../slideMasters/slideMaster1.xml"/><Relationship Id="rId3"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tags" Target="../tags/tag44.xml"/><Relationship Id="rId2" Type="http://schemas.openxmlformats.org/officeDocument/2006/relationships/slideMaster" Target="../slideMasters/slideMaster1.xml"/><Relationship Id="rId3"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tags" Target="../tags/tag45.xml"/><Relationship Id="rId2" Type="http://schemas.openxmlformats.org/officeDocument/2006/relationships/slideMaster" Target="../slideMasters/slideMaster1.xml"/><Relationship Id="rId3"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tags" Target="../tags/tag46.xml"/><Relationship Id="rId2"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tags" Target="../tags/tag47.xml"/><Relationship Id="rId2"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tags" Target="../tags/tag48.xml"/><Relationship Id="rId2"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tags" Target="../tags/tag49.xml"/><Relationship Id="rId2" Type="http://schemas.openxmlformats.org/officeDocument/2006/relationships/slideMaster" Target="../slideMasters/slideMaster1.xml"/><Relationship Id="rId3"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tags" Target="../tags/tag50.xml"/><Relationship Id="rId2"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1.xml"/><Relationship Id="rId2"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52.xml"/><Relationship Id="rId2"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tags" Target="../tags/tag53.xml"/><Relationship Id="rId2" Type="http://schemas.openxmlformats.org/officeDocument/2006/relationships/slideMaster" Target="../slideMasters/slideMaster1.xml"/><Relationship Id="rId3" Type="http://schemas.openxmlformats.org/officeDocument/2006/relationships/image" Target="../media/image9.jpg"/></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54.xml"/><Relationship Id="rId2"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56.xml"/><Relationship Id="rId4" Type="http://schemas.openxmlformats.org/officeDocument/2006/relationships/slideMaster" Target="../slideMasters/slideMaster1.xml"/><Relationship Id="rId5" Type="http://schemas.openxmlformats.org/officeDocument/2006/relationships/oleObject" Target="../embeddings/oleObject4.bin"/><Relationship Id="rId6" Type="http://schemas.openxmlformats.org/officeDocument/2006/relationships/image" Target="../media/image1.emf"/><Relationship Id="rId1" Type="http://schemas.openxmlformats.org/officeDocument/2006/relationships/vmlDrawing" Target="../drawings/vmlDrawing4.vml"/><Relationship Id="rId2"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5.bin"/><Relationship Id="rId5" Type="http://schemas.openxmlformats.org/officeDocument/2006/relationships/image" Target="../media/image1.emf"/><Relationship Id="rId1" Type="http://schemas.openxmlformats.org/officeDocument/2006/relationships/vmlDrawing" Target="../drawings/vmlDrawing5.vml"/><Relationship Id="rId2" Type="http://schemas.openxmlformats.org/officeDocument/2006/relationships/tags" Target="../tags/tag57.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6.bin"/><Relationship Id="rId5" Type="http://schemas.openxmlformats.org/officeDocument/2006/relationships/image" Target="../media/image1.emf"/><Relationship Id="rId1" Type="http://schemas.openxmlformats.org/officeDocument/2006/relationships/vmlDrawing" Target="../drawings/vmlDrawing6.vml"/><Relationship Id="rId2" Type="http://schemas.openxmlformats.org/officeDocument/2006/relationships/tags" Target="../tags/tag58.xml"/></Relationships>
</file>

<file path=ppt/slideLayouts/_rels/slideLayout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1.xml"/><Relationship Id="rId5" Type="http://schemas.openxmlformats.org/officeDocument/2006/relationships/oleObject" Target="../embeddings/oleObject7.bin"/><Relationship Id="rId6" Type="http://schemas.openxmlformats.org/officeDocument/2006/relationships/image" Target="../media/image1.emf"/><Relationship Id="rId7" Type="http://schemas.openxmlformats.org/officeDocument/2006/relationships/image" Target="../media/image4.png"/><Relationship Id="rId1" Type="http://schemas.openxmlformats.org/officeDocument/2006/relationships/vmlDrawing" Target="../drawings/vmlDrawing7.vml"/><Relationship Id="rId2" Type="http://schemas.openxmlformats.org/officeDocument/2006/relationships/tags" Target="../tags/tag59.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62.xml"/><Relationship Id="rId4" Type="http://schemas.openxmlformats.org/officeDocument/2006/relationships/slideMaster" Target="../slideMasters/slideMaster1.xml"/><Relationship Id="rId5" Type="http://schemas.openxmlformats.org/officeDocument/2006/relationships/oleObject" Target="../embeddings/oleObject8.bin"/><Relationship Id="rId6" Type="http://schemas.openxmlformats.org/officeDocument/2006/relationships/image" Target="../media/image1.emf"/><Relationship Id="rId1" Type="http://schemas.openxmlformats.org/officeDocument/2006/relationships/vmlDrawing" Target="../drawings/vmlDrawing8.vml"/><Relationship Id="rId2" Type="http://schemas.openxmlformats.org/officeDocument/2006/relationships/tags" Target="../tags/tag61.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9.bin"/><Relationship Id="rId5" Type="http://schemas.openxmlformats.org/officeDocument/2006/relationships/image" Target="../media/image1.emf"/><Relationship Id="rId1" Type="http://schemas.openxmlformats.org/officeDocument/2006/relationships/vmlDrawing" Target="../drawings/vmlDrawing9.vml"/><Relationship Id="rId2"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10.bin"/><Relationship Id="rId5" Type="http://schemas.openxmlformats.org/officeDocument/2006/relationships/image" Target="../media/image1.emf"/><Relationship Id="rId1" Type="http://schemas.openxmlformats.org/officeDocument/2006/relationships/vmlDrawing" Target="../drawings/vmlDrawing10.vml"/><Relationship Id="rId2"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1.xml"/><Relationship Id="rId5" Type="http://schemas.openxmlformats.org/officeDocument/2006/relationships/oleObject" Target="../embeddings/oleObject11.bin"/><Relationship Id="rId6" Type="http://schemas.openxmlformats.org/officeDocument/2006/relationships/image" Target="../media/image1.emf"/><Relationship Id="rId7" Type="http://schemas.openxmlformats.org/officeDocument/2006/relationships/image" Target="../media/image4.png"/><Relationship Id="rId1" Type="http://schemas.openxmlformats.org/officeDocument/2006/relationships/vmlDrawing" Target="../drawings/vmlDrawing11.vml"/><Relationship Id="rId2"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12.bin"/><Relationship Id="rId5" Type="http://schemas.openxmlformats.org/officeDocument/2006/relationships/image" Target="../media/image1.emf"/><Relationship Id="rId6" Type="http://schemas.openxmlformats.org/officeDocument/2006/relationships/image" Target="../media/image5.png"/><Relationship Id="rId1" Type="http://schemas.openxmlformats.org/officeDocument/2006/relationships/vmlDrawing" Target="../drawings/vmlDrawing12.vml"/><Relationship Id="rId2" Type="http://schemas.openxmlformats.org/officeDocument/2006/relationships/tags" Target="../tags/tag67.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1.jpeg"/><Relationship Id="rId5" Type="http://schemas.openxmlformats.org/officeDocument/2006/relationships/oleObject" Target="../embeddings/oleObject13.bin"/><Relationship Id="rId6" Type="http://schemas.openxmlformats.org/officeDocument/2006/relationships/image" Target="../media/image10.emf"/><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vmlDrawing" Target="../drawings/vmlDrawing13.vml"/><Relationship Id="rId2" Type="http://schemas.openxmlformats.org/officeDocument/2006/relationships/tags" Target="../tags/tag68.xml"/></Relationships>
</file>

<file path=ppt/slideLayouts/_rels/slideLayout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494879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4620" name="think-cell Slide" r:id="rId4" imgW="395" imgH="394" progId="TCLayout.ActiveDocument.1">
                  <p:embed/>
                </p:oleObj>
              </mc:Choice>
              <mc:Fallback>
                <p:oleObj name="think-cell Slide" r:id="rId4" imgW="395" imgH="39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7" name="Picture 170" descr="Floral hues that oscillate between pastel tones and hints of saturated pink ornate brocades of feathers, laces and flashes of tulle from the #CHANELHauteCouture collection."/>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29669" b="26916"/>
          <a:stretch/>
        </p:blipFill>
        <p:spPr bwMode="auto">
          <a:xfrm>
            <a:off x="-29302" y="-85070"/>
            <a:ext cx="12220510" cy="530565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957600"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grpSp>
        <p:nvGrpSpPr>
          <p:cNvPr id="23" name="Group 22"/>
          <p:cNvGrpSpPr/>
          <p:nvPr userDrawn="1"/>
        </p:nvGrpSpPr>
        <p:grpSpPr>
          <a:xfrm>
            <a:off x="957600" y="946936"/>
            <a:ext cx="2887436" cy="894745"/>
            <a:chOff x="848180" y="896938"/>
            <a:chExt cx="2178050" cy="674924"/>
          </a:xfrm>
          <a:solidFill>
            <a:schemeClr val="bg1"/>
          </a:solidFill>
        </p:grpSpPr>
        <p:sp>
          <p:nvSpPr>
            <p:cNvPr id="24" name="Freeform 5"/>
            <p:cNvSpPr>
              <a:spLocks noEditPoints="1"/>
            </p:cNvSpPr>
            <p:nvPr/>
          </p:nvSpPr>
          <p:spPr bwMode="auto">
            <a:xfrm>
              <a:off x="848180" y="896938"/>
              <a:ext cx="997552" cy="414102"/>
            </a:xfrm>
            <a:custGeom>
              <a:avLst/>
              <a:gdLst>
                <a:gd name="T0" fmla="*/ 39 w 340"/>
                <a:gd name="T1" fmla="*/ 10 h 140"/>
                <a:gd name="T2" fmla="*/ 54 w 340"/>
                <a:gd name="T3" fmla="*/ 8 h 140"/>
                <a:gd name="T4" fmla="*/ 47 w 340"/>
                <a:gd name="T5" fmla="*/ 64 h 140"/>
                <a:gd name="T6" fmla="*/ 60 w 340"/>
                <a:gd name="T7" fmla="*/ 132 h 140"/>
                <a:gd name="T8" fmla="*/ 39 w 340"/>
                <a:gd name="T9" fmla="*/ 69 h 140"/>
                <a:gd name="T10" fmla="*/ 92 w 340"/>
                <a:gd name="T11" fmla="*/ 100 h 140"/>
                <a:gd name="T12" fmla="*/ 285 w 340"/>
                <a:gd name="T13" fmla="*/ 78 h 140"/>
                <a:gd name="T14" fmla="*/ 286 w 340"/>
                <a:gd name="T15" fmla="*/ 82 h 140"/>
                <a:gd name="T16" fmla="*/ 306 w 340"/>
                <a:gd name="T17" fmla="*/ 113 h 140"/>
                <a:gd name="T18" fmla="*/ 238 w 340"/>
                <a:gd name="T19" fmla="*/ 71 h 140"/>
                <a:gd name="T20" fmla="*/ 315 w 340"/>
                <a:gd name="T21" fmla="*/ 40 h 140"/>
                <a:gd name="T22" fmla="*/ 318 w 340"/>
                <a:gd name="T23" fmla="*/ 41 h 140"/>
                <a:gd name="T24" fmla="*/ 317 w 340"/>
                <a:gd name="T25" fmla="*/ 1 h 140"/>
                <a:gd name="T26" fmla="*/ 313 w 340"/>
                <a:gd name="T27" fmla="*/ 12 h 140"/>
                <a:gd name="T28" fmla="*/ 278 w 340"/>
                <a:gd name="T29" fmla="*/ 0 h 140"/>
                <a:gd name="T30" fmla="*/ 216 w 340"/>
                <a:gd name="T31" fmla="*/ 90 h 140"/>
                <a:gd name="T32" fmla="*/ 177 w 340"/>
                <a:gd name="T33" fmla="*/ 135 h 140"/>
                <a:gd name="T34" fmla="*/ 174 w 340"/>
                <a:gd name="T35" fmla="*/ 5 h 140"/>
                <a:gd name="T36" fmla="*/ 210 w 340"/>
                <a:gd name="T37" fmla="*/ 34 h 140"/>
                <a:gd name="T38" fmla="*/ 211 w 340"/>
                <a:gd name="T39" fmla="*/ 1 h 140"/>
                <a:gd name="T40" fmla="*/ 208 w 340"/>
                <a:gd name="T41" fmla="*/ 2 h 140"/>
                <a:gd name="T42" fmla="*/ 206 w 340"/>
                <a:gd name="T43" fmla="*/ 12 h 140"/>
                <a:gd name="T44" fmla="*/ 110 w 340"/>
                <a:gd name="T45" fmla="*/ 71 h 140"/>
                <a:gd name="T46" fmla="*/ 110 w 340"/>
                <a:gd name="T47" fmla="*/ 82 h 140"/>
                <a:gd name="T48" fmla="*/ 69 w 340"/>
                <a:gd name="T49" fmla="*/ 65 h 140"/>
                <a:gd name="T50" fmla="*/ 53 w 340"/>
                <a:gd name="T51" fmla="*/ 2 h 140"/>
                <a:gd name="T52" fmla="*/ 0 w 340"/>
                <a:gd name="T53" fmla="*/ 2 h 140"/>
                <a:gd name="T54" fmla="*/ 1 w 340"/>
                <a:gd name="T55" fmla="*/ 6 h 140"/>
                <a:gd name="T56" fmla="*/ 18 w 340"/>
                <a:gd name="T57" fmla="*/ 106 h 140"/>
                <a:gd name="T58" fmla="*/ 0 w 340"/>
                <a:gd name="T59" fmla="*/ 135 h 140"/>
                <a:gd name="T60" fmla="*/ 28 w 340"/>
                <a:gd name="T61" fmla="*/ 137 h 140"/>
                <a:gd name="T62" fmla="*/ 115 w 340"/>
                <a:gd name="T63" fmla="*/ 101 h 140"/>
                <a:gd name="T64" fmla="*/ 177 w 340"/>
                <a:gd name="T65" fmla="*/ 140 h 140"/>
                <a:gd name="T66" fmla="*/ 214 w 340"/>
                <a:gd name="T67" fmla="*/ 127 h 140"/>
                <a:gd name="T68" fmla="*/ 218 w 340"/>
                <a:gd name="T69" fmla="*/ 138 h 140"/>
                <a:gd name="T70" fmla="*/ 219 w 340"/>
                <a:gd name="T71" fmla="*/ 101 h 140"/>
                <a:gd name="T72" fmla="*/ 279 w 340"/>
                <a:gd name="T73" fmla="*/ 140 h 140"/>
                <a:gd name="T74" fmla="*/ 328 w 340"/>
                <a:gd name="T75" fmla="*/ 121 h 140"/>
                <a:gd name="T76" fmla="*/ 327 w 340"/>
                <a:gd name="T77" fmla="*/ 101 h 140"/>
                <a:gd name="T78" fmla="*/ 340 w 340"/>
                <a:gd name="T79" fmla="*/ 80 h 140"/>
                <a:gd name="T80" fmla="*/ 315 w 340"/>
                <a:gd name="T81" fmla="*/ 7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0" h="140">
                  <a:moveTo>
                    <a:pt x="39" y="64"/>
                  </a:moveTo>
                  <a:cubicBezTo>
                    <a:pt x="39" y="10"/>
                    <a:pt x="39" y="10"/>
                    <a:pt x="39" y="10"/>
                  </a:cubicBezTo>
                  <a:cubicBezTo>
                    <a:pt x="39" y="9"/>
                    <a:pt x="39" y="8"/>
                    <a:pt x="41" y="8"/>
                  </a:cubicBezTo>
                  <a:cubicBezTo>
                    <a:pt x="44" y="8"/>
                    <a:pt x="51" y="8"/>
                    <a:pt x="54" y="8"/>
                  </a:cubicBezTo>
                  <a:cubicBezTo>
                    <a:pt x="70" y="8"/>
                    <a:pt x="81" y="17"/>
                    <a:pt x="81" y="36"/>
                  </a:cubicBezTo>
                  <a:cubicBezTo>
                    <a:pt x="81" y="57"/>
                    <a:pt x="68" y="64"/>
                    <a:pt x="47" y="64"/>
                  </a:cubicBezTo>
                  <a:lnTo>
                    <a:pt x="39" y="64"/>
                  </a:lnTo>
                  <a:close/>
                  <a:moveTo>
                    <a:pt x="60" y="132"/>
                  </a:moveTo>
                  <a:cubicBezTo>
                    <a:pt x="42" y="132"/>
                    <a:pt x="39" y="129"/>
                    <a:pt x="39" y="104"/>
                  </a:cubicBezTo>
                  <a:cubicBezTo>
                    <a:pt x="39" y="69"/>
                    <a:pt x="39" y="69"/>
                    <a:pt x="39" y="69"/>
                  </a:cubicBezTo>
                  <a:cubicBezTo>
                    <a:pt x="47" y="69"/>
                    <a:pt x="47" y="69"/>
                    <a:pt x="47" y="69"/>
                  </a:cubicBezTo>
                  <a:cubicBezTo>
                    <a:pt x="71" y="69"/>
                    <a:pt x="92" y="74"/>
                    <a:pt x="92" y="100"/>
                  </a:cubicBezTo>
                  <a:cubicBezTo>
                    <a:pt x="92" y="120"/>
                    <a:pt x="80" y="132"/>
                    <a:pt x="60" y="132"/>
                  </a:cubicBezTo>
                  <a:close/>
                  <a:moveTo>
                    <a:pt x="285" y="78"/>
                  </a:moveTo>
                  <a:cubicBezTo>
                    <a:pt x="285" y="80"/>
                    <a:pt x="285" y="80"/>
                    <a:pt x="285" y="80"/>
                  </a:cubicBezTo>
                  <a:cubicBezTo>
                    <a:pt x="285" y="81"/>
                    <a:pt x="285" y="82"/>
                    <a:pt x="286" y="82"/>
                  </a:cubicBezTo>
                  <a:cubicBezTo>
                    <a:pt x="306" y="82"/>
                    <a:pt x="306" y="84"/>
                    <a:pt x="306" y="100"/>
                  </a:cubicBezTo>
                  <a:cubicBezTo>
                    <a:pt x="306" y="113"/>
                    <a:pt x="306" y="113"/>
                    <a:pt x="306" y="113"/>
                  </a:cubicBezTo>
                  <a:cubicBezTo>
                    <a:pt x="306" y="126"/>
                    <a:pt x="298" y="135"/>
                    <a:pt x="280" y="135"/>
                  </a:cubicBezTo>
                  <a:cubicBezTo>
                    <a:pt x="251" y="135"/>
                    <a:pt x="238" y="106"/>
                    <a:pt x="238" y="71"/>
                  </a:cubicBezTo>
                  <a:cubicBezTo>
                    <a:pt x="238" y="37"/>
                    <a:pt x="247" y="5"/>
                    <a:pt x="280" y="5"/>
                  </a:cubicBezTo>
                  <a:cubicBezTo>
                    <a:pt x="298" y="5"/>
                    <a:pt x="313" y="17"/>
                    <a:pt x="315" y="40"/>
                  </a:cubicBezTo>
                  <a:cubicBezTo>
                    <a:pt x="315" y="41"/>
                    <a:pt x="315" y="41"/>
                    <a:pt x="316" y="41"/>
                  </a:cubicBezTo>
                  <a:cubicBezTo>
                    <a:pt x="318" y="41"/>
                    <a:pt x="318" y="41"/>
                    <a:pt x="318" y="41"/>
                  </a:cubicBezTo>
                  <a:cubicBezTo>
                    <a:pt x="318" y="32"/>
                    <a:pt x="318" y="10"/>
                    <a:pt x="318" y="1"/>
                  </a:cubicBezTo>
                  <a:cubicBezTo>
                    <a:pt x="317" y="1"/>
                    <a:pt x="317" y="1"/>
                    <a:pt x="317" y="1"/>
                  </a:cubicBezTo>
                  <a:cubicBezTo>
                    <a:pt x="315" y="1"/>
                    <a:pt x="315" y="1"/>
                    <a:pt x="315" y="2"/>
                  </a:cubicBezTo>
                  <a:cubicBezTo>
                    <a:pt x="313" y="12"/>
                    <a:pt x="313" y="12"/>
                    <a:pt x="313" y="12"/>
                  </a:cubicBezTo>
                  <a:cubicBezTo>
                    <a:pt x="313" y="12"/>
                    <a:pt x="313" y="12"/>
                    <a:pt x="313" y="12"/>
                  </a:cubicBezTo>
                  <a:cubicBezTo>
                    <a:pt x="303" y="3"/>
                    <a:pt x="290" y="0"/>
                    <a:pt x="278" y="0"/>
                  </a:cubicBezTo>
                  <a:cubicBezTo>
                    <a:pt x="239" y="0"/>
                    <a:pt x="214" y="32"/>
                    <a:pt x="214" y="71"/>
                  </a:cubicBezTo>
                  <a:cubicBezTo>
                    <a:pt x="214" y="78"/>
                    <a:pt x="215" y="84"/>
                    <a:pt x="216" y="90"/>
                  </a:cubicBezTo>
                  <a:cubicBezTo>
                    <a:pt x="216" y="95"/>
                    <a:pt x="216" y="95"/>
                    <a:pt x="216" y="95"/>
                  </a:cubicBezTo>
                  <a:cubicBezTo>
                    <a:pt x="213" y="125"/>
                    <a:pt x="196" y="135"/>
                    <a:pt x="177" y="135"/>
                  </a:cubicBezTo>
                  <a:cubicBezTo>
                    <a:pt x="148" y="135"/>
                    <a:pt x="134" y="108"/>
                    <a:pt x="134" y="71"/>
                  </a:cubicBezTo>
                  <a:cubicBezTo>
                    <a:pt x="134" y="37"/>
                    <a:pt x="142" y="5"/>
                    <a:pt x="174" y="5"/>
                  </a:cubicBezTo>
                  <a:cubicBezTo>
                    <a:pt x="191" y="5"/>
                    <a:pt x="205" y="15"/>
                    <a:pt x="208" y="33"/>
                  </a:cubicBezTo>
                  <a:cubicBezTo>
                    <a:pt x="208" y="34"/>
                    <a:pt x="209" y="34"/>
                    <a:pt x="210" y="34"/>
                  </a:cubicBezTo>
                  <a:cubicBezTo>
                    <a:pt x="212" y="34"/>
                    <a:pt x="212" y="34"/>
                    <a:pt x="212" y="34"/>
                  </a:cubicBezTo>
                  <a:cubicBezTo>
                    <a:pt x="212" y="25"/>
                    <a:pt x="211" y="10"/>
                    <a:pt x="211" y="1"/>
                  </a:cubicBezTo>
                  <a:cubicBezTo>
                    <a:pt x="210" y="1"/>
                    <a:pt x="210" y="1"/>
                    <a:pt x="210" y="1"/>
                  </a:cubicBezTo>
                  <a:cubicBezTo>
                    <a:pt x="209" y="1"/>
                    <a:pt x="208" y="1"/>
                    <a:pt x="208" y="2"/>
                  </a:cubicBezTo>
                  <a:cubicBezTo>
                    <a:pt x="206" y="12"/>
                    <a:pt x="206" y="12"/>
                    <a:pt x="206" y="12"/>
                  </a:cubicBezTo>
                  <a:cubicBezTo>
                    <a:pt x="206" y="12"/>
                    <a:pt x="206" y="12"/>
                    <a:pt x="206" y="12"/>
                  </a:cubicBezTo>
                  <a:cubicBezTo>
                    <a:pt x="197" y="3"/>
                    <a:pt x="184" y="0"/>
                    <a:pt x="172" y="0"/>
                  </a:cubicBezTo>
                  <a:cubicBezTo>
                    <a:pt x="135" y="0"/>
                    <a:pt x="110" y="32"/>
                    <a:pt x="110" y="71"/>
                  </a:cubicBezTo>
                  <a:cubicBezTo>
                    <a:pt x="110" y="75"/>
                    <a:pt x="110" y="78"/>
                    <a:pt x="110" y="82"/>
                  </a:cubicBezTo>
                  <a:cubicBezTo>
                    <a:pt x="110" y="82"/>
                    <a:pt x="110" y="82"/>
                    <a:pt x="110" y="82"/>
                  </a:cubicBezTo>
                  <a:cubicBezTo>
                    <a:pt x="102" y="71"/>
                    <a:pt x="87" y="66"/>
                    <a:pt x="69" y="65"/>
                  </a:cubicBezTo>
                  <a:cubicBezTo>
                    <a:pt x="69" y="65"/>
                    <a:pt x="69" y="65"/>
                    <a:pt x="69" y="65"/>
                  </a:cubicBezTo>
                  <a:cubicBezTo>
                    <a:pt x="89" y="61"/>
                    <a:pt x="102" y="51"/>
                    <a:pt x="102" y="34"/>
                  </a:cubicBezTo>
                  <a:cubicBezTo>
                    <a:pt x="102" y="9"/>
                    <a:pt x="75" y="2"/>
                    <a:pt x="53" y="2"/>
                  </a:cubicBezTo>
                  <a:cubicBezTo>
                    <a:pt x="47" y="2"/>
                    <a:pt x="34" y="3"/>
                    <a:pt x="29" y="3"/>
                  </a:cubicBezTo>
                  <a:cubicBezTo>
                    <a:pt x="20" y="3"/>
                    <a:pt x="9" y="3"/>
                    <a:pt x="0" y="2"/>
                  </a:cubicBezTo>
                  <a:cubicBezTo>
                    <a:pt x="0" y="5"/>
                    <a:pt x="0" y="5"/>
                    <a:pt x="0" y="5"/>
                  </a:cubicBezTo>
                  <a:cubicBezTo>
                    <a:pt x="0" y="6"/>
                    <a:pt x="0" y="6"/>
                    <a:pt x="1" y="6"/>
                  </a:cubicBezTo>
                  <a:cubicBezTo>
                    <a:pt x="18" y="7"/>
                    <a:pt x="18" y="9"/>
                    <a:pt x="18" y="34"/>
                  </a:cubicBezTo>
                  <a:cubicBezTo>
                    <a:pt x="18" y="106"/>
                    <a:pt x="18" y="106"/>
                    <a:pt x="18" y="106"/>
                  </a:cubicBezTo>
                  <a:cubicBezTo>
                    <a:pt x="18" y="130"/>
                    <a:pt x="18" y="133"/>
                    <a:pt x="2" y="133"/>
                  </a:cubicBezTo>
                  <a:cubicBezTo>
                    <a:pt x="0" y="133"/>
                    <a:pt x="0" y="134"/>
                    <a:pt x="0" y="135"/>
                  </a:cubicBezTo>
                  <a:cubicBezTo>
                    <a:pt x="0" y="137"/>
                    <a:pt x="0" y="137"/>
                    <a:pt x="0" y="137"/>
                  </a:cubicBezTo>
                  <a:cubicBezTo>
                    <a:pt x="9" y="137"/>
                    <a:pt x="18" y="137"/>
                    <a:pt x="28" y="137"/>
                  </a:cubicBezTo>
                  <a:cubicBezTo>
                    <a:pt x="40" y="137"/>
                    <a:pt x="45" y="137"/>
                    <a:pt x="60" y="137"/>
                  </a:cubicBezTo>
                  <a:cubicBezTo>
                    <a:pt x="93" y="137"/>
                    <a:pt x="114" y="121"/>
                    <a:pt x="115" y="101"/>
                  </a:cubicBezTo>
                  <a:cubicBezTo>
                    <a:pt x="116" y="101"/>
                    <a:pt x="116" y="101"/>
                    <a:pt x="116" y="101"/>
                  </a:cubicBezTo>
                  <a:cubicBezTo>
                    <a:pt x="126" y="125"/>
                    <a:pt x="148" y="140"/>
                    <a:pt x="177" y="140"/>
                  </a:cubicBezTo>
                  <a:cubicBezTo>
                    <a:pt x="190" y="140"/>
                    <a:pt x="203" y="136"/>
                    <a:pt x="213" y="127"/>
                  </a:cubicBezTo>
                  <a:cubicBezTo>
                    <a:pt x="214" y="127"/>
                    <a:pt x="214" y="127"/>
                    <a:pt x="214" y="127"/>
                  </a:cubicBezTo>
                  <a:cubicBezTo>
                    <a:pt x="215" y="137"/>
                    <a:pt x="215" y="137"/>
                    <a:pt x="215" y="137"/>
                  </a:cubicBezTo>
                  <a:cubicBezTo>
                    <a:pt x="216" y="138"/>
                    <a:pt x="216" y="138"/>
                    <a:pt x="218" y="138"/>
                  </a:cubicBezTo>
                  <a:cubicBezTo>
                    <a:pt x="219" y="138"/>
                    <a:pt x="219" y="138"/>
                    <a:pt x="219" y="138"/>
                  </a:cubicBezTo>
                  <a:cubicBezTo>
                    <a:pt x="219" y="132"/>
                    <a:pt x="219" y="114"/>
                    <a:pt x="219" y="101"/>
                  </a:cubicBezTo>
                  <a:cubicBezTo>
                    <a:pt x="220" y="101"/>
                    <a:pt x="220" y="101"/>
                    <a:pt x="220" y="101"/>
                  </a:cubicBezTo>
                  <a:cubicBezTo>
                    <a:pt x="229" y="125"/>
                    <a:pt x="252" y="140"/>
                    <a:pt x="279" y="140"/>
                  </a:cubicBezTo>
                  <a:cubicBezTo>
                    <a:pt x="305" y="140"/>
                    <a:pt x="315" y="123"/>
                    <a:pt x="326" y="123"/>
                  </a:cubicBezTo>
                  <a:cubicBezTo>
                    <a:pt x="327" y="123"/>
                    <a:pt x="328" y="123"/>
                    <a:pt x="328" y="121"/>
                  </a:cubicBezTo>
                  <a:cubicBezTo>
                    <a:pt x="328" y="119"/>
                    <a:pt x="327" y="114"/>
                    <a:pt x="327" y="110"/>
                  </a:cubicBezTo>
                  <a:cubicBezTo>
                    <a:pt x="327" y="101"/>
                    <a:pt x="327" y="101"/>
                    <a:pt x="327" y="101"/>
                  </a:cubicBezTo>
                  <a:cubicBezTo>
                    <a:pt x="327" y="84"/>
                    <a:pt x="327" y="82"/>
                    <a:pt x="339" y="82"/>
                  </a:cubicBezTo>
                  <a:cubicBezTo>
                    <a:pt x="340" y="82"/>
                    <a:pt x="340" y="81"/>
                    <a:pt x="340" y="80"/>
                  </a:cubicBezTo>
                  <a:cubicBezTo>
                    <a:pt x="340" y="78"/>
                    <a:pt x="340" y="78"/>
                    <a:pt x="340" y="78"/>
                  </a:cubicBezTo>
                  <a:cubicBezTo>
                    <a:pt x="331" y="78"/>
                    <a:pt x="325" y="78"/>
                    <a:pt x="315" y="78"/>
                  </a:cubicBezTo>
                  <a:cubicBezTo>
                    <a:pt x="306" y="78"/>
                    <a:pt x="294" y="78"/>
                    <a:pt x="285"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sym typeface="Trebuchet MS" panose="020B0603020202020204" pitchFamily="34" charset="0"/>
              </a:endParaRPr>
            </a:p>
          </p:txBody>
        </p:sp>
        <p:sp>
          <p:nvSpPr>
            <p:cNvPr id="25" name="Freeform 6"/>
            <p:cNvSpPr>
              <a:spLocks noEditPoints="1"/>
            </p:cNvSpPr>
            <p:nvPr/>
          </p:nvSpPr>
          <p:spPr bwMode="auto">
            <a:xfrm>
              <a:off x="1194295" y="1459375"/>
              <a:ext cx="1831935" cy="112487"/>
            </a:xfrm>
            <a:custGeom>
              <a:avLst/>
              <a:gdLst>
                <a:gd name="T0" fmla="*/ 32 w 625"/>
                <a:gd name="T1" fmla="*/ 10 h 38"/>
                <a:gd name="T2" fmla="*/ 14 w 625"/>
                <a:gd name="T3" fmla="*/ 4 h 38"/>
                <a:gd name="T4" fmla="*/ 112 w 625"/>
                <a:gd name="T5" fmla="*/ 9 h 38"/>
                <a:gd name="T6" fmla="*/ 87 w 625"/>
                <a:gd name="T7" fmla="*/ 37 h 38"/>
                <a:gd name="T8" fmla="*/ 107 w 625"/>
                <a:gd name="T9" fmla="*/ 10 h 38"/>
                <a:gd name="T10" fmla="*/ 274 w 625"/>
                <a:gd name="T11" fmla="*/ 26 h 38"/>
                <a:gd name="T12" fmla="*/ 271 w 625"/>
                <a:gd name="T13" fmla="*/ 2 h 38"/>
                <a:gd name="T14" fmla="*/ 48 w 625"/>
                <a:gd name="T15" fmla="*/ 37 h 38"/>
                <a:gd name="T16" fmla="*/ 38 w 625"/>
                <a:gd name="T17" fmla="*/ 37 h 38"/>
                <a:gd name="T18" fmla="*/ 33 w 625"/>
                <a:gd name="T19" fmla="*/ 12 h 38"/>
                <a:gd name="T20" fmla="*/ 43 w 625"/>
                <a:gd name="T21" fmla="*/ 12 h 38"/>
                <a:gd name="T22" fmla="*/ 48 w 625"/>
                <a:gd name="T23" fmla="*/ 37 h 38"/>
                <a:gd name="T24" fmla="*/ 56 w 625"/>
                <a:gd name="T25" fmla="*/ 12 h 38"/>
                <a:gd name="T26" fmla="*/ 64 w 625"/>
                <a:gd name="T27" fmla="*/ 23 h 38"/>
                <a:gd name="T28" fmla="*/ 64 w 625"/>
                <a:gd name="T29" fmla="*/ 25 h 38"/>
                <a:gd name="T30" fmla="*/ 118 w 625"/>
                <a:gd name="T31" fmla="*/ 25 h 38"/>
                <a:gd name="T32" fmla="*/ 145 w 625"/>
                <a:gd name="T33" fmla="*/ 37 h 38"/>
                <a:gd name="T34" fmla="*/ 157 w 625"/>
                <a:gd name="T35" fmla="*/ 13 h 38"/>
                <a:gd name="T36" fmla="*/ 152 w 625"/>
                <a:gd name="T37" fmla="*/ 38 h 38"/>
                <a:gd name="T38" fmla="*/ 163 w 625"/>
                <a:gd name="T39" fmla="*/ 19 h 38"/>
                <a:gd name="T40" fmla="*/ 177 w 625"/>
                <a:gd name="T41" fmla="*/ 14 h 38"/>
                <a:gd name="T42" fmla="*/ 196 w 625"/>
                <a:gd name="T43" fmla="*/ 11 h 38"/>
                <a:gd name="T44" fmla="*/ 215 w 625"/>
                <a:gd name="T45" fmla="*/ 17 h 38"/>
                <a:gd name="T46" fmla="*/ 213 w 625"/>
                <a:gd name="T47" fmla="*/ 27 h 38"/>
                <a:gd name="T48" fmla="*/ 226 w 625"/>
                <a:gd name="T49" fmla="*/ 14 h 38"/>
                <a:gd name="T50" fmla="*/ 290 w 625"/>
                <a:gd name="T51" fmla="*/ 38 h 38"/>
                <a:gd name="T52" fmla="*/ 324 w 625"/>
                <a:gd name="T53" fmla="*/ 38 h 38"/>
                <a:gd name="T54" fmla="*/ 303 w 625"/>
                <a:gd name="T55" fmla="*/ 36 h 38"/>
                <a:gd name="T56" fmla="*/ 324 w 625"/>
                <a:gd name="T57" fmla="*/ 30 h 38"/>
                <a:gd name="T58" fmla="*/ 327 w 625"/>
                <a:gd name="T59" fmla="*/ 38 h 38"/>
                <a:gd name="T60" fmla="*/ 345 w 625"/>
                <a:gd name="T61" fmla="*/ 32 h 38"/>
                <a:gd name="T62" fmla="*/ 340 w 625"/>
                <a:gd name="T63" fmla="*/ 14 h 38"/>
                <a:gd name="T64" fmla="*/ 350 w 625"/>
                <a:gd name="T65" fmla="*/ 12 h 38"/>
                <a:gd name="T66" fmla="*/ 366 w 625"/>
                <a:gd name="T67" fmla="*/ 14 h 38"/>
                <a:gd name="T68" fmla="*/ 392 w 625"/>
                <a:gd name="T69" fmla="*/ 37 h 38"/>
                <a:gd name="T70" fmla="*/ 383 w 625"/>
                <a:gd name="T71" fmla="*/ 12 h 38"/>
                <a:gd name="T72" fmla="*/ 397 w 625"/>
                <a:gd name="T73" fmla="*/ 29 h 38"/>
                <a:gd name="T74" fmla="*/ 402 w 625"/>
                <a:gd name="T75" fmla="*/ 14 h 38"/>
                <a:gd name="T76" fmla="*/ 416 w 625"/>
                <a:gd name="T77" fmla="*/ 19 h 38"/>
                <a:gd name="T78" fmla="*/ 419 w 625"/>
                <a:gd name="T79" fmla="*/ 37 h 38"/>
                <a:gd name="T80" fmla="*/ 430 w 625"/>
                <a:gd name="T81" fmla="*/ 13 h 38"/>
                <a:gd name="T82" fmla="*/ 438 w 625"/>
                <a:gd name="T83" fmla="*/ 17 h 38"/>
                <a:gd name="T84" fmla="*/ 436 w 625"/>
                <a:gd name="T85" fmla="*/ 27 h 38"/>
                <a:gd name="T86" fmla="*/ 449 w 625"/>
                <a:gd name="T87" fmla="*/ 13 h 38"/>
                <a:gd name="T88" fmla="*/ 484 w 625"/>
                <a:gd name="T89" fmla="*/ 28 h 38"/>
                <a:gd name="T90" fmla="*/ 479 w 625"/>
                <a:gd name="T91" fmla="*/ 12 h 38"/>
                <a:gd name="T92" fmla="*/ 473 w 625"/>
                <a:gd name="T93" fmla="*/ 28 h 38"/>
                <a:gd name="T94" fmla="*/ 522 w 625"/>
                <a:gd name="T95" fmla="*/ 33 h 38"/>
                <a:gd name="T96" fmla="*/ 520 w 625"/>
                <a:gd name="T97" fmla="*/ 11 h 38"/>
                <a:gd name="T98" fmla="*/ 512 w 625"/>
                <a:gd name="T99" fmla="*/ 21 h 38"/>
                <a:gd name="T100" fmla="*/ 551 w 625"/>
                <a:gd name="T101" fmla="*/ 35 h 38"/>
                <a:gd name="T102" fmla="*/ 527 w 625"/>
                <a:gd name="T103" fmla="*/ 37 h 38"/>
                <a:gd name="T104" fmla="*/ 547 w 625"/>
                <a:gd name="T105" fmla="*/ 18 h 38"/>
                <a:gd name="T106" fmla="*/ 563 w 625"/>
                <a:gd name="T107" fmla="*/ 11 h 38"/>
                <a:gd name="T108" fmla="*/ 580 w 625"/>
                <a:gd name="T109" fmla="*/ 19 h 38"/>
                <a:gd name="T110" fmla="*/ 590 w 625"/>
                <a:gd name="T111" fmla="*/ 35 h 38"/>
                <a:gd name="T112" fmla="*/ 599 w 625"/>
                <a:gd name="T113" fmla="*/ 22 h 38"/>
                <a:gd name="T114" fmla="*/ 604 w 625"/>
                <a:gd name="T115" fmla="*/ 37 h 38"/>
                <a:gd name="T116" fmla="*/ 625 w 625"/>
                <a:gd name="T1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5" h="38">
                  <a:moveTo>
                    <a:pt x="23" y="37"/>
                  </a:moveTo>
                  <a:cubicBezTo>
                    <a:pt x="23" y="36"/>
                    <a:pt x="23" y="36"/>
                    <a:pt x="23" y="36"/>
                  </a:cubicBezTo>
                  <a:cubicBezTo>
                    <a:pt x="23" y="35"/>
                    <a:pt x="23" y="35"/>
                    <a:pt x="23" y="35"/>
                  </a:cubicBezTo>
                  <a:cubicBezTo>
                    <a:pt x="19" y="34"/>
                    <a:pt x="19" y="34"/>
                    <a:pt x="19" y="28"/>
                  </a:cubicBezTo>
                  <a:cubicBezTo>
                    <a:pt x="19" y="4"/>
                    <a:pt x="19" y="4"/>
                    <a:pt x="19" y="4"/>
                  </a:cubicBezTo>
                  <a:cubicBezTo>
                    <a:pt x="19" y="3"/>
                    <a:pt x="19" y="3"/>
                    <a:pt x="19" y="3"/>
                  </a:cubicBezTo>
                  <a:cubicBezTo>
                    <a:pt x="23" y="3"/>
                    <a:pt x="23" y="3"/>
                    <a:pt x="23" y="3"/>
                  </a:cubicBezTo>
                  <a:cubicBezTo>
                    <a:pt x="27" y="3"/>
                    <a:pt x="30" y="4"/>
                    <a:pt x="30" y="10"/>
                  </a:cubicBezTo>
                  <a:cubicBezTo>
                    <a:pt x="30" y="10"/>
                    <a:pt x="31" y="10"/>
                    <a:pt x="31" y="10"/>
                  </a:cubicBezTo>
                  <a:cubicBezTo>
                    <a:pt x="32" y="10"/>
                    <a:pt x="32" y="10"/>
                    <a:pt x="32" y="10"/>
                  </a:cubicBezTo>
                  <a:cubicBezTo>
                    <a:pt x="32" y="8"/>
                    <a:pt x="32" y="3"/>
                    <a:pt x="32" y="1"/>
                  </a:cubicBezTo>
                  <a:cubicBezTo>
                    <a:pt x="30" y="1"/>
                    <a:pt x="27" y="1"/>
                    <a:pt x="23" y="1"/>
                  </a:cubicBezTo>
                  <a:cubicBezTo>
                    <a:pt x="10" y="1"/>
                    <a:pt x="10" y="1"/>
                    <a:pt x="10" y="1"/>
                  </a:cubicBezTo>
                  <a:cubicBezTo>
                    <a:pt x="6" y="1"/>
                    <a:pt x="3" y="1"/>
                    <a:pt x="0" y="1"/>
                  </a:cubicBezTo>
                  <a:cubicBezTo>
                    <a:pt x="0" y="3"/>
                    <a:pt x="0" y="9"/>
                    <a:pt x="0" y="11"/>
                  </a:cubicBezTo>
                  <a:cubicBezTo>
                    <a:pt x="2" y="11"/>
                    <a:pt x="2" y="11"/>
                    <a:pt x="2" y="11"/>
                  </a:cubicBezTo>
                  <a:cubicBezTo>
                    <a:pt x="2" y="11"/>
                    <a:pt x="2" y="11"/>
                    <a:pt x="2" y="11"/>
                  </a:cubicBezTo>
                  <a:cubicBezTo>
                    <a:pt x="3" y="4"/>
                    <a:pt x="5" y="3"/>
                    <a:pt x="10" y="3"/>
                  </a:cubicBezTo>
                  <a:cubicBezTo>
                    <a:pt x="13" y="3"/>
                    <a:pt x="13" y="3"/>
                    <a:pt x="13" y="3"/>
                  </a:cubicBezTo>
                  <a:cubicBezTo>
                    <a:pt x="14" y="3"/>
                    <a:pt x="14" y="3"/>
                    <a:pt x="14" y="4"/>
                  </a:cubicBezTo>
                  <a:cubicBezTo>
                    <a:pt x="14" y="28"/>
                    <a:pt x="14" y="28"/>
                    <a:pt x="14" y="28"/>
                  </a:cubicBezTo>
                  <a:cubicBezTo>
                    <a:pt x="14" y="34"/>
                    <a:pt x="14" y="34"/>
                    <a:pt x="10" y="35"/>
                  </a:cubicBezTo>
                  <a:cubicBezTo>
                    <a:pt x="9" y="35"/>
                    <a:pt x="9" y="35"/>
                    <a:pt x="9" y="36"/>
                  </a:cubicBezTo>
                  <a:cubicBezTo>
                    <a:pt x="9" y="37"/>
                    <a:pt x="9" y="37"/>
                    <a:pt x="9" y="37"/>
                  </a:cubicBezTo>
                  <a:cubicBezTo>
                    <a:pt x="12" y="37"/>
                    <a:pt x="14" y="37"/>
                    <a:pt x="16" y="37"/>
                  </a:cubicBezTo>
                  <a:cubicBezTo>
                    <a:pt x="19" y="37"/>
                    <a:pt x="21" y="37"/>
                    <a:pt x="23" y="37"/>
                  </a:cubicBezTo>
                  <a:close/>
                  <a:moveTo>
                    <a:pt x="116" y="27"/>
                  </a:moveTo>
                  <a:cubicBezTo>
                    <a:pt x="116" y="21"/>
                    <a:pt x="110" y="18"/>
                    <a:pt x="104" y="18"/>
                  </a:cubicBezTo>
                  <a:cubicBezTo>
                    <a:pt x="104" y="18"/>
                    <a:pt x="104" y="18"/>
                    <a:pt x="104" y="18"/>
                  </a:cubicBezTo>
                  <a:cubicBezTo>
                    <a:pt x="109" y="17"/>
                    <a:pt x="112" y="14"/>
                    <a:pt x="112" y="9"/>
                  </a:cubicBezTo>
                  <a:cubicBezTo>
                    <a:pt x="112" y="3"/>
                    <a:pt x="105" y="1"/>
                    <a:pt x="99" y="1"/>
                  </a:cubicBezTo>
                  <a:cubicBezTo>
                    <a:pt x="97" y="1"/>
                    <a:pt x="96" y="1"/>
                    <a:pt x="94" y="1"/>
                  </a:cubicBezTo>
                  <a:cubicBezTo>
                    <a:pt x="91" y="1"/>
                    <a:pt x="89" y="1"/>
                    <a:pt x="87" y="1"/>
                  </a:cubicBezTo>
                  <a:cubicBezTo>
                    <a:pt x="87" y="2"/>
                    <a:pt x="87" y="2"/>
                    <a:pt x="87" y="2"/>
                  </a:cubicBezTo>
                  <a:cubicBezTo>
                    <a:pt x="87" y="3"/>
                    <a:pt x="87" y="3"/>
                    <a:pt x="87" y="3"/>
                  </a:cubicBezTo>
                  <a:cubicBezTo>
                    <a:pt x="91" y="3"/>
                    <a:pt x="91" y="3"/>
                    <a:pt x="91" y="10"/>
                  </a:cubicBezTo>
                  <a:cubicBezTo>
                    <a:pt x="91" y="28"/>
                    <a:pt x="91" y="28"/>
                    <a:pt x="91" y="28"/>
                  </a:cubicBezTo>
                  <a:cubicBezTo>
                    <a:pt x="91" y="34"/>
                    <a:pt x="91" y="34"/>
                    <a:pt x="87" y="35"/>
                  </a:cubicBezTo>
                  <a:cubicBezTo>
                    <a:pt x="87" y="35"/>
                    <a:pt x="87" y="35"/>
                    <a:pt x="87" y="36"/>
                  </a:cubicBezTo>
                  <a:cubicBezTo>
                    <a:pt x="87" y="37"/>
                    <a:pt x="87" y="37"/>
                    <a:pt x="87" y="37"/>
                  </a:cubicBezTo>
                  <a:cubicBezTo>
                    <a:pt x="89" y="37"/>
                    <a:pt x="91" y="37"/>
                    <a:pt x="94" y="37"/>
                  </a:cubicBezTo>
                  <a:cubicBezTo>
                    <a:pt x="97" y="37"/>
                    <a:pt x="98" y="37"/>
                    <a:pt x="101" y="37"/>
                  </a:cubicBezTo>
                  <a:cubicBezTo>
                    <a:pt x="110" y="37"/>
                    <a:pt x="116" y="32"/>
                    <a:pt x="116" y="27"/>
                  </a:cubicBezTo>
                  <a:close/>
                  <a:moveTo>
                    <a:pt x="110" y="27"/>
                  </a:moveTo>
                  <a:cubicBezTo>
                    <a:pt x="110" y="32"/>
                    <a:pt x="107" y="35"/>
                    <a:pt x="101" y="35"/>
                  </a:cubicBezTo>
                  <a:cubicBezTo>
                    <a:pt x="96" y="35"/>
                    <a:pt x="96" y="34"/>
                    <a:pt x="96" y="27"/>
                  </a:cubicBezTo>
                  <a:cubicBezTo>
                    <a:pt x="96" y="19"/>
                    <a:pt x="96" y="19"/>
                    <a:pt x="96" y="19"/>
                  </a:cubicBezTo>
                  <a:cubicBezTo>
                    <a:pt x="98" y="19"/>
                    <a:pt x="98" y="19"/>
                    <a:pt x="98" y="19"/>
                  </a:cubicBezTo>
                  <a:cubicBezTo>
                    <a:pt x="106" y="19"/>
                    <a:pt x="110" y="21"/>
                    <a:pt x="110" y="27"/>
                  </a:cubicBezTo>
                  <a:close/>
                  <a:moveTo>
                    <a:pt x="107" y="10"/>
                  </a:moveTo>
                  <a:cubicBezTo>
                    <a:pt x="107" y="15"/>
                    <a:pt x="104" y="17"/>
                    <a:pt x="98" y="17"/>
                  </a:cubicBezTo>
                  <a:cubicBezTo>
                    <a:pt x="96" y="17"/>
                    <a:pt x="96" y="17"/>
                    <a:pt x="96" y="17"/>
                  </a:cubicBezTo>
                  <a:cubicBezTo>
                    <a:pt x="96" y="4"/>
                    <a:pt x="96" y="4"/>
                    <a:pt x="96" y="4"/>
                  </a:cubicBezTo>
                  <a:cubicBezTo>
                    <a:pt x="96" y="3"/>
                    <a:pt x="96" y="3"/>
                    <a:pt x="97" y="3"/>
                  </a:cubicBezTo>
                  <a:cubicBezTo>
                    <a:pt x="97" y="3"/>
                    <a:pt x="99" y="3"/>
                    <a:pt x="100" y="3"/>
                  </a:cubicBezTo>
                  <a:cubicBezTo>
                    <a:pt x="104" y="3"/>
                    <a:pt x="107" y="5"/>
                    <a:pt x="107" y="10"/>
                  </a:cubicBezTo>
                  <a:close/>
                  <a:moveTo>
                    <a:pt x="276" y="37"/>
                  </a:moveTo>
                  <a:cubicBezTo>
                    <a:pt x="276" y="35"/>
                    <a:pt x="276" y="28"/>
                    <a:pt x="276" y="26"/>
                  </a:cubicBezTo>
                  <a:cubicBezTo>
                    <a:pt x="274" y="26"/>
                    <a:pt x="274" y="26"/>
                    <a:pt x="274" y="26"/>
                  </a:cubicBezTo>
                  <a:cubicBezTo>
                    <a:pt x="274" y="26"/>
                    <a:pt x="274" y="26"/>
                    <a:pt x="274" y="26"/>
                  </a:cubicBezTo>
                  <a:cubicBezTo>
                    <a:pt x="273" y="33"/>
                    <a:pt x="270" y="35"/>
                    <a:pt x="264" y="35"/>
                  </a:cubicBezTo>
                  <a:cubicBezTo>
                    <a:pt x="257" y="35"/>
                    <a:pt x="253" y="29"/>
                    <a:pt x="253" y="19"/>
                  </a:cubicBezTo>
                  <a:cubicBezTo>
                    <a:pt x="253" y="11"/>
                    <a:pt x="254" y="2"/>
                    <a:pt x="263" y="2"/>
                  </a:cubicBezTo>
                  <a:cubicBezTo>
                    <a:pt x="268" y="2"/>
                    <a:pt x="271" y="5"/>
                    <a:pt x="272" y="11"/>
                  </a:cubicBezTo>
                  <a:cubicBezTo>
                    <a:pt x="272" y="11"/>
                    <a:pt x="272" y="11"/>
                    <a:pt x="272" y="11"/>
                  </a:cubicBezTo>
                  <a:cubicBezTo>
                    <a:pt x="274" y="11"/>
                    <a:pt x="274" y="11"/>
                    <a:pt x="274" y="11"/>
                  </a:cubicBezTo>
                  <a:cubicBezTo>
                    <a:pt x="274" y="9"/>
                    <a:pt x="274" y="3"/>
                    <a:pt x="274" y="0"/>
                  </a:cubicBezTo>
                  <a:cubicBezTo>
                    <a:pt x="273" y="0"/>
                    <a:pt x="273" y="0"/>
                    <a:pt x="273" y="0"/>
                  </a:cubicBezTo>
                  <a:cubicBezTo>
                    <a:pt x="272" y="0"/>
                    <a:pt x="272" y="0"/>
                    <a:pt x="272" y="1"/>
                  </a:cubicBezTo>
                  <a:cubicBezTo>
                    <a:pt x="271" y="2"/>
                    <a:pt x="271" y="2"/>
                    <a:pt x="271" y="2"/>
                  </a:cubicBezTo>
                  <a:cubicBezTo>
                    <a:pt x="271" y="2"/>
                    <a:pt x="271" y="2"/>
                    <a:pt x="271" y="2"/>
                  </a:cubicBezTo>
                  <a:cubicBezTo>
                    <a:pt x="269" y="1"/>
                    <a:pt x="266" y="0"/>
                    <a:pt x="263" y="0"/>
                  </a:cubicBezTo>
                  <a:cubicBezTo>
                    <a:pt x="253" y="0"/>
                    <a:pt x="247" y="8"/>
                    <a:pt x="247" y="19"/>
                  </a:cubicBezTo>
                  <a:cubicBezTo>
                    <a:pt x="247" y="31"/>
                    <a:pt x="254" y="38"/>
                    <a:pt x="264" y="38"/>
                  </a:cubicBezTo>
                  <a:cubicBezTo>
                    <a:pt x="269" y="38"/>
                    <a:pt x="272" y="36"/>
                    <a:pt x="273" y="36"/>
                  </a:cubicBezTo>
                  <a:cubicBezTo>
                    <a:pt x="273" y="36"/>
                    <a:pt x="273" y="36"/>
                    <a:pt x="273" y="36"/>
                  </a:cubicBezTo>
                  <a:cubicBezTo>
                    <a:pt x="274" y="37"/>
                    <a:pt x="274" y="37"/>
                    <a:pt x="274" y="37"/>
                  </a:cubicBezTo>
                  <a:cubicBezTo>
                    <a:pt x="274" y="37"/>
                    <a:pt x="274" y="37"/>
                    <a:pt x="275" y="37"/>
                  </a:cubicBezTo>
                  <a:lnTo>
                    <a:pt x="276" y="37"/>
                  </a:lnTo>
                  <a:close/>
                  <a:moveTo>
                    <a:pt x="48" y="37"/>
                  </a:moveTo>
                  <a:cubicBezTo>
                    <a:pt x="47" y="37"/>
                    <a:pt x="45" y="37"/>
                    <a:pt x="43" y="37"/>
                  </a:cubicBezTo>
                  <a:cubicBezTo>
                    <a:pt x="43" y="36"/>
                    <a:pt x="43" y="36"/>
                    <a:pt x="43" y="36"/>
                  </a:cubicBezTo>
                  <a:cubicBezTo>
                    <a:pt x="43" y="36"/>
                    <a:pt x="43" y="35"/>
                    <a:pt x="43" y="35"/>
                  </a:cubicBezTo>
                  <a:cubicBezTo>
                    <a:pt x="46" y="35"/>
                    <a:pt x="46" y="35"/>
                    <a:pt x="46" y="30"/>
                  </a:cubicBezTo>
                  <a:cubicBezTo>
                    <a:pt x="46" y="25"/>
                    <a:pt x="46" y="25"/>
                    <a:pt x="46" y="25"/>
                  </a:cubicBezTo>
                  <a:cubicBezTo>
                    <a:pt x="35" y="25"/>
                    <a:pt x="35" y="25"/>
                    <a:pt x="35" y="25"/>
                  </a:cubicBezTo>
                  <a:cubicBezTo>
                    <a:pt x="35" y="30"/>
                    <a:pt x="35" y="30"/>
                    <a:pt x="35" y="30"/>
                  </a:cubicBezTo>
                  <a:cubicBezTo>
                    <a:pt x="35" y="35"/>
                    <a:pt x="35" y="35"/>
                    <a:pt x="38" y="35"/>
                  </a:cubicBezTo>
                  <a:cubicBezTo>
                    <a:pt x="38" y="35"/>
                    <a:pt x="38" y="36"/>
                    <a:pt x="38" y="36"/>
                  </a:cubicBezTo>
                  <a:cubicBezTo>
                    <a:pt x="38" y="37"/>
                    <a:pt x="38" y="37"/>
                    <a:pt x="38" y="37"/>
                  </a:cubicBezTo>
                  <a:cubicBezTo>
                    <a:pt x="37" y="37"/>
                    <a:pt x="35" y="37"/>
                    <a:pt x="33" y="37"/>
                  </a:cubicBezTo>
                  <a:cubicBezTo>
                    <a:pt x="31" y="37"/>
                    <a:pt x="29" y="37"/>
                    <a:pt x="27" y="37"/>
                  </a:cubicBezTo>
                  <a:cubicBezTo>
                    <a:pt x="27" y="36"/>
                    <a:pt x="27" y="36"/>
                    <a:pt x="27" y="36"/>
                  </a:cubicBezTo>
                  <a:cubicBezTo>
                    <a:pt x="27" y="36"/>
                    <a:pt x="27" y="35"/>
                    <a:pt x="28" y="35"/>
                  </a:cubicBezTo>
                  <a:cubicBezTo>
                    <a:pt x="31" y="35"/>
                    <a:pt x="31" y="35"/>
                    <a:pt x="31" y="30"/>
                  </a:cubicBezTo>
                  <a:cubicBezTo>
                    <a:pt x="31" y="19"/>
                    <a:pt x="31" y="19"/>
                    <a:pt x="31" y="19"/>
                  </a:cubicBezTo>
                  <a:cubicBezTo>
                    <a:pt x="31" y="14"/>
                    <a:pt x="31" y="14"/>
                    <a:pt x="28" y="14"/>
                  </a:cubicBezTo>
                  <a:cubicBezTo>
                    <a:pt x="27" y="14"/>
                    <a:pt x="27" y="14"/>
                    <a:pt x="27" y="13"/>
                  </a:cubicBezTo>
                  <a:cubicBezTo>
                    <a:pt x="27" y="12"/>
                    <a:pt x="27" y="12"/>
                    <a:pt x="27" y="12"/>
                  </a:cubicBezTo>
                  <a:cubicBezTo>
                    <a:pt x="29" y="12"/>
                    <a:pt x="31" y="12"/>
                    <a:pt x="33" y="12"/>
                  </a:cubicBezTo>
                  <a:cubicBezTo>
                    <a:pt x="35" y="12"/>
                    <a:pt x="37" y="12"/>
                    <a:pt x="38" y="12"/>
                  </a:cubicBezTo>
                  <a:cubicBezTo>
                    <a:pt x="38" y="13"/>
                    <a:pt x="38" y="13"/>
                    <a:pt x="38" y="13"/>
                  </a:cubicBezTo>
                  <a:cubicBezTo>
                    <a:pt x="38" y="14"/>
                    <a:pt x="38" y="14"/>
                    <a:pt x="38" y="14"/>
                  </a:cubicBezTo>
                  <a:cubicBezTo>
                    <a:pt x="35" y="14"/>
                    <a:pt x="35" y="14"/>
                    <a:pt x="35" y="19"/>
                  </a:cubicBezTo>
                  <a:cubicBezTo>
                    <a:pt x="35" y="23"/>
                    <a:pt x="35" y="23"/>
                    <a:pt x="35" y="23"/>
                  </a:cubicBezTo>
                  <a:cubicBezTo>
                    <a:pt x="46" y="23"/>
                    <a:pt x="46" y="23"/>
                    <a:pt x="46" y="23"/>
                  </a:cubicBezTo>
                  <a:cubicBezTo>
                    <a:pt x="46" y="19"/>
                    <a:pt x="46" y="19"/>
                    <a:pt x="46" y="19"/>
                  </a:cubicBezTo>
                  <a:cubicBezTo>
                    <a:pt x="46" y="14"/>
                    <a:pt x="46" y="14"/>
                    <a:pt x="43" y="14"/>
                  </a:cubicBezTo>
                  <a:cubicBezTo>
                    <a:pt x="43" y="14"/>
                    <a:pt x="43" y="14"/>
                    <a:pt x="43" y="13"/>
                  </a:cubicBezTo>
                  <a:cubicBezTo>
                    <a:pt x="43" y="12"/>
                    <a:pt x="43" y="12"/>
                    <a:pt x="43" y="12"/>
                  </a:cubicBezTo>
                  <a:cubicBezTo>
                    <a:pt x="45" y="12"/>
                    <a:pt x="47" y="12"/>
                    <a:pt x="48" y="12"/>
                  </a:cubicBezTo>
                  <a:cubicBezTo>
                    <a:pt x="50" y="12"/>
                    <a:pt x="52" y="12"/>
                    <a:pt x="54" y="12"/>
                  </a:cubicBezTo>
                  <a:cubicBezTo>
                    <a:pt x="54" y="13"/>
                    <a:pt x="54" y="13"/>
                    <a:pt x="54" y="13"/>
                  </a:cubicBezTo>
                  <a:cubicBezTo>
                    <a:pt x="54" y="14"/>
                    <a:pt x="54" y="14"/>
                    <a:pt x="54" y="14"/>
                  </a:cubicBezTo>
                  <a:cubicBezTo>
                    <a:pt x="51" y="14"/>
                    <a:pt x="51" y="14"/>
                    <a:pt x="51" y="19"/>
                  </a:cubicBezTo>
                  <a:cubicBezTo>
                    <a:pt x="51" y="30"/>
                    <a:pt x="51" y="30"/>
                    <a:pt x="51" y="30"/>
                  </a:cubicBezTo>
                  <a:cubicBezTo>
                    <a:pt x="51" y="35"/>
                    <a:pt x="51" y="35"/>
                    <a:pt x="54" y="35"/>
                  </a:cubicBezTo>
                  <a:cubicBezTo>
                    <a:pt x="54" y="35"/>
                    <a:pt x="54" y="36"/>
                    <a:pt x="54" y="36"/>
                  </a:cubicBezTo>
                  <a:cubicBezTo>
                    <a:pt x="54" y="37"/>
                    <a:pt x="54" y="37"/>
                    <a:pt x="54" y="37"/>
                  </a:cubicBezTo>
                  <a:cubicBezTo>
                    <a:pt x="52" y="37"/>
                    <a:pt x="50" y="37"/>
                    <a:pt x="48" y="37"/>
                  </a:cubicBezTo>
                  <a:close/>
                  <a:moveTo>
                    <a:pt x="69" y="37"/>
                  </a:moveTo>
                  <a:cubicBezTo>
                    <a:pt x="62" y="37"/>
                    <a:pt x="62" y="37"/>
                    <a:pt x="62" y="37"/>
                  </a:cubicBezTo>
                  <a:cubicBezTo>
                    <a:pt x="60" y="37"/>
                    <a:pt x="58" y="37"/>
                    <a:pt x="56" y="37"/>
                  </a:cubicBezTo>
                  <a:cubicBezTo>
                    <a:pt x="56" y="36"/>
                    <a:pt x="56" y="36"/>
                    <a:pt x="56" y="36"/>
                  </a:cubicBezTo>
                  <a:cubicBezTo>
                    <a:pt x="56" y="36"/>
                    <a:pt x="56" y="35"/>
                    <a:pt x="56" y="35"/>
                  </a:cubicBezTo>
                  <a:cubicBezTo>
                    <a:pt x="59" y="35"/>
                    <a:pt x="59" y="35"/>
                    <a:pt x="59" y="30"/>
                  </a:cubicBezTo>
                  <a:cubicBezTo>
                    <a:pt x="59" y="19"/>
                    <a:pt x="59" y="19"/>
                    <a:pt x="59" y="19"/>
                  </a:cubicBezTo>
                  <a:cubicBezTo>
                    <a:pt x="59" y="14"/>
                    <a:pt x="59" y="14"/>
                    <a:pt x="56" y="14"/>
                  </a:cubicBezTo>
                  <a:cubicBezTo>
                    <a:pt x="56" y="14"/>
                    <a:pt x="56" y="14"/>
                    <a:pt x="56" y="13"/>
                  </a:cubicBezTo>
                  <a:cubicBezTo>
                    <a:pt x="56" y="12"/>
                    <a:pt x="56" y="12"/>
                    <a:pt x="56" y="12"/>
                  </a:cubicBezTo>
                  <a:cubicBezTo>
                    <a:pt x="58" y="12"/>
                    <a:pt x="60" y="12"/>
                    <a:pt x="62" y="12"/>
                  </a:cubicBezTo>
                  <a:cubicBezTo>
                    <a:pt x="67" y="12"/>
                    <a:pt x="67" y="12"/>
                    <a:pt x="67" y="12"/>
                  </a:cubicBezTo>
                  <a:cubicBezTo>
                    <a:pt x="71" y="12"/>
                    <a:pt x="73" y="12"/>
                    <a:pt x="74" y="12"/>
                  </a:cubicBezTo>
                  <a:cubicBezTo>
                    <a:pt x="74" y="14"/>
                    <a:pt x="74" y="17"/>
                    <a:pt x="74" y="19"/>
                  </a:cubicBezTo>
                  <a:cubicBezTo>
                    <a:pt x="73" y="19"/>
                    <a:pt x="73" y="19"/>
                    <a:pt x="73" y="19"/>
                  </a:cubicBezTo>
                  <a:cubicBezTo>
                    <a:pt x="73" y="19"/>
                    <a:pt x="73" y="19"/>
                    <a:pt x="73" y="19"/>
                  </a:cubicBezTo>
                  <a:cubicBezTo>
                    <a:pt x="72" y="15"/>
                    <a:pt x="71" y="14"/>
                    <a:pt x="68" y="14"/>
                  </a:cubicBezTo>
                  <a:cubicBezTo>
                    <a:pt x="64" y="14"/>
                    <a:pt x="64" y="14"/>
                    <a:pt x="64" y="14"/>
                  </a:cubicBezTo>
                  <a:cubicBezTo>
                    <a:pt x="64" y="14"/>
                    <a:pt x="64" y="14"/>
                    <a:pt x="64" y="15"/>
                  </a:cubicBezTo>
                  <a:cubicBezTo>
                    <a:pt x="64" y="23"/>
                    <a:pt x="64" y="23"/>
                    <a:pt x="64" y="23"/>
                  </a:cubicBezTo>
                  <a:cubicBezTo>
                    <a:pt x="64" y="23"/>
                    <a:pt x="64" y="23"/>
                    <a:pt x="64" y="23"/>
                  </a:cubicBezTo>
                  <a:cubicBezTo>
                    <a:pt x="67" y="23"/>
                    <a:pt x="68" y="23"/>
                    <a:pt x="68" y="20"/>
                  </a:cubicBezTo>
                  <a:cubicBezTo>
                    <a:pt x="68" y="20"/>
                    <a:pt x="68" y="20"/>
                    <a:pt x="69" y="20"/>
                  </a:cubicBezTo>
                  <a:cubicBezTo>
                    <a:pt x="70" y="20"/>
                    <a:pt x="70" y="20"/>
                    <a:pt x="70" y="20"/>
                  </a:cubicBezTo>
                  <a:cubicBezTo>
                    <a:pt x="70" y="21"/>
                    <a:pt x="70" y="23"/>
                    <a:pt x="70" y="24"/>
                  </a:cubicBezTo>
                  <a:cubicBezTo>
                    <a:pt x="70" y="26"/>
                    <a:pt x="70" y="27"/>
                    <a:pt x="70" y="28"/>
                  </a:cubicBezTo>
                  <a:cubicBezTo>
                    <a:pt x="69" y="28"/>
                    <a:pt x="69" y="28"/>
                    <a:pt x="69" y="28"/>
                  </a:cubicBezTo>
                  <a:cubicBezTo>
                    <a:pt x="68" y="28"/>
                    <a:pt x="68" y="28"/>
                    <a:pt x="68" y="28"/>
                  </a:cubicBezTo>
                  <a:cubicBezTo>
                    <a:pt x="68" y="25"/>
                    <a:pt x="67" y="25"/>
                    <a:pt x="64" y="25"/>
                  </a:cubicBezTo>
                  <a:cubicBezTo>
                    <a:pt x="64" y="25"/>
                    <a:pt x="64" y="25"/>
                    <a:pt x="64" y="25"/>
                  </a:cubicBezTo>
                  <a:cubicBezTo>
                    <a:pt x="64" y="30"/>
                    <a:pt x="64" y="30"/>
                    <a:pt x="64" y="30"/>
                  </a:cubicBezTo>
                  <a:cubicBezTo>
                    <a:pt x="64" y="35"/>
                    <a:pt x="64" y="35"/>
                    <a:pt x="67" y="35"/>
                  </a:cubicBezTo>
                  <a:cubicBezTo>
                    <a:pt x="69" y="35"/>
                    <a:pt x="69" y="35"/>
                    <a:pt x="69" y="35"/>
                  </a:cubicBezTo>
                  <a:cubicBezTo>
                    <a:pt x="72" y="35"/>
                    <a:pt x="74" y="34"/>
                    <a:pt x="75" y="30"/>
                  </a:cubicBezTo>
                  <a:cubicBezTo>
                    <a:pt x="75" y="30"/>
                    <a:pt x="75" y="30"/>
                    <a:pt x="75" y="30"/>
                  </a:cubicBezTo>
                  <a:cubicBezTo>
                    <a:pt x="76" y="30"/>
                    <a:pt x="76" y="30"/>
                    <a:pt x="76" y="30"/>
                  </a:cubicBezTo>
                  <a:cubicBezTo>
                    <a:pt x="76" y="31"/>
                    <a:pt x="76" y="35"/>
                    <a:pt x="76" y="37"/>
                  </a:cubicBezTo>
                  <a:cubicBezTo>
                    <a:pt x="74" y="37"/>
                    <a:pt x="72" y="37"/>
                    <a:pt x="69" y="37"/>
                  </a:cubicBezTo>
                  <a:close/>
                  <a:moveTo>
                    <a:pt x="130" y="38"/>
                  </a:moveTo>
                  <a:cubicBezTo>
                    <a:pt x="123" y="38"/>
                    <a:pt x="118" y="33"/>
                    <a:pt x="118" y="25"/>
                  </a:cubicBezTo>
                  <a:cubicBezTo>
                    <a:pt x="118" y="16"/>
                    <a:pt x="124" y="11"/>
                    <a:pt x="130" y="11"/>
                  </a:cubicBezTo>
                  <a:cubicBezTo>
                    <a:pt x="137" y="11"/>
                    <a:pt x="142" y="16"/>
                    <a:pt x="142" y="24"/>
                  </a:cubicBezTo>
                  <a:cubicBezTo>
                    <a:pt x="142" y="33"/>
                    <a:pt x="137" y="38"/>
                    <a:pt x="130" y="38"/>
                  </a:cubicBezTo>
                  <a:close/>
                  <a:moveTo>
                    <a:pt x="130" y="14"/>
                  </a:moveTo>
                  <a:cubicBezTo>
                    <a:pt x="125" y="14"/>
                    <a:pt x="123" y="17"/>
                    <a:pt x="123" y="25"/>
                  </a:cubicBezTo>
                  <a:cubicBezTo>
                    <a:pt x="123" y="32"/>
                    <a:pt x="126" y="36"/>
                    <a:pt x="130" y="36"/>
                  </a:cubicBezTo>
                  <a:cubicBezTo>
                    <a:pt x="135" y="36"/>
                    <a:pt x="137" y="32"/>
                    <a:pt x="137" y="24"/>
                  </a:cubicBezTo>
                  <a:cubicBezTo>
                    <a:pt x="137" y="17"/>
                    <a:pt x="134" y="14"/>
                    <a:pt x="130" y="14"/>
                  </a:cubicBezTo>
                  <a:close/>
                  <a:moveTo>
                    <a:pt x="146" y="36"/>
                  </a:moveTo>
                  <a:cubicBezTo>
                    <a:pt x="145" y="37"/>
                    <a:pt x="145" y="37"/>
                    <a:pt x="145" y="37"/>
                  </a:cubicBezTo>
                  <a:cubicBezTo>
                    <a:pt x="145" y="37"/>
                    <a:pt x="145" y="37"/>
                    <a:pt x="145" y="37"/>
                  </a:cubicBezTo>
                  <a:cubicBezTo>
                    <a:pt x="144" y="37"/>
                    <a:pt x="144" y="37"/>
                    <a:pt x="144" y="37"/>
                  </a:cubicBezTo>
                  <a:cubicBezTo>
                    <a:pt x="144" y="36"/>
                    <a:pt x="144" y="31"/>
                    <a:pt x="144" y="29"/>
                  </a:cubicBezTo>
                  <a:cubicBezTo>
                    <a:pt x="145" y="29"/>
                    <a:pt x="145" y="29"/>
                    <a:pt x="145" y="29"/>
                  </a:cubicBezTo>
                  <a:cubicBezTo>
                    <a:pt x="145" y="29"/>
                    <a:pt x="146" y="29"/>
                    <a:pt x="146" y="30"/>
                  </a:cubicBezTo>
                  <a:cubicBezTo>
                    <a:pt x="146" y="33"/>
                    <a:pt x="148" y="36"/>
                    <a:pt x="152" y="36"/>
                  </a:cubicBezTo>
                  <a:cubicBezTo>
                    <a:pt x="155" y="36"/>
                    <a:pt x="157" y="34"/>
                    <a:pt x="157" y="32"/>
                  </a:cubicBezTo>
                  <a:cubicBezTo>
                    <a:pt x="157" y="25"/>
                    <a:pt x="144" y="27"/>
                    <a:pt x="144" y="19"/>
                  </a:cubicBezTo>
                  <a:cubicBezTo>
                    <a:pt x="144" y="14"/>
                    <a:pt x="147" y="11"/>
                    <a:pt x="152" y="11"/>
                  </a:cubicBezTo>
                  <a:cubicBezTo>
                    <a:pt x="153" y="11"/>
                    <a:pt x="155" y="12"/>
                    <a:pt x="157" y="13"/>
                  </a:cubicBezTo>
                  <a:cubicBezTo>
                    <a:pt x="157" y="12"/>
                    <a:pt x="157" y="12"/>
                    <a:pt x="157" y="12"/>
                  </a:cubicBezTo>
                  <a:cubicBezTo>
                    <a:pt x="157" y="12"/>
                    <a:pt x="158" y="12"/>
                    <a:pt x="158" y="12"/>
                  </a:cubicBezTo>
                  <a:cubicBezTo>
                    <a:pt x="159" y="12"/>
                    <a:pt x="159" y="12"/>
                    <a:pt x="159" y="12"/>
                  </a:cubicBezTo>
                  <a:cubicBezTo>
                    <a:pt x="159" y="14"/>
                    <a:pt x="159" y="18"/>
                    <a:pt x="159" y="19"/>
                  </a:cubicBezTo>
                  <a:cubicBezTo>
                    <a:pt x="158" y="19"/>
                    <a:pt x="158" y="19"/>
                    <a:pt x="158" y="19"/>
                  </a:cubicBezTo>
                  <a:cubicBezTo>
                    <a:pt x="157" y="19"/>
                    <a:pt x="157" y="19"/>
                    <a:pt x="157" y="19"/>
                  </a:cubicBezTo>
                  <a:cubicBezTo>
                    <a:pt x="156" y="16"/>
                    <a:pt x="155" y="14"/>
                    <a:pt x="152" y="14"/>
                  </a:cubicBezTo>
                  <a:cubicBezTo>
                    <a:pt x="149" y="14"/>
                    <a:pt x="148" y="15"/>
                    <a:pt x="148" y="17"/>
                  </a:cubicBezTo>
                  <a:cubicBezTo>
                    <a:pt x="148" y="23"/>
                    <a:pt x="161" y="21"/>
                    <a:pt x="161" y="30"/>
                  </a:cubicBezTo>
                  <a:cubicBezTo>
                    <a:pt x="161" y="35"/>
                    <a:pt x="156" y="38"/>
                    <a:pt x="152" y="38"/>
                  </a:cubicBezTo>
                  <a:cubicBezTo>
                    <a:pt x="149" y="38"/>
                    <a:pt x="147" y="37"/>
                    <a:pt x="146" y="36"/>
                  </a:cubicBezTo>
                  <a:close/>
                  <a:moveTo>
                    <a:pt x="172" y="37"/>
                  </a:moveTo>
                  <a:cubicBezTo>
                    <a:pt x="171" y="37"/>
                    <a:pt x="168" y="37"/>
                    <a:pt x="167" y="37"/>
                  </a:cubicBezTo>
                  <a:cubicBezTo>
                    <a:pt x="167" y="36"/>
                    <a:pt x="167" y="36"/>
                    <a:pt x="167" y="36"/>
                  </a:cubicBezTo>
                  <a:cubicBezTo>
                    <a:pt x="167" y="36"/>
                    <a:pt x="167" y="35"/>
                    <a:pt x="167" y="35"/>
                  </a:cubicBezTo>
                  <a:cubicBezTo>
                    <a:pt x="170" y="35"/>
                    <a:pt x="170" y="35"/>
                    <a:pt x="170" y="30"/>
                  </a:cubicBezTo>
                  <a:cubicBezTo>
                    <a:pt x="170" y="15"/>
                    <a:pt x="170" y="15"/>
                    <a:pt x="170" y="15"/>
                  </a:cubicBezTo>
                  <a:cubicBezTo>
                    <a:pt x="170" y="14"/>
                    <a:pt x="170" y="14"/>
                    <a:pt x="170" y="14"/>
                  </a:cubicBezTo>
                  <a:cubicBezTo>
                    <a:pt x="168" y="14"/>
                    <a:pt x="168" y="14"/>
                    <a:pt x="168" y="14"/>
                  </a:cubicBezTo>
                  <a:cubicBezTo>
                    <a:pt x="165" y="14"/>
                    <a:pt x="163" y="14"/>
                    <a:pt x="163" y="19"/>
                  </a:cubicBezTo>
                  <a:cubicBezTo>
                    <a:pt x="162" y="19"/>
                    <a:pt x="162" y="19"/>
                    <a:pt x="162" y="19"/>
                  </a:cubicBezTo>
                  <a:cubicBezTo>
                    <a:pt x="161" y="19"/>
                    <a:pt x="161" y="19"/>
                    <a:pt x="161" y="19"/>
                  </a:cubicBezTo>
                  <a:cubicBezTo>
                    <a:pt x="161" y="18"/>
                    <a:pt x="161" y="14"/>
                    <a:pt x="161" y="12"/>
                  </a:cubicBezTo>
                  <a:cubicBezTo>
                    <a:pt x="163" y="12"/>
                    <a:pt x="165" y="12"/>
                    <a:pt x="168" y="12"/>
                  </a:cubicBezTo>
                  <a:cubicBezTo>
                    <a:pt x="177" y="12"/>
                    <a:pt x="177" y="12"/>
                    <a:pt x="177" y="12"/>
                  </a:cubicBezTo>
                  <a:cubicBezTo>
                    <a:pt x="180" y="12"/>
                    <a:pt x="182" y="12"/>
                    <a:pt x="184" y="12"/>
                  </a:cubicBezTo>
                  <a:cubicBezTo>
                    <a:pt x="184" y="14"/>
                    <a:pt x="184" y="18"/>
                    <a:pt x="184" y="19"/>
                  </a:cubicBezTo>
                  <a:cubicBezTo>
                    <a:pt x="183" y="19"/>
                    <a:pt x="183" y="19"/>
                    <a:pt x="183" y="19"/>
                  </a:cubicBezTo>
                  <a:cubicBezTo>
                    <a:pt x="182" y="19"/>
                    <a:pt x="182" y="19"/>
                    <a:pt x="182" y="19"/>
                  </a:cubicBezTo>
                  <a:cubicBezTo>
                    <a:pt x="182" y="14"/>
                    <a:pt x="180" y="14"/>
                    <a:pt x="177" y="14"/>
                  </a:cubicBezTo>
                  <a:cubicBezTo>
                    <a:pt x="175" y="14"/>
                    <a:pt x="175" y="14"/>
                    <a:pt x="175" y="14"/>
                  </a:cubicBezTo>
                  <a:cubicBezTo>
                    <a:pt x="175" y="14"/>
                    <a:pt x="175" y="14"/>
                    <a:pt x="175" y="15"/>
                  </a:cubicBezTo>
                  <a:cubicBezTo>
                    <a:pt x="175" y="30"/>
                    <a:pt x="175" y="30"/>
                    <a:pt x="175" y="30"/>
                  </a:cubicBezTo>
                  <a:cubicBezTo>
                    <a:pt x="175" y="35"/>
                    <a:pt x="175" y="35"/>
                    <a:pt x="178" y="35"/>
                  </a:cubicBezTo>
                  <a:cubicBezTo>
                    <a:pt x="178" y="35"/>
                    <a:pt x="178" y="36"/>
                    <a:pt x="178" y="36"/>
                  </a:cubicBezTo>
                  <a:cubicBezTo>
                    <a:pt x="178" y="37"/>
                    <a:pt x="178" y="37"/>
                    <a:pt x="178" y="37"/>
                  </a:cubicBezTo>
                  <a:cubicBezTo>
                    <a:pt x="176" y="37"/>
                    <a:pt x="174" y="37"/>
                    <a:pt x="172" y="37"/>
                  </a:cubicBezTo>
                  <a:close/>
                  <a:moveTo>
                    <a:pt x="196" y="38"/>
                  </a:moveTo>
                  <a:cubicBezTo>
                    <a:pt x="189" y="38"/>
                    <a:pt x="184" y="33"/>
                    <a:pt x="184" y="25"/>
                  </a:cubicBezTo>
                  <a:cubicBezTo>
                    <a:pt x="184" y="16"/>
                    <a:pt x="190" y="11"/>
                    <a:pt x="196" y="11"/>
                  </a:cubicBezTo>
                  <a:cubicBezTo>
                    <a:pt x="203" y="11"/>
                    <a:pt x="208" y="16"/>
                    <a:pt x="208" y="24"/>
                  </a:cubicBezTo>
                  <a:cubicBezTo>
                    <a:pt x="208" y="33"/>
                    <a:pt x="203" y="38"/>
                    <a:pt x="196" y="38"/>
                  </a:cubicBezTo>
                  <a:close/>
                  <a:moveTo>
                    <a:pt x="196" y="14"/>
                  </a:moveTo>
                  <a:cubicBezTo>
                    <a:pt x="191" y="14"/>
                    <a:pt x="189" y="17"/>
                    <a:pt x="189" y="25"/>
                  </a:cubicBezTo>
                  <a:cubicBezTo>
                    <a:pt x="189" y="32"/>
                    <a:pt x="192" y="36"/>
                    <a:pt x="197" y="36"/>
                  </a:cubicBezTo>
                  <a:cubicBezTo>
                    <a:pt x="201" y="36"/>
                    <a:pt x="203" y="32"/>
                    <a:pt x="203" y="24"/>
                  </a:cubicBezTo>
                  <a:cubicBezTo>
                    <a:pt x="203" y="17"/>
                    <a:pt x="200" y="14"/>
                    <a:pt x="196" y="14"/>
                  </a:cubicBezTo>
                  <a:close/>
                  <a:moveTo>
                    <a:pt x="230" y="38"/>
                  </a:moveTo>
                  <a:cubicBezTo>
                    <a:pt x="229" y="36"/>
                    <a:pt x="228" y="35"/>
                    <a:pt x="227" y="34"/>
                  </a:cubicBezTo>
                  <a:cubicBezTo>
                    <a:pt x="215" y="17"/>
                    <a:pt x="215" y="17"/>
                    <a:pt x="215" y="17"/>
                  </a:cubicBezTo>
                  <a:cubicBezTo>
                    <a:pt x="215" y="17"/>
                    <a:pt x="215" y="17"/>
                    <a:pt x="215" y="17"/>
                  </a:cubicBezTo>
                  <a:cubicBezTo>
                    <a:pt x="215" y="27"/>
                    <a:pt x="215" y="27"/>
                    <a:pt x="215" y="27"/>
                  </a:cubicBezTo>
                  <a:cubicBezTo>
                    <a:pt x="215" y="34"/>
                    <a:pt x="215" y="35"/>
                    <a:pt x="220" y="35"/>
                  </a:cubicBezTo>
                  <a:cubicBezTo>
                    <a:pt x="220" y="35"/>
                    <a:pt x="220" y="36"/>
                    <a:pt x="220" y="36"/>
                  </a:cubicBezTo>
                  <a:cubicBezTo>
                    <a:pt x="220" y="37"/>
                    <a:pt x="220" y="37"/>
                    <a:pt x="220" y="37"/>
                  </a:cubicBezTo>
                  <a:cubicBezTo>
                    <a:pt x="218" y="37"/>
                    <a:pt x="216" y="37"/>
                    <a:pt x="214" y="37"/>
                  </a:cubicBezTo>
                  <a:cubicBezTo>
                    <a:pt x="212" y="37"/>
                    <a:pt x="211" y="37"/>
                    <a:pt x="209" y="37"/>
                  </a:cubicBezTo>
                  <a:cubicBezTo>
                    <a:pt x="209" y="36"/>
                    <a:pt x="209" y="36"/>
                    <a:pt x="209" y="36"/>
                  </a:cubicBezTo>
                  <a:cubicBezTo>
                    <a:pt x="209" y="36"/>
                    <a:pt x="209" y="35"/>
                    <a:pt x="210" y="35"/>
                  </a:cubicBezTo>
                  <a:cubicBezTo>
                    <a:pt x="213" y="35"/>
                    <a:pt x="213" y="34"/>
                    <a:pt x="213" y="27"/>
                  </a:cubicBezTo>
                  <a:cubicBezTo>
                    <a:pt x="213" y="19"/>
                    <a:pt x="213" y="19"/>
                    <a:pt x="213" y="19"/>
                  </a:cubicBezTo>
                  <a:cubicBezTo>
                    <a:pt x="213" y="14"/>
                    <a:pt x="213" y="14"/>
                    <a:pt x="210" y="14"/>
                  </a:cubicBezTo>
                  <a:cubicBezTo>
                    <a:pt x="209" y="14"/>
                    <a:pt x="209" y="14"/>
                    <a:pt x="209" y="13"/>
                  </a:cubicBezTo>
                  <a:cubicBezTo>
                    <a:pt x="209" y="12"/>
                    <a:pt x="209" y="12"/>
                    <a:pt x="209" y="12"/>
                  </a:cubicBezTo>
                  <a:cubicBezTo>
                    <a:pt x="211" y="12"/>
                    <a:pt x="213" y="12"/>
                    <a:pt x="214" y="12"/>
                  </a:cubicBezTo>
                  <a:cubicBezTo>
                    <a:pt x="215" y="12"/>
                    <a:pt x="217" y="12"/>
                    <a:pt x="218" y="12"/>
                  </a:cubicBezTo>
                  <a:cubicBezTo>
                    <a:pt x="230" y="30"/>
                    <a:pt x="230" y="30"/>
                    <a:pt x="230" y="30"/>
                  </a:cubicBezTo>
                  <a:cubicBezTo>
                    <a:pt x="230" y="30"/>
                    <a:pt x="230" y="30"/>
                    <a:pt x="230" y="30"/>
                  </a:cubicBezTo>
                  <a:cubicBezTo>
                    <a:pt x="230" y="22"/>
                    <a:pt x="230" y="22"/>
                    <a:pt x="230" y="22"/>
                  </a:cubicBezTo>
                  <a:cubicBezTo>
                    <a:pt x="230" y="15"/>
                    <a:pt x="230" y="14"/>
                    <a:pt x="226" y="14"/>
                  </a:cubicBezTo>
                  <a:cubicBezTo>
                    <a:pt x="226" y="14"/>
                    <a:pt x="226" y="14"/>
                    <a:pt x="226" y="13"/>
                  </a:cubicBezTo>
                  <a:cubicBezTo>
                    <a:pt x="226" y="12"/>
                    <a:pt x="226" y="12"/>
                    <a:pt x="226" y="12"/>
                  </a:cubicBezTo>
                  <a:cubicBezTo>
                    <a:pt x="227" y="12"/>
                    <a:pt x="230" y="12"/>
                    <a:pt x="232" y="12"/>
                  </a:cubicBezTo>
                  <a:cubicBezTo>
                    <a:pt x="233" y="12"/>
                    <a:pt x="235" y="12"/>
                    <a:pt x="236" y="12"/>
                  </a:cubicBezTo>
                  <a:cubicBezTo>
                    <a:pt x="236" y="13"/>
                    <a:pt x="236" y="13"/>
                    <a:pt x="236" y="13"/>
                  </a:cubicBezTo>
                  <a:cubicBezTo>
                    <a:pt x="236" y="14"/>
                    <a:pt x="236" y="14"/>
                    <a:pt x="236" y="14"/>
                  </a:cubicBezTo>
                  <a:cubicBezTo>
                    <a:pt x="233" y="14"/>
                    <a:pt x="233" y="15"/>
                    <a:pt x="233" y="22"/>
                  </a:cubicBezTo>
                  <a:cubicBezTo>
                    <a:pt x="233" y="38"/>
                    <a:pt x="233" y="38"/>
                    <a:pt x="233" y="38"/>
                  </a:cubicBezTo>
                  <a:lnTo>
                    <a:pt x="230" y="38"/>
                  </a:lnTo>
                  <a:close/>
                  <a:moveTo>
                    <a:pt x="290" y="38"/>
                  </a:moveTo>
                  <a:cubicBezTo>
                    <a:pt x="284" y="38"/>
                    <a:pt x="278" y="33"/>
                    <a:pt x="278" y="25"/>
                  </a:cubicBezTo>
                  <a:cubicBezTo>
                    <a:pt x="278" y="16"/>
                    <a:pt x="284" y="11"/>
                    <a:pt x="290" y="11"/>
                  </a:cubicBezTo>
                  <a:cubicBezTo>
                    <a:pt x="297" y="11"/>
                    <a:pt x="302" y="16"/>
                    <a:pt x="302" y="24"/>
                  </a:cubicBezTo>
                  <a:cubicBezTo>
                    <a:pt x="302" y="33"/>
                    <a:pt x="297" y="38"/>
                    <a:pt x="290" y="38"/>
                  </a:cubicBezTo>
                  <a:close/>
                  <a:moveTo>
                    <a:pt x="290" y="14"/>
                  </a:moveTo>
                  <a:cubicBezTo>
                    <a:pt x="285" y="14"/>
                    <a:pt x="283" y="17"/>
                    <a:pt x="283" y="25"/>
                  </a:cubicBezTo>
                  <a:cubicBezTo>
                    <a:pt x="283" y="32"/>
                    <a:pt x="286" y="36"/>
                    <a:pt x="291" y="36"/>
                  </a:cubicBezTo>
                  <a:cubicBezTo>
                    <a:pt x="295" y="36"/>
                    <a:pt x="298" y="32"/>
                    <a:pt x="298" y="24"/>
                  </a:cubicBezTo>
                  <a:cubicBezTo>
                    <a:pt x="298" y="17"/>
                    <a:pt x="294" y="14"/>
                    <a:pt x="290" y="14"/>
                  </a:cubicBezTo>
                  <a:close/>
                  <a:moveTo>
                    <a:pt x="324" y="38"/>
                  </a:moveTo>
                  <a:cubicBezTo>
                    <a:pt x="323" y="36"/>
                    <a:pt x="322" y="35"/>
                    <a:pt x="321" y="34"/>
                  </a:cubicBezTo>
                  <a:cubicBezTo>
                    <a:pt x="310" y="17"/>
                    <a:pt x="310" y="17"/>
                    <a:pt x="310" y="17"/>
                  </a:cubicBezTo>
                  <a:cubicBezTo>
                    <a:pt x="310" y="17"/>
                    <a:pt x="310" y="17"/>
                    <a:pt x="310" y="17"/>
                  </a:cubicBezTo>
                  <a:cubicBezTo>
                    <a:pt x="310" y="27"/>
                    <a:pt x="310" y="27"/>
                    <a:pt x="310" y="27"/>
                  </a:cubicBezTo>
                  <a:cubicBezTo>
                    <a:pt x="310" y="34"/>
                    <a:pt x="310" y="35"/>
                    <a:pt x="314" y="35"/>
                  </a:cubicBezTo>
                  <a:cubicBezTo>
                    <a:pt x="314" y="35"/>
                    <a:pt x="314" y="36"/>
                    <a:pt x="314" y="36"/>
                  </a:cubicBezTo>
                  <a:cubicBezTo>
                    <a:pt x="314" y="37"/>
                    <a:pt x="314" y="37"/>
                    <a:pt x="314" y="37"/>
                  </a:cubicBezTo>
                  <a:cubicBezTo>
                    <a:pt x="313" y="37"/>
                    <a:pt x="310" y="37"/>
                    <a:pt x="308" y="37"/>
                  </a:cubicBezTo>
                  <a:cubicBezTo>
                    <a:pt x="306" y="37"/>
                    <a:pt x="305" y="37"/>
                    <a:pt x="303" y="37"/>
                  </a:cubicBezTo>
                  <a:cubicBezTo>
                    <a:pt x="303" y="36"/>
                    <a:pt x="303" y="36"/>
                    <a:pt x="303" y="36"/>
                  </a:cubicBezTo>
                  <a:cubicBezTo>
                    <a:pt x="303" y="36"/>
                    <a:pt x="304" y="35"/>
                    <a:pt x="304" y="35"/>
                  </a:cubicBezTo>
                  <a:cubicBezTo>
                    <a:pt x="307" y="35"/>
                    <a:pt x="307" y="34"/>
                    <a:pt x="307" y="27"/>
                  </a:cubicBezTo>
                  <a:cubicBezTo>
                    <a:pt x="307" y="19"/>
                    <a:pt x="307" y="19"/>
                    <a:pt x="307" y="19"/>
                  </a:cubicBezTo>
                  <a:cubicBezTo>
                    <a:pt x="307" y="14"/>
                    <a:pt x="307" y="14"/>
                    <a:pt x="304" y="14"/>
                  </a:cubicBezTo>
                  <a:cubicBezTo>
                    <a:pt x="304" y="14"/>
                    <a:pt x="303" y="14"/>
                    <a:pt x="303" y="13"/>
                  </a:cubicBezTo>
                  <a:cubicBezTo>
                    <a:pt x="303" y="12"/>
                    <a:pt x="303" y="12"/>
                    <a:pt x="303" y="12"/>
                  </a:cubicBezTo>
                  <a:cubicBezTo>
                    <a:pt x="305" y="12"/>
                    <a:pt x="307" y="12"/>
                    <a:pt x="308" y="12"/>
                  </a:cubicBezTo>
                  <a:cubicBezTo>
                    <a:pt x="309" y="12"/>
                    <a:pt x="311" y="12"/>
                    <a:pt x="312" y="12"/>
                  </a:cubicBezTo>
                  <a:cubicBezTo>
                    <a:pt x="324" y="30"/>
                    <a:pt x="324" y="30"/>
                    <a:pt x="324" y="30"/>
                  </a:cubicBezTo>
                  <a:cubicBezTo>
                    <a:pt x="324" y="30"/>
                    <a:pt x="324" y="30"/>
                    <a:pt x="324" y="30"/>
                  </a:cubicBezTo>
                  <a:cubicBezTo>
                    <a:pt x="324" y="22"/>
                    <a:pt x="324" y="22"/>
                    <a:pt x="324" y="22"/>
                  </a:cubicBezTo>
                  <a:cubicBezTo>
                    <a:pt x="324" y="15"/>
                    <a:pt x="324" y="14"/>
                    <a:pt x="320" y="14"/>
                  </a:cubicBezTo>
                  <a:cubicBezTo>
                    <a:pt x="320" y="14"/>
                    <a:pt x="320" y="14"/>
                    <a:pt x="320" y="13"/>
                  </a:cubicBezTo>
                  <a:cubicBezTo>
                    <a:pt x="320" y="12"/>
                    <a:pt x="320" y="12"/>
                    <a:pt x="320" y="12"/>
                  </a:cubicBezTo>
                  <a:cubicBezTo>
                    <a:pt x="321" y="12"/>
                    <a:pt x="324" y="12"/>
                    <a:pt x="326" y="12"/>
                  </a:cubicBezTo>
                  <a:cubicBezTo>
                    <a:pt x="328" y="12"/>
                    <a:pt x="329" y="12"/>
                    <a:pt x="330" y="12"/>
                  </a:cubicBezTo>
                  <a:cubicBezTo>
                    <a:pt x="330" y="13"/>
                    <a:pt x="330" y="13"/>
                    <a:pt x="330" y="13"/>
                  </a:cubicBezTo>
                  <a:cubicBezTo>
                    <a:pt x="330" y="14"/>
                    <a:pt x="330" y="14"/>
                    <a:pt x="330" y="14"/>
                  </a:cubicBezTo>
                  <a:cubicBezTo>
                    <a:pt x="327" y="14"/>
                    <a:pt x="327" y="15"/>
                    <a:pt x="327" y="22"/>
                  </a:cubicBezTo>
                  <a:cubicBezTo>
                    <a:pt x="327" y="38"/>
                    <a:pt x="327" y="38"/>
                    <a:pt x="327" y="38"/>
                  </a:cubicBezTo>
                  <a:lnTo>
                    <a:pt x="324" y="38"/>
                  </a:lnTo>
                  <a:close/>
                  <a:moveTo>
                    <a:pt x="335" y="36"/>
                  </a:moveTo>
                  <a:cubicBezTo>
                    <a:pt x="334" y="37"/>
                    <a:pt x="334" y="37"/>
                    <a:pt x="334" y="37"/>
                  </a:cubicBezTo>
                  <a:cubicBezTo>
                    <a:pt x="334" y="37"/>
                    <a:pt x="334" y="37"/>
                    <a:pt x="333" y="37"/>
                  </a:cubicBezTo>
                  <a:cubicBezTo>
                    <a:pt x="333" y="37"/>
                    <a:pt x="333" y="37"/>
                    <a:pt x="333" y="37"/>
                  </a:cubicBezTo>
                  <a:cubicBezTo>
                    <a:pt x="333" y="36"/>
                    <a:pt x="333" y="31"/>
                    <a:pt x="333" y="29"/>
                  </a:cubicBezTo>
                  <a:cubicBezTo>
                    <a:pt x="334" y="29"/>
                    <a:pt x="334" y="29"/>
                    <a:pt x="334" y="29"/>
                  </a:cubicBezTo>
                  <a:cubicBezTo>
                    <a:pt x="334" y="29"/>
                    <a:pt x="334" y="29"/>
                    <a:pt x="334" y="30"/>
                  </a:cubicBezTo>
                  <a:cubicBezTo>
                    <a:pt x="335" y="33"/>
                    <a:pt x="337" y="36"/>
                    <a:pt x="340" y="36"/>
                  </a:cubicBezTo>
                  <a:cubicBezTo>
                    <a:pt x="343" y="36"/>
                    <a:pt x="345" y="34"/>
                    <a:pt x="345" y="32"/>
                  </a:cubicBezTo>
                  <a:cubicBezTo>
                    <a:pt x="345" y="25"/>
                    <a:pt x="333" y="27"/>
                    <a:pt x="333" y="19"/>
                  </a:cubicBezTo>
                  <a:cubicBezTo>
                    <a:pt x="333" y="14"/>
                    <a:pt x="336" y="11"/>
                    <a:pt x="340" y="11"/>
                  </a:cubicBezTo>
                  <a:cubicBezTo>
                    <a:pt x="342" y="11"/>
                    <a:pt x="344" y="12"/>
                    <a:pt x="345" y="13"/>
                  </a:cubicBezTo>
                  <a:cubicBezTo>
                    <a:pt x="346" y="12"/>
                    <a:pt x="346" y="12"/>
                    <a:pt x="346" y="12"/>
                  </a:cubicBezTo>
                  <a:cubicBezTo>
                    <a:pt x="346" y="12"/>
                    <a:pt x="346" y="12"/>
                    <a:pt x="346" y="12"/>
                  </a:cubicBezTo>
                  <a:cubicBezTo>
                    <a:pt x="347" y="12"/>
                    <a:pt x="347" y="12"/>
                    <a:pt x="347" y="12"/>
                  </a:cubicBezTo>
                  <a:cubicBezTo>
                    <a:pt x="347" y="13"/>
                    <a:pt x="347" y="17"/>
                    <a:pt x="347" y="19"/>
                  </a:cubicBezTo>
                  <a:cubicBezTo>
                    <a:pt x="346" y="19"/>
                    <a:pt x="346" y="19"/>
                    <a:pt x="346" y="19"/>
                  </a:cubicBezTo>
                  <a:cubicBezTo>
                    <a:pt x="346" y="19"/>
                    <a:pt x="346" y="19"/>
                    <a:pt x="346" y="19"/>
                  </a:cubicBezTo>
                  <a:cubicBezTo>
                    <a:pt x="345" y="16"/>
                    <a:pt x="343" y="14"/>
                    <a:pt x="340" y="14"/>
                  </a:cubicBezTo>
                  <a:cubicBezTo>
                    <a:pt x="337" y="14"/>
                    <a:pt x="336" y="15"/>
                    <a:pt x="336" y="17"/>
                  </a:cubicBezTo>
                  <a:cubicBezTo>
                    <a:pt x="336" y="23"/>
                    <a:pt x="349" y="21"/>
                    <a:pt x="349" y="30"/>
                  </a:cubicBezTo>
                  <a:cubicBezTo>
                    <a:pt x="349" y="35"/>
                    <a:pt x="345" y="38"/>
                    <a:pt x="340" y="38"/>
                  </a:cubicBezTo>
                  <a:cubicBezTo>
                    <a:pt x="338" y="38"/>
                    <a:pt x="336" y="37"/>
                    <a:pt x="335" y="36"/>
                  </a:cubicBezTo>
                  <a:close/>
                  <a:moveTo>
                    <a:pt x="364" y="38"/>
                  </a:moveTo>
                  <a:cubicBezTo>
                    <a:pt x="357" y="38"/>
                    <a:pt x="354" y="35"/>
                    <a:pt x="354" y="28"/>
                  </a:cubicBezTo>
                  <a:cubicBezTo>
                    <a:pt x="354" y="19"/>
                    <a:pt x="354" y="19"/>
                    <a:pt x="354" y="19"/>
                  </a:cubicBezTo>
                  <a:cubicBezTo>
                    <a:pt x="354" y="14"/>
                    <a:pt x="354" y="14"/>
                    <a:pt x="350" y="14"/>
                  </a:cubicBezTo>
                  <a:cubicBezTo>
                    <a:pt x="350" y="14"/>
                    <a:pt x="350" y="14"/>
                    <a:pt x="350" y="13"/>
                  </a:cubicBezTo>
                  <a:cubicBezTo>
                    <a:pt x="350" y="12"/>
                    <a:pt x="350" y="12"/>
                    <a:pt x="350" y="12"/>
                  </a:cubicBezTo>
                  <a:cubicBezTo>
                    <a:pt x="352" y="12"/>
                    <a:pt x="354" y="12"/>
                    <a:pt x="356" y="12"/>
                  </a:cubicBezTo>
                  <a:cubicBezTo>
                    <a:pt x="357" y="12"/>
                    <a:pt x="360" y="12"/>
                    <a:pt x="361" y="12"/>
                  </a:cubicBezTo>
                  <a:cubicBezTo>
                    <a:pt x="361" y="13"/>
                    <a:pt x="361" y="13"/>
                    <a:pt x="361" y="13"/>
                  </a:cubicBezTo>
                  <a:cubicBezTo>
                    <a:pt x="361" y="14"/>
                    <a:pt x="361" y="14"/>
                    <a:pt x="361" y="14"/>
                  </a:cubicBezTo>
                  <a:cubicBezTo>
                    <a:pt x="358" y="14"/>
                    <a:pt x="358" y="14"/>
                    <a:pt x="358" y="19"/>
                  </a:cubicBezTo>
                  <a:cubicBezTo>
                    <a:pt x="358" y="29"/>
                    <a:pt x="358" y="29"/>
                    <a:pt x="358" y="29"/>
                  </a:cubicBezTo>
                  <a:cubicBezTo>
                    <a:pt x="358" y="33"/>
                    <a:pt x="360" y="35"/>
                    <a:pt x="364" y="35"/>
                  </a:cubicBezTo>
                  <a:cubicBezTo>
                    <a:pt x="369" y="35"/>
                    <a:pt x="371" y="33"/>
                    <a:pt x="371" y="28"/>
                  </a:cubicBezTo>
                  <a:cubicBezTo>
                    <a:pt x="371" y="22"/>
                    <a:pt x="371" y="22"/>
                    <a:pt x="371" y="22"/>
                  </a:cubicBezTo>
                  <a:cubicBezTo>
                    <a:pt x="371" y="15"/>
                    <a:pt x="371" y="14"/>
                    <a:pt x="366" y="14"/>
                  </a:cubicBezTo>
                  <a:cubicBezTo>
                    <a:pt x="366" y="14"/>
                    <a:pt x="366" y="14"/>
                    <a:pt x="366" y="13"/>
                  </a:cubicBezTo>
                  <a:cubicBezTo>
                    <a:pt x="366" y="12"/>
                    <a:pt x="366" y="12"/>
                    <a:pt x="366" y="12"/>
                  </a:cubicBezTo>
                  <a:cubicBezTo>
                    <a:pt x="368" y="12"/>
                    <a:pt x="370" y="12"/>
                    <a:pt x="372" y="12"/>
                  </a:cubicBezTo>
                  <a:cubicBezTo>
                    <a:pt x="374" y="12"/>
                    <a:pt x="374" y="12"/>
                    <a:pt x="376" y="12"/>
                  </a:cubicBezTo>
                  <a:cubicBezTo>
                    <a:pt x="376" y="13"/>
                    <a:pt x="376" y="13"/>
                    <a:pt x="376" y="13"/>
                  </a:cubicBezTo>
                  <a:cubicBezTo>
                    <a:pt x="376" y="14"/>
                    <a:pt x="376" y="14"/>
                    <a:pt x="376" y="14"/>
                  </a:cubicBezTo>
                  <a:cubicBezTo>
                    <a:pt x="373" y="14"/>
                    <a:pt x="373" y="15"/>
                    <a:pt x="373" y="22"/>
                  </a:cubicBezTo>
                  <a:cubicBezTo>
                    <a:pt x="373" y="28"/>
                    <a:pt x="373" y="28"/>
                    <a:pt x="373" y="28"/>
                  </a:cubicBezTo>
                  <a:cubicBezTo>
                    <a:pt x="373" y="35"/>
                    <a:pt x="370" y="38"/>
                    <a:pt x="364" y="38"/>
                  </a:cubicBezTo>
                  <a:close/>
                  <a:moveTo>
                    <a:pt x="392" y="37"/>
                  </a:moveTo>
                  <a:cubicBezTo>
                    <a:pt x="383" y="37"/>
                    <a:pt x="383" y="37"/>
                    <a:pt x="383" y="37"/>
                  </a:cubicBezTo>
                  <a:cubicBezTo>
                    <a:pt x="381" y="37"/>
                    <a:pt x="379" y="37"/>
                    <a:pt x="378" y="37"/>
                  </a:cubicBezTo>
                  <a:cubicBezTo>
                    <a:pt x="378" y="36"/>
                    <a:pt x="378" y="36"/>
                    <a:pt x="378" y="36"/>
                  </a:cubicBezTo>
                  <a:cubicBezTo>
                    <a:pt x="378" y="36"/>
                    <a:pt x="378" y="35"/>
                    <a:pt x="378" y="35"/>
                  </a:cubicBezTo>
                  <a:cubicBezTo>
                    <a:pt x="381" y="35"/>
                    <a:pt x="381" y="35"/>
                    <a:pt x="381" y="30"/>
                  </a:cubicBezTo>
                  <a:cubicBezTo>
                    <a:pt x="381" y="19"/>
                    <a:pt x="381" y="19"/>
                    <a:pt x="381" y="19"/>
                  </a:cubicBezTo>
                  <a:cubicBezTo>
                    <a:pt x="381" y="14"/>
                    <a:pt x="381" y="14"/>
                    <a:pt x="378" y="14"/>
                  </a:cubicBezTo>
                  <a:cubicBezTo>
                    <a:pt x="378" y="14"/>
                    <a:pt x="378" y="14"/>
                    <a:pt x="378" y="13"/>
                  </a:cubicBezTo>
                  <a:cubicBezTo>
                    <a:pt x="378" y="12"/>
                    <a:pt x="378" y="12"/>
                    <a:pt x="378" y="12"/>
                  </a:cubicBezTo>
                  <a:cubicBezTo>
                    <a:pt x="379" y="12"/>
                    <a:pt x="382" y="12"/>
                    <a:pt x="383" y="12"/>
                  </a:cubicBezTo>
                  <a:cubicBezTo>
                    <a:pt x="385" y="12"/>
                    <a:pt x="388" y="12"/>
                    <a:pt x="390" y="12"/>
                  </a:cubicBezTo>
                  <a:cubicBezTo>
                    <a:pt x="390" y="13"/>
                    <a:pt x="390" y="13"/>
                    <a:pt x="390" y="13"/>
                  </a:cubicBezTo>
                  <a:cubicBezTo>
                    <a:pt x="390" y="14"/>
                    <a:pt x="390" y="14"/>
                    <a:pt x="389" y="14"/>
                  </a:cubicBezTo>
                  <a:cubicBezTo>
                    <a:pt x="386" y="14"/>
                    <a:pt x="386" y="14"/>
                    <a:pt x="386" y="19"/>
                  </a:cubicBezTo>
                  <a:cubicBezTo>
                    <a:pt x="386" y="30"/>
                    <a:pt x="386" y="30"/>
                    <a:pt x="386" y="30"/>
                  </a:cubicBezTo>
                  <a:cubicBezTo>
                    <a:pt x="386" y="35"/>
                    <a:pt x="386" y="35"/>
                    <a:pt x="389" y="35"/>
                  </a:cubicBezTo>
                  <a:cubicBezTo>
                    <a:pt x="391" y="35"/>
                    <a:pt x="391" y="35"/>
                    <a:pt x="391" y="35"/>
                  </a:cubicBezTo>
                  <a:cubicBezTo>
                    <a:pt x="394" y="35"/>
                    <a:pt x="395" y="34"/>
                    <a:pt x="396" y="29"/>
                  </a:cubicBezTo>
                  <a:cubicBezTo>
                    <a:pt x="396" y="29"/>
                    <a:pt x="396" y="29"/>
                    <a:pt x="396" y="29"/>
                  </a:cubicBezTo>
                  <a:cubicBezTo>
                    <a:pt x="397" y="29"/>
                    <a:pt x="397" y="29"/>
                    <a:pt x="397" y="29"/>
                  </a:cubicBezTo>
                  <a:cubicBezTo>
                    <a:pt x="397" y="31"/>
                    <a:pt x="397" y="35"/>
                    <a:pt x="397" y="37"/>
                  </a:cubicBezTo>
                  <a:cubicBezTo>
                    <a:pt x="396" y="37"/>
                    <a:pt x="395" y="37"/>
                    <a:pt x="392" y="37"/>
                  </a:cubicBezTo>
                  <a:close/>
                  <a:moveTo>
                    <a:pt x="407" y="37"/>
                  </a:moveTo>
                  <a:cubicBezTo>
                    <a:pt x="405" y="37"/>
                    <a:pt x="403" y="37"/>
                    <a:pt x="401" y="37"/>
                  </a:cubicBezTo>
                  <a:cubicBezTo>
                    <a:pt x="401" y="36"/>
                    <a:pt x="401" y="36"/>
                    <a:pt x="401" y="36"/>
                  </a:cubicBezTo>
                  <a:cubicBezTo>
                    <a:pt x="401" y="36"/>
                    <a:pt x="401" y="35"/>
                    <a:pt x="401" y="35"/>
                  </a:cubicBezTo>
                  <a:cubicBezTo>
                    <a:pt x="404" y="35"/>
                    <a:pt x="404" y="35"/>
                    <a:pt x="404" y="30"/>
                  </a:cubicBezTo>
                  <a:cubicBezTo>
                    <a:pt x="404" y="15"/>
                    <a:pt x="404" y="15"/>
                    <a:pt x="404" y="15"/>
                  </a:cubicBezTo>
                  <a:cubicBezTo>
                    <a:pt x="404" y="14"/>
                    <a:pt x="404" y="14"/>
                    <a:pt x="404" y="14"/>
                  </a:cubicBezTo>
                  <a:cubicBezTo>
                    <a:pt x="402" y="14"/>
                    <a:pt x="402" y="14"/>
                    <a:pt x="402" y="14"/>
                  </a:cubicBezTo>
                  <a:cubicBezTo>
                    <a:pt x="399" y="14"/>
                    <a:pt x="397" y="14"/>
                    <a:pt x="397" y="19"/>
                  </a:cubicBezTo>
                  <a:cubicBezTo>
                    <a:pt x="397" y="19"/>
                    <a:pt x="397" y="19"/>
                    <a:pt x="396" y="19"/>
                  </a:cubicBezTo>
                  <a:cubicBezTo>
                    <a:pt x="395" y="19"/>
                    <a:pt x="395" y="19"/>
                    <a:pt x="395" y="19"/>
                  </a:cubicBezTo>
                  <a:cubicBezTo>
                    <a:pt x="395" y="18"/>
                    <a:pt x="395" y="14"/>
                    <a:pt x="395" y="12"/>
                  </a:cubicBezTo>
                  <a:cubicBezTo>
                    <a:pt x="397" y="12"/>
                    <a:pt x="399" y="12"/>
                    <a:pt x="402" y="12"/>
                  </a:cubicBezTo>
                  <a:cubicBezTo>
                    <a:pt x="411" y="12"/>
                    <a:pt x="411" y="12"/>
                    <a:pt x="411" y="12"/>
                  </a:cubicBezTo>
                  <a:cubicBezTo>
                    <a:pt x="414" y="12"/>
                    <a:pt x="416" y="12"/>
                    <a:pt x="418" y="12"/>
                  </a:cubicBezTo>
                  <a:cubicBezTo>
                    <a:pt x="418" y="14"/>
                    <a:pt x="418" y="18"/>
                    <a:pt x="418" y="19"/>
                  </a:cubicBezTo>
                  <a:cubicBezTo>
                    <a:pt x="417" y="19"/>
                    <a:pt x="417" y="19"/>
                    <a:pt x="417" y="19"/>
                  </a:cubicBezTo>
                  <a:cubicBezTo>
                    <a:pt x="417" y="19"/>
                    <a:pt x="416" y="19"/>
                    <a:pt x="416" y="19"/>
                  </a:cubicBezTo>
                  <a:cubicBezTo>
                    <a:pt x="416" y="14"/>
                    <a:pt x="414" y="14"/>
                    <a:pt x="411" y="14"/>
                  </a:cubicBezTo>
                  <a:cubicBezTo>
                    <a:pt x="409" y="14"/>
                    <a:pt x="409" y="14"/>
                    <a:pt x="409" y="14"/>
                  </a:cubicBezTo>
                  <a:cubicBezTo>
                    <a:pt x="409" y="14"/>
                    <a:pt x="409" y="14"/>
                    <a:pt x="409" y="15"/>
                  </a:cubicBezTo>
                  <a:cubicBezTo>
                    <a:pt x="409" y="30"/>
                    <a:pt x="409" y="30"/>
                    <a:pt x="409" y="30"/>
                  </a:cubicBezTo>
                  <a:cubicBezTo>
                    <a:pt x="409" y="35"/>
                    <a:pt x="409" y="35"/>
                    <a:pt x="412" y="35"/>
                  </a:cubicBezTo>
                  <a:cubicBezTo>
                    <a:pt x="412" y="35"/>
                    <a:pt x="412" y="36"/>
                    <a:pt x="412" y="36"/>
                  </a:cubicBezTo>
                  <a:cubicBezTo>
                    <a:pt x="412" y="37"/>
                    <a:pt x="412" y="37"/>
                    <a:pt x="412" y="37"/>
                  </a:cubicBezTo>
                  <a:cubicBezTo>
                    <a:pt x="410" y="37"/>
                    <a:pt x="408" y="37"/>
                    <a:pt x="407" y="37"/>
                  </a:cubicBezTo>
                  <a:close/>
                  <a:moveTo>
                    <a:pt x="425" y="37"/>
                  </a:moveTo>
                  <a:cubicBezTo>
                    <a:pt x="423" y="37"/>
                    <a:pt x="421" y="37"/>
                    <a:pt x="419" y="37"/>
                  </a:cubicBezTo>
                  <a:cubicBezTo>
                    <a:pt x="419" y="36"/>
                    <a:pt x="419" y="36"/>
                    <a:pt x="419" y="36"/>
                  </a:cubicBezTo>
                  <a:cubicBezTo>
                    <a:pt x="419" y="36"/>
                    <a:pt x="419" y="35"/>
                    <a:pt x="420" y="35"/>
                  </a:cubicBezTo>
                  <a:cubicBezTo>
                    <a:pt x="423" y="35"/>
                    <a:pt x="423" y="35"/>
                    <a:pt x="423" y="30"/>
                  </a:cubicBezTo>
                  <a:cubicBezTo>
                    <a:pt x="423" y="19"/>
                    <a:pt x="423" y="19"/>
                    <a:pt x="423" y="19"/>
                  </a:cubicBezTo>
                  <a:cubicBezTo>
                    <a:pt x="423" y="14"/>
                    <a:pt x="423" y="14"/>
                    <a:pt x="420" y="14"/>
                  </a:cubicBezTo>
                  <a:cubicBezTo>
                    <a:pt x="419" y="14"/>
                    <a:pt x="419" y="14"/>
                    <a:pt x="419" y="13"/>
                  </a:cubicBezTo>
                  <a:cubicBezTo>
                    <a:pt x="419" y="12"/>
                    <a:pt x="419" y="12"/>
                    <a:pt x="419" y="12"/>
                  </a:cubicBezTo>
                  <a:cubicBezTo>
                    <a:pt x="421" y="12"/>
                    <a:pt x="423" y="12"/>
                    <a:pt x="425" y="12"/>
                  </a:cubicBezTo>
                  <a:cubicBezTo>
                    <a:pt x="427" y="12"/>
                    <a:pt x="429" y="12"/>
                    <a:pt x="430" y="12"/>
                  </a:cubicBezTo>
                  <a:cubicBezTo>
                    <a:pt x="430" y="13"/>
                    <a:pt x="430" y="13"/>
                    <a:pt x="430" y="13"/>
                  </a:cubicBezTo>
                  <a:cubicBezTo>
                    <a:pt x="430" y="14"/>
                    <a:pt x="430" y="14"/>
                    <a:pt x="430" y="14"/>
                  </a:cubicBezTo>
                  <a:cubicBezTo>
                    <a:pt x="427" y="14"/>
                    <a:pt x="427" y="14"/>
                    <a:pt x="427" y="19"/>
                  </a:cubicBezTo>
                  <a:cubicBezTo>
                    <a:pt x="427" y="30"/>
                    <a:pt x="427" y="30"/>
                    <a:pt x="427" y="30"/>
                  </a:cubicBezTo>
                  <a:cubicBezTo>
                    <a:pt x="427" y="35"/>
                    <a:pt x="427" y="35"/>
                    <a:pt x="430" y="35"/>
                  </a:cubicBezTo>
                  <a:cubicBezTo>
                    <a:pt x="430" y="35"/>
                    <a:pt x="430" y="36"/>
                    <a:pt x="430" y="36"/>
                  </a:cubicBezTo>
                  <a:cubicBezTo>
                    <a:pt x="430" y="37"/>
                    <a:pt x="430" y="37"/>
                    <a:pt x="430" y="37"/>
                  </a:cubicBezTo>
                  <a:cubicBezTo>
                    <a:pt x="429" y="37"/>
                    <a:pt x="427" y="37"/>
                    <a:pt x="425" y="37"/>
                  </a:cubicBezTo>
                  <a:close/>
                  <a:moveTo>
                    <a:pt x="453" y="38"/>
                  </a:moveTo>
                  <a:cubicBezTo>
                    <a:pt x="452" y="36"/>
                    <a:pt x="451" y="35"/>
                    <a:pt x="450" y="34"/>
                  </a:cubicBezTo>
                  <a:cubicBezTo>
                    <a:pt x="438" y="17"/>
                    <a:pt x="438" y="17"/>
                    <a:pt x="438" y="17"/>
                  </a:cubicBezTo>
                  <a:cubicBezTo>
                    <a:pt x="438" y="17"/>
                    <a:pt x="438" y="17"/>
                    <a:pt x="438" y="17"/>
                  </a:cubicBezTo>
                  <a:cubicBezTo>
                    <a:pt x="438" y="27"/>
                    <a:pt x="438" y="27"/>
                    <a:pt x="438" y="27"/>
                  </a:cubicBezTo>
                  <a:cubicBezTo>
                    <a:pt x="438" y="34"/>
                    <a:pt x="438" y="35"/>
                    <a:pt x="443" y="35"/>
                  </a:cubicBezTo>
                  <a:cubicBezTo>
                    <a:pt x="443" y="35"/>
                    <a:pt x="443" y="36"/>
                    <a:pt x="443" y="36"/>
                  </a:cubicBezTo>
                  <a:cubicBezTo>
                    <a:pt x="443" y="37"/>
                    <a:pt x="443" y="37"/>
                    <a:pt x="443" y="37"/>
                  </a:cubicBezTo>
                  <a:cubicBezTo>
                    <a:pt x="441" y="37"/>
                    <a:pt x="439" y="37"/>
                    <a:pt x="437" y="37"/>
                  </a:cubicBezTo>
                  <a:cubicBezTo>
                    <a:pt x="435" y="37"/>
                    <a:pt x="434" y="37"/>
                    <a:pt x="432" y="37"/>
                  </a:cubicBezTo>
                  <a:cubicBezTo>
                    <a:pt x="432" y="36"/>
                    <a:pt x="432" y="36"/>
                    <a:pt x="432" y="36"/>
                  </a:cubicBezTo>
                  <a:cubicBezTo>
                    <a:pt x="432" y="36"/>
                    <a:pt x="432" y="35"/>
                    <a:pt x="433" y="35"/>
                  </a:cubicBezTo>
                  <a:cubicBezTo>
                    <a:pt x="436" y="35"/>
                    <a:pt x="436" y="34"/>
                    <a:pt x="436" y="27"/>
                  </a:cubicBezTo>
                  <a:cubicBezTo>
                    <a:pt x="436" y="19"/>
                    <a:pt x="436" y="19"/>
                    <a:pt x="436" y="19"/>
                  </a:cubicBezTo>
                  <a:cubicBezTo>
                    <a:pt x="436" y="14"/>
                    <a:pt x="436" y="14"/>
                    <a:pt x="433" y="14"/>
                  </a:cubicBezTo>
                  <a:cubicBezTo>
                    <a:pt x="432" y="14"/>
                    <a:pt x="432" y="14"/>
                    <a:pt x="432" y="13"/>
                  </a:cubicBezTo>
                  <a:cubicBezTo>
                    <a:pt x="432" y="12"/>
                    <a:pt x="432" y="12"/>
                    <a:pt x="432" y="12"/>
                  </a:cubicBezTo>
                  <a:cubicBezTo>
                    <a:pt x="434" y="12"/>
                    <a:pt x="436" y="12"/>
                    <a:pt x="437" y="12"/>
                  </a:cubicBezTo>
                  <a:cubicBezTo>
                    <a:pt x="438" y="12"/>
                    <a:pt x="439" y="12"/>
                    <a:pt x="440" y="12"/>
                  </a:cubicBezTo>
                  <a:cubicBezTo>
                    <a:pt x="453" y="30"/>
                    <a:pt x="453" y="30"/>
                    <a:pt x="453" y="30"/>
                  </a:cubicBezTo>
                  <a:cubicBezTo>
                    <a:pt x="453" y="22"/>
                    <a:pt x="453" y="22"/>
                    <a:pt x="453" y="22"/>
                  </a:cubicBezTo>
                  <a:cubicBezTo>
                    <a:pt x="453" y="15"/>
                    <a:pt x="453" y="14"/>
                    <a:pt x="449" y="14"/>
                  </a:cubicBezTo>
                  <a:cubicBezTo>
                    <a:pt x="449" y="14"/>
                    <a:pt x="449" y="14"/>
                    <a:pt x="449" y="13"/>
                  </a:cubicBezTo>
                  <a:cubicBezTo>
                    <a:pt x="449" y="12"/>
                    <a:pt x="449" y="12"/>
                    <a:pt x="449" y="12"/>
                  </a:cubicBezTo>
                  <a:cubicBezTo>
                    <a:pt x="450" y="12"/>
                    <a:pt x="453" y="12"/>
                    <a:pt x="455" y="12"/>
                  </a:cubicBezTo>
                  <a:cubicBezTo>
                    <a:pt x="456" y="12"/>
                    <a:pt x="458" y="12"/>
                    <a:pt x="459" y="12"/>
                  </a:cubicBezTo>
                  <a:cubicBezTo>
                    <a:pt x="459" y="13"/>
                    <a:pt x="459" y="13"/>
                    <a:pt x="459" y="13"/>
                  </a:cubicBezTo>
                  <a:cubicBezTo>
                    <a:pt x="459" y="14"/>
                    <a:pt x="459" y="14"/>
                    <a:pt x="459" y="14"/>
                  </a:cubicBezTo>
                  <a:cubicBezTo>
                    <a:pt x="456" y="14"/>
                    <a:pt x="456" y="15"/>
                    <a:pt x="456" y="22"/>
                  </a:cubicBezTo>
                  <a:cubicBezTo>
                    <a:pt x="456" y="38"/>
                    <a:pt x="456" y="38"/>
                    <a:pt x="456" y="38"/>
                  </a:cubicBezTo>
                  <a:lnTo>
                    <a:pt x="453" y="38"/>
                  </a:lnTo>
                  <a:close/>
                  <a:moveTo>
                    <a:pt x="484" y="27"/>
                  </a:moveTo>
                  <a:cubicBezTo>
                    <a:pt x="484" y="28"/>
                    <a:pt x="484" y="28"/>
                    <a:pt x="484" y="28"/>
                  </a:cubicBezTo>
                  <a:cubicBezTo>
                    <a:pt x="481" y="28"/>
                    <a:pt x="481" y="28"/>
                    <a:pt x="481" y="31"/>
                  </a:cubicBezTo>
                  <a:cubicBezTo>
                    <a:pt x="481" y="32"/>
                    <a:pt x="481" y="32"/>
                    <a:pt x="481" y="32"/>
                  </a:cubicBezTo>
                  <a:cubicBezTo>
                    <a:pt x="481" y="33"/>
                    <a:pt x="482" y="34"/>
                    <a:pt x="482" y="34"/>
                  </a:cubicBezTo>
                  <a:cubicBezTo>
                    <a:pt x="482" y="35"/>
                    <a:pt x="481" y="35"/>
                    <a:pt x="481" y="35"/>
                  </a:cubicBezTo>
                  <a:cubicBezTo>
                    <a:pt x="479" y="35"/>
                    <a:pt x="478" y="38"/>
                    <a:pt x="472" y="38"/>
                  </a:cubicBezTo>
                  <a:cubicBezTo>
                    <a:pt x="465" y="38"/>
                    <a:pt x="460" y="33"/>
                    <a:pt x="460" y="24"/>
                  </a:cubicBezTo>
                  <a:cubicBezTo>
                    <a:pt x="460" y="17"/>
                    <a:pt x="464" y="11"/>
                    <a:pt x="472" y="11"/>
                  </a:cubicBezTo>
                  <a:cubicBezTo>
                    <a:pt x="475" y="11"/>
                    <a:pt x="477" y="12"/>
                    <a:pt x="478" y="13"/>
                  </a:cubicBezTo>
                  <a:cubicBezTo>
                    <a:pt x="479" y="12"/>
                    <a:pt x="479" y="12"/>
                    <a:pt x="479" y="12"/>
                  </a:cubicBezTo>
                  <a:cubicBezTo>
                    <a:pt x="479" y="12"/>
                    <a:pt x="479" y="12"/>
                    <a:pt x="479" y="12"/>
                  </a:cubicBezTo>
                  <a:cubicBezTo>
                    <a:pt x="480" y="12"/>
                    <a:pt x="480" y="12"/>
                    <a:pt x="480" y="12"/>
                  </a:cubicBezTo>
                  <a:cubicBezTo>
                    <a:pt x="480" y="13"/>
                    <a:pt x="480" y="18"/>
                    <a:pt x="480" y="19"/>
                  </a:cubicBezTo>
                  <a:cubicBezTo>
                    <a:pt x="479" y="19"/>
                    <a:pt x="479" y="19"/>
                    <a:pt x="479" y="19"/>
                  </a:cubicBezTo>
                  <a:cubicBezTo>
                    <a:pt x="479" y="19"/>
                    <a:pt x="478" y="19"/>
                    <a:pt x="478" y="19"/>
                  </a:cubicBezTo>
                  <a:cubicBezTo>
                    <a:pt x="478" y="15"/>
                    <a:pt x="476" y="14"/>
                    <a:pt x="472" y="14"/>
                  </a:cubicBezTo>
                  <a:cubicBezTo>
                    <a:pt x="466" y="14"/>
                    <a:pt x="465" y="19"/>
                    <a:pt x="465" y="24"/>
                  </a:cubicBezTo>
                  <a:cubicBezTo>
                    <a:pt x="465" y="30"/>
                    <a:pt x="467" y="36"/>
                    <a:pt x="473" y="36"/>
                  </a:cubicBezTo>
                  <a:cubicBezTo>
                    <a:pt x="476" y="36"/>
                    <a:pt x="477" y="34"/>
                    <a:pt x="477" y="32"/>
                  </a:cubicBezTo>
                  <a:cubicBezTo>
                    <a:pt x="477" y="31"/>
                    <a:pt x="477" y="31"/>
                    <a:pt x="477" y="31"/>
                  </a:cubicBezTo>
                  <a:cubicBezTo>
                    <a:pt x="477" y="28"/>
                    <a:pt x="477" y="28"/>
                    <a:pt x="473" y="28"/>
                  </a:cubicBezTo>
                  <a:cubicBezTo>
                    <a:pt x="473" y="28"/>
                    <a:pt x="473" y="28"/>
                    <a:pt x="473" y="27"/>
                  </a:cubicBezTo>
                  <a:cubicBezTo>
                    <a:pt x="473" y="26"/>
                    <a:pt x="473" y="26"/>
                    <a:pt x="473" y="26"/>
                  </a:cubicBezTo>
                  <a:cubicBezTo>
                    <a:pt x="475" y="26"/>
                    <a:pt x="477" y="26"/>
                    <a:pt x="479" y="26"/>
                  </a:cubicBezTo>
                  <a:cubicBezTo>
                    <a:pt x="481" y="26"/>
                    <a:pt x="482" y="26"/>
                    <a:pt x="484" y="26"/>
                  </a:cubicBezTo>
                  <a:lnTo>
                    <a:pt x="484" y="27"/>
                  </a:lnTo>
                  <a:close/>
                  <a:moveTo>
                    <a:pt x="526" y="23"/>
                  </a:moveTo>
                  <a:cubicBezTo>
                    <a:pt x="526" y="23"/>
                    <a:pt x="526" y="23"/>
                    <a:pt x="525" y="23"/>
                  </a:cubicBezTo>
                  <a:cubicBezTo>
                    <a:pt x="522" y="24"/>
                    <a:pt x="522" y="24"/>
                    <a:pt x="522" y="28"/>
                  </a:cubicBezTo>
                  <a:cubicBezTo>
                    <a:pt x="522" y="30"/>
                    <a:pt x="522" y="30"/>
                    <a:pt x="522" y="30"/>
                  </a:cubicBezTo>
                  <a:cubicBezTo>
                    <a:pt x="522" y="31"/>
                    <a:pt x="522" y="32"/>
                    <a:pt x="522" y="33"/>
                  </a:cubicBezTo>
                  <a:cubicBezTo>
                    <a:pt x="522" y="33"/>
                    <a:pt x="522" y="33"/>
                    <a:pt x="522" y="33"/>
                  </a:cubicBezTo>
                  <a:cubicBezTo>
                    <a:pt x="519" y="33"/>
                    <a:pt x="517" y="38"/>
                    <a:pt x="510" y="38"/>
                  </a:cubicBezTo>
                  <a:cubicBezTo>
                    <a:pt x="500" y="38"/>
                    <a:pt x="493" y="31"/>
                    <a:pt x="493" y="19"/>
                  </a:cubicBezTo>
                  <a:cubicBezTo>
                    <a:pt x="493" y="8"/>
                    <a:pt x="499" y="0"/>
                    <a:pt x="510" y="0"/>
                  </a:cubicBezTo>
                  <a:cubicBezTo>
                    <a:pt x="513" y="0"/>
                    <a:pt x="516" y="1"/>
                    <a:pt x="518" y="2"/>
                  </a:cubicBezTo>
                  <a:cubicBezTo>
                    <a:pt x="518" y="2"/>
                    <a:pt x="518" y="2"/>
                    <a:pt x="518" y="2"/>
                  </a:cubicBezTo>
                  <a:cubicBezTo>
                    <a:pt x="519" y="1"/>
                    <a:pt x="519" y="1"/>
                    <a:pt x="519" y="1"/>
                  </a:cubicBezTo>
                  <a:cubicBezTo>
                    <a:pt x="519" y="0"/>
                    <a:pt x="519" y="0"/>
                    <a:pt x="520" y="0"/>
                  </a:cubicBezTo>
                  <a:cubicBezTo>
                    <a:pt x="520" y="0"/>
                    <a:pt x="520" y="0"/>
                    <a:pt x="520" y="0"/>
                  </a:cubicBezTo>
                  <a:cubicBezTo>
                    <a:pt x="520" y="3"/>
                    <a:pt x="520" y="8"/>
                    <a:pt x="520" y="11"/>
                  </a:cubicBezTo>
                  <a:cubicBezTo>
                    <a:pt x="519" y="11"/>
                    <a:pt x="519" y="11"/>
                    <a:pt x="519" y="11"/>
                  </a:cubicBezTo>
                  <a:cubicBezTo>
                    <a:pt x="519" y="11"/>
                    <a:pt x="519" y="11"/>
                    <a:pt x="519" y="10"/>
                  </a:cubicBezTo>
                  <a:cubicBezTo>
                    <a:pt x="517" y="5"/>
                    <a:pt x="515" y="2"/>
                    <a:pt x="510" y="2"/>
                  </a:cubicBezTo>
                  <a:cubicBezTo>
                    <a:pt x="501" y="2"/>
                    <a:pt x="499" y="11"/>
                    <a:pt x="499" y="19"/>
                  </a:cubicBezTo>
                  <a:cubicBezTo>
                    <a:pt x="499" y="27"/>
                    <a:pt x="501" y="35"/>
                    <a:pt x="510" y="35"/>
                  </a:cubicBezTo>
                  <a:cubicBezTo>
                    <a:pt x="515" y="35"/>
                    <a:pt x="518" y="33"/>
                    <a:pt x="518" y="30"/>
                  </a:cubicBezTo>
                  <a:cubicBezTo>
                    <a:pt x="518" y="28"/>
                    <a:pt x="518" y="28"/>
                    <a:pt x="518" y="28"/>
                  </a:cubicBezTo>
                  <a:cubicBezTo>
                    <a:pt x="518" y="24"/>
                    <a:pt x="518" y="24"/>
                    <a:pt x="512" y="23"/>
                  </a:cubicBezTo>
                  <a:cubicBezTo>
                    <a:pt x="512" y="23"/>
                    <a:pt x="512" y="23"/>
                    <a:pt x="512" y="23"/>
                  </a:cubicBezTo>
                  <a:cubicBezTo>
                    <a:pt x="512" y="21"/>
                    <a:pt x="512" y="21"/>
                    <a:pt x="512" y="21"/>
                  </a:cubicBezTo>
                  <a:cubicBezTo>
                    <a:pt x="514" y="21"/>
                    <a:pt x="517" y="21"/>
                    <a:pt x="519" y="21"/>
                  </a:cubicBezTo>
                  <a:cubicBezTo>
                    <a:pt x="522" y="21"/>
                    <a:pt x="523" y="21"/>
                    <a:pt x="526" y="21"/>
                  </a:cubicBezTo>
                  <a:lnTo>
                    <a:pt x="526" y="23"/>
                  </a:lnTo>
                  <a:close/>
                  <a:moveTo>
                    <a:pt x="540" y="24"/>
                  </a:moveTo>
                  <a:cubicBezTo>
                    <a:pt x="540" y="24"/>
                    <a:pt x="540" y="24"/>
                    <a:pt x="540" y="24"/>
                  </a:cubicBezTo>
                  <a:cubicBezTo>
                    <a:pt x="548" y="25"/>
                    <a:pt x="546" y="35"/>
                    <a:pt x="549" y="35"/>
                  </a:cubicBezTo>
                  <a:cubicBezTo>
                    <a:pt x="549" y="35"/>
                    <a:pt x="550" y="34"/>
                    <a:pt x="550" y="34"/>
                  </a:cubicBezTo>
                  <a:cubicBezTo>
                    <a:pt x="551" y="35"/>
                    <a:pt x="551" y="35"/>
                    <a:pt x="551" y="35"/>
                  </a:cubicBezTo>
                  <a:cubicBezTo>
                    <a:pt x="551" y="35"/>
                    <a:pt x="551" y="35"/>
                    <a:pt x="551" y="35"/>
                  </a:cubicBezTo>
                  <a:cubicBezTo>
                    <a:pt x="551" y="35"/>
                    <a:pt x="551" y="35"/>
                    <a:pt x="551" y="35"/>
                  </a:cubicBezTo>
                  <a:cubicBezTo>
                    <a:pt x="550" y="36"/>
                    <a:pt x="549" y="37"/>
                    <a:pt x="547" y="37"/>
                  </a:cubicBezTo>
                  <a:cubicBezTo>
                    <a:pt x="543" y="37"/>
                    <a:pt x="543" y="34"/>
                    <a:pt x="542" y="30"/>
                  </a:cubicBezTo>
                  <a:cubicBezTo>
                    <a:pt x="541" y="27"/>
                    <a:pt x="540" y="25"/>
                    <a:pt x="537" y="25"/>
                  </a:cubicBezTo>
                  <a:cubicBezTo>
                    <a:pt x="534" y="25"/>
                    <a:pt x="534" y="25"/>
                    <a:pt x="534" y="25"/>
                  </a:cubicBezTo>
                  <a:cubicBezTo>
                    <a:pt x="534" y="30"/>
                    <a:pt x="534" y="30"/>
                    <a:pt x="534" y="30"/>
                  </a:cubicBezTo>
                  <a:cubicBezTo>
                    <a:pt x="534" y="35"/>
                    <a:pt x="534" y="35"/>
                    <a:pt x="537" y="35"/>
                  </a:cubicBezTo>
                  <a:cubicBezTo>
                    <a:pt x="538" y="35"/>
                    <a:pt x="538" y="36"/>
                    <a:pt x="538" y="36"/>
                  </a:cubicBezTo>
                  <a:cubicBezTo>
                    <a:pt x="538" y="37"/>
                    <a:pt x="538" y="37"/>
                    <a:pt x="538" y="37"/>
                  </a:cubicBezTo>
                  <a:cubicBezTo>
                    <a:pt x="536" y="37"/>
                    <a:pt x="534" y="37"/>
                    <a:pt x="532" y="37"/>
                  </a:cubicBezTo>
                  <a:cubicBezTo>
                    <a:pt x="530" y="37"/>
                    <a:pt x="528" y="37"/>
                    <a:pt x="527" y="37"/>
                  </a:cubicBezTo>
                  <a:cubicBezTo>
                    <a:pt x="527" y="36"/>
                    <a:pt x="527" y="36"/>
                    <a:pt x="527" y="36"/>
                  </a:cubicBezTo>
                  <a:cubicBezTo>
                    <a:pt x="527" y="36"/>
                    <a:pt x="527" y="35"/>
                    <a:pt x="527" y="35"/>
                  </a:cubicBezTo>
                  <a:cubicBezTo>
                    <a:pt x="530" y="35"/>
                    <a:pt x="530" y="35"/>
                    <a:pt x="530" y="30"/>
                  </a:cubicBezTo>
                  <a:cubicBezTo>
                    <a:pt x="530" y="19"/>
                    <a:pt x="530" y="19"/>
                    <a:pt x="530" y="19"/>
                  </a:cubicBezTo>
                  <a:cubicBezTo>
                    <a:pt x="530" y="14"/>
                    <a:pt x="530" y="14"/>
                    <a:pt x="527" y="14"/>
                  </a:cubicBezTo>
                  <a:cubicBezTo>
                    <a:pt x="527" y="14"/>
                    <a:pt x="527" y="14"/>
                    <a:pt x="527" y="13"/>
                  </a:cubicBezTo>
                  <a:cubicBezTo>
                    <a:pt x="527" y="12"/>
                    <a:pt x="527" y="12"/>
                    <a:pt x="527" y="12"/>
                  </a:cubicBezTo>
                  <a:cubicBezTo>
                    <a:pt x="528" y="12"/>
                    <a:pt x="530" y="12"/>
                    <a:pt x="532" y="12"/>
                  </a:cubicBezTo>
                  <a:cubicBezTo>
                    <a:pt x="534" y="12"/>
                    <a:pt x="536" y="12"/>
                    <a:pt x="538" y="12"/>
                  </a:cubicBezTo>
                  <a:cubicBezTo>
                    <a:pt x="543" y="12"/>
                    <a:pt x="547" y="14"/>
                    <a:pt x="547" y="18"/>
                  </a:cubicBezTo>
                  <a:cubicBezTo>
                    <a:pt x="547" y="21"/>
                    <a:pt x="546" y="23"/>
                    <a:pt x="540" y="24"/>
                  </a:cubicBezTo>
                  <a:close/>
                  <a:moveTo>
                    <a:pt x="538" y="14"/>
                  </a:moveTo>
                  <a:cubicBezTo>
                    <a:pt x="537" y="14"/>
                    <a:pt x="534" y="14"/>
                    <a:pt x="534" y="14"/>
                  </a:cubicBezTo>
                  <a:cubicBezTo>
                    <a:pt x="534" y="23"/>
                    <a:pt x="534" y="23"/>
                    <a:pt x="534" y="23"/>
                  </a:cubicBezTo>
                  <a:cubicBezTo>
                    <a:pt x="537" y="23"/>
                    <a:pt x="537" y="23"/>
                    <a:pt x="537" y="23"/>
                  </a:cubicBezTo>
                  <a:cubicBezTo>
                    <a:pt x="540" y="23"/>
                    <a:pt x="543" y="22"/>
                    <a:pt x="543" y="18"/>
                  </a:cubicBezTo>
                  <a:cubicBezTo>
                    <a:pt x="543" y="15"/>
                    <a:pt x="540" y="14"/>
                    <a:pt x="538" y="14"/>
                  </a:cubicBezTo>
                  <a:close/>
                  <a:moveTo>
                    <a:pt x="563" y="38"/>
                  </a:moveTo>
                  <a:cubicBezTo>
                    <a:pt x="556" y="38"/>
                    <a:pt x="551" y="33"/>
                    <a:pt x="551" y="25"/>
                  </a:cubicBezTo>
                  <a:cubicBezTo>
                    <a:pt x="551" y="16"/>
                    <a:pt x="557" y="11"/>
                    <a:pt x="563" y="11"/>
                  </a:cubicBezTo>
                  <a:cubicBezTo>
                    <a:pt x="570" y="11"/>
                    <a:pt x="575" y="16"/>
                    <a:pt x="575" y="24"/>
                  </a:cubicBezTo>
                  <a:cubicBezTo>
                    <a:pt x="575" y="33"/>
                    <a:pt x="570" y="38"/>
                    <a:pt x="563" y="38"/>
                  </a:cubicBezTo>
                  <a:close/>
                  <a:moveTo>
                    <a:pt x="563" y="14"/>
                  </a:moveTo>
                  <a:cubicBezTo>
                    <a:pt x="558" y="14"/>
                    <a:pt x="556" y="17"/>
                    <a:pt x="556" y="25"/>
                  </a:cubicBezTo>
                  <a:cubicBezTo>
                    <a:pt x="556" y="32"/>
                    <a:pt x="559" y="36"/>
                    <a:pt x="563" y="36"/>
                  </a:cubicBezTo>
                  <a:cubicBezTo>
                    <a:pt x="568" y="36"/>
                    <a:pt x="570" y="32"/>
                    <a:pt x="570" y="24"/>
                  </a:cubicBezTo>
                  <a:cubicBezTo>
                    <a:pt x="570" y="17"/>
                    <a:pt x="567" y="14"/>
                    <a:pt x="563" y="14"/>
                  </a:cubicBezTo>
                  <a:close/>
                  <a:moveTo>
                    <a:pt x="590" y="38"/>
                  </a:moveTo>
                  <a:cubicBezTo>
                    <a:pt x="583" y="38"/>
                    <a:pt x="580" y="35"/>
                    <a:pt x="580" y="28"/>
                  </a:cubicBezTo>
                  <a:cubicBezTo>
                    <a:pt x="580" y="19"/>
                    <a:pt x="580" y="19"/>
                    <a:pt x="580" y="19"/>
                  </a:cubicBezTo>
                  <a:cubicBezTo>
                    <a:pt x="580" y="14"/>
                    <a:pt x="580" y="14"/>
                    <a:pt x="577" y="14"/>
                  </a:cubicBezTo>
                  <a:cubicBezTo>
                    <a:pt x="576" y="14"/>
                    <a:pt x="576" y="14"/>
                    <a:pt x="576" y="13"/>
                  </a:cubicBezTo>
                  <a:cubicBezTo>
                    <a:pt x="576" y="12"/>
                    <a:pt x="576" y="12"/>
                    <a:pt x="576" y="12"/>
                  </a:cubicBezTo>
                  <a:cubicBezTo>
                    <a:pt x="578" y="12"/>
                    <a:pt x="580" y="12"/>
                    <a:pt x="582" y="12"/>
                  </a:cubicBezTo>
                  <a:cubicBezTo>
                    <a:pt x="584" y="12"/>
                    <a:pt x="586" y="12"/>
                    <a:pt x="587" y="12"/>
                  </a:cubicBezTo>
                  <a:cubicBezTo>
                    <a:pt x="587" y="13"/>
                    <a:pt x="587" y="13"/>
                    <a:pt x="587" y="13"/>
                  </a:cubicBezTo>
                  <a:cubicBezTo>
                    <a:pt x="587" y="14"/>
                    <a:pt x="587" y="14"/>
                    <a:pt x="587" y="14"/>
                  </a:cubicBezTo>
                  <a:cubicBezTo>
                    <a:pt x="584" y="14"/>
                    <a:pt x="584" y="14"/>
                    <a:pt x="584" y="19"/>
                  </a:cubicBezTo>
                  <a:cubicBezTo>
                    <a:pt x="584" y="29"/>
                    <a:pt x="584" y="29"/>
                    <a:pt x="584" y="29"/>
                  </a:cubicBezTo>
                  <a:cubicBezTo>
                    <a:pt x="584" y="33"/>
                    <a:pt x="586" y="35"/>
                    <a:pt x="590" y="35"/>
                  </a:cubicBezTo>
                  <a:cubicBezTo>
                    <a:pt x="595" y="35"/>
                    <a:pt x="597" y="33"/>
                    <a:pt x="597" y="28"/>
                  </a:cubicBezTo>
                  <a:cubicBezTo>
                    <a:pt x="597" y="22"/>
                    <a:pt x="597" y="22"/>
                    <a:pt x="597" y="22"/>
                  </a:cubicBezTo>
                  <a:cubicBezTo>
                    <a:pt x="597" y="15"/>
                    <a:pt x="597" y="14"/>
                    <a:pt x="592" y="14"/>
                  </a:cubicBezTo>
                  <a:cubicBezTo>
                    <a:pt x="592" y="14"/>
                    <a:pt x="592" y="14"/>
                    <a:pt x="592" y="13"/>
                  </a:cubicBezTo>
                  <a:cubicBezTo>
                    <a:pt x="592" y="12"/>
                    <a:pt x="592" y="12"/>
                    <a:pt x="592" y="12"/>
                  </a:cubicBezTo>
                  <a:cubicBezTo>
                    <a:pt x="594" y="12"/>
                    <a:pt x="596" y="12"/>
                    <a:pt x="598" y="12"/>
                  </a:cubicBezTo>
                  <a:cubicBezTo>
                    <a:pt x="600" y="12"/>
                    <a:pt x="601" y="12"/>
                    <a:pt x="602" y="12"/>
                  </a:cubicBezTo>
                  <a:cubicBezTo>
                    <a:pt x="602" y="13"/>
                    <a:pt x="602" y="13"/>
                    <a:pt x="602" y="13"/>
                  </a:cubicBezTo>
                  <a:cubicBezTo>
                    <a:pt x="602" y="14"/>
                    <a:pt x="602" y="14"/>
                    <a:pt x="602" y="14"/>
                  </a:cubicBezTo>
                  <a:cubicBezTo>
                    <a:pt x="599" y="14"/>
                    <a:pt x="599" y="15"/>
                    <a:pt x="599" y="22"/>
                  </a:cubicBezTo>
                  <a:cubicBezTo>
                    <a:pt x="599" y="28"/>
                    <a:pt x="599" y="28"/>
                    <a:pt x="599" y="28"/>
                  </a:cubicBezTo>
                  <a:cubicBezTo>
                    <a:pt x="599" y="35"/>
                    <a:pt x="596" y="38"/>
                    <a:pt x="590" y="38"/>
                  </a:cubicBezTo>
                  <a:close/>
                  <a:moveTo>
                    <a:pt x="614" y="27"/>
                  </a:moveTo>
                  <a:cubicBezTo>
                    <a:pt x="612" y="27"/>
                    <a:pt x="612" y="27"/>
                    <a:pt x="612" y="27"/>
                  </a:cubicBezTo>
                  <a:cubicBezTo>
                    <a:pt x="612" y="30"/>
                    <a:pt x="612" y="30"/>
                    <a:pt x="612" y="30"/>
                  </a:cubicBezTo>
                  <a:cubicBezTo>
                    <a:pt x="612" y="35"/>
                    <a:pt x="612" y="35"/>
                    <a:pt x="615" y="35"/>
                  </a:cubicBezTo>
                  <a:cubicBezTo>
                    <a:pt x="616" y="35"/>
                    <a:pt x="616" y="36"/>
                    <a:pt x="616" y="36"/>
                  </a:cubicBezTo>
                  <a:cubicBezTo>
                    <a:pt x="616" y="37"/>
                    <a:pt x="616" y="37"/>
                    <a:pt x="616" y="37"/>
                  </a:cubicBezTo>
                  <a:cubicBezTo>
                    <a:pt x="614" y="37"/>
                    <a:pt x="611" y="37"/>
                    <a:pt x="610" y="37"/>
                  </a:cubicBezTo>
                  <a:cubicBezTo>
                    <a:pt x="608" y="37"/>
                    <a:pt x="606" y="37"/>
                    <a:pt x="604" y="37"/>
                  </a:cubicBezTo>
                  <a:cubicBezTo>
                    <a:pt x="604" y="36"/>
                    <a:pt x="604" y="36"/>
                    <a:pt x="604" y="36"/>
                  </a:cubicBezTo>
                  <a:cubicBezTo>
                    <a:pt x="604" y="36"/>
                    <a:pt x="604" y="35"/>
                    <a:pt x="604" y="35"/>
                  </a:cubicBezTo>
                  <a:cubicBezTo>
                    <a:pt x="607" y="35"/>
                    <a:pt x="607" y="35"/>
                    <a:pt x="607" y="30"/>
                  </a:cubicBezTo>
                  <a:cubicBezTo>
                    <a:pt x="607" y="19"/>
                    <a:pt x="607" y="19"/>
                    <a:pt x="607" y="19"/>
                  </a:cubicBezTo>
                  <a:cubicBezTo>
                    <a:pt x="607" y="14"/>
                    <a:pt x="607" y="14"/>
                    <a:pt x="604" y="14"/>
                  </a:cubicBezTo>
                  <a:cubicBezTo>
                    <a:pt x="604" y="14"/>
                    <a:pt x="604" y="14"/>
                    <a:pt x="604" y="13"/>
                  </a:cubicBezTo>
                  <a:cubicBezTo>
                    <a:pt x="604" y="12"/>
                    <a:pt x="604" y="12"/>
                    <a:pt x="604" y="12"/>
                  </a:cubicBezTo>
                  <a:cubicBezTo>
                    <a:pt x="606" y="12"/>
                    <a:pt x="608" y="12"/>
                    <a:pt x="610" y="12"/>
                  </a:cubicBezTo>
                  <a:cubicBezTo>
                    <a:pt x="611" y="12"/>
                    <a:pt x="613" y="12"/>
                    <a:pt x="614" y="12"/>
                  </a:cubicBezTo>
                  <a:cubicBezTo>
                    <a:pt x="619" y="12"/>
                    <a:pt x="625" y="13"/>
                    <a:pt x="625" y="19"/>
                  </a:cubicBezTo>
                  <a:cubicBezTo>
                    <a:pt x="625" y="22"/>
                    <a:pt x="623" y="27"/>
                    <a:pt x="614" y="27"/>
                  </a:cubicBezTo>
                  <a:close/>
                  <a:moveTo>
                    <a:pt x="615" y="14"/>
                  </a:moveTo>
                  <a:cubicBezTo>
                    <a:pt x="614" y="14"/>
                    <a:pt x="612" y="14"/>
                    <a:pt x="612" y="14"/>
                  </a:cubicBezTo>
                  <a:cubicBezTo>
                    <a:pt x="612" y="25"/>
                    <a:pt x="612" y="25"/>
                    <a:pt x="612" y="25"/>
                  </a:cubicBezTo>
                  <a:cubicBezTo>
                    <a:pt x="614" y="25"/>
                    <a:pt x="614" y="25"/>
                    <a:pt x="614" y="25"/>
                  </a:cubicBezTo>
                  <a:cubicBezTo>
                    <a:pt x="618" y="25"/>
                    <a:pt x="620" y="23"/>
                    <a:pt x="620" y="19"/>
                  </a:cubicBezTo>
                  <a:cubicBezTo>
                    <a:pt x="620" y="16"/>
                    <a:pt x="618" y="14"/>
                    <a:pt x="6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sym typeface="Trebuchet MS" panose="020B0603020202020204" pitchFamily="34" charset="0"/>
              </a:endParaRPr>
            </a:p>
          </p:txBody>
        </p:sp>
      </p:grpSp>
      <p:sp>
        <p:nvSpPr>
          <p:cNvPr id="26" name="Subtitle 2"/>
          <p:cNvSpPr>
            <a:spLocks noGrp="1"/>
          </p:cNvSpPr>
          <p:nvPr>
            <p:ph type="subTitle" idx="1" hasCustomPrompt="1"/>
          </p:nvPr>
        </p:nvSpPr>
        <p:spPr bwMode="white">
          <a:xfrm>
            <a:off x="957600"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957600"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1515183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632809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416725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6216" b="7716"/>
          <a:stretch/>
        </p:blipFill>
        <p:spPr>
          <a:xfrm rot="120000">
            <a:off x="2141308" y="3402828"/>
            <a:ext cx="2694666" cy="3461745"/>
          </a:xfrm>
          <a:prstGeom prst="rect">
            <a:avLst/>
          </a:prstGeom>
        </p:spPr>
      </p:pic>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67917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pic>
        <p:nvPicPr>
          <p:cNvPr id="1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33900"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009208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t="7562" b="6867"/>
          <a:stretch/>
        </p:blipFill>
        <p:spPr>
          <a:xfrm>
            <a:off x="3549481" y="3416300"/>
            <a:ext cx="2694666" cy="3441700"/>
          </a:xfrm>
          <a:prstGeom prst="rect">
            <a:avLst/>
          </a:prstGeom>
        </p:spPr>
      </p:pic>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97419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78758"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69287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4428422" y="3407803"/>
            <a:ext cx="2694666" cy="3456551"/>
          </a:xfrm>
          <a:prstGeom prst="rect">
            <a:avLst/>
          </a:prstGeom>
        </p:spPr>
      </p:pic>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438078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90341"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80028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6524770" y="3407803"/>
            <a:ext cx="2694666" cy="3456551"/>
          </a:xfrm>
          <a:prstGeom prst="rect">
            <a:avLst/>
          </a:prstGeom>
        </p:spPr>
      </p:pic>
    </p:spTree>
    <p:extLst>
      <p:ext uri="{BB962C8B-B14F-4D97-AF65-F5344CB8AC3E}">
        <p14:creationId xmlns:p14="http://schemas.microsoft.com/office/powerpoint/2010/main" val="3369865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70558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657312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37966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02179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83007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01425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90231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824906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270261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0418" name="think-cell Slide" r:id="rId4" imgW="395" imgH="394" progId="TCLayout.ActiveDocument.1">
                  <p:embed/>
                </p:oleObj>
              </mc:Choice>
              <mc:Fallback>
                <p:oleObj name="think-cell Slide" r:id="rId4" imgW="395" imgH="39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srcRect t="13392" r="905" b="5996"/>
          <a:stretch/>
        </p:blipFill>
        <p:spPr>
          <a:xfrm>
            <a:off x="0" y="0"/>
            <a:ext cx="12191208" cy="6847368"/>
          </a:xfrm>
          <a:prstGeom prst="rect">
            <a:avLst/>
          </a:prstGeom>
        </p:spPr>
      </p:pic>
      <p:sp>
        <p:nvSpPr>
          <p:cNvPr id="11" name="Rectangle 10"/>
          <p:cNvSpPr/>
          <p:nvPr/>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grpSp>
        <p:nvGrpSpPr>
          <p:cNvPr id="12" name="Group 4"/>
          <p:cNvGrpSpPr>
            <a:grpSpLocks noChangeAspect="1"/>
          </p:cNvGrpSpPr>
          <p:nvPr userDrawn="1"/>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E6F73"/>
                </a:solidFill>
                <a:latin typeface="+mn-lt"/>
                <a:sym typeface="Trebuchet MS" panose="020B0603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E6F73"/>
                </a:solidFill>
                <a:latin typeface="+mn-lt"/>
                <a:sym typeface="Trebuchet MS" panose="020B0603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spTree>
    <p:extLst>
      <p:ext uri="{BB962C8B-B14F-4D97-AF65-F5344CB8AC3E}">
        <p14:creationId xmlns:p14="http://schemas.microsoft.com/office/powerpoint/2010/main" val="3661247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US"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US"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69599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3" name="TitleAndEndImages"/>
          <p:cNvPicPr>
            <a:picLocks noChangeAspect="1"/>
          </p:cNvPicPr>
          <p:nvPr userDrawn="1">
            <p:custDataLst>
              <p:tags r:id="rId1"/>
            </p:custDataLst>
          </p:nvPr>
        </p:nvPicPr>
        <p:blipFill rotWithShape="1">
          <a:blip r:embed="rId4">
            <a:extLst>
              <a:ext uri="{28A0092B-C50C-407E-A947-70E740481C1C}">
                <a14:useLocalDpi xmlns:a14="http://schemas.microsoft.com/office/drawing/2010/main" val="0"/>
              </a:ext>
            </a:extLst>
          </a:blip>
          <a:srcRect b="23056"/>
          <a:stretch/>
        </p:blipFill>
        <p:spPr>
          <a:xfrm>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957600"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grpSp>
        <p:nvGrpSpPr>
          <p:cNvPr id="23" name="Group 22"/>
          <p:cNvGrpSpPr/>
          <p:nvPr userDrawn="1"/>
        </p:nvGrpSpPr>
        <p:grpSpPr>
          <a:xfrm>
            <a:off x="957600" y="946936"/>
            <a:ext cx="2887436" cy="894745"/>
            <a:chOff x="848180" y="896938"/>
            <a:chExt cx="2178050" cy="674924"/>
          </a:xfrm>
          <a:solidFill>
            <a:schemeClr val="bg1"/>
          </a:solidFill>
        </p:grpSpPr>
        <p:sp>
          <p:nvSpPr>
            <p:cNvPr id="24" name="Freeform 5"/>
            <p:cNvSpPr>
              <a:spLocks noEditPoints="1"/>
            </p:cNvSpPr>
            <p:nvPr/>
          </p:nvSpPr>
          <p:spPr bwMode="auto">
            <a:xfrm>
              <a:off x="848180" y="896938"/>
              <a:ext cx="997552" cy="414102"/>
            </a:xfrm>
            <a:custGeom>
              <a:avLst/>
              <a:gdLst>
                <a:gd name="T0" fmla="*/ 39 w 340"/>
                <a:gd name="T1" fmla="*/ 10 h 140"/>
                <a:gd name="T2" fmla="*/ 54 w 340"/>
                <a:gd name="T3" fmla="*/ 8 h 140"/>
                <a:gd name="T4" fmla="*/ 47 w 340"/>
                <a:gd name="T5" fmla="*/ 64 h 140"/>
                <a:gd name="T6" fmla="*/ 60 w 340"/>
                <a:gd name="T7" fmla="*/ 132 h 140"/>
                <a:gd name="T8" fmla="*/ 39 w 340"/>
                <a:gd name="T9" fmla="*/ 69 h 140"/>
                <a:gd name="T10" fmla="*/ 92 w 340"/>
                <a:gd name="T11" fmla="*/ 100 h 140"/>
                <a:gd name="T12" fmla="*/ 285 w 340"/>
                <a:gd name="T13" fmla="*/ 78 h 140"/>
                <a:gd name="T14" fmla="*/ 286 w 340"/>
                <a:gd name="T15" fmla="*/ 82 h 140"/>
                <a:gd name="T16" fmla="*/ 306 w 340"/>
                <a:gd name="T17" fmla="*/ 113 h 140"/>
                <a:gd name="T18" fmla="*/ 238 w 340"/>
                <a:gd name="T19" fmla="*/ 71 h 140"/>
                <a:gd name="T20" fmla="*/ 315 w 340"/>
                <a:gd name="T21" fmla="*/ 40 h 140"/>
                <a:gd name="T22" fmla="*/ 318 w 340"/>
                <a:gd name="T23" fmla="*/ 41 h 140"/>
                <a:gd name="T24" fmla="*/ 317 w 340"/>
                <a:gd name="T25" fmla="*/ 1 h 140"/>
                <a:gd name="T26" fmla="*/ 313 w 340"/>
                <a:gd name="T27" fmla="*/ 12 h 140"/>
                <a:gd name="T28" fmla="*/ 278 w 340"/>
                <a:gd name="T29" fmla="*/ 0 h 140"/>
                <a:gd name="T30" fmla="*/ 216 w 340"/>
                <a:gd name="T31" fmla="*/ 90 h 140"/>
                <a:gd name="T32" fmla="*/ 177 w 340"/>
                <a:gd name="T33" fmla="*/ 135 h 140"/>
                <a:gd name="T34" fmla="*/ 174 w 340"/>
                <a:gd name="T35" fmla="*/ 5 h 140"/>
                <a:gd name="T36" fmla="*/ 210 w 340"/>
                <a:gd name="T37" fmla="*/ 34 h 140"/>
                <a:gd name="T38" fmla="*/ 211 w 340"/>
                <a:gd name="T39" fmla="*/ 1 h 140"/>
                <a:gd name="T40" fmla="*/ 208 w 340"/>
                <a:gd name="T41" fmla="*/ 2 h 140"/>
                <a:gd name="T42" fmla="*/ 206 w 340"/>
                <a:gd name="T43" fmla="*/ 12 h 140"/>
                <a:gd name="T44" fmla="*/ 110 w 340"/>
                <a:gd name="T45" fmla="*/ 71 h 140"/>
                <a:gd name="T46" fmla="*/ 110 w 340"/>
                <a:gd name="T47" fmla="*/ 82 h 140"/>
                <a:gd name="T48" fmla="*/ 69 w 340"/>
                <a:gd name="T49" fmla="*/ 65 h 140"/>
                <a:gd name="T50" fmla="*/ 53 w 340"/>
                <a:gd name="T51" fmla="*/ 2 h 140"/>
                <a:gd name="T52" fmla="*/ 0 w 340"/>
                <a:gd name="T53" fmla="*/ 2 h 140"/>
                <a:gd name="T54" fmla="*/ 1 w 340"/>
                <a:gd name="T55" fmla="*/ 6 h 140"/>
                <a:gd name="T56" fmla="*/ 18 w 340"/>
                <a:gd name="T57" fmla="*/ 106 h 140"/>
                <a:gd name="T58" fmla="*/ 0 w 340"/>
                <a:gd name="T59" fmla="*/ 135 h 140"/>
                <a:gd name="T60" fmla="*/ 28 w 340"/>
                <a:gd name="T61" fmla="*/ 137 h 140"/>
                <a:gd name="T62" fmla="*/ 115 w 340"/>
                <a:gd name="T63" fmla="*/ 101 h 140"/>
                <a:gd name="T64" fmla="*/ 177 w 340"/>
                <a:gd name="T65" fmla="*/ 140 h 140"/>
                <a:gd name="T66" fmla="*/ 214 w 340"/>
                <a:gd name="T67" fmla="*/ 127 h 140"/>
                <a:gd name="T68" fmla="*/ 218 w 340"/>
                <a:gd name="T69" fmla="*/ 138 h 140"/>
                <a:gd name="T70" fmla="*/ 219 w 340"/>
                <a:gd name="T71" fmla="*/ 101 h 140"/>
                <a:gd name="T72" fmla="*/ 279 w 340"/>
                <a:gd name="T73" fmla="*/ 140 h 140"/>
                <a:gd name="T74" fmla="*/ 328 w 340"/>
                <a:gd name="T75" fmla="*/ 121 h 140"/>
                <a:gd name="T76" fmla="*/ 327 w 340"/>
                <a:gd name="T77" fmla="*/ 101 h 140"/>
                <a:gd name="T78" fmla="*/ 340 w 340"/>
                <a:gd name="T79" fmla="*/ 80 h 140"/>
                <a:gd name="T80" fmla="*/ 315 w 340"/>
                <a:gd name="T81" fmla="*/ 7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0" h="140">
                  <a:moveTo>
                    <a:pt x="39" y="64"/>
                  </a:moveTo>
                  <a:cubicBezTo>
                    <a:pt x="39" y="10"/>
                    <a:pt x="39" y="10"/>
                    <a:pt x="39" y="10"/>
                  </a:cubicBezTo>
                  <a:cubicBezTo>
                    <a:pt x="39" y="9"/>
                    <a:pt x="39" y="8"/>
                    <a:pt x="41" y="8"/>
                  </a:cubicBezTo>
                  <a:cubicBezTo>
                    <a:pt x="44" y="8"/>
                    <a:pt x="51" y="8"/>
                    <a:pt x="54" y="8"/>
                  </a:cubicBezTo>
                  <a:cubicBezTo>
                    <a:pt x="70" y="8"/>
                    <a:pt x="81" y="17"/>
                    <a:pt x="81" y="36"/>
                  </a:cubicBezTo>
                  <a:cubicBezTo>
                    <a:pt x="81" y="57"/>
                    <a:pt x="68" y="64"/>
                    <a:pt x="47" y="64"/>
                  </a:cubicBezTo>
                  <a:lnTo>
                    <a:pt x="39" y="64"/>
                  </a:lnTo>
                  <a:close/>
                  <a:moveTo>
                    <a:pt x="60" y="132"/>
                  </a:moveTo>
                  <a:cubicBezTo>
                    <a:pt x="42" y="132"/>
                    <a:pt x="39" y="129"/>
                    <a:pt x="39" y="104"/>
                  </a:cubicBezTo>
                  <a:cubicBezTo>
                    <a:pt x="39" y="69"/>
                    <a:pt x="39" y="69"/>
                    <a:pt x="39" y="69"/>
                  </a:cubicBezTo>
                  <a:cubicBezTo>
                    <a:pt x="47" y="69"/>
                    <a:pt x="47" y="69"/>
                    <a:pt x="47" y="69"/>
                  </a:cubicBezTo>
                  <a:cubicBezTo>
                    <a:pt x="71" y="69"/>
                    <a:pt x="92" y="74"/>
                    <a:pt x="92" y="100"/>
                  </a:cubicBezTo>
                  <a:cubicBezTo>
                    <a:pt x="92" y="120"/>
                    <a:pt x="80" y="132"/>
                    <a:pt x="60" y="132"/>
                  </a:cubicBezTo>
                  <a:close/>
                  <a:moveTo>
                    <a:pt x="285" y="78"/>
                  </a:moveTo>
                  <a:cubicBezTo>
                    <a:pt x="285" y="80"/>
                    <a:pt x="285" y="80"/>
                    <a:pt x="285" y="80"/>
                  </a:cubicBezTo>
                  <a:cubicBezTo>
                    <a:pt x="285" y="81"/>
                    <a:pt x="285" y="82"/>
                    <a:pt x="286" y="82"/>
                  </a:cubicBezTo>
                  <a:cubicBezTo>
                    <a:pt x="306" y="82"/>
                    <a:pt x="306" y="84"/>
                    <a:pt x="306" y="100"/>
                  </a:cubicBezTo>
                  <a:cubicBezTo>
                    <a:pt x="306" y="113"/>
                    <a:pt x="306" y="113"/>
                    <a:pt x="306" y="113"/>
                  </a:cubicBezTo>
                  <a:cubicBezTo>
                    <a:pt x="306" y="126"/>
                    <a:pt x="298" y="135"/>
                    <a:pt x="280" y="135"/>
                  </a:cubicBezTo>
                  <a:cubicBezTo>
                    <a:pt x="251" y="135"/>
                    <a:pt x="238" y="106"/>
                    <a:pt x="238" y="71"/>
                  </a:cubicBezTo>
                  <a:cubicBezTo>
                    <a:pt x="238" y="37"/>
                    <a:pt x="247" y="5"/>
                    <a:pt x="280" y="5"/>
                  </a:cubicBezTo>
                  <a:cubicBezTo>
                    <a:pt x="298" y="5"/>
                    <a:pt x="313" y="17"/>
                    <a:pt x="315" y="40"/>
                  </a:cubicBezTo>
                  <a:cubicBezTo>
                    <a:pt x="315" y="41"/>
                    <a:pt x="315" y="41"/>
                    <a:pt x="316" y="41"/>
                  </a:cubicBezTo>
                  <a:cubicBezTo>
                    <a:pt x="318" y="41"/>
                    <a:pt x="318" y="41"/>
                    <a:pt x="318" y="41"/>
                  </a:cubicBezTo>
                  <a:cubicBezTo>
                    <a:pt x="318" y="32"/>
                    <a:pt x="318" y="10"/>
                    <a:pt x="318" y="1"/>
                  </a:cubicBezTo>
                  <a:cubicBezTo>
                    <a:pt x="317" y="1"/>
                    <a:pt x="317" y="1"/>
                    <a:pt x="317" y="1"/>
                  </a:cubicBezTo>
                  <a:cubicBezTo>
                    <a:pt x="315" y="1"/>
                    <a:pt x="315" y="1"/>
                    <a:pt x="315" y="2"/>
                  </a:cubicBezTo>
                  <a:cubicBezTo>
                    <a:pt x="313" y="12"/>
                    <a:pt x="313" y="12"/>
                    <a:pt x="313" y="12"/>
                  </a:cubicBezTo>
                  <a:cubicBezTo>
                    <a:pt x="313" y="12"/>
                    <a:pt x="313" y="12"/>
                    <a:pt x="313" y="12"/>
                  </a:cubicBezTo>
                  <a:cubicBezTo>
                    <a:pt x="303" y="3"/>
                    <a:pt x="290" y="0"/>
                    <a:pt x="278" y="0"/>
                  </a:cubicBezTo>
                  <a:cubicBezTo>
                    <a:pt x="239" y="0"/>
                    <a:pt x="214" y="32"/>
                    <a:pt x="214" y="71"/>
                  </a:cubicBezTo>
                  <a:cubicBezTo>
                    <a:pt x="214" y="78"/>
                    <a:pt x="215" y="84"/>
                    <a:pt x="216" y="90"/>
                  </a:cubicBezTo>
                  <a:cubicBezTo>
                    <a:pt x="216" y="95"/>
                    <a:pt x="216" y="95"/>
                    <a:pt x="216" y="95"/>
                  </a:cubicBezTo>
                  <a:cubicBezTo>
                    <a:pt x="213" y="125"/>
                    <a:pt x="196" y="135"/>
                    <a:pt x="177" y="135"/>
                  </a:cubicBezTo>
                  <a:cubicBezTo>
                    <a:pt x="148" y="135"/>
                    <a:pt x="134" y="108"/>
                    <a:pt x="134" y="71"/>
                  </a:cubicBezTo>
                  <a:cubicBezTo>
                    <a:pt x="134" y="37"/>
                    <a:pt x="142" y="5"/>
                    <a:pt x="174" y="5"/>
                  </a:cubicBezTo>
                  <a:cubicBezTo>
                    <a:pt x="191" y="5"/>
                    <a:pt x="205" y="15"/>
                    <a:pt x="208" y="33"/>
                  </a:cubicBezTo>
                  <a:cubicBezTo>
                    <a:pt x="208" y="34"/>
                    <a:pt x="209" y="34"/>
                    <a:pt x="210" y="34"/>
                  </a:cubicBezTo>
                  <a:cubicBezTo>
                    <a:pt x="212" y="34"/>
                    <a:pt x="212" y="34"/>
                    <a:pt x="212" y="34"/>
                  </a:cubicBezTo>
                  <a:cubicBezTo>
                    <a:pt x="212" y="25"/>
                    <a:pt x="211" y="10"/>
                    <a:pt x="211" y="1"/>
                  </a:cubicBezTo>
                  <a:cubicBezTo>
                    <a:pt x="210" y="1"/>
                    <a:pt x="210" y="1"/>
                    <a:pt x="210" y="1"/>
                  </a:cubicBezTo>
                  <a:cubicBezTo>
                    <a:pt x="209" y="1"/>
                    <a:pt x="208" y="1"/>
                    <a:pt x="208" y="2"/>
                  </a:cubicBezTo>
                  <a:cubicBezTo>
                    <a:pt x="206" y="12"/>
                    <a:pt x="206" y="12"/>
                    <a:pt x="206" y="12"/>
                  </a:cubicBezTo>
                  <a:cubicBezTo>
                    <a:pt x="206" y="12"/>
                    <a:pt x="206" y="12"/>
                    <a:pt x="206" y="12"/>
                  </a:cubicBezTo>
                  <a:cubicBezTo>
                    <a:pt x="197" y="3"/>
                    <a:pt x="184" y="0"/>
                    <a:pt x="172" y="0"/>
                  </a:cubicBezTo>
                  <a:cubicBezTo>
                    <a:pt x="135" y="0"/>
                    <a:pt x="110" y="32"/>
                    <a:pt x="110" y="71"/>
                  </a:cubicBezTo>
                  <a:cubicBezTo>
                    <a:pt x="110" y="75"/>
                    <a:pt x="110" y="78"/>
                    <a:pt x="110" y="82"/>
                  </a:cubicBezTo>
                  <a:cubicBezTo>
                    <a:pt x="110" y="82"/>
                    <a:pt x="110" y="82"/>
                    <a:pt x="110" y="82"/>
                  </a:cubicBezTo>
                  <a:cubicBezTo>
                    <a:pt x="102" y="71"/>
                    <a:pt x="87" y="66"/>
                    <a:pt x="69" y="65"/>
                  </a:cubicBezTo>
                  <a:cubicBezTo>
                    <a:pt x="69" y="65"/>
                    <a:pt x="69" y="65"/>
                    <a:pt x="69" y="65"/>
                  </a:cubicBezTo>
                  <a:cubicBezTo>
                    <a:pt x="89" y="61"/>
                    <a:pt x="102" y="51"/>
                    <a:pt x="102" y="34"/>
                  </a:cubicBezTo>
                  <a:cubicBezTo>
                    <a:pt x="102" y="9"/>
                    <a:pt x="75" y="2"/>
                    <a:pt x="53" y="2"/>
                  </a:cubicBezTo>
                  <a:cubicBezTo>
                    <a:pt x="47" y="2"/>
                    <a:pt x="34" y="3"/>
                    <a:pt x="29" y="3"/>
                  </a:cubicBezTo>
                  <a:cubicBezTo>
                    <a:pt x="20" y="3"/>
                    <a:pt x="9" y="3"/>
                    <a:pt x="0" y="2"/>
                  </a:cubicBezTo>
                  <a:cubicBezTo>
                    <a:pt x="0" y="5"/>
                    <a:pt x="0" y="5"/>
                    <a:pt x="0" y="5"/>
                  </a:cubicBezTo>
                  <a:cubicBezTo>
                    <a:pt x="0" y="6"/>
                    <a:pt x="0" y="6"/>
                    <a:pt x="1" y="6"/>
                  </a:cubicBezTo>
                  <a:cubicBezTo>
                    <a:pt x="18" y="7"/>
                    <a:pt x="18" y="9"/>
                    <a:pt x="18" y="34"/>
                  </a:cubicBezTo>
                  <a:cubicBezTo>
                    <a:pt x="18" y="106"/>
                    <a:pt x="18" y="106"/>
                    <a:pt x="18" y="106"/>
                  </a:cubicBezTo>
                  <a:cubicBezTo>
                    <a:pt x="18" y="130"/>
                    <a:pt x="18" y="133"/>
                    <a:pt x="2" y="133"/>
                  </a:cubicBezTo>
                  <a:cubicBezTo>
                    <a:pt x="0" y="133"/>
                    <a:pt x="0" y="134"/>
                    <a:pt x="0" y="135"/>
                  </a:cubicBezTo>
                  <a:cubicBezTo>
                    <a:pt x="0" y="137"/>
                    <a:pt x="0" y="137"/>
                    <a:pt x="0" y="137"/>
                  </a:cubicBezTo>
                  <a:cubicBezTo>
                    <a:pt x="9" y="137"/>
                    <a:pt x="18" y="137"/>
                    <a:pt x="28" y="137"/>
                  </a:cubicBezTo>
                  <a:cubicBezTo>
                    <a:pt x="40" y="137"/>
                    <a:pt x="45" y="137"/>
                    <a:pt x="60" y="137"/>
                  </a:cubicBezTo>
                  <a:cubicBezTo>
                    <a:pt x="93" y="137"/>
                    <a:pt x="114" y="121"/>
                    <a:pt x="115" y="101"/>
                  </a:cubicBezTo>
                  <a:cubicBezTo>
                    <a:pt x="116" y="101"/>
                    <a:pt x="116" y="101"/>
                    <a:pt x="116" y="101"/>
                  </a:cubicBezTo>
                  <a:cubicBezTo>
                    <a:pt x="126" y="125"/>
                    <a:pt x="148" y="140"/>
                    <a:pt x="177" y="140"/>
                  </a:cubicBezTo>
                  <a:cubicBezTo>
                    <a:pt x="190" y="140"/>
                    <a:pt x="203" y="136"/>
                    <a:pt x="213" y="127"/>
                  </a:cubicBezTo>
                  <a:cubicBezTo>
                    <a:pt x="214" y="127"/>
                    <a:pt x="214" y="127"/>
                    <a:pt x="214" y="127"/>
                  </a:cubicBezTo>
                  <a:cubicBezTo>
                    <a:pt x="215" y="137"/>
                    <a:pt x="215" y="137"/>
                    <a:pt x="215" y="137"/>
                  </a:cubicBezTo>
                  <a:cubicBezTo>
                    <a:pt x="216" y="138"/>
                    <a:pt x="216" y="138"/>
                    <a:pt x="218" y="138"/>
                  </a:cubicBezTo>
                  <a:cubicBezTo>
                    <a:pt x="219" y="138"/>
                    <a:pt x="219" y="138"/>
                    <a:pt x="219" y="138"/>
                  </a:cubicBezTo>
                  <a:cubicBezTo>
                    <a:pt x="219" y="132"/>
                    <a:pt x="219" y="114"/>
                    <a:pt x="219" y="101"/>
                  </a:cubicBezTo>
                  <a:cubicBezTo>
                    <a:pt x="220" y="101"/>
                    <a:pt x="220" y="101"/>
                    <a:pt x="220" y="101"/>
                  </a:cubicBezTo>
                  <a:cubicBezTo>
                    <a:pt x="229" y="125"/>
                    <a:pt x="252" y="140"/>
                    <a:pt x="279" y="140"/>
                  </a:cubicBezTo>
                  <a:cubicBezTo>
                    <a:pt x="305" y="140"/>
                    <a:pt x="315" y="123"/>
                    <a:pt x="326" y="123"/>
                  </a:cubicBezTo>
                  <a:cubicBezTo>
                    <a:pt x="327" y="123"/>
                    <a:pt x="328" y="123"/>
                    <a:pt x="328" y="121"/>
                  </a:cubicBezTo>
                  <a:cubicBezTo>
                    <a:pt x="328" y="119"/>
                    <a:pt x="327" y="114"/>
                    <a:pt x="327" y="110"/>
                  </a:cubicBezTo>
                  <a:cubicBezTo>
                    <a:pt x="327" y="101"/>
                    <a:pt x="327" y="101"/>
                    <a:pt x="327" y="101"/>
                  </a:cubicBezTo>
                  <a:cubicBezTo>
                    <a:pt x="327" y="84"/>
                    <a:pt x="327" y="82"/>
                    <a:pt x="339" y="82"/>
                  </a:cubicBezTo>
                  <a:cubicBezTo>
                    <a:pt x="340" y="82"/>
                    <a:pt x="340" y="81"/>
                    <a:pt x="340" y="80"/>
                  </a:cubicBezTo>
                  <a:cubicBezTo>
                    <a:pt x="340" y="78"/>
                    <a:pt x="340" y="78"/>
                    <a:pt x="340" y="78"/>
                  </a:cubicBezTo>
                  <a:cubicBezTo>
                    <a:pt x="331" y="78"/>
                    <a:pt x="325" y="78"/>
                    <a:pt x="315" y="78"/>
                  </a:cubicBezTo>
                  <a:cubicBezTo>
                    <a:pt x="306" y="78"/>
                    <a:pt x="294" y="78"/>
                    <a:pt x="285"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sym typeface="Trebuchet MS" panose="020B0603020202020204" pitchFamily="34" charset="0"/>
              </a:endParaRPr>
            </a:p>
          </p:txBody>
        </p:sp>
        <p:sp>
          <p:nvSpPr>
            <p:cNvPr id="25" name="Freeform 6"/>
            <p:cNvSpPr>
              <a:spLocks noEditPoints="1"/>
            </p:cNvSpPr>
            <p:nvPr/>
          </p:nvSpPr>
          <p:spPr bwMode="auto">
            <a:xfrm>
              <a:off x="1194295" y="1459375"/>
              <a:ext cx="1831935" cy="112487"/>
            </a:xfrm>
            <a:custGeom>
              <a:avLst/>
              <a:gdLst>
                <a:gd name="T0" fmla="*/ 32 w 625"/>
                <a:gd name="T1" fmla="*/ 10 h 38"/>
                <a:gd name="T2" fmla="*/ 14 w 625"/>
                <a:gd name="T3" fmla="*/ 4 h 38"/>
                <a:gd name="T4" fmla="*/ 112 w 625"/>
                <a:gd name="T5" fmla="*/ 9 h 38"/>
                <a:gd name="T6" fmla="*/ 87 w 625"/>
                <a:gd name="T7" fmla="*/ 37 h 38"/>
                <a:gd name="T8" fmla="*/ 107 w 625"/>
                <a:gd name="T9" fmla="*/ 10 h 38"/>
                <a:gd name="T10" fmla="*/ 274 w 625"/>
                <a:gd name="T11" fmla="*/ 26 h 38"/>
                <a:gd name="T12" fmla="*/ 271 w 625"/>
                <a:gd name="T13" fmla="*/ 2 h 38"/>
                <a:gd name="T14" fmla="*/ 48 w 625"/>
                <a:gd name="T15" fmla="*/ 37 h 38"/>
                <a:gd name="T16" fmla="*/ 38 w 625"/>
                <a:gd name="T17" fmla="*/ 37 h 38"/>
                <a:gd name="T18" fmla="*/ 33 w 625"/>
                <a:gd name="T19" fmla="*/ 12 h 38"/>
                <a:gd name="T20" fmla="*/ 43 w 625"/>
                <a:gd name="T21" fmla="*/ 12 h 38"/>
                <a:gd name="T22" fmla="*/ 48 w 625"/>
                <a:gd name="T23" fmla="*/ 37 h 38"/>
                <a:gd name="T24" fmla="*/ 56 w 625"/>
                <a:gd name="T25" fmla="*/ 12 h 38"/>
                <a:gd name="T26" fmla="*/ 64 w 625"/>
                <a:gd name="T27" fmla="*/ 23 h 38"/>
                <a:gd name="T28" fmla="*/ 64 w 625"/>
                <a:gd name="T29" fmla="*/ 25 h 38"/>
                <a:gd name="T30" fmla="*/ 118 w 625"/>
                <a:gd name="T31" fmla="*/ 25 h 38"/>
                <a:gd name="T32" fmla="*/ 145 w 625"/>
                <a:gd name="T33" fmla="*/ 37 h 38"/>
                <a:gd name="T34" fmla="*/ 157 w 625"/>
                <a:gd name="T35" fmla="*/ 13 h 38"/>
                <a:gd name="T36" fmla="*/ 152 w 625"/>
                <a:gd name="T37" fmla="*/ 38 h 38"/>
                <a:gd name="T38" fmla="*/ 163 w 625"/>
                <a:gd name="T39" fmla="*/ 19 h 38"/>
                <a:gd name="T40" fmla="*/ 177 w 625"/>
                <a:gd name="T41" fmla="*/ 14 h 38"/>
                <a:gd name="T42" fmla="*/ 196 w 625"/>
                <a:gd name="T43" fmla="*/ 11 h 38"/>
                <a:gd name="T44" fmla="*/ 215 w 625"/>
                <a:gd name="T45" fmla="*/ 17 h 38"/>
                <a:gd name="T46" fmla="*/ 213 w 625"/>
                <a:gd name="T47" fmla="*/ 27 h 38"/>
                <a:gd name="T48" fmla="*/ 226 w 625"/>
                <a:gd name="T49" fmla="*/ 14 h 38"/>
                <a:gd name="T50" fmla="*/ 290 w 625"/>
                <a:gd name="T51" fmla="*/ 38 h 38"/>
                <a:gd name="T52" fmla="*/ 324 w 625"/>
                <a:gd name="T53" fmla="*/ 38 h 38"/>
                <a:gd name="T54" fmla="*/ 303 w 625"/>
                <a:gd name="T55" fmla="*/ 36 h 38"/>
                <a:gd name="T56" fmla="*/ 324 w 625"/>
                <a:gd name="T57" fmla="*/ 30 h 38"/>
                <a:gd name="T58" fmla="*/ 327 w 625"/>
                <a:gd name="T59" fmla="*/ 38 h 38"/>
                <a:gd name="T60" fmla="*/ 345 w 625"/>
                <a:gd name="T61" fmla="*/ 32 h 38"/>
                <a:gd name="T62" fmla="*/ 340 w 625"/>
                <a:gd name="T63" fmla="*/ 14 h 38"/>
                <a:gd name="T64" fmla="*/ 350 w 625"/>
                <a:gd name="T65" fmla="*/ 12 h 38"/>
                <a:gd name="T66" fmla="*/ 366 w 625"/>
                <a:gd name="T67" fmla="*/ 14 h 38"/>
                <a:gd name="T68" fmla="*/ 392 w 625"/>
                <a:gd name="T69" fmla="*/ 37 h 38"/>
                <a:gd name="T70" fmla="*/ 383 w 625"/>
                <a:gd name="T71" fmla="*/ 12 h 38"/>
                <a:gd name="T72" fmla="*/ 397 w 625"/>
                <a:gd name="T73" fmla="*/ 29 h 38"/>
                <a:gd name="T74" fmla="*/ 402 w 625"/>
                <a:gd name="T75" fmla="*/ 14 h 38"/>
                <a:gd name="T76" fmla="*/ 416 w 625"/>
                <a:gd name="T77" fmla="*/ 19 h 38"/>
                <a:gd name="T78" fmla="*/ 419 w 625"/>
                <a:gd name="T79" fmla="*/ 37 h 38"/>
                <a:gd name="T80" fmla="*/ 430 w 625"/>
                <a:gd name="T81" fmla="*/ 13 h 38"/>
                <a:gd name="T82" fmla="*/ 438 w 625"/>
                <a:gd name="T83" fmla="*/ 17 h 38"/>
                <a:gd name="T84" fmla="*/ 436 w 625"/>
                <a:gd name="T85" fmla="*/ 27 h 38"/>
                <a:gd name="T86" fmla="*/ 449 w 625"/>
                <a:gd name="T87" fmla="*/ 13 h 38"/>
                <a:gd name="T88" fmla="*/ 484 w 625"/>
                <a:gd name="T89" fmla="*/ 28 h 38"/>
                <a:gd name="T90" fmla="*/ 479 w 625"/>
                <a:gd name="T91" fmla="*/ 12 h 38"/>
                <a:gd name="T92" fmla="*/ 473 w 625"/>
                <a:gd name="T93" fmla="*/ 28 h 38"/>
                <a:gd name="T94" fmla="*/ 522 w 625"/>
                <a:gd name="T95" fmla="*/ 33 h 38"/>
                <a:gd name="T96" fmla="*/ 520 w 625"/>
                <a:gd name="T97" fmla="*/ 11 h 38"/>
                <a:gd name="T98" fmla="*/ 512 w 625"/>
                <a:gd name="T99" fmla="*/ 21 h 38"/>
                <a:gd name="T100" fmla="*/ 551 w 625"/>
                <a:gd name="T101" fmla="*/ 35 h 38"/>
                <a:gd name="T102" fmla="*/ 527 w 625"/>
                <a:gd name="T103" fmla="*/ 37 h 38"/>
                <a:gd name="T104" fmla="*/ 547 w 625"/>
                <a:gd name="T105" fmla="*/ 18 h 38"/>
                <a:gd name="T106" fmla="*/ 563 w 625"/>
                <a:gd name="T107" fmla="*/ 11 h 38"/>
                <a:gd name="T108" fmla="*/ 580 w 625"/>
                <a:gd name="T109" fmla="*/ 19 h 38"/>
                <a:gd name="T110" fmla="*/ 590 w 625"/>
                <a:gd name="T111" fmla="*/ 35 h 38"/>
                <a:gd name="T112" fmla="*/ 599 w 625"/>
                <a:gd name="T113" fmla="*/ 22 h 38"/>
                <a:gd name="T114" fmla="*/ 604 w 625"/>
                <a:gd name="T115" fmla="*/ 37 h 38"/>
                <a:gd name="T116" fmla="*/ 625 w 625"/>
                <a:gd name="T1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5" h="38">
                  <a:moveTo>
                    <a:pt x="23" y="37"/>
                  </a:moveTo>
                  <a:cubicBezTo>
                    <a:pt x="23" y="36"/>
                    <a:pt x="23" y="36"/>
                    <a:pt x="23" y="36"/>
                  </a:cubicBezTo>
                  <a:cubicBezTo>
                    <a:pt x="23" y="35"/>
                    <a:pt x="23" y="35"/>
                    <a:pt x="23" y="35"/>
                  </a:cubicBezTo>
                  <a:cubicBezTo>
                    <a:pt x="19" y="34"/>
                    <a:pt x="19" y="34"/>
                    <a:pt x="19" y="28"/>
                  </a:cubicBezTo>
                  <a:cubicBezTo>
                    <a:pt x="19" y="4"/>
                    <a:pt x="19" y="4"/>
                    <a:pt x="19" y="4"/>
                  </a:cubicBezTo>
                  <a:cubicBezTo>
                    <a:pt x="19" y="3"/>
                    <a:pt x="19" y="3"/>
                    <a:pt x="19" y="3"/>
                  </a:cubicBezTo>
                  <a:cubicBezTo>
                    <a:pt x="23" y="3"/>
                    <a:pt x="23" y="3"/>
                    <a:pt x="23" y="3"/>
                  </a:cubicBezTo>
                  <a:cubicBezTo>
                    <a:pt x="27" y="3"/>
                    <a:pt x="30" y="4"/>
                    <a:pt x="30" y="10"/>
                  </a:cubicBezTo>
                  <a:cubicBezTo>
                    <a:pt x="30" y="10"/>
                    <a:pt x="31" y="10"/>
                    <a:pt x="31" y="10"/>
                  </a:cubicBezTo>
                  <a:cubicBezTo>
                    <a:pt x="32" y="10"/>
                    <a:pt x="32" y="10"/>
                    <a:pt x="32" y="10"/>
                  </a:cubicBezTo>
                  <a:cubicBezTo>
                    <a:pt x="32" y="8"/>
                    <a:pt x="32" y="3"/>
                    <a:pt x="32" y="1"/>
                  </a:cubicBezTo>
                  <a:cubicBezTo>
                    <a:pt x="30" y="1"/>
                    <a:pt x="27" y="1"/>
                    <a:pt x="23" y="1"/>
                  </a:cubicBezTo>
                  <a:cubicBezTo>
                    <a:pt x="10" y="1"/>
                    <a:pt x="10" y="1"/>
                    <a:pt x="10" y="1"/>
                  </a:cubicBezTo>
                  <a:cubicBezTo>
                    <a:pt x="6" y="1"/>
                    <a:pt x="3" y="1"/>
                    <a:pt x="0" y="1"/>
                  </a:cubicBezTo>
                  <a:cubicBezTo>
                    <a:pt x="0" y="3"/>
                    <a:pt x="0" y="9"/>
                    <a:pt x="0" y="11"/>
                  </a:cubicBezTo>
                  <a:cubicBezTo>
                    <a:pt x="2" y="11"/>
                    <a:pt x="2" y="11"/>
                    <a:pt x="2" y="11"/>
                  </a:cubicBezTo>
                  <a:cubicBezTo>
                    <a:pt x="2" y="11"/>
                    <a:pt x="2" y="11"/>
                    <a:pt x="2" y="11"/>
                  </a:cubicBezTo>
                  <a:cubicBezTo>
                    <a:pt x="3" y="4"/>
                    <a:pt x="5" y="3"/>
                    <a:pt x="10" y="3"/>
                  </a:cubicBezTo>
                  <a:cubicBezTo>
                    <a:pt x="13" y="3"/>
                    <a:pt x="13" y="3"/>
                    <a:pt x="13" y="3"/>
                  </a:cubicBezTo>
                  <a:cubicBezTo>
                    <a:pt x="14" y="3"/>
                    <a:pt x="14" y="3"/>
                    <a:pt x="14" y="4"/>
                  </a:cubicBezTo>
                  <a:cubicBezTo>
                    <a:pt x="14" y="28"/>
                    <a:pt x="14" y="28"/>
                    <a:pt x="14" y="28"/>
                  </a:cubicBezTo>
                  <a:cubicBezTo>
                    <a:pt x="14" y="34"/>
                    <a:pt x="14" y="34"/>
                    <a:pt x="10" y="35"/>
                  </a:cubicBezTo>
                  <a:cubicBezTo>
                    <a:pt x="9" y="35"/>
                    <a:pt x="9" y="35"/>
                    <a:pt x="9" y="36"/>
                  </a:cubicBezTo>
                  <a:cubicBezTo>
                    <a:pt x="9" y="37"/>
                    <a:pt x="9" y="37"/>
                    <a:pt x="9" y="37"/>
                  </a:cubicBezTo>
                  <a:cubicBezTo>
                    <a:pt x="12" y="37"/>
                    <a:pt x="14" y="37"/>
                    <a:pt x="16" y="37"/>
                  </a:cubicBezTo>
                  <a:cubicBezTo>
                    <a:pt x="19" y="37"/>
                    <a:pt x="21" y="37"/>
                    <a:pt x="23" y="37"/>
                  </a:cubicBezTo>
                  <a:close/>
                  <a:moveTo>
                    <a:pt x="116" y="27"/>
                  </a:moveTo>
                  <a:cubicBezTo>
                    <a:pt x="116" y="21"/>
                    <a:pt x="110" y="18"/>
                    <a:pt x="104" y="18"/>
                  </a:cubicBezTo>
                  <a:cubicBezTo>
                    <a:pt x="104" y="18"/>
                    <a:pt x="104" y="18"/>
                    <a:pt x="104" y="18"/>
                  </a:cubicBezTo>
                  <a:cubicBezTo>
                    <a:pt x="109" y="17"/>
                    <a:pt x="112" y="14"/>
                    <a:pt x="112" y="9"/>
                  </a:cubicBezTo>
                  <a:cubicBezTo>
                    <a:pt x="112" y="3"/>
                    <a:pt x="105" y="1"/>
                    <a:pt x="99" y="1"/>
                  </a:cubicBezTo>
                  <a:cubicBezTo>
                    <a:pt x="97" y="1"/>
                    <a:pt x="96" y="1"/>
                    <a:pt x="94" y="1"/>
                  </a:cubicBezTo>
                  <a:cubicBezTo>
                    <a:pt x="91" y="1"/>
                    <a:pt x="89" y="1"/>
                    <a:pt x="87" y="1"/>
                  </a:cubicBezTo>
                  <a:cubicBezTo>
                    <a:pt x="87" y="2"/>
                    <a:pt x="87" y="2"/>
                    <a:pt x="87" y="2"/>
                  </a:cubicBezTo>
                  <a:cubicBezTo>
                    <a:pt x="87" y="3"/>
                    <a:pt x="87" y="3"/>
                    <a:pt x="87" y="3"/>
                  </a:cubicBezTo>
                  <a:cubicBezTo>
                    <a:pt x="91" y="3"/>
                    <a:pt x="91" y="3"/>
                    <a:pt x="91" y="10"/>
                  </a:cubicBezTo>
                  <a:cubicBezTo>
                    <a:pt x="91" y="28"/>
                    <a:pt x="91" y="28"/>
                    <a:pt x="91" y="28"/>
                  </a:cubicBezTo>
                  <a:cubicBezTo>
                    <a:pt x="91" y="34"/>
                    <a:pt x="91" y="34"/>
                    <a:pt x="87" y="35"/>
                  </a:cubicBezTo>
                  <a:cubicBezTo>
                    <a:pt x="87" y="35"/>
                    <a:pt x="87" y="35"/>
                    <a:pt x="87" y="36"/>
                  </a:cubicBezTo>
                  <a:cubicBezTo>
                    <a:pt x="87" y="37"/>
                    <a:pt x="87" y="37"/>
                    <a:pt x="87" y="37"/>
                  </a:cubicBezTo>
                  <a:cubicBezTo>
                    <a:pt x="89" y="37"/>
                    <a:pt x="91" y="37"/>
                    <a:pt x="94" y="37"/>
                  </a:cubicBezTo>
                  <a:cubicBezTo>
                    <a:pt x="97" y="37"/>
                    <a:pt x="98" y="37"/>
                    <a:pt x="101" y="37"/>
                  </a:cubicBezTo>
                  <a:cubicBezTo>
                    <a:pt x="110" y="37"/>
                    <a:pt x="116" y="32"/>
                    <a:pt x="116" y="27"/>
                  </a:cubicBezTo>
                  <a:close/>
                  <a:moveTo>
                    <a:pt x="110" y="27"/>
                  </a:moveTo>
                  <a:cubicBezTo>
                    <a:pt x="110" y="32"/>
                    <a:pt x="107" y="35"/>
                    <a:pt x="101" y="35"/>
                  </a:cubicBezTo>
                  <a:cubicBezTo>
                    <a:pt x="96" y="35"/>
                    <a:pt x="96" y="34"/>
                    <a:pt x="96" y="27"/>
                  </a:cubicBezTo>
                  <a:cubicBezTo>
                    <a:pt x="96" y="19"/>
                    <a:pt x="96" y="19"/>
                    <a:pt x="96" y="19"/>
                  </a:cubicBezTo>
                  <a:cubicBezTo>
                    <a:pt x="98" y="19"/>
                    <a:pt x="98" y="19"/>
                    <a:pt x="98" y="19"/>
                  </a:cubicBezTo>
                  <a:cubicBezTo>
                    <a:pt x="106" y="19"/>
                    <a:pt x="110" y="21"/>
                    <a:pt x="110" y="27"/>
                  </a:cubicBezTo>
                  <a:close/>
                  <a:moveTo>
                    <a:pt x="107" y="10"/>
                  </a:moveTo>
                  <a:cubicBezTo>
                    <a:pt x="107" y="15"/>
                    <a:pt x="104" y="17"/>
                    <a:pt x="98" y="17"/>
                  </a:cubicBezTo>
                  <a:cubicBezTo>
                    <a:pt x="96" y="17"/>
                    <a:pt x="96" y="17"/>
                    <a:pt x="96" y="17"/>
                  </a:cubicBezTo>
                  <a:cubicBezTo>
                    <a:pt x="96" y="4"/>
                    <a:pt x="96" y="4"/>
                    <a:pt x="96" y="4"/>
                  </a:cubicBezTo>
                  <a:cubicBezTo>
                    <a:pt x="96" y="3"/>
                    <a:pt x="96" y="3"/>
                    <a:pt x="97" y="3"/>
                  </a:cubicBezTo>
                  <a:cubicBezTo>
                    <a:pt x="97" y="3"/>
                    <a:pt x="99" y="3"/>
                    <a:pt x="100" y="3"/>
                  </a:cubicBezTo>
                  <a:cubicBezTo>
                    <a:pt x="104" y="3"/>
                    <a:pt x="107" y="5"/>
                    <a:pt x="107" y="10"/>
                  </a:cubicBezTo>
                  <a:close/>
                  <a:moveTo>
                    <a:pt x="276" y="37"/>
                  </a:moveTo>
                  <a:cubicBezTo>
                    <a:pt x="276" y="35"/>
                    <a:pt x="276" y="28"/>
                    <a:pt x="276" y="26"/>
                  </a:cubicBezTo>
                  <a:cubicBezTo>
                    <a:pt x="274" y="26"/>
                    <a:pt x="274" y="26"/>
                    <a:pt x="274" y="26"/>
                  </a:cubicBezTo>
                  <a:cubicBezTo>
                    <a:pt x="274" y="26"/>
                    <a:pt x="274" y="26"/>
                    <a:pt x="274" y="26"/>
                  </a:cubicBezTo>
                  <a:cubicBezTo>
                    <a:pt x="273" y="33"/>
                    <a:pt x="270" y="35"/>
                    <a:pt x="264" y="35"/>
                  </a:cubicBezTo>
                  <a:cubicBezTo>
                    <a:pt x="257" y="35"/>
                    <a:pt x="253" y="29"/>
                    <a:pt x="253" y="19"/>
                  </a:cubicBezTo>
                  <a:cubicBezTo>
                    <a:pt x="253" y="11"/>
                    <a:pt x="254" y="2"/>
                    <a:pt x="263" y="2"/>
                  </a:cubicBezTo>
                  <a:cubicBezTo>
                    <a:pt x="268" y="2"/>
                    <a:pt x="271" y="5"/>
                    <a:pt x="272" y="11"/>
                  </a:cubicBezTo>
                  <a:cubicBezTo>
                    <a:pt x="272" y="11"/>
                    <a:pt x="272" y="11"/>
                    <a:pt x="272" y="11"/>
                  </a:cubicBezTo>
                  <a:cubicBezTo>
                    <a:pt x="274" y="11"/>
                    <a:pt x="274" y="11"/>
                    <a:pt x="274" y="11"/>
                  </a:cubicBezTo>
                  <a:cubicBezTo>
                    <a:pt x="274" y="9"/>
                    <a:pt x="274" y="3"/>
                    <a:pt x="274" y="0"/>
                  </a:cubicBezTo>
                  <a:cubicBezTo>
                    <a:pt x="273" y="0"/>
                    <a:pt x="273" y="0"/>
                    <a:pt x="273" y="0"/>
                  </a:cubicBezTo>
                  <a:cubicBezTo>
                    <a:pt x="272" y="0"/>
                    <a:pt x="272" y="0"/>
                    <a:pt x="272" y="1"/>
                  </a:cubicBezTo>
                  <a:cubicBezTo>
                    <a:pt x="271" y="2"/>
                    <a:pt x="271" y="2"/>
                    <a:pt x="271" y="2"/>
                  </a:cubicBezTo>
                  <a:cubicBezTo>
                    <a:pt x="271" y="2"/>
                    <a:pt x="271" y="2"/>
                    <a:pt x="271" y="2"/>
                  </a:cubicBezTo>
                  <a:cubicBezTo>
                    <a:pt x="269" y="1"/>
                    <a:pt x="266" y="0"/>
                    <a:pt x="263" y="0"/>
                  </a:cubicBezTo>
                  <a:cubicBezTo>
                    <a:pt x="253" y="0"/>
                    <a:pt x="247" y="8"/>
                    <a:pt x="247" y="19"/>
                  </a:cubicBezTo>
                  <a:cubicBezTo>
                    <a:pt x="247" y="31"/>
                    <a:pt x="254" y="38"/>
                    <a:pt x="264" y="38"/>
                  </a:cubicBezTo>
                  <a:cubicBezTo>
                    <a:pt x="269" y="38"/>
                    <a:pt x="272" y="36"/>
                    <a:pt x="273" y="36"/>
                  </a:cubicBezTo>
                  <a:cubicBezTo>
                    <a:pt x="273" y="36"/>
                    <a:pt x="273" y="36"/>
                    <a:pt x="273" y="36"/>
                  </a:cubicBezTo>
                  <a:cubicBezTo>
                    <a:pt x="274" y="37"/>
                    <a:pt x="274" y="37"/>
                    <a:pt x="274" y="37"/>
                  </a:cubicBezTo>
                  <a:cubicBezTo>
                    <a:pt x="274" y="37"/>
                    <a:pt x="274" y="37"/>
                    <a:pt x="275" y="37"/>
                  </a:cubicBezTo>
                  <a:lnTo>
                    <a:pt x="276" y="37"/>
                  </a:lnTo>
                  <a:close/>
                  <a:moveTo>
                    <a:pt x="48" y="37"/>
                  </a:moveTo>
                  <a:cubicBezTo>
                    <a:pt x="47" y="37"/>
                    <a:pt x="45" y="37"/>
                    <a:pt x="43" y="37"/>
                  </a:cubicBezTo>
                  <a:cubicBezTo>
                    <a:pt x="43" y="36"/>
                    <a:pt x="43" y="36"/>
                    <a:pt x="43" y="36"/>
                  </a:cubicBezTo>
                  <a:cubicBezTo>
                    <a:pt x="43" y="36"/>
                    <a:pt x="43" y="35"/>
                    <a:pt x="43" y="35"/>
                  </a:cubicBezTo>
                  <a:cubicBezTo>
                    <a:pt x="46" y="35"/>
                    <a:pt x="46" y="35"/>
                    <a:pt x="46" y="30"/>
                  </a:cubicBezTo>
                  <a:cubicBezTo>
                    <a:pt x="46" y="25"/>
                    <a:pt x="46" y="25"/>
                    <a:pt x="46" y="25"/>
                  </a:cubicBezTo>
                  <a:cubicBezTo>
                    <a:pt x="35" y="25"/>
                    <a:pt x="35" y="25"/>
                    <a:pt x="35" y="25"/>
                  </a:cubicBezTo>
                  <a:cubicBezTo>
                    <a:pt x="35" y="30"/>
                    <a:pt x="35" y="30"/>
                    <a:pt x="35" y="30"/>
                  </a:cubicBezTo>
                  <a:cubicBezTo>
                    <a:pt x="35" y="35"/>
                    <a:pt x="35" y="35"/>
                    <a:pt x="38" y="35"/>
                  </a:cubicBezTo>
                  <a:cubicBezTo>
                    <a:pt x="38" y="35"/>
                    <a:pt x="38" y="36"/>
                    <a:pt x="38" y="36"/>
                  </a:cubicBezTo>
                  <a:cubicBezTo>
                    <a:pt x="38" y="37"/>
                    <a:pt x="38" y="37"/>
                    <a:pt x="38" y="37"/>
                  </a:cubicBezTo>
                  <a:cubicBezTo>
                    <a:pt x="37" y="37"/>
                    <a:pt x="35" y="37"/>
                    <a:pt x="33" y="37"/>
                  </a:cubicBezTo>
                  <a:cubicBezTo>
                    <a:pt x="31" y="37"/>
                    <a:pt x="29" y="37"/>
                    <a:pt x="27" y="37"/>
                  </a:cubicBezTo>
                  <a:cubicBezTo>
                    <a:pt x="27" y="36"/>
                    <a:pt x="27" y="36"/>
                    <a:pt x="27" y="36"/>
                  </a:cubicBezTo>
                  <a:cubicBezTo>
                    <a:pt x="27" y="36"/>
                    <a:pt x="27" y="35"/>
                    <a:pt x="28" y="35"/>
                  </a:cubicBezTo>
                  <a:cubicBezTo>
                    <a:pt x="31" y="35"/>
                    <a:pt x="31" y="35"/>
                    <a:pt x="31" y="30"/>
                  </a:cubicBezTo>
                  <a:cubicBezTo>
                    <a:pt x="31" y="19"/>
                    <a:pt x="31" y="19"/>
                    <a:pt x="31" y="19"/>
                  </a:cubicBezTo>
                  <a:cubicBezTo>
                    <a:pt x="31" y="14"/>
                    <a:pt x="31" y="14"/>
                    <a:pt x="28" y="14"/>
                  </a:cubicBezTo>
                  <a:cubicBezTo>
                    <a:pt x="27" y="14"/>
                    <a:pt x="27" y="14"/>
                    <a:pt x="27" y="13"/>
                  </a:cubicBezTo>
                  <a:cubicBezTo>
                    <a:pt x="27" y="12"/>
                    <a:pt x="27" y="12"/>
                    <a:pt x="27" y="12"/>
                  </a:cubicBezTo>
                  <a:cubicBezTo>
                    <a:pt x="29" y="12"/>
                    <a:pt x="31" y="12"/>
                    <a:pt x="33" y="12"/>
                  </a:cubicBezTo>
                  <a:cubicBezTo>
                    <a:pt x="35" y="12"/>
                    <a:pt x="37" y="12"/>
                    <a:pt x="38" y="12"/>
                  </a:cubicBezTo>
                  <a:cubicBezTo>
                    <a:pt x="38" y="13"/>
                    <a:pt x="38" y="13"/>
                    <a:pt x="38" y="13"/>
                  </a:cubicBezTo>
                  <a:cubicBezTo>
                    <a:pt x="38" y="14"/>
                    <a:pt x="38" y="14"/>
                    <a:pt x="38" y="14"/>
                  </a:cubicBezTo>
                  <a:cubicBezTo>
                    <a:pt x="35" y="14"/>
                    <a:pt x="35" y="14"/>
                    <a:pt x="35" y="19"/>
                  </a:cubicBezTo>
                  <a:cubicBezTo>
                    <a:pt x="35" y="23"/>
                    <a:pt x="35" y="23"/>
                    <a:pt x="35" y="23"/>
                  </a:cubicBezTo>
                  <a:cubicBezTo>
                    <a:pt x="46" y="23"/>
                    <a:pt x="46" y="23"/>
                    <a:pt x="46" y="23"/>
                  </a:cubicBezTo>
                  <a:cubicBezTo>
                    <a:pt x="46" y="19"/>
                    <a:pt x="46" y="19"/>
                    <a:pt x="46" y="19"/>
                  </a:cubicBezTo>
                  <a:cubicBezTo>
                    <a:pt x="46" y="14"/>
                    <a:pt x="46" y="14"/>
                    <a:pt x="43" y="14"/>
                  </a:cubicBezTo>
                  <a:cubicBezTo>
                    <a:pt x="43" y="14"/>
                    <a:pt x="43" y="14"/>
                    <a:pt x="43" y="13"/>
                  </a:cubicBezTo>
                  <a:cubicBezTo>
                    <a:pt x="43" y="12"/>
                    <a:pt x="43" y="12"/>
                    <a:pt x="43" y="12"/>
                  </a:cubicBezTo>
                  <a:cubicBezTo>
                    <a:pt x="45" y="12"/>
                    <a:pt x="47" y="12"/>
                    <a:pt x="48" y="12"/>
                  </a:cubicBezTo>
                  <a:cubicBezTo>
                    <a:pt x="50" y="12"/>
                    <a:pt x="52" y="12"/>
                    <a:pt x="54" y="12"/>
                  </a:cubicBezTo>
                  <a:cubicBezTo>
                    <a:pt x="54" y="13"/>
                    <a:pt x="54" y="13"/>
                    <a:pt x="54" y="13"/>
                  </a:cubicBezTo>
                  <a:cubicBezTo>
                    <a:pt x="54" y="14"/>
                    <a:pt x="54" y="14"/>
                    <a:pt x="54" y="14"/>
                  </a:cubicBezTo>
                  <a:cubicBezTo>
                    <a:pt x="51" y="14"/>
                    <a:pt x="51" y="14"/>
                    <a:pt x="51" y="19"/>
                  </a:cubicBezTo>
                  <a:cubicBezTo>
                    <a:pt x="51" y="30"/>
                    <a:pt x="51" y="30"/>
                    <a:pt x="51" y="30"/>
                  </a:cubicBezTo>
                  <a:cubicBezTo>
                    <a:pt x="51" y="35"/>
                    <a:pt x="51" y="35"/>
                    <a:pt x="54" y="35"/>
                  </a:cubicBezTo>
                  <a:cubicBezTo>
                    <a:pt x="54" y="35"/>
                    <a:pt x="54" y="36"/>
                    <a:pt x="54" y="36"/>
                  </a:cubicBezTo>
                  <a:cubicBezTo>
                    <a:pt x="54" y="37"/>
                    <a:pt x="54" y="37"/>
                    <a:pt x="54" y="37"/>
                  </a:cubicBezTo>
                  <a:cubicBezTo>
                    <a:pt x="52" y="37"/>
                    <a:pt x="50" y="37"/>
                    <a:pt x="48" y="37"/>
                  </a:cubicBezTo>
                  <a:close/>
                  <a:moveTo>
                    <a:pt x="69" y="37"/>
                  </a:moveTo>
                  <a:cubicBezTo>
                    <a:pt x="62" y="37"/>
                    <a:pt x="62" y="37"/>
                    <a:pt x="62" y="37"/>
                  </a:cubicBezTo>
                  <a:cubicBezTo>
                    <a:pt x="60" y="37"/>
                    <a:pt x="58" y="37"/>
                    <a:pt x="56" y="37"/>
                  </a:cubicBezTo>
                  <a:cubicBezTo>
                    <a:pt x="56" y="36"/>
                    <a:pt x="56" y="36"/>
                    <a:pt x="56" y="36"/>
                  </a:cubicBezTo>
                  <a:cubicBezTo>
                    <a:pt x="56" y="36"/>
                    <a:pt x="56" y="35"/>
                    <a:pt x="56" y="35"/>
                  </a:cubicBezTo>
                  <a:cubicBezTo>
                    <a:pt x="59" y="35"/>
                    <a:pt x="59" y="35"/>
                    <a:pt x="59" y="30"/>
                  </a:cubicBezTo>
                  <a:cubicBezTo>
                    <a:pt x="59" y="19"/>
                    <a:pt x="59" y="19"/>
                    <a:pt x="59" y="19"/>
                  </a:cubicBezTo>
                  <a:cubicBezTo>
                    <a:pt x="59" y="14"/>
                    <a:pt x="59" y="14"/>
                    <a:pt x="56" y="14"/>
                  </a:cubicBezTo>
                  <a:cubicBezTo>
                    <a:pt x="56" y="14"/>
                    <a:pt x="56" y="14"/>
                    <a:pt x="56" y="13"/>
                  </a:cubicBezTo>
                  <a:cubicBezTo>
                    <a:pt x="56" y="12"/>
                    <a:pt x="56" y="12"/>
                    <a:pt x="56" y="12"/>
                  </a:cubicBezTo>
                  <a:cubicBezTo>
                    <a:pt x="58" y="12"/>
                    <a:pt x="60" y="12"/>
                    <a:pt x="62" y="12"/>
                  </a:cubicBezTo>
                  <a:cubicBezTo>
                    <a:pt x="67" y="12"/>
                    <a:pt x="67" y="12"/>
                    <a:pt x="67" y="12"/>
                  </a:cubicBezTo>
                  <a:cubicBezTo>
                    <a:pt x="71" y="12"/>
                    <a:pt x="73" y="12"/>
                    <a:pt x="74" y="12"/>
                  </a:cubicBezTo>
                  <a:cubicBezTo>
                    <a:pt x="74" y="14"/>
                    <a:pt x="74" y="17"/>
                    <a:pt x="74" y="19"/>
                  </a:cubicBezTo>
                  <a:cubicBezTo>
                    <a:pt x="73" y="19"/>
                    <a:pt x="73" y="19"/>
                    <a:pt x="73" y="19"/>
                  </a:cubicBezTo>
                  <a:cubicBezTo>
                    <a:pt x="73" y="19"/>
                    <a:pt x="73" y="19"/>
                    <a:pt x="73" y="19"/>
                  </a:cubicBezTo>
                  <a:cubicBezTo>
                    <a:pt x="72" y="15"/>
                    <a:pt x="71" y="14"/>
                    <a:pt x="68" y="14"/>
                  </a:cubicBezTo>
                  <a:cubicBezTo>
                    <a:pt x="64" y="14"/>
                    <a:pt x="64" y="14"/>
                    <a:pt x="64" y="14"/>
                  </a:cubicBezTo>
                  <a:cubicBezTo>
                    <a:pt x="64" y="14"/>
                    <a:pt x="64" y="14"/>
                    <a:pt x="64" y="15"/>
                  </a:cubicBezTo>
                  <a:cubicBezTo>
                    <a:pt x="64" y="23"/>
                    <a:pt x="64" y="23"/>
                    <a:pt x="64" y="23"/>
                  </a:cubicBezTo>
                  <a:cubicBezTo>
                    <a:pt x="64" y="23"/>
                    <a:pt x="64" y="23"/>
                    <a:pt x="64" y="23"/>
                  </a:cubicBezTo>
                  <a:cubicBezTo>
                    <a:pt x="67" y="23"/>
                    <a:pt x="68" y="23"/>
                    <a:pt x="68" y="20"/>
                  </a:cubicBezTo>
                  <a:cubicBezTo>
                    <a:pt x="68" y="20"/>
                    <a:pt x="68" y="20"/>
                    <a:pt x="69" y="20"/>
                  </a:cubicBezTo>
                  <a:cubicBezTo>
                    <a:pt x="70" y="20"/>
                    <a:pt x="70" y="20"/>
                    <a:pt x="70" y="20"/>
                  </a:cubicBezTo>
                  <a:cubicBezTo>
                    <a:pt x="70" y="21"/>
                    <a:pt x="70" y="23"/>
                    <a:pt x="70" y="24"/>
                  </a:cubicBezTo>
                  <a:cubicBezTo>
                    <a:pt x="70" y="26"/>
                    <a:pt x="70" y="27"/>
                    <a:pt x="70" y="28"/>
                  </a:cubicBezTo>
                  <a:cubicBezTo>
                    <a:pt x="69" y="28"/>
                    <a:pt x="69" y="28"/>
                    <a:pt x="69" y="28"/>
                  </a:cubicBezTo>
                  <a:cubicBezTo>
                    <a:pt x="68" y="28"/>
                    <a:pt x="68" y="28"/>
                    <a:pt x="68" y="28"/>
                  </a:cubicBezTo>
                  <a:cubicBezTo>
                    <a:pt x="68" y="25"/>
                    <a:pt x="67" y="25"/>
                    <a:pt x="64" y="25"/>
                  </a:cubicBezTo>
                  <a:cubicBezTo>
                    <a:pt x="64" y="25"/>
                    <a:pt x="64" y="25"/>
                    <a:pt x="64" y="25"/>
                  </a:cubicBezTo>
                  <a:cubicBezTo>
                    <a:pt x="64" y="30"/>
                    <a:pt x="64" y="30"/>
                    <a:pt x="64" y="30"/>
                  </a:cubicBezTo>
                  <a:cubicBezTo>
                    <a:pt x="64" y="35"/>
                    <a:pt x="64" y="35"/>
                    <a:pt x="67" y="35"/>
                  </a:cubicBezTo>
                  <a:cubicBezTo>
                    <a:pt x="69" y="35"/>
                    <a:pt x="69" y="35"/>
                    <a:pt x="69" y="35"/>
                  </a:cubicBezTo>
                  <a:cubicBezTo>
                    <a:pt x="72" y="35"/>
                    <a:pt x="74" y="34"/>
                    <a:pt x="75" y="30"/>
                  </a:cubicBezTo>
                  <a:cubicBezTo>
                    <a:pt x="75" y="30"/>
                    <a:pt x="75" y="30"/>
                    <a:pt x="75" y="30"/>
                  </a:cubicBezTo>
                  <a:cubicBezTo>
                    <a:pt x="76" y="30"/>
                    <a:pt x="76" y="30"/>
                    <a:pt x="76" y="30"/>
                  </a:cubicBezTo>
                  <a:cubicBezTo>
                    <a:pt x="76" y="31"/>
                    <a:pt x="76" y="35"/>
                    <a:pt x="76" y="37"/>
                  </a:cubicBezTo>
                  <a:cubicBezTo>
                    <a:pt x="74" y="37"/>
                    <a:pt x="72" y="37"/>
                    <a:pt x="69" y="37"/>
                  </a:cubicBezTo>
                  <a:close/>
                  <a:moveTo>
                    <a:pt x="130" y="38"/>
                  </a:moveTo>
                  <a:cubicBezTo>
                    <a:pt x="123" y="38"/>
                    <a:pt x="118" y="33"/>
                    <a:pt x="118" y="25"/>
                  </a:cubicBezTo>
                  <a:cubicBezTo>
                    <a:pt x="118" y="16"/>
                    <a:pt x="124" y="11"/>
                    <a:pt x="130" y="11"/>
                  </a:cubicBezTo>
                  <a:cubicBezTo>
                    <a:pt x="137" y="11"/>
                    <a:pt x="142" y="16"/>
                    <a:pt x="142" y="24"/>
                  </a:cubicBezTo>
                  <a:cubicBezTo>
                    <a:pt x="142" y="33"/>
                    <a:pt x="137" y="38"/>
                    <a:pt x="130" y="38"/>
                  </a:cubicBezTo>
                  <a:close/>
                  <a:moveTo>
                    <a:pt x="130" y="14"/>
                  </a:moveTo>
                  <a:cubicBezTo>
                    <a:pt x="125" y="14"/>
                    <a:pt x="123" y="17"/>
                    <a:pt x="123" y="25"/>
                  </a:cubicBezTo>
                  <a:cubicBezTo>
                    <a:pt x="123" y="32"/>
                    <a:pt x="126" y="36"/>
                    <a:pt x="130" y="36"/>
                  </a:cubicBezTo>
                  <a:cubicBezTo>
                    <a:pt x="135" y="36"/>
                    <a:pt x="137" y="32"/>
                    <a:pt x="137" y="24"/>
                  </a:cubicBezTo>
                  <a:cubicBezTo>
                    <a:pt x="137" y="17"/>
                    <a:pt x="134" y="14"/>
                    <a:pt x="130" y="14"/>
                  </a:cubicBezTo>
                  <a:close/>
                  <a:moveTo>
                    <a:pt x="146" y="36"/>
                  </a:moveTo>
                  <a:cubicBezTo>
                    <a:pt x="145" y="37"/>
                    <a:pt x="145" y="37"/>
                    <a:pt x="145" y="37"/>
                  </a:cubicBezTo>
                  <a:cubicBezTo>
                    <a:pt x="145" y="37"/>
                    <a:pt x="145" y="37"/>
                    <a:pt x="145" y="37"/>
                  </a:cubicBezTo>
                  <a:cubicBezTo>
                    <a:pt x="144" y="37"/>
                    <a:pt x="144" y="37"/>
                    <a:pt x="144" y="37"/>
                  </a:cubicBezTo>
                  <a:cubicBezTo>
                    <a:pt x="144" y="36"/>
                    <a:pt x="144" y="31"/>
                    <a:pt x="144" y="29"/>
                  </a:cubicBezTo>
                  <a:cubicBezTo>
                    <a:pt x="145" y="29"/>
                    <a:pt x="145" y="29"/>
                    <a:pt x="145" y="29"/>
                  </a:cubicBezTo>
                  <a:cubicBezTo>
                    <a:pt x="145" y="29"/>
                    <a:pt x="146" y="29"/>
                    <a:pt x="146" y="30"/>
                  </a:cubicBezTo>
                  <a:cubicBezTo>
                    <a:pt x="146" y="33"/>
                    <a:pt x="148" y="36"/>
                    <a:pt x="152" y="36"/>
                  </a:cubicBezTo>
                  <a:cubicBezTo>
                    <a:pt x="155" y="36"/>
                    <a:pt x="157" y="34"/>
                    <a:pt x="157" y="32"/>
                  </a:cubicBezTo>
                  <a:cubicBezTo>
                    <a:pt x="157" y="25"/>
                    <a:pt x="144" y="27"/>
                    <a:pt x="144" y="19"/>
                  </a:cubicBezTo>
                  <a:cubicBezTo>
                    <a:pt x="144" y="14"/>
                    <a:pt x="147" y="11"/>
                    <a:pt x="152" y="11"/>
                  </a:cubicBezTo>
                  <a:cubicBezTo>
                    <a:pt x="153" y="11"/>
                    <a:pt x="155" y="12"/>
                    <a:pt x="157" y="13"/>
                  </a:cubicBezTo>
                  <a:cubicBezTo>
                    <a:pt x="157" y="12"/>
                    <a:pt x="157" y="12"/>
                    <a:pt x="157" y="12"/>
                  </a:cubicBezTo>
                  <a:cubicBezTo>
                    <a:pt x="157" y="12"/>
                    <a:pt x="158" y="12"/>
                    <a:pt x="158" y="12"/>
                  </a:cubicBezTo>
                  <a:cubicBezTo>
                    <a:pt x="159" y="12"/>
                    <a:pt x="159" y="12"/>
                    <a:pt x="159" y="12"/>
                  </a:cubicBezTo>
                  <a:cubicBezTo>
                    <a:pt x="159" y="14"/>
                    <a:pt x="159" y="18"/>
                    <a:pt x="159" y="19"/>
                  </a:cubicBezTo>
                  <a:cubicBezTo>
                    <a:pt x="158" y="19"/>
                    <a:pt x="158" y="19"/>
                    <a:pt x="158" y="19"/>
                  </a:cubicBezTo>
                  <a:cubicBezTo>
                    <a:pt x="157" y="19"/>
                    <a:pt x="157" y="19"/>
                    <a:pt x="157" y="19"/>
                  </a:cubicBezTo>
                  <a:cubicBezTo>
                    <a:pt x="156" y="16"/>
                    <a:pt x="155" y="14"/>
                    <a:pt x="152" y="14"/>
                  </a:cubicBezTo>
                  <a:cubicBezTo>
                    <a:pt x="149" y="14"/>
                    <a:pt x="148" y="15"/>
                    <a:pt x="148" y="17"/>
                  </a:cubicBezTo>
                  <a:cubicBezTo>
                    <a:pt x="148" y="23"/>
                    <a:pt x="161" y="21"/>
                    <a:pt x="161" y="30"/>
                  </a:cubicBezTo>
                  <a:cubicBezTo>
                    <a:pt x="161" y="35"/>
                    <a:pt x="156" y="38"/>
                    <a:pt x="152" y="38"/>
                  </a:cubicBezTo>
                  <a:cubicBezTo>
                    <a:pt x="149" y="38"/>
                    <a:pt x="147" y="37"/>
                    <a:pt x="146" y="36"/>
                  </a:cubicBezTo>
                  <a:close/>
                  <a:moveTo>
                    <a:pt x="172" y="37"/>
                  </a:moveTo>
                  <a:cubicBezTo>
                    <a:pt x="171" y="37"/>
                    <a:pt x="168" y="37"/>
                    <a:pt x="167" y="37"/>
                  </a:cubicBezTo>
                  <a:cubicBezTo>
                    <a:pt x="167" y="36"/>
                    <a:pt x="167" y="36"/>
                    <a:pt x="167" y="36"/>
                  </a:cubicBezTo>
                  <a:cubicBezTo>
                    <a:pt x="167" y="36"/>
                    <a:pt x="167" y="35"/>
                    <a:pt x="167" y="35"/>
                  </a:cubicBezTo>
                  <a:cubicBezTo>
                    <a:pt x="170" y="35"/>
                    <a:pt x="170" y="35"/>
                    <a:pt x="170" y="30"/>
                  </a:cubicBezTo>
                  <a:cubicBezTo>
                    <a:pt x="170" y="15"/>
                    <a:pt x="170" y="15"/>
                    <a:pt x="170" y="15"/>
                  </a:cubicBezTo>
                  <a:cubicBezTo>
                    <a:pt x="170" y="14"/>
                    <a:pt x="170" y="14"/>
                    <a:pt x="170" y="14"/>
                  </a:cubicBezTo>
                  <a:cubicBezTo>
                    <a:pt x="168" y="14"/>
                    <a:pt x="168" y="14"/>
                    <a:pt x="168" y="14"/>
                  </a:cubicBezTo>
                  <a:cubicBezTo>
                    <a:pt x="165" y="14"/>
                    <a:pt x="163" y="14"/>
                    <a:pt x="163" y="19"/>
                  </a:cubicBezTo>
                  <a:cubicBezTo>
                    <a:pt x="162" y="19"/>
                    <a:pt x="162" y="19"/>
                    <a:pt x="162" y="19"/>
                  </a:cubicBezTo>
                  <a:cubicBezTo>
                    <a:pt x="161" y="19"/>
                    <a:pt x="161" y="19"/>
                    <a:pt x="161" y="19"/>
                  </a:cubicBezTo>
                  <a:cubicBezTo>
                    <a:pt x="161" y="18"/>
                    <a:pt x="161" y="14"/>
                    <a:pt x="161" y="12"/>
                  </a:cubicBezTo>
                  <a:cubicBezTo>
                    <a:pt x="163" y="12"/>
                    <a:pt x="165" y="12"/>
                    <a:pt x="168" y="12"/>
                  </a:cubicBezTo>
                  <a:cubicBezTo>
                    <a:pt x="177" y="12"/>
                    <a:pt x="177" y="12"/>
                    <a:pt x="177" y="12"/>
                  </a:cubicBezTo>
                  <a:cubicBezTo>
                    <a:pt x="180" y="12"/>
                    <a:pt x="182" y="12"/>
                    <a:pt x="184" y="12"/>
                  </a:cubicBezTo>
                  <a:cubicBezTo>
                    <a:pt x="184" y="14"/>
                    <a:pt x="184" y="18"/>
                    <a:pt x="184" y="19"/>
                  </a:cubicBezTo>
                  <a:cubicBezTo>
                    <a:pt x="183" y="19"/>
                    <a:pt x="183" y="19"/>
                    <a:pt x="183" y="19"/>
                  </a:cubicBezTo>
                  <a:cubicBezTo>
                    <a:pt x="182" y="19"/>
                    <a:pt x="182" y="19"/>
                    <a:pt x="182" y="19"/>
                  </a:cubicBezTo>
                  <a:cubicBezTo>
                    <a:pt x="182" y="14"/>
                    <a:pt x="180" y="14"/>
                    <a:pt x="177" y="14"/>
                  </a:cubicBezTo>
                  <a:cubicBezTo>
                    <a:pt x="175" y="14"/>
                    <a:pt x="175" y="14"/>
                    <a:pt x="175" y="14"/>
                  </a:cubicBezTo>
                  <a:cubicBezTo>
                    <a:pt x="175" y="14"/>
                    <a:pt x="175" y="14"/>
                    <a:pt x="175" y="15"/>
                  </a:cubicBezTo>
                  <a:cubicBezTo>
                    <a:pt x="175" y="30"/>
                    <a:pt x="175" y="30"/>
                    <a:pt x="175" y="30"/>
                  </a:cubicBezTo>
                  <a:cubicBezTo>
                    <a:pt x="175" y="35"/>
                    <a:pt x="175" y="35"/>
                    <a:pt x="178" y="35"/>
                  </a:cubicBezTo>
                  <a:cubicBezTo>
                    <a:pt x="178" y="35"/>
                    <a:pt x="178" y="36"/>
                    <a:pt x="178" y="36"/>
                  </a:cubicBezTo>
                  <a:cubicBezTo>
                    <a:pt x="178" y="37"/>
                    <a:pt x="178" y="37"/>
                    <a:pt x="178" y="37"/>
                  </a:cubicBezTo>
                  <a:cubicBezTo>
                    <a:pt x="176" y="37"/>
                    <a:pt x="174" y="37"/>
                    <a:pt x="172" y="37"/>
                  </a:cubicBezTo>
                  <a:close/>
                  <a:moveTo>
                    <a:pt x="196" y="38"/>
                  </a:moveTo>
                  <a:cubicBezTo>
                    <a:pt x="189" y="38"/>
                    <a:pt x="184" y="33"/>
                    <a:pt x="184" y="25"/>
                  </a:cubicBezTo>
                  <a:cubicBezTo>
                    <a:pt x="184" y="16"/>
                    <a:pt x="190" y="11"/>
                    <a:pt x="196" y="11"/>
                  </a:cubicBezTo>
                  <a:cubicBezTo>
                    <a:pt x="203" y="11"/>
                    <a:pt x="208" y="16"/>
                    <a:pt x="208" y="24"/>
                  </a:cubicBezTo>
                  <a:cubicBezTo>
                    <a:pt x="208" y="33"/>
                    <a:pt x="203" y="38"/>
                    <a:pt x="196" y="38"/>
                  </a:cubicBezTo>
                  <a:close/>
                  <a:moveTo>
                    <a:pt x="196" y="14"/>
                  </a:moveTo>
                  <a:cubicBezTo>
                    <a:pt x="191" y="14"/>
                    <a:pt x="189" y="17"/>
                    <a:pt x="189" y="25"/>
                  </a:cubicBezTo>
                  <a:cubicBezTo>
                    <a:pt x="189" y="32"/>
                    <a:pt x="192" y="36"/>
                    <a:pt x="197" y="36"/>
                  </a:cubicBezTo>
                  <a:cubicBezTo>
                    <a:pt x="201" y="36"/>
                    <a:pt x="203" y="32"/>
                    <a:pt x="203" y="24"/>
                  </a:cubicBezTo>
                  <a:cubicBezTo>
                    <a:pt x="203" y="17"/>
                    <a:pt x="200" y="14"/>
                    <a:pt x="196" y="14"/>
                  </a:cubicBezTo>
                  <a:close/>
                  <a:moveTo>
                    <a:pt x="230" y="38"/>
                  </a:moveTo>
                  <a:cubicBezTo>
                    <a:pt x="229" y="36"/>
                    <a:pt x="228" y="35"/>
                    <a:pt x="227" y="34"/>
                  </a:cubicBezTo>
                  <a:cubicBezTo>
                    <a:pt x="215" y="17"/>
                    <a:pt x="215" y="17"/>
                    <a:pt x="215" y="17"/>
                  </a:cubicBezTo>
                  <a:cubicBezTo>
                    <a:pt x="215" y="17"/>
                    <a:pt x="215" y="17"/>
                    <a:pt x="215" y="17"/>
                  </a:cubicBezTo>
                  <a:cubicBezTo>
                    <a:pt x="215" y="27"/>
                    <a:pt x="215" y="27"/>
                    <a:pt x="215" y="27"/>
                  </a:cubicBezTo>
                  <a:cubicBezTo>
                    <a:pt x="215" y="34"/>
                    <a:pt x="215" y="35"/>
                    <a:pt x="220" y="35"/>
                  </a:cubicBezTo>
                  <a:cubicBezTo>
                    <a:pt x="220" y="35"/>
                    <a:pt x="220" y="36"/>
                    <a:pt x="220" y="36"/>
                  </a:cubicBezTo>
                  <a:cubicBezTo>
                    <a:pt x="220" y="37"/>
                    <a:pt x="220" y="37"/>
                    <a:pt x="220" y="37"/>
                  </a:cubicBezTo>
                  <a:cubicBezTo>
                    <a:pt x="218" y="37"/>
                    <a:pt x="216" y="37"/>
                    <a:pt x="214" y="37"/>
                  </a:cubicBezTo>
                  <a:cubicBezTo>
                    <a:pt x="212" y="37"/>
                    <a:pt x="211" y="37"/>
                    <a:pt x="209" y="37"/>
                  </a:cubicBezTo>
                  <a:cubicBezTo>
                    <a:pt x="209" y="36"/>
                    <a:pt x="209" y="36"/>
                    <a:pt x="209" y="36"/>
                  </a:cubicBezTo>
                  <a:cubicBezTo>
                    <a:pt x="209" y="36"/>
                    <a:pt x="209" y="35"/>
                    <a:pt x="210" y="35"/>
                  </a:cubicBezTo>
                  <a:cubicBezTo>
                    <a:pt x="213" y="35"/>
                    <a:pt x="213" y="34"/>
                    <a:pt x="213" y="27"/>
                  </a:cubicBezTo>
                  <a:cubicBezTo>
                    <a:pt x="213" y="19"/>
                    <a:pt x="213" y="19"/>
                    <a:pt x="213" y="19"/>
                  </a:cubicBezTo>
                  <a:cubicBezTo>
                    <a:pt x="213" y="14"/>
                    <a:pt x="213" y="14"/>
                    <a:pt x="210" y="14"/>
                  </a:cubicBezTo>
                  <a:cubicBezTo>
                    <a:pt x="209" y="14"/>
                    <a:pt x="209" y="14"/>
                    <a:pt x="209" y="13"/>
                  </a:cubicBezTo>
                  <a:cubicBezTo>
                    <a:pt x="209" y="12"/>
                    <a:pt x="209" y="12"/>
                    <a:pt x="209" y="12"/>
                  </a:cubicBezTo>
                  <a:cubicBezTo>
                    <a:pt x="211" y="12"/>
                    <a:pt x="213" y="12"/>
                    <a:pt x="214" y="12"/>
                  </a:cubicBezTo>
                  <a:cubicBezTo>
                    <a:pt x="215" y="12"/>
                    <a:pt x="217" y="12"/>
                    <a:pt x="218" y="12"/>
                  </a:cubicBezTo>
                  <a:cubicBezTo>
                    <a:pt x="230" y="30"/>
                    <a:pt x="230" y="30"/>
                    <a:pt x="230" y="30"/>
                  </a:cubicBezTo>
                  <a:cubicBezTo>
                    <a:pt x="230" y="30"/>
                    <a:pt x="230" y="30"/>
                    <a:pt x="230" y="30"/>
                  </a:cubicBezTo>
                  <a:cubicBezTo>
                    <a:pt x="230" y="22"/>
                    <a:pt x="230" y="22"/>
                    <a:pt x="230" y="22"/>
                  </a:cubicBezTo>
                  <a:cubicBezTo>
                    <a:pt x="230" y="15"/>
                    <a:pt x="230" y="14"/>
                    <a:pt x="226" y="14"/>
                  </a:cubicBezTo>
                  <a:cubicBezTo>
                    <a:pt x="226" y="14"/>
                    <a:pt x="226" y="14"/>
                    <a:pt x="226" y="13"/>
                  </a:cubicBezTo>
                  <a:cubicBezTo>
                    <a:pt x="226" y="12"/>
                    <a:pt x="226" y="12"/>
                    <a:pt x="226" y="12"/>
                  </a:cubicBezTo>
                  <a:cubicBezTo>
                    <a:pt x="227" y="12"/>
                    <a:pt x="230" y="12"/>
                    <a:pt x="232" y="12"/>
                  </a:cubicBezTo>
                  <a:cubicBezTo>
                    <a:pt x="233" y="12"/>
                    <a:pt x="235" y="12"/>
                    <a:pt x="236" y="12"/>
                  </a:cubicBezTo>
                  <a:cubicBezTo>
                    <a:pt x="236" y="13"/>
                    <a:pt x="236" y="13"/>
                    <a:pt x="236" y="13"/>
                  </a:cubicBezTo>
                  <a:cubicBezTo>
                    <a:pt x="236" y="14"/>
                    <a:pt x="236" y="14"/>
                    <a:pt x="236" y="14"/>
                  </a:cubicBezTo>
                  <a:cubicBezTo>
                    <a:pt x="233" y="14"/>
                    <a:pt x="233" y="15"/>
                    <a:pt x="233" y="22"/>
                  </a:cubicBezTo>
                  <a:cubicBezTo>
                    <a:pt x="233" y="38"/>
                    <a:pt x="233" y="38"/>
                    <a:pt x="233" y="38"/>
                  </a:cubicBezTo>
                  <a:lnTo>
                    <a:pt x="230" y="38"/>
                  </a:lnTo>
                  <a:close/>
                  <a:moveTo>
                    <a:pt x="290" y="38"/>
                  </a:moveTo>
                  <a:cubicBezTo>
                    <a:pt x="284" y="38"/>
                    <a:pt x="278" y="33"/>
                    <a:pt x="278" y="25"/>
                  </a:cubicBezTo>
                  <a:cubicBezTo>
                    <a:pt x="278" y="16"/>
                    <a:pt x="284" y="11"/>
                    <a:pt x="290" y="11"/>
                  </a:cubicBezTo>
                  <a:cubicBezTo>
                    <a:pt x="297" y="11"/>
                    <a:pt x="302" y="16"/>
                    <a:pt x="302" y="24"/>
                  </a:cubicBezTo>
                  <a:cubicBezTo>
                    <a:pt x="302" y="33"/>
                    <a:pt x="297" y="38"/>
                    <a:pt x="290" y="38"/>
                  </a:cubicBezTo>
                  <a:close/>
                  <a:moveTo>
                    <a:pt x="290" y="14"/>
                  </a:moveTo>
                  <a:cubicBezTo>
                    <a:pt x="285" y="14"/>
                    <a:pt x="283" y="17"/>
                    <a:pt x="283" y="25"/>
                  </a:cubicBezTo>
                  <a:cubicBezTo>
                    <a:pt x="283" y="32"/>
                    <a:pt x="286" y="36"/>
                    <a:pt x="291" y="36"/>
                  </a:cubicBezTo>
                  <a:cubicBezTo>
                    <a:pt x="295" y="36"/>
                    <a:pt x="298" y="32"/>
                    <a:pt x="298" y="24"/>
                  </a:cubicBezTo>
                  <a:cubicBezTo>
                    <a:pt x="298" y="17"/>
                    <a:pt x="294" y="14"/>
                    <a:pt x="290" y="14"/>
                  </a:cubicBezTo>
                  <a:close/>
                  <a:moveTo>
                    <a:pt x="324" y="38"/>
                  </a:moveTo>
                  <a:cubicBezTo>
                    <a:pt x="323" y="36"/>
                    <a:pt x="322" y="35"/>
                    <a:pt x="321" y="34"/>
                  </a:cubicBezTo>
                  <a:cubicBezTo>
                    <a:pt x="310" y="17"/>
                    <a:pt x="310" y="17"/>
                    <a:pt x="310" y="17"/>
                  </a:cubicBezTo>
                  <a:cubicBezTo>
                    <a:pt x="310" y="17"/>
                    <a:pt x="310" y="17"/>
                    <a:pt x="310" y="17"/>
                  </a:cubicBezTo>
                  <a:cubicBezTo>
                    <a:pt x="310" y="27"/>
                    <a:pt x="310" y="27"/>
                    <a:pt x="310" y="27"/>
                  </a:cubicBezTo>
                  <a:cubicBezTo>
                    <a:pt x="310" y="34"/>
                    <a:pt x="310" y="35"/>
                    <a:pt x="314" y="35"/>
                  </a:cubicBezTo>
                  <a:cubicBezTo>
                    <a:pt x="314" y="35"/>
                    <a:pt x="314" y="36"/>
                    <a:pt x="314" y="36"/>
                  </a:cubicBezTo>
                  <a:cubicBezTo>
                    <a:pt x="314" y="37"/>
                    <a:pt x="314" y="37"/>
                    <a:pt x="314" y="37"/>
                  </a:cubicBezTo>
                  <a:cubicBezTo>
                    <a:pt x="313" y="37"/>
                    <a:pt x="310" y="37"/>
                    <a:pt x="308" y="37"/>
                  </a:cubicBezTo>
                  <a:cubicBezTo>
                    <a:pt x="306" y="37"/>
                    <a:pt x="305" y="37"/>
                    <a:pt x="303" y="37"/>
                  </a:cubicBezTo>
                  <a:cubicBezTo>
                    <a:pt x="303" y="36"/>
                    <a:pt x="303" y="36"/>
                    <a:pt x="303" y="36"/>
                  </a:cubicBezTo>
                  <a:cubicBezTo>
                    <a:pt x="303" y="36"/>
                    <a:pt x="304" y="35"/>
                    <a:pt x="304" y="35"/>
                  </a:cubicBezTo>
                  <a:cubicBezTo>
                    <a:pt x="307" y="35"/>
                    <a:pt x="307" y="34"/>
                    <a:pt x="307" y="27"/>
                  </a:cubicBezTo>
                  <a:cubicBezTo>
                    <a:pt x="307" y="19"/>
                    <a:pt x="307" y="19"/>
                    <a:pt x="307" y="19"/>
                  </a:cubicBezTo>
                  <a:cubicBezTo>
                    <a:pt x="307" y="14"/>
                    <a:pt x="307" y="14"/>
                    <a:pt x="304" y="14"/>
                  </a:cubicBezTo>
                  <a:cubicBezTo>
                    <a:pt x="304" y="14"/>
                    <a:pt x="303" y="14"/>
                    <a:pt x="303" y="13"/>
                  </a:cubicBezTo>
                  <a:cubicBezTo>
                    <a:pt x="303" y="12"/>
                    <a:pt x="303" y="12"/>
                    <a:pt x="303" y="12"/>
                  </a:cubicBezTo>
                  <a:cubicBezTo>
                    <a:pt x="305" y="12"/>
                    <a:pt x="307" y="12"/>
                    <a:pt x="308" y="12"/>
                  </a:cubicBezTo>
                  <a:cubicBezTo>
                    <a:pt x="309" y="12"/>
                    <a:pt x="311" y="12"/>
                    <a:pt x="312" y="12"/>
                  </a:cubicBezTo>
                  <a:cubicBezTo>
                    <a:pt x="324" y="30"/>
                    <a:pt x="324" y="30"/>
                    <a:pt x="324" y="30"/>
                  </a:cubicBezTo>
                  <a:cubicBezTo>
                    <a:pt x="324" y="30"/>
                    <a:pt x="324" y="30"/>
                    <a:pt x="324" y="30"/>
                  </a:cubicBezTo>
                  <a:cubicBezTo>
                    <a:pt x="324" y="22"/>
                    <a:pt x="324" y="22"/>
                    <a:pt x="324" y="22"/>
                  </a:cubicBezTo>
                  <a:cubicBezTo>
                    <a:pt x="324" y="15"/>
                    <a:pt x="324" y="14"/>
                    <a:pt x="320" y="14"/>
                  </a:cubicBezTo>
                  <a:cubicBezTo>
                    <a:pt x="320" y="14"/>
                    <a:pt x="320" y="14"/>
                    <a:pt x="320" y="13"/>
                  </a:cubicBezTo>
                  <a:cubicBezTo>
                    <a:pt x="320" y="12"/>
                    <a:pt x="320" y="12"/>
                    <a:pt x="320" y="12"/>
                  </a:cubicBezTo>
                  <a:cubicBezTo>
                    <a:pt x="321" y="12"/>
                    <a:pt x="324" y="12"/>
                    <a:pt x="326" y="12"/>
                  </a:cubicBezTo>
                  <a:cubicBezTo>
                    <a:pt x="328" y="12"/>
                    <a:pt x="329" y="12"/>
                    <a:pt x="330" y="12"/>
                  </a:cubicBezTo>
                  <a:cubicBezTo>
                    <a:pt x="330" y="13"/>
                    <a:pt x="330" y="13"/>
                    <a:pt x="330" y="13"/>
                  </a:cubicBezTo>
                  <a:cubicBezTo>
                    <a:pt x="330" y="14"/>
                    <a:pt x="330" y="14"/>
                    <a:pt x="330" y="14"/>
                  </a:cubicBezTo>
                  <a:cubicBezTo>
                    <a:pt x="327" y="14"/>
                    <a:pt x="327" y="15"/>
                    <a:pt x="327" y="22"/>
                  </a:cubicBezTo>
                  <a:cubicBezTo>
                    <a:pt x="327" y="38"/>
                    <a:pt x="327" y="38"/>
                    <a:pt x="327" y="38"/>
                  </a:cubicBezTo>
                  <a:lnTo>
                    <a:pt x="324" y="38"/>
                  </a:lnTo>
                  <a:close/>
                  <a:moveTo>
                    <a:pt x="335" y="36"/>
                  </a:moveTo>
                  <a:cubicBezTo>
                    <a:pt x="334" y="37"/>
                    <a:pt x="334" y="37"/>
                    <a:pt x="334" y="37"/>
                  </a:cubicBezTo>
                  <a:cubicBezTo>
                    <a:pt x="334" y="37"/>
                    <a:pt x="334" y="37"/>
                    <a:pt x="333" y="37"/>
                  </a:cubicBezTo>
                  <a:cubicBezTo>
                    <a:pt x="333" y="37"/>
                    <a:pt x="333" y="37"/>
                    <a:pt x="333" y="37"/>
                  </a:cubicBezTo>
                  <a:cubicBezTo>
                    <a:pt x="333" y="36"/>
                    <a:pt x="333" y="31"/>
                    <a:pt x="333" y="29"/>
                  </a:cubicBezTo>
                  <a:cubicBezTo>
                    <a:pt x="334" y="29"/>
                    <a:pt x="334" y="29"/>
                    <a:pt x="334" y="29"/>
                  </a:cubicBezTo>
                  <a:cubicBezTo>
                    <a:pt x="334" y="29"/>
                    <a:pt x="334" y="29"/>
                    <a:pt x="334" y="30"/>
                  </a:cubicBezTo>
                  <a:cubicBezTo>
                    <a:pt x="335" y="33"/>
                    <a:pt x="337" y="36"/>
                    <a:pt x="340" y="36"/>
                  </a:cubicBezTo>
                  <a:cubicBezTo>
                    <a:pt x="343" y="36"/>
                    <a:pt x="345" y="34"/>
                    <a:pt x="345" y="32"/>
                  </a:cubicBezTo>
                  <a:cubicBezTo>
                    <a:pt x="345" y="25"/>
                    <a:pt x="333" y="27"/>
                    <a:pt x="333" y="19"/>
                  </a:cubicBezTo>
                  <a:cubicBezTo>
                    <a:pt x="333" y="14"/>
                    <a:pt x="336" y="11"/>
                    <a:pt x="340" y="11"/>
                  </a:cubicBezTo>
                  <a:cubicBezTo>
                    <a:pt x="342" y="11"/>
                    <a:pt x="344" y="12"/>
                    <a:pt x="345" y="13"/>
                  </a:cubicBezTo>
                  <a:cubicBezTo>
                    <a:pt x="346" y="12"/>
                    <a:pt x="346" y="12"/>
                    <a:pt x="346" y="12"/>
                  </a:cubicBezTo>
                  <a:cubicBezTo>
                    <a:pt x="346" y="12"/>
                    <a:pt x="346" y="12"/>
                    <a:pt x="346" y="12"/>
                  </a:cubicBezTo>
                  <a:cubicBezTo>
                    <a:pt x="347" y="12"/>
                    <a:pt x="347" y="12"/>
                    <a:pt x="347" y="12"/>
                  </a:cubicBezTo>
                  <a:cubicBezTo>
                    <a:pt x="347" y="13"/>
                    <a:pt x="347" y="17"/>
                    <a:pt x="347" y="19"/>
                  </a:cubicBezTo>
                  <a:cubicBezTo>
                    <a:pt x="346" y="19"/>
                    <a:pt x="346" y="19"/>
                    <a:pt x="346" y="19"/>
                  </a:cubicBezTo>
                  <a:cubicBezTo>
                    <a:pt x="346" y="19"/>
                    <a:pt x="346" y="19"/>
                    <a:pt x="346" y="19"/>
                  </a:cubicBezTo>
                  <a:cubicBezTo>
                    <a:pt x="345" y="16"/>
                    <a:pt x="343" y="14"/>
                    <a:pt x="340" y="14"/>
                  </a:cubicBezTo>
                  <a:cubicBezTo>
                    <a:pt x="337" y="14"/>
                    <a:pt x="336" y="15"/>
                    <a:pt x="336" y="17"/>
                  </a:cubicBezTo>
                  <a:cubicBezTo>
                    <a:pt x="336" y="23"/>
                    <a:pt x="349" y="21"/>
                    <a:pt x="349" y="30"/>
                  </a:cubicBezTo>
                  <a:cubicBezTo>
                    <a:pt x="349" y="35"/>
                    <a:pt x="345" y="38"/>
                    <a:pt x="340" y="38"/>
                  </a:cubicBezTo>
                  <a:cubicBezTo>
                    <a:pt x="338" y="38"/>
                    <a:pt x="336" y="37"/>
                    <a:pt x="335" y="36"/>
                  </a:cubicBezTo>
                  <a:close/>
                  <a:moveTo>
                    <a:pt x="364" y="38"/>
                  </a:moveTo>
                  <a:cubicBezTo>
                    <a:pt x="357" y="38"/>
                    <a:pt x="354" y="35"/>
                    <a:pt x="354" y="28"/>
                  </a:cubicBezTo>
                  <a:cubicBezTo>
                    <a:pt x="354" y="19"/>
                    <a:pt x="354" y="19"/>
                    <a:pt x="354" y="19"/>
                  </a:cubicBezTo>
                  <a:cubicBezTo>
                    <a:pt x="354" y="14"/>
                    <a:pt x="354" y="14"/>
                    <a:pt x="350" y="14"/>
                  </a:cubicBezTo>
                  <a:cubicBezTo>
                    <a:pt x="350" y="14"/>
                    <a:pt x="350" y="14"/>
                    <a:pt x="350" y="13"/>
                  </a:cubicBezTo>
                  <a:cubicBezTo>
                    <a:pt x="350" y="12"/>
                    <a:pt x="350" y="12"/>
                    <a:pt x="350" y="12"/>
                  </a:cubicBezTo>
                  <a:cubicBezTo>
                    <a:pt x="352" y="12"/>
                    <a:pt x="354" y="12"/>
                    <a:pt x="356" y="12"/>
                  </a:cubicBezTo>
                  <a:cubicBezTo>
                    <a:pt x="357" y="12"/>
                    <a:pt x="360" y="12"/>
                    <a:pt x="361" y="12"/>
                  </a:cubicBezTo>
                  <a:cubicBezTo>
                    <a:pt x="361" y="13"/>
                    <a:pt x="361" y="13"/>
                    <a:pt x="361" y="13"/>
                  </a:cubicBezTo>
                  <a:cubicBezTo>
                    <a:pt x="361" y="14"/>
                    <a:pt x="361" y="14"/>
                    <a:pt x="361" y="14"/>
                  </a:cubicBezTo>
                  <a:cubicBezTo>
                    <a:pt x="358" y="14"/>
                    <a:pt x="358" y="14"/>
                    <a:pt x="358" y="19"/>
                  </a:cubicBezTo>
                  <a:cubicBezTo>
                    <a:pt x="358" y="29"/>
                    <a:pt x="358" y="29"/>
                    <a:pt x="358" y="29"/>
                  </a:cubicBezTo>
                  <a:cubicBezTo>
                    <a:pt x="358" y="33"/>
                    <a:pt x="360" y="35"/>
                    <a:pt x="364" y="35"/>
                  </a:cubicBezTo>
                  <a:cubicBezTo>
                    <a:pt x="369" y="35"/>
                    <a:pt x="371" y="33"/>
                    <a:pt x="371" y="28"/>
                  </a:cubicBezTo>
                  <a:cubicBezTo>
                    <a:pt x="371" y="22"/>
                    <a:pt x="371" y="22"/>
                    <a:pt x="371" y="22"/>
                  </a:cubicBezTo>
                  <a:cubicBezTo>
                    <a:pt x="371" y="15"/>
                    <a:pt x="371" y="14"/>
                    <a:pt x="366" y="14"/>
                  </a:cubicBezTo>
                  <a:cubicBezTo>
                    <a:pt x="366" y="14"/>
                    <a:pt x="366" y="14"/>
                    <a:pt x="366" y="13"/>
                  </a:cubicBezTo>
                  <a:cubicBezTo>
                    <a:pt x="366" y="12"/>
                    <a:pt x="366" y="12"/>
                    <a:pt x="366" y="12"/>
                  </a:cubicBezTo>
                  <a:cubicBezTo>
                    <a:pt x="368" y="12"/>
                    <a:pt x="370" y="12"/>
                    <a:pt x="372" y="12"/>
                  </a:cubicBezTo>
                  <a:cubicBezTo>
                    <a:pt x="374" y="12"/>
                    <a:pt x="374" y="12"/>
                    <a:pt x="376" y="12"/>
                  </a:cubicBezTo>
                  <a:cubicBezTo>
                    <a:pt x="376" y="13"/>
                    <a:pt x="376" y="13"/>
                    <a:pt x="376" y="13"/>
                  </a:cubicBezTo>
                  <a:cubicBezTo>
                    <a:pt x="376" y="14"/>
                    <a:pt x="376" y="14"/>
                    <a:pt x="376" y="14"/>
                  </a:cubicBezTo>
                  <a:cubicBezTo>
                    <a:pt x="373" y="14"/>
                    <a:pt x="373" y="15"/>
                    <a:pt x="373" y="22"/>
                  </a:cubicBezTo>
                  <a:cubicBezTo>
                    <a:pt x="373" y="28"/>
                    <a:pt x="373" y="28"/>
                    <a:pt x="373" y="28"/>
                  </a:cubicBezTo>
                  <a:cubicBezTo>
                    <a:pt x="373" y="35"/>
                    <a:pt x="370" y="38"/>
                    <a:pt x="364" y="38"/>
                  </a:cubicBezTo>
                  <a:close/>
                  <a:moveTo>
                    <a:pt x="392" y="37"/>
                  </a:moveTo>
                  <a:cubicBezTo>
                    <a:pt x="383" y="37"/>
                    <a:pt x="383" y="37"/>
                    <a:pt x="383" y="37"/>
                  </a:cubicBezTo>
                  <a:cubicBezTo>
                    <a:pt x="381" y="37"/>
                    <a:pt x="379" y="37"/>
                    <a:pt x="378" y="37"/>
                  </a:cubicBezTo>
                  <a:cubicBezTo>
                    <a:pt x="378" y="36"/>
                    <a:pt x="378" y="36"/>
                    <a:pt x="378" y="36"/>
                  </a:cubicBezTo>
                  <a:cubicBezTo>
                    <a:pt x="378" y="36"/>
                    <a:pt x="378" y="35"/>
                    <a:pt x="378" y="35"/>
                  </a:cubicBezTo>
                  <a:cubicBezTo>
                    <a:pt x="381" y="35"/>
                    <a:pt x="381" y="35"/>
                    <a:pt x="381" y="30"/>
                  </a:cubicBezTo>
                  <a:cubicBezTo>
                    <a:pt x="381" y="19"/>
                    <a:pt x="381" y="19"/>
                    <a:pt x="381" y="19"/>
                  </a:cubicBezTo>
                  <a:cubicBezTo>
                    <a:pt x="381" y="14"/>
                    <a:pt x="381" y="14"/>
                    <a:pt x="378" y="14"/>
                  </a:cubicBezTo>
                  <a:cubicBezTo>
                    <a:pt x="378" y="14"/>
                    <a:pt x="378" y="14"/>
                    <a:pt x="378" y="13"/>
                  </a:cubicBezTo>
                  <a:cubicBezTo>
                    <a:pt x="378" y="12"/>
                    <a:pt x="378" y="12"/>
                    <a:pt x="378" y="12"/>
                  </a:cubicBezTo>
                  <a:cubicBezTo>
                    <a:pt x="379" y="12"/>
                    <a:pt x="382" y="12"/>
                    <a:pt x="383" y="12"/>
                  </a:cubicBezTo>
                  <a:cubicBezTo>
                    <a:pt x="385" y="12"/>
                    <a:pt x="388" y="12"/>
                    <a:pt x="390" y="12"/>
                  </a:cubicBezTo>
                  <a:cubicBezTo>
                    <a:pt x="390" y="13"/>
                    <a:pt x="390" y="13"/>
                    <a:pt x="390" y="13"/>
                  </a:cubicBezTo>
                  <a:cubicBezTo>
                    <a:pt x="390" y="14"/>
                    <a:pt x="390" y="14"/>
                    <a:pt x="389" y="14"/>
                  </a:cubicBezTo>
                  <a:cubicBezTo>
                    <a:pt x="386" y="14"/>
                    <a:pt x="386" y="14"/>
                    <a:pt x="386" y="19"/>
                  </a:cubicBezTo>
                  <a:cubicBezTo>
                    <a:pt x="386" y="30"/>
                    <a:pt x="386" y="30"/>
                    <a:pt x="386" y="30"/>
                  </a:cubicBezTo>
                  <a:cubicBezTo>
                    <a:pt x="386" y="35"/>
                    <a:pt x="386" y="35"/>
                    <a:pt x="389" y="35"/>
                  </a:cubicBezTo>
                  <a:cubicBezTo>
                    <a:pt x="391" y="35"/>
                    <a:pt x="391" y="35"/>
                    <a:pt x="391" y="35"/>
                  </a:cubicBezTo>
                  <a:cubicBezTo>
                    <a:pt x="394" y="35"/>
                    <a:pt x="395" y="34"/>
                    <a:pt x="396" y="29"/>
                  </a:cubicBezTo>
                  <a:cubicBezTo>
                    <a:pt x="396" y="29"/>
                    <a:pt x="396" y="29"/>
                    <a:pt x="396" y="29"/>
                  </a:cubicBezTo>
                  <a:cubicBezTo>
                    <a:pt x="397" y="29"/>
                    <a:pt x="397" y="29"/>
                    <a:pt x="397" y="29"/>
                  </a:cubicBezTo>
                  <a:cubicBezTo>
                    <a:pt x="397" y="31"/>
                    <a:pt x="397" y="35"/>
                    <a:pt x="397" y="37"/>
                  </a:cubicBezTo>
                  <a:cubicBezTo>
                    <a:pt x="396" y="37"/>
                    <a:pt x="395" y="37"/>
                    <a:pt x="392" y="37"/>
                  </a:cubicBezTo>
                  <a:close/>
                  <a:moveTo>
                    <a:pt x="407" y="37"/>
                  </a:moveTo>
                  <a:cubicBezTo>
                    <a:pt x="405" y="37"/>
                    <a:pt x="403" y="37"/>
                    <a:pt x="401" y="37"/>
                  </a:cubicBezTo>
                  <a:cubicBezTo>
                    <a:pt x="401" y="36"/>
                    <a:pt x="401" y="36"/>
                    <a:pt x="401" y="36"/>
                  </a:cubicBezTo>
                  <a:cubicBezTo>
                    <a:pt x="401" y="36"/>
                    <a:pt x="401" y="35"/>
                    <a:pt x="401" y="35"/>
                  </a:cubicBezTo>
                  <a:cubicBezTo>
                    <a:pt x="404" y="35"/>
                    <a:pt x="404" y="35"/>
                    <a:pt x="404" y="30"/>
                  </a:cubicBezTo>
                  <a:cubicBezTo>
                    <a:pt x="404" y="15"/>
                    <a:pt x="404" y="15"/>
                    <a:pt x="404" y="15"/>
                  </a:cubicBezTo>
                  <a:cubicBezTo>
                    <a:pt x="404" y="14"/>
                    <a:pt x="404" y="14"/>
                    <a:pt x="404" y="14"/>
                  </a:cubicBezTo>
                  <a:cubicBezTo>
                    <a:pt x="402" y="14"/>
                    <a:pt x="402" y="14"/>
                    <a:pt x="402" y="14"/>
                  </a:cubicBezTo>
                  <a:cubicBezTo>
                    <a:pt x="399" y="14"/>
                    <a:pt x="397" y="14"/>
                    <a:pt x="397" y="19"/>
                  </a:cubicBezTo>
                  <a:cubicBezTo>
                    <a:pt x="397" y="19"/>
                    <a:pt x="397" y="19"/>
                    <a:pt x="396" y="19"/>
                  </a:cubicBezTo>
                  <a:cubicBezTo>
                    <a:pt x="395" y="19"/>
                    <a:pt x="395" y="19"/>
                    <a:pt x="395" y="19"/>
                  </a:cubicBezTo>
                  <a:cubicBezTo>
                    <a:pt x="395" y="18"/>
                    <a:pt x="395" y="14"/>
                    <a:pt x="395" y="12"/>
                  </a:cubicBezTo>
                  <a:cubicBezTo>
                    <a:pt x="397" y="12"/>
                    <a:pt x="399" y="12"/>
                    <a:pt x="402" y="12"/>
                  </a:cubicBezTo>
                  <a:cubicBezTo>
                    <a:pt x="411" y="12"/>
                    <a:pt x="411" y="12"/>
                    <a:pt x="411" y="12"/>
                  </a:cubicBezTo>
                  <a:cubicBezTo>
                    <a:pt x="414" y="12"/>
                    <a:pt x="416" y="12"/>
                    <a:pt x="418" y="12"/>
                  </a:cubicBezTo>
                  <a:cubicBezTo>
                    <a:pt x="418" y="14"/>
                    <a:pt x="418" y="18"/>
                    <a:pt x="418" y="19"/>
                  </a:cubicBezTo>
                  <a:cubicBezTo>
                    <a:pt x="417" y="19"/>
                    <a:pt x="417" y="19"/>
                    <a:pt x="417" y="19"/>
                  </a:cubicBezTo>
                  <a:cubicBezTo>
                    <a:pt x="417" y="19"/>
                    <a:pt x="416" y="19"/>
                    <a:pt x="416" y="19"/>
                  </a:cubicBezTo>
                  <a:cubicBezTo>
                    <a:pt x="416" y="14"/>
                    <a:pt x="414" y="14"/>
                    <a:pt x="411" y="14"/>
                  </a:cubicBezTo>
                  <a:cubicBezTo>
                    <a:pt x="409" y="14"/>
                    <a:pt x="409" y="14"/>
                    <a:pt x="409" y="14"/>
                  </a:cubicBezTo>
                  <a:cubicBezTo>
                    <a:pt x="409" y="14"/>
                    <a:pt x="409" y="14"/>
                    <a:pt x="409" y="15"/>
                  </a:cubicBezTo>
                  <a:cubicBezTo>
                    <a:pt x="409" y="30"/>
                    <a:pt x="409" y="30"/>
                    <a:pt x="409" y="30"/>
                  </a:cubicBezTo>
                  <a:cubicBezTo>
                    <a:pt x="409" y="35"/>
                    <a:pt x="409" y="35"/>
                    <a:pt x="412" y="35"/>
                  </a:cubicBezTo>
                  <a:cubicBezTo>
                    <a:pt x="412" y="35"/>
                    <a:pt x="412" y="36"/>
                    <a:pt x="412" y="36"/>
                  </a:cubicBezTo>
                  <a:cubicBezTo>
                    <a:pt x="412" y="37"/>
                    <a:pt x="412" y="37"/>
                    <a:pt x="412" y="37"/>
                  </a:cubicBezTo>
                  <a:cubicBezTo>
                    <a:pt x="410" y="37"/>
                    <a:pt x="408" y="37"/>
                    <a:pt x="407" y="37"/>
                  </a:cubicBezTo>
                  <a:close/>
                  <a:moveTo>
                    <a:pt x="425" y="37"/>
                  </a:moveTo>
                  <a:cubicBezTo>
                    <a:pt x="423" y="37"/>
                    <a:pt x="421" y="37"/>
                    <a:pt x="419" y="37"/>
                  </a:cubicBezTo>
                  <a:cubicBezTo>
                    <a:pt x="419" y="36"/>
                    <a:pt x="419" y="36"/>
                    <a:pt x="419" y="36"/>
                  </a:cubicBezTo>
                  <a:cubicBezTo>
                    <a:pt x="419" y="36"/>
                    <a:pt x="419" y="35"/>
                    <a:pt x="420" y="35"/>
                  </a:cubicBezTo>
                  <a:cubicBezTo>
                    <a:pt x="423" y="35"/>
                    <a:pt x="423" y="35"/>
                    <a:pt x="423" y="30"/>
                  </a:cubicBezTo>
                  <a:cubicBezTo>
                    <a:pt x="423" y="19"/>
                    <a:pt x="423" y="19"/>
                    <a:pt x="423" y="19"/>
                  </a:cubicBezTo>
                  <a:cubicBezTo>
                    <a:pt x="423" y="14"/>
                    <a:pt x="423" y="14"/>
                    <a:pt x="420" y="14"/>
                  </a:cubicBezTo>
                  <a:cubicBezTo>
                    <a:pt x="419" y="14"/>
                    <a:pt x="419" y="14"/>
                    <a:pt x="419" y="13"/>
                  </a:cubicBezTo>
                  <a:cubicBezTo>
                    <a:pt x="419" y="12"/>
                    <a:pt x="419" y="12"/>
                    <a:pt x="419" y="12"/>
                  </a:cubicBezTo>
                  <a:cubicBezTo>
                    <a:pt x="421" y="12"/>
                    <a:pt x="423" y="12"/>
                    <a:pt x="425" y="12"/>
                  </a:cubicBezTo>
                  <a:cubicBezTo>
                    <a:pt x="427" y="12"/>
                    <a:pt x="429" y="12"/>
                    <a:pt x="430" y="12"/>
                  </a:cubicBezTo>
                  <a:cubicBezTo>
                    <a:pt x="430" y="13"/>
                    <a:pt x="430" y="13"/>
                    <a:pt x="430" y="13"/>
                  </a:cubicBezTo>
                  <a:cubicBezTo>
                    <a:pt x="430" y="14"/>
                    <a:pt x="430" y="14"/>
                    <a:pt x="430" y="14"/>
                  </a:cubicBezTo>
                  <a:cubicBezTo>
                    <a:pt x="427" y="14"/>
                    <a:pt x="427" y="14"/>
                    <a:pt x="427" y="19"/>
                  </a:cubicBezTo>
                  <a:cubicBezTo>
                    <a:pt x="427" y="30"/>
                    <a:pt x="427" y="30"/>
                    <a:pt x="427" y="30"/>
                  </a:cubicBezTo>
                  <a:cubicBezTo>
                    <a:pt x="427" y="35"/>
                    <a:pt x="427" y="35"/>
                    <a:pt x="430" y="35"/>
                  </a:cubicBezTo>
                  <a:cubicBezTo>
                    <a:pt x="430" y="35"/>
                    <a:pt x="430" y="36"/>
                    <a:pt x="430" y="36"/>
                  </a:cubicBezTo>
                  <a:cubicBezTo>
                    <a:pt x="430" y="37"/>
                    <a:pt x="430" y="37"/>
                    <a:pt x="430" y="37"/>
                  </a:cubicBezTo>
                  <a:cubicBezTo>
                    <a:pt x="429" y="37"/>
                    <a:pt x="427" y="37"/>
                    <a:pt x="425" y="37"/>
                  </a:cubicBezTo>
                  <a:close/>
                  <a:moveTo>
                    <a:pt x="453" y="38"/>
                  </a:moveTo>
                  <a:cubicBezTo>
                    <a:pt x="452" y="36"/>
                    <a:pt x="451" y="35"/>
                    <a:pt x="450" y="34"/>
                  </a:cubicBezTo>
                  <a:cubicBezTo>
                    <a:pt x="438" y="17"/>
                    <a:pt x="438" y="17"/>
                    <a:pt x="438" y="17"/>
                  </a:cubicBezTo>
                  <a:cubicBezTo>
                    <a:pt x="438" y="17"/>
                    <a:pt x="438" y="17"/>
                    <a:pt x="438" y="17"/>
                  </a:cubicBezTo>
                  <a:cubicBezTo>
                    <a:pt x="438" y="27"/>
                    <a:pt x="438" y="27"/>
                    <a:pt x="438" y="27"/>
                  </a:cubicBezTo>
                  <a:cubicBezTo>
                    <a:pt x="438" y="34"/>
                    <a:pt x="438" y="35"/>
                    <a:pt x="443" y="35"/>
                  </a:cubicBezTo>
                  <a:cubicBezTo>
                    <a:pt x="443" y="35"/>
                    <a:pt x="443" y="36"/>
                    <a:pt x="443" y="36"/>
                  </a:cubicBezTo>
                  <a:cubicBezTo>
                    <a:pt x="443" y="37"/>
                    <a:pt x="443" y="37"/>
                    <a:pt x="443" y="37"/>
                  </a:cubicBezTo>
                  <a:cubicBezTo>
                    <a:pt x="441" y="37"/>
                    <a:pt x="439" y="37"/>
                    <a:pt x="437" y="37"/>
                  </a:cubicBezTo>
                  <a:cubicBezTo>
                    <a:pt x="435" y="37"/>
                    <a:pt x="434" y="37"/>
                    <a:pt x="432" y="37"/>
                  </a:cubicBezTo>
                  <a:cubicBezTo>
                    <a:pt x="432" y="36"/>
                    <a:pt x="432" y="36"/>
                    <a:pt x="432" y="36"/>
                  </a:cubicBezTo>
                  <a:cubicBezTo>
                    <a:pt x="432" y="36"/>
                    <a:pt x="432" y="35"/>
                    <a:pt x="433" y="35"/>
                  </a:cubicBezTo>
                  <a:cubicBezTo>
                    <a:pt x="436" y="35"/>
                    <a:pt x="436" y="34"/>
                    <a:pt x="436" y="27"/>
                  </a:cubicBezTo>
                  <a:cubicBezTo>
                    <a:pt x="436" y="19"/>
                    <a:pt x="436" y="19"/>
                    <a:pt x="436" y="19"/>
                  </a:cubicBezTo>
                  <a:cubicBezTo>
                    <a:pt x="436" y="14"/>
                    <a:pt x="436" y="14"/>
                    <a:pt x="433" y="14"/>
                  </a:cubicBezTo>
                  <a:cubicBezTo>
                    <a:pt x="432" y="14"/>
                    <a:pt x="432" y="14"/>
                    <a:pt x="432" y="13"/>
                  </a:cubicBezTo>
                  <a:cubicBezTo>
                    <a:pt x="432" y="12"/>
                    <a:pt x="432" y="12"/>
                    <a:pt x="432" y="12"/>
                  </a:cubicBezTo>
                  <a:cubicBezTo>
                    <a:pt x="434" y="12"/>
                    <a:pt x="436" y="12"/>
                    <a:pt x="437" y="12"/>
                  </a:cubicBezTo>
                  <a:cubicBezTo>
                    <a:pt x="438" y="12"/>
                    <a:pt x="439" y="12"/>
                    <a:pt x="440" y="12"/>
                  </a:cubicBezTo>
                  <a:cubicBezTo>
                    <a:pt x="453" y="30"/>
                    <a:pt x="453" y="30"/>
                    <a:pt x="453" y="30"/>
                  </a:cubicBezTo>
                  <a:cubicBezTo>
                    <a:pt x="453" y="22"/>
                    <a:pt x="453" y="22"/>
                    <a:pt x="453" y="22"/>
                  </a:cubicBezTo>
                  <a:cubicBezTo>
                    <a:pt x="453" y="15"/>
                    <a:pt x="453" y="14"/>
                    <a:pt x="449" y="14"/>
                  </a:cubicBezTo>
                  <a:cubicBezTo>
                    <a:pt x="449" y="14"/>
                    <a:pt x="449" y="14"/>
                    <a:pt x="449" y="13"/>
                  </a:cubicBezTo>
                  <a:cubicBezTo>
                    <a:pt x="449" y="12"/>
                    <a:pt x="449" y="12"/>
                    <a:pt x="449" y="12"/>
                  </a:cubicBezTo>
                  <a:cubicBezTo>
                    <a:pt x="450" y="12"/>
                    <a:pt x="453" y="12"/>
                    <a:pt x="455" y="12"/>
                  </a:cubicBezTo>
                  <a:cubicBezTo>
                    <a:pt x="456" y="12"/>
                    <a:pt x="458" y="12"/>
                    <a:pt x="459" y="12"/>
                  </a:cubicBezTo>
                  <a:cubicBezTo>
                    <a:pt x="459" y="13"/>
                    <a:pt x="459" y="13"/>
                    <a:pt x="459" y="13"/>
                  </a:cubicBezTo>
                  <a:cubicBezTo>
                    <a:pt x="459" y="14"/>
                    <a:pt x="459" y="14"/>
                    <a:pt x="459" y="14"/>
                  </a:cubicBezTo>
                  <a:cubicBezTo>
                    <a:pt x="456" y="14"/>
                    <a:pt x="456" y="15"/>
                    <a:pt x="456" y="22"/>
                  </a:cubicBezTo>
                  <a:cubicBezTo>
                    <a:pt x="456" y="38"/>
                    <a:pt x="456" y="38"/>
                    <a:pt x="456" y="38"/>
                  </a:cubicBezTo>
                  <a:lnTo>
                    <a:pt x="453" y="38"/>
                  </a:lnTo>
                  <a:close/>
                  <a:moveTo>
                    <a:pt x="484" y="27"/>
                  </a:moveTo>
                  <a:cubicBezTo>
                    <a:pt x="484" y="28"/>
                    <a:pt x="484" y="28"/>
                    <a:pt x="484" y="28"/>
                  </a:cubicBezTo>
                  <a:cubicBezTo>
                    <a:pt x="481" y="28"/>
                    <a:pt x="481" y="28"/>
                    <a:pt x="481" y="31"/>
                  </a:cubicBezTo>
                  <a:cubicBezTo>
                    <a:pt x="481" y="32"/>
                    <a:pt x="481" y="32"/>
                    <a:pt x="481" y="32"/>
                  </a:cubicBezTo>
                  <a:cubicBezTo>
                    <a:pt x="481" y="33"/>
                    <a:pt x="482" y="34"/>
                    <a:pt x="482" y="34"/>
                  </a:cubicBezTo>
                  <a:cubicBezTo>
                    <a:pt x="482" y="35"/>
                    <a:pt x="481" y="35"/>
                    <a:pt x="481" y="35"/>
                  </a:cubicBezTo>
                  <a:cubicBezTo>
                    <a:pt x="479" y="35"/>
                    <a:pt x="478" y="38"/>
                    <a:pt x="472" y="38"/>
                  </a:cubicBezTo>
                  <a:cubicBezTo>
                    <a:pt x="465" y="38"/>
                    <a:pt x="460" y="33"/>
                    <a:pt x="460" y="24"/>
                  </a:cubicBezTo>
                  <a:cubicBezTo>
                    <a:pt x="460" y="17"/>
                    <a:pt x="464" y="11"/>
                    <a:pt x="472" y="11"/>
                  </a:cubicBezTo>
                  <a:cubicBezTo>
                    <a:pt x="475" y="11"/>
                    <a:pt x="477" y="12"/>
                    <a:pt x="478" y="13"/>
                  </a:cubicBezTo>
                  <a:cubicBezTo>
                    <a:pt x="479" y="12"/>
                    <a:pt x="479" y="12"/>
                    <a:pt x="479" y="12"/>
                  </a:cubicBezTo>
                  <a:cubicBezTo>
                    <a:pt x="479" y="12"/>
                    <a:pt x="479" y="12"/>
                    <a:pt x="479" y="12"/>
                  </a:cubicBezTo>
                  <a:cubicBezTo>
                    <a:pt x="480" y="12"/>
                    <a:pt x="480" y="12"/>
                    <a:pt x="480" y="12"/>
                  </a:cubicBezTo>
                  <a:cubicBezTo>
                    <a:pt x="480" y="13"/>
                    <a:pt x="480" y="18"/>
                    <a:pt x="480" y="19"/>
                  </a:cubicBezTo>
                  <a:cubicBezTo>
                    <a:pt x="479" y="19"/>
                    <a:pt x="479" y="19"/>
                    <a:pt x="479" y="19"/>
                  </a:cubicBezTo>
                  <a:cubicBezTo>
                    <a:pt x="479" y="19"/>
                    <a:pt x="478" y="19"/>
                    <a:pt x="478" y="19"/>
                  </a:cubicBezTo>
                  <a:cubicBezTo>
                    <a:pt x="478" y="15"/>
                    <a:pt x="476" y="14"/>
                    <a:pt x="472" y="14"/>
                  </a:cubicBezTo>
                  <a:cubicBezTo>
                    <a:pt x="466" y="14"/>
                    <a:pt x="465" y="19"/>
                    <a:pt x="465" y="24"/>
                  </a:cubicBezTo>
                  <a:cubicBezTo>
                    <a:pt x="465" y="30"/>
                    <a:pt x="467" y="36"/>
                    <a:pt x="473" y="36"/>
                  </a:cubicBezTo>
                  <a:cubicBezTo>
                    <a:pt x="476" y="36"/>
                    <a:pt x="477" y="34"/>
                    <a:pt x="477" y="32"/>
                  </a:cubicBezTo>
                  <a:cubicBezTo>
                    <a:pt x="477" y="31"/>
                    <a:pt x="477" y="31"/>
                    <a:pt x="477" y="31"/>
                  </a:cubicBezTo>
                  <a:cubicBezTo>
                    <a:pt x="477" y="28"/>
                    <a:pt x="477" y="28"/>
                    <a:pt x="473" y="28"/>
                  </a:cubicBezTo>
                  <a:cubicBezTo>
                    <a:pt x="473" y="28"/>
                    <a:pt x="473" y="28"/>
                    <a:pt x="473" y="27"/>
                  </a:cubicBezTo>
                  <a:cubicBezTo>
                    <a:pt x="473" y="26"/>
                    <a:pt x="473" y="26"/>
                    <a:pt x="473" y="26"/>
                  </a:cubicBezTo>
                  <a:cubicBezTo>
                    <a:pt x="475" y="26"/>
                    <a:pt x="477" y="26"/>
                    <a:pt x="479" y="26"/>
                  </a:cubicBezTo>
                  <a:cubicBezTo>
                    <a:pt x="481" y="26"/>
                    <a:pt x="482" y="26"/>
                    <a:pt x="484" y="26"/>
                  </a:cubicBezTo>
                  <a:lnTo>
                    <a:pt x="484" y="27"/>
                  </a:lnTo>
                  <a:close/>
                  <a:moveTo>
                    <a:pt x="526" y="23"/>
                  </a:moveTo>
                  <a:cubicBezTo>
                    <a:pt x="526" y="23"/>
                    <a:pt x="526" y="23"/>
                    <a:pt x="525" y="23"/>
                  </a:cubicBezTo>
                  <a:cubicBezTo>
                    <a:pt x="522" y="24"/>
                    <a:pt x="522" y="24"/>
                    <a:pt x="522" y="28"/>
                  </a:cubicBezTo>
                  <a:cubicBezTo>
                    <a:pt x="522" y="30"/>
                    <a:pt x="522" y="30"/>
                    <a:pt x="522" y="30"/>
                  </a:cubicBezTo>
                  <a:cubicBezTo>
                    <a:pt x="522" y="31"/>
                    <a:pt x="522" y="32"/>
                    <a:pt x="522" y="33"/>
                  </a:cubicBezTo>
                  <a:cubicBezTo>
                    <a:pt x="522" y="33"/>
                    <a:pt x="522" y="33"/>
                    <a:pt x="522" y="33"/>
                  </a:cubicBezTo>
                  <a:cubicBezTo>
                    <a:pt x="519" y="33"/>
                    <a:pt x="517" y="38"/>
                    <a:pt x="510" y="38"/>
                  </a:cubicBezTo>
                  <a:cubicBezTo>
                    <a:pt x="500" y="38"/>
                    <a:pt x="493" y="31"/>
                    <a:pt x="493" y="19"/>
                  </a:cubicBezTo>
                  <a:cubicBezTo>
                    <a:pt x="493" y="8"/>
                    <a:pt x="499" y="0"/>
                    <a:pt x="510" y="0"/>
                  </a:cubicBezTo>
                  <a:cubicBezTo>
                    <a:pt x="513" y="0"/>
                    <a:pt x="516" y="1"/>
                    <a:pt x="518" y="2"/>
                  </a:cubicBezTo>
                  <a:cubicBezTo>
                    <a:pt x="518" y="2"/>
                    <a:pt x="518" y="2"/>
                    <a:pt x="518" y="2"/>
                  </a:cubicBezTo>
                  <a:cubicBezTo>
                    <a:pt x="519" y="1"/>
                    <a:pt x="519" y="1"/>
                    <a:pt x="519" y="1"/>
                  </a:cubicBezTo>
                  <a:cubicBezTo>
                    <a:pt x="519" y="0"/>
                    <a:pt x="519" y="0"/>
                    <a:pt x="520" y="0"/>
                  </a:cubicBezTo>
                  <a:cubicBezTo>
                    <a:pt x="520" y="0"/>
                    <a:pt x="520" y="0"/>
                    <a:pt x="520" y="0"/>
                  </a:cubicBezTo>
                  <a:cubicBezTo>
                    <a:pt x="520" y="3"/>
                    <a:pt x="520" y="8"/>
                    <a:pt x="520" y="11"/>
                  </a:cubicBezTo>
                  <a:cubicBezTo>
                    <a:pt x="519" y="11"/>
                    <a:pt x="519" y="11"/>
                    <a:pt x="519" y="11"/>
                  </a:cubicBezTo>
                  <a:cubicBezTo>
                    <a:pt x="519" y="11"/>
                    <a:pt x="519" y="11"/>
                    <a:pt x="519" y="10"/>
                  </a:cubicBezTo>
                  <a:cubicBezTo>
                    <a:pt x="517" y="5"/>
                    <a:pt x="515" y="2"/>
                    <a:pt x="510" y="2"/>
                  </a:cubicBezTo>
                  <a:cubicBezTo>
                    <a:pt x="501" y="2"/>
                    <a:pt x="499" y="11"/>
                    <a:pt x="499" y="19"/>
                  </a:cubicBezTo>
                  <a:cubicBezTo>
                    <a:pt x="499" y="27"/>
                    <a:pt x="501" y="35"/>
                    <a:pt x="510" y="35"/>
                  </a:cubicBezTo>
                  <a:cubicBezTo>
                    <a:pt x="515" y="35"/>
                    <a:pt x="518" y="33"/>
                    <a:pt x="518" y="30"/>
                  </a:cubicBezTo>
                  <a:cubicBezTo>
                    <a:pt x="518" y="28"/>
                    <a:pt x="518" y="28"/>
                    <a:pt x="518" y="28"/>
                  </a:cubicBezTo>
                  <a:cubicBezTo>
                    <a:pt x="518" y="24"/>
                    <a:pt x="518" y="24"/>
                    <a:pt x="512" y="23"/>
                  </a:cubicBezTo>
                  <a:cubicBezTo>
                    <a:pt x="512" y="23"/>
                    <a:pt x="512" y="23"/>
                    <a:pt x="512" y="23"/>
                  </a:cubicBezTo>
                  <a:cubicBezTo>
                    <a:pt x="512" y="21"/>
                    <a:pt x="512" y="21"/>
                    <a:pt x="512" y="21"/>
                  </a:cubicBezTo>
                  <a:cubicBezTo>
                    <a:pt x="514" y="21"/>
                    <a:pt x="517" y="21"/>
                    <a:pt x="519" y="21"/>
                  </a:cubicBezTo>
                  <a:cubicBezTo>
                    <a:pt x="522" y="21"/>
                    <a:pt x="523" y="21"/>
                    <a:pt x="526" y="21"/>
                  </a:cubicBezTo>
                  <a:lnTo>
                    <a:pt x="526" y="23"/>
                  </a:lnTo>
                  <a:close/>
                  <a:moveTo>
                    <a:pt x="540" y="24"/>
                  </a:moveTo>
                  <a:cubicBezTo>
                    <a:pt x="540" y="24"/>
                    <a:pt x="540" y="24"/>
                    <a:pt x="540" y="24"/>
                  </a:cubicBezTo>
                  <a:cubicBezTo>
                    <a:pt x="548" y="25"/>
                    <a:pt x="546" y="35"/>
                    <a:pt x="549" y="35"/>
                  </a:cubicBezTo>
                  <a:cubicBezTo>
                    <a:pt x="549" y="35"/>
                    <a:pt x="550" y="34"/>
                    <a:pt x="550" y="34"/>
                  </a:cubicBezTo>
                  <a:cubicBezTo>
                    <a:pt x="551" y="35"/>
                    <a:pt x="551" y="35"/>
                    <a:pt x="551" y="35"/>
                  </a:cubicBezTo>
                  <a:cubicBezTo>
                    <a:pt x="551" y="35"/>
                    <a:pt x="551" y="35"/>
                    <a:pt x="551" y="35"/>
                  </a:cubicBezTo>
                  <a:cubicBezTo>
                    <a:pt x="551" y="35"/>
                    <a:pt x="551" y="35"/>
                    <a:pt x="551" y="35"/>
                  </a:cubicBezTo>
                  <a:cubicBezTo>
                    <a:pt x="550" y="36"/>
                    <a:pt x="549" y="37"/>
                    <a:pt x="547" y="37"/>
                  </a:cubicBezTo>
                  <a:cubicBezTo>
                    <a:pt x="543" y="37"/>
                    <a:pt x="543" y="34"/>
                    <a:pt x="542" y="30"/>
                  </a:cubicBezTo>
                  <a:cubicBezTo>
                    <a:pt x="541" y="27"/>
                    <a:pt x="540" y="25"/>
                    <a:pt x="537" y="25"/>
                  </a:cubicBezTo>
                  <a:cubicBezTo>
                    <a:pt x="534" y="25"/>
                    <a:pt x="534" y="25"/>
                    <a:pt x="534" y="25"/>
                  </a:cubicBezTo>
                  <a:cubicBezTo>
                    <a:pt x="534" y="30"/>
                    <a:pt x="534" y="30"/>
                    <a:pt x="534" y="30"/>
                  </a:cubicBezTo>
                  <a:cubicBezTo>
                    <a:pt x="534" y="35"/>
                    <a:pt x="534" y="35"/>
                    <a:pt x="537" y="35"/>
                  </a:cubicBezTo>
                  <a:cubicBezTo>
                    <a:pt x="538" y="35"/>
                    <a:pt x="538" y="36"/>
                    <a:pt x="538" y="36"/>
                  </a:cubicBezTo>
                  <a:cubicBezTo>
                    <a:pt x="538" y="37"/>
                    <a:pt x="538" y="37"/>
                    <a:pt x="538" y="37"/>
                  </a:cubicBezTo>
                  <a:cubicBezTo>
                    <a:pt x="536" y="37"/>
                    <a:pt x="534" y="37"/>
                    <a:pt x="532" y="37"/>
                  </a:cubicBezTo>
                  <a:cubicBezTo>
                    <a:pt x="530" y="37"/>
                    <a:pt x="528" y="37"/>
                    <a:pt x="527" y="37"/>
                  </a:cubicBezTo>
                  <a:cubicBezTo>
                    <a:pt x="527" y="36"/>
                    <a:pt x="527" y="36"/>
                    <a:pt x="527" y="36"/>
                  </a:cubicBezTo>
                  <a:cubicBezTo>
                    <a:pt x="527" y="36"/>
                    <a:pt x="527" y="35"/>
                    <a:pt x="527" y="35"/>
                  </a:cubicBezTo>
                  <a:cubicBezTo>
                    <a:pt x="530" y="35"/>
                    <a:pt x="530" y="35"/>
                    <a:pt x="530" y="30"/>
                  </a:cubicBezTo>
                  <a:cubicBezTo>
                    <a:pt x="530" y="19"/>
                    <a:pt x="530" y="19"/>
                    <a:pt x="530" y="19"/>
                  </a:cubicBezTo>
                  <a:cubicBezTo>
                    <a:pt x="530" y="14"/>
                    <a:pt x="530" y="14"/>
                    <a:pt x="527" y="14"/>
                  </a:cubicBezTo>
                  <a:cubicBezTo>
                    <a:pt x="527" y="14"/>
                    <a:pt x="527" y="14"/>
                    <a:pt x="527" y="13"/>
                  </a:cubicBezTo>
                  <a:cubicBezTo>
                    <a:pt x="527" y="12"/>
                    <a:pt x="527" y="12"/>
                    <a:pt x="527" y="12"/>
                  </a:cubicBezTo>
                  <a:cubicBezTo>
                    <a:pt x="528" y="12"/>
                    <a:pt x="530" y="12"/>
                    <a:pt x="532" y="12"/>
                  </a:cubicBezTo>
                  <a:cubicBezTo>
                    <a:pt x="534" y="12"/>
                    <a:pt x="536" y="12"/>
                    <a:pt x="538" y="12"/>
                  </a:cubicBezTo>
                  <a:cubicBezTo>
                    <a:pt x="543" y="12"/>
                    <a:pt x="547" y="14"/>
                    <a:pt x="547" y="18"/>
                  </a:cubicBezTo>
                  <a:cubicBezTo>
                    <a:pt x="547" y="21"/>
                    <a:pt x="546" y="23"/>
                    <a:pt x="540" y="24"/>
                  </a:cubicBezTo>
                  <a:close/>
                  <a:moveTo>
                    <a:pt x="538" y="14"/>
                  </a:moveTo>
                  <a:cubicBezTo>
                    <a:pt x="537" y="14"/>
                    <a:pt x="534" y="14"/>
                    <a:pt x="534" y="14"/>
                  </a:cubicBezTo>
                  <a:cubicBezTo>
                    <a:pt x="534" y="23"/>
                    <a:pt x="534" y="23"/>
                    <a:pt x="534" y="23"/>
                  </a:cubicBezTo>
                  <a:cubicBezTo>
                    <a:pt x="537" y="23"/>
                    <a:pt x="537" y="23"/>
                    <a:pt x="537" y="23"/>
                  </a:cubicBezTo>
                  <a:cubicBezTo>
                    <a:pt x="540" y="23"/>
                    <a:pt x="543" y="22"/>
                    <a:pt x="543" y="18"/>
                  </a:cubicBezTo>
                  <a:cubicBezTo>
                    <a:pt x="543" y="15"/>
                    <a:pt x="540" y="14"/>
                    <a:pt x="538" y="14"/>
                  </a:cubicBezTo>
                  <a:close/>
                  <a:moveTo>
                    <a:pt x="563" y="38"/>
                  </a:moveTo>
                  <a:cubicBezTo>
                    <a:pt x="556" y="38"/>
                    <a:pt x="551" y="33"/>
                    <a:pt x="551" y="25"/>
                  </a:cubicBezTo>
                  <a:cubicBezTo>
                    <a:pt x="551" y="16"/>
                    <a:pt x="557" y="11"/>
                    <a:pt x="563" y="11"/>
                  </a:cubicBezTo>
                  <a:cubicBezTo>
                    <a:pt x="570" y="11"/>
                    <a:pt x="575" y="16"/>
                    <a:pt x="575" y="24"/>
                  </a:cubicBezTo>
                  <a:cubicBezTo>
                    <a:pt x="575" y="33"/>
                    <a:pt x="570" y="38"/>
                    <a:pt x="563" y="38"/>
                  </a:cubicBezTo>
                  <a:close/>
                  <a:moveTo>
                    <a:pt x="563" y="14"/>
                  </a:moveTo>
                  <a:cubicBezTo>
                    <a:pt x="558" y="14"/>
                    <a:pt x="556" y="17"/>
                    <a:pt x="556" y="25"/>
                  </a:cubicBezTo>
                  <a:cubicBezTo>
                    <a:pt x="556" y="32"/>
                    <a:pt x="559" y="36"/>
                    <a:pt x="563" y="36"/>
                  </a:cubicBezTo>
                  <a:cubicBezTo>
                    <a:pt x="568" y="36"/>
                    <a:pt x="570" y="32"/>
                    <a:pt x="570" y="24"/>
                  </a:cubicBezTo>
                  <a:cubicBezTo>
                    <a:pt x="570" y="17"/>
                    <a:pt x="567" y="14"/>
                    <a:pt x="563" y="14"/>
                  </a:cubicBezTo>
                  <a:close/>
                  <a:moveTo>
                    <a:pt x="590" y="38"/>
                  </a:moveTo>
                  <a:cubicBezTo>
                    <a:pt x="583" y="38"/>
                    <a:pt x="580" y="35"/>
                    <a:pt x="580" y="28"/>
                  </a:cubicBezTo>
                  <a:cubicBezTo>
                    <a:pt x="580" y="19"/>
                    <a:pt x="580" y="19"/>
                    <a:pt x="580" y="19"/>
                  </a:cubicBezTo>
                  <a:cubicBezTo>
                    <a:pt x="580" y="14"/>
                    <a:pt x="580" y="14"/>
                    <a:pt x="577" y="14"/>
                  </a:cubicBezTo>
                  <a:cubicBezTo>
                    <a:pt x="576" y="14"/>
                    <a:pt x="576" y="14"/>
                    <a:pt x="576" y="13"/>
                  </a:cubicBezTo>
                  <a:cubicBezTo>
                    <a:pt x="576" y="12"/>
                    <a:pt x="576" y="12"/>
                    <a:pt x="576" y="12"/>
                  </a:cubicBezTo>
                  <a:cubicBezTo>
                    <a:pt x="578" y="12"/>
                    <a:pt x="580" y="12"/>
                    <a:pt x="582" y="12"/>
                  </a:cubicBezTo>
                  <a:cubicBezTo>
                    <a:pt x="584" y="12"/>
                    <a:pt x="586" y="12"/>
                    <a:pt x="587" y="12"/>
                  </a:cubicBezTo>
                  <a:cubicBezTo>
                    <a:pt x="587" y="13"/>
                    <a:pt x="587" y="13"/>
                    <a:pt x="587" y="13"/>
                  </a:cubicBezTo>
                  <a:cubicBezTo>
                    <a:pt x="587" y="14"/>
                    <a:pt x="587" y="14"/>
                    <a:pt x="587" y="14"/>
                  </a:cubicBezTo>
                  <a:cubicBezTo>
                    <a:pt x="584" y="14"/>
                    <a:pt x="584" y="14"/>
                    <a:pt x="584" y="19"/>
                  </a:cubicBezTo>
                  <a:cubicBezTo>
                    <a:pt x="584" y="29"/>
                    <a:pt x="584" y="29"/>
                    <a:pt x="584" y="29"/>
                  </a:cubicBezTo>
                  <a:cubicBezTo>
                    <a:pt x="584" y="33"/>
                    <a:pt x="586" y="35"/>
                    <a:pt x="590" y="35"/>
                  </a:cubicBezTo>
                  <a:cubicBezTo>
                    <a:pt x="595" y="35"/>
                    <a:pt x="597" y="33"/>
                    <a:pt x="597" y="28"/>
                  </a:cubicBezTo>
                  <a:cubicBezTo>
                    <a:pt x="597" y="22"/>
                    <a:pt x="597" y="22"/>
                    <a:pt x="597" y="22"/>
                  </a:cubicBezTo>
                  <a:cubicBezTo>
                    <a:pt x="597" y="15"/>
                    <a:pt x="597" y="14"/>
                    <a:pt x="592" y="14"/>
                  </a:cubicBezTo>
                  <a:cubicBezTo>
                    <a:pt x="592" y="14"/>
                    <a:pt x="592" y="14"/>
                    <a:pt x="592" y="13"/>
                  </a:cubicBezTo>
                  <a:cubicBezTo>
                    <a:pt x="592" y="12"/>
                    <a:pt x="592" y="12"/>
                    <a:pt x="592" y="12"/>
                  </a:cubicBezTo>
                  <a:cubicBezTo>
                    <a:pt x="594" y="12"/>
                    <a:pt x="596" y="12"/>
                    <a:pt x="598" y="12"/>
                  </a:cubicBezTo>
                  <a:cubicBezTo>
                    <a:pt x="600" y="12"/>
                    <a:pt x="601" y="12"/>
                    <a:pt x="602" y="12"/>
                  </a:cubicBezTo>
                  <a:cubicBezTo>
                    <a:pt x="602" y="13"/>
                    <a:pt x="602" y="13"/>
                    <a:pt x="602" y="13"/>
                  </a:cubicBezTo>
                  <a:cubicBezTo>
                    <a:pt x="602" y="14"/>
                    <a:pt x="602" y="14"/>
                    <a:pt x="602" y="14"/>
                  </a:cubicBezTo>
                  <a:cubicBezTo>
                    <a:pt x="599" y="14"/>
                    <a:pt x="599" y="15"/>
                    <a:pt x="599" y="22"/>
                  </a:cubicBezTo>
                  <a:cubicBezTo>
                    <a:pt x="599" y="28"/>
                    <a:pt x="599" y="28"/>
                    <a:pt x="599" y="28"/>
                  </a:cubicBezTo>
                  <a:cubicBezTo>
                    <a:pt x="599" y="35"/>
                    <a:pt x="596" y="38"/>
                    <a:pt x="590" y="38"/>
                  </a:cubicBezTo>
                  <a:close/>
                  <a:moveTo>
                    <a:pt x="614" y="27"/>
                  </a:moveTo>
                  <a:cubicBezTo>
                    <a:pt x="612" y="27"/>
                    <a:pt x="612" y="27"/>
                    <a:pt x="612" y="27"/>
                  </a:cubicBezTo>
                  <a:cubicBezTo>
                    <a:pt x="612" y="30"/>
                    <a:pt x="612" y="30"/>
                    <a:pt x="612" y="30"/>
                  </a:cubicBezTo>
                  <a:cubicBezTo>
                    <a:pt x="612" y="35"/>
                    <a:pt x="612" y="35"/>
                    <a:pt x="615" y="35"/>
                  </a:cubicBezTo>
                  <a:cubicBezTo>
                    <a:pt x="616" y="35"/>
                    <a:pt x="616" y="36"/>
                    <a:pt x="616" y="36"/>
                  </a:cubicBezTo>
                  <a:cubicBezTo>
                    <a:pt x="616" y="37"/>
                    <a:pt x="616" y="37"/>
                    <a:pt x="616" y="37"/>
                  </a:cubicBezTo>
                  <a:cubicBezTo>
                    <a:pt x="614" y="37"/>
                    <a:pt x="611" y="37"/>
                    <a:pt x="610" y="37"/>
                  </a:cubicBezTo>
                  <a:cubicBezTo>
                    <a:pt x="608" y="37"/>
                    <a:pt x="606" y="37"/>
                    <a:pt x="604" y="37"/>
                  </a:cubicBezTo>
                  <a:cubicBezTo>
                    <a:pt x="604" y="36"/>
                    <a:pt x="604" y="36"/>
                    <a:pt x="604" y="36"/>
                  </a:cubicBezTo>
                  <a:cubicBezTo>
                    <a:pt x="604" y="36"/>
                    <a:pt x="604" y="35"/>
                    <a:pt x="604" y="35"/>
                  </a:cubicBezTo>
                  <a:cubicBezTo>
                    <a:pt x="607" y="35"/>
                    <a:pt x="607" y="35"/>
                    <a:pt x="607" y="30"/>
                  </a:cubicBezTo>
                  <a:cubicBezTo>
                    <a:pt x="607" y="19"/>
                    <a:pt x="607" y="19"/>
                    <a:pt x="607" y="19"/>
                  </a:cubicBezTo>
                  <a:cubicBezTo>
                    <a:pt x="607" y="14"/>
                    <a:pt x="607" y="14"/>
                    <a:pt x="604" y="14"/>
                  </a:cubicBezTo>
                  <a:cubicBezTo>
                    <a:pt x="604" y="14"/>
                    <a:pt x="604" y="14"/>
                    <a:pt x="604" y="13"/>
                  </a:cubicBezTo>
                  <a:cubicBezTo>
                    <a:pt x="604" y="12"/>
                    <a:pt x="604" y="12"/>
                    <a:pt x="604" y="12"/>
                  </a:cubicBezTo>
                  <a:cubicBezTo>
                    <a:pt x="606" y="12"/>
                    <a:pt x="608" y="12"/>
                    <a:pt x="610" y="12"/>
                  </a:cubicBezTo>
                  <a:cubicBezTo>
                    <a:pt x="611" y="12"/>
                    <a:pt x="613" y="12"/>
                    <a:pt x="614" y="12"/>
                  </a:cubicBezTo>
                  <a:cubicBezTo>
                    <a:pt x="619" y="12"/>
                    <a:pt x="625" y="13"/>
                    <a:pt x="625" y="19"/>
                  </a:cubicBezTo>
                  <a:cubicBezTo>
                    <a:pt x="625" y="22"/>
                    <a:pt x="623" y="27"/>
                    <a:pt x="614" y="27"/>
                  </a:cubicBezTo>
                  <a:close/>
                  <a:moveTo>
                    <a:pt x="615" y="14"/>
                  </a:moveTo>
                  <a:cubicBezTo>
                    <a:pt x="614" y="14"/>
                    <a:pt x="612" y="14"/>
                    <a:pt x="612" y="14"/>
                  </a:cubicBezTo>
                  <a:cubicBezTo>
                    <a:pt x="612" y="25"/>
                    <a:pt x="612" y="25"/>
                    <a:pt x="612" y="25"/>
                  </a:cubicBezTo>
                  <a:cubicBezTo>
                    <a:pt x="614" y="25"/>
                    <a:pt x="614" y="25"/>
                    <a:pt x="614" y="25"/>
                  </a:cubicBezTo>
                  <a:cubicBezTo>
                    <a:pt x="618" y="25"/>
                    <a:pt x="620" y="23"/>
                    <a:pt x="620" y="19"/>
                  </a:cubicBezTo>
                  <a:cubicBezTo>
                    <a:pt x="620" y="16"/>
                    <a:pt x="618" y="14"/>
                    <a:pt x="6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sym typeface="Trebuchet MS" panose="020B0603020202020204" pitchFamily="34" charset="0"/>
              </a:endParaRPr>
            </a:p>
          </p:txBody>
        </p:sp>
      </p:grpSp>
      <p:sp>
        <p:nvSpPr>
          <p:cNvPr id="26" name="Subtitle 2"/>
          <p:cNvSpPr>
            <a:spLocks noGrp="1"/>
          </p:cNvSpPr>
          <p:nvPr>
            <p:ph type="subTitle" idx="1" hasCustomPrompt="1"/>
          </p:nvPr>
        </p:nvSpPr>
        <p:spPr bwMode="white">
          <a:xfrm>
            <a:off x="957600" y="5495706"/>
            <a:ext cx="6868800" cy="436195"/>
          </a:xfrm>
          <a:prstGeom prst="rect">
            <a:avLst/>
          </a:prstGeom>
        </p:spPr>
        <p:txBody>
          <a:bodyPr anchor="ctr"/>
          <a:lstStyle>
            <a:lvl1pPr marL="0" indent="0" algn="l">
              <a:lnSpc>
                <a:spcPct val="110000"/>
              </a:lnSpc>
              <a:buNone/>
              <a:defRPr sz="160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957600" y="1886242"/>
            <a:ext cx="6868800" cy="3138423"/>
          </a:xfrm>
        </p:spPr>
        <p:txBody>
          <a:bodyPr anchor="b">
            <a:normAutofit/>
          </a:bodyPr>
          <a:lstStyle>
            <a:lvl1pPr algn="l">
              <a:lnSpc>
                <a:spcPct val="93000"/>
              </a:lnSpc>
              <a:defRPr sz="5400">
                <a:solidFill>
                  <a:schemeClr val="bg1"/>
                </a:solidFill>
                <a:latin typeface="+mj-lt"/>
                <a:sym typeface="Trebuchet MS" panose="020B0603020202020204" pitchFamily="34" charset="0"/>
              </a:defRPr>
            </a:lvl1pPr>
          </a:lstStyle>
          <a:p>
            <a:r>
              <a:rPr lang="en-US" dirty="0"/>
              <a:t>Title in Title Case</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22069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orient="horz" pos="43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05271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9007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1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81990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2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522366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48294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7939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1"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06045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93016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29057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0863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9423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9"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712323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9"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6216" b="7716"/>
          <a:stretch/>
        </p:blipFill>
        <p:spPr>
          <a:xfrm rot="120000">
            <a:off x="2141308" y="3402828"/>
            <a:ext cx="2694666" cy="3461745"/>
          </a:xfrm>
          <a:prstGeom prst="rect">
            <a:avLst/>
          </a:prstGeom>
        </p:spPr>
      </p:pic>
    </p:spTree>
    <p:extLst>
      <p:ext uri="{BB962C8B-B14F-4D97-AF65-F5344CB8AC3E}">
        <p14:creationId xmlns:p14="http://schemas.microsoft.com/office/powerpoint/2010/main" val="3997916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pic>
        <p:nvPicPr>
          <p:cNvPr id="1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33900" y="33829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037699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6"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7562" b="6867"/>
          <a:stretch/>
        </p:blipFill>
        <p:spPr>
          <a:xfrm>
            <a:off x="3549481" y="3416300"/>
            <a:ext cx="2694666" cy="3441700"/>
          </a:xfrm>
          <a:prstGeom prst="rect">
            <a:avLst/>
          </a:prstGeom>
        </p:spPr>
      </p:pic>
    </p:spTree>
    <p:extLst>
      <p:ext uri="{BB962C8B-B14F-4D97-AF65-F5344CB8AC3E}">
        <p14:creationId xmlns:p14="http://schemas.microsoft.com/office/powerpoint/2010/main" val="58935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75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12"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569809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4428422" y="3407803"/>
            <a:ext cx="2694666" cy="3456551"/>
          </a:xfrm>
          <a:prstGeom prst="rect">
            <a:avLst/>
          </a:prstGeom>
        </p:spPr>
      </p:pic>
    </p:spTree>
    <p:extLst>
      <p:ext uri="{BB962C8B-B14F-4D97-AF65-F5344CB8AC3E}">
        <p14:creationId xmlns:p14="http://schemas.microsoft.com/office/powerpoint/2010/main" val="1969027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90341"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4"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25683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6524770" y="3407803"/>
            <a:ext cx="2694666" cy="3456551"/>
          </a:xfrm>
          <a:prstGeom prst="rect">
            <a:avLst/>
          </a:prstGeom>
        </p:spPr>
      </p:pic>
    </p:spTree>
    <p:extLst>
      <p:ext uri="{BB962C8B-B14F-4D97-AF65-F5344CB8AC3E}">
        <p14:creationId xmlns:p14="http://schemas.microsoft.com/office/powerpoint/2010/main" val="3984939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5850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9"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93619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a:p>
        </p:txBody>
      </p:sp>
    </p:spTree>
    <p:extLst>
      <p:ext uri="{BB962C8B-B14F-4D97-AF65-F5344CB8AC3E}">
        <p14:creationId xmlns:p14="http://schemas.microsoft.com/office/powerpoint/2010/main" val="3741941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05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548375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023909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8"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640827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571185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413221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pic>
        <p:nvPicPr>
          <p:cNvPr id="8" name="TitleAndEndImages"/>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sym typeface="Trebuchet MS" panose="020B0603020202020204" pitchFamily="34" charset="0"/>
            </a:endParaRPr>
          </a:p>
        </p:txBody>
      </p:sp>
      <p:grpSp>
        <p:nvGrpSpPr>
          <p:cNvPr id="12" name="Group 4"/>
          <p:cNvGrpSpPr>
            <a:grpSpLocks noChangeAspect="1"/>
          </p:cNvGrpSpPr>
          <p:nvPr/>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mn-lt"/>
                <a:sym typeface="Trebuchet MS" panose="020B0603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mn-lt"/>
                <a:sym typeface="Trebuchet MS" panose="020B0603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spTree>
    <p:extLst>
      <p:ext uri="{BB962C8B-B14F-4D97-AF65-F5344CB8AC3E}">
        <p14:creationId xmlns:p14="http://schemas.microsoft.com/office/powerpoint/2010/main" val="235162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US"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US"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818754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38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Trebuchet MS" panose="020B0603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2570314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40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Trebuchet MS" panose="020B0603020202020204" pitchFamily="34" charset="0"/>
            </a:endParaRPr>
          </a:p>
        </p:txBody>
      </p:sp>
    </p:spTree>
    <p:extLst>
      <p:ext uri="{BB962C8B-B14F-4D97-AF65-F5344CB8AC3E}">
        <p14:creationId xmlns:p14="http://schemas.microsoft.com/office/powerpoint/2010/main" val="372928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843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077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
        <p:nvSpPr>
          <p:cNvPr id="11"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884277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45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4" name="FooterSimple" hidden="1"/>
          <p:cNvSpPr txBox="1"/>
          <p:nvPr userDrawn="1">
            <p:custDataLst>
              <p:tags r:id="rId3"/>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227019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48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Trebuchet MS" panose="020B0603020202020204" pitchFamily="34" charset="0"/>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186557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50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Trebuchet MS" panose="020B0603020202020204" pitchFamily="34" charset="0"/>
            </a:endParaRPr>
          </a:p>
        </p:txBody>
      </p:sp>
    </p:spTree>
    <p:extLst>
      <p:ext uri="{BB962C8B-B14F-4D97-AF65-F5344CB8AC3E}">
        <p14:creationId xmlns:p14="http://schemas.microsoft.com/office/powerpoint/2010/main" val="320614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52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33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55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1" name="FooterSimple" hidden="1"/>
          <p:cNvSpPr txBox="1"/>
          <p:nvPr userDrawn="1">
            <p:custDataLst>
              <p:tags r:id="rId3"/>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178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57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Tree>
    <p:extLst>
      <p:ext uri="{BB962C8B-B14F-4D97-AF65-F5344CB8AC3E}">
        <p14:creationId xmlns:p14="http://schemas.microsoft.com/office/powerpoint/2010/main" val="2933657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pic>
        <p:nvPicPr>
          <p:cNvPr id="14" name="Picture 1" descr="Alto-di-gamma-il-vero-target-sono-i-Millennials_-Piu-appeal-per-Milano-1-370x245.jpg"/>
          <p:cNvPicPr>
            <a:picLocks noChangeAspect="1"/>
          </p:cNvPicPr>
          <p:nvPr userDrawn="1"/>
        </p:nvPicPr>
        <p:blipFill>
          <a:blip r:embed="rId4" cstate="email"/>
          <a:stretch>
            <a:fillRect/>
          </a:stretch>
        </p:blipFill>
        <p:spPr>
          <a:xfrm>
            <a:off x="-11880" y="4480"/>
            <a:ext cx="12266852" cy="6866349"/>
          </a:xfrm>
          <a:prstGeom prst="rect">
            <a:avLst/>
          </a:prstGeom>
        </p:spPr>
      </p:pic>
      <p:graphicFrame>
        <p:nvGraphicFramePr>
          <p:cNvPr id="13" name="Object 12" hidden="1"/>
          <p:cNvGraphicFramePr>
            <a:graphicFrameLocks noChangeAspect="1"/>
          </p:cNvGraphicFramePr>
          <p:nvPr>
            <p:custDataLst>
              <p:tags r:id="rId2"/>
            </p:custDataLst>
            <p:extLst>
              <p:ext uri="{D42A27DB-BD31-4B8C-83A1-F6EECF244321}">
                <p14:modId xmlns:p14="http://schemas.microsoft.com/office/powerpoint/2010/main" val="2407786098"/>
              </p:ext>
            </p:extLst>
          </p:nvPr>
        </p:nvGraphicFramePr>
        <p:xfrm>
          <a:off x="1954" y="1589"/>
          <a:ext cx="1953" cy="1587"/>
        </p:xfrm>
        <a:graphic>
          <a:graphicData uri="http://schemas.openxmlformats.org/presentationml/2006/ole">
            <mc:AlternateContent xmlns:mc="http://schemas.openxmlformats.org/markup-compatibility/2006">
              <mc:Choice xmlns:v="urn:schemas-microsoft-com:vml" Requires="v">
                <p:oleObj spid="_x0000_s552259"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4"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ttangolo 7"/>
          <p:cNvSpPr/>
          <p:nvPr userDrawn="1"/>
        </p:nvSpPr>
        <p:spPr>
          <a:xfrm>
            <a:off x="-25255" y="-5172"/>
            <a:ext cx="12317538" cy="6876000"/>
          </a:xfrm>
          <a:prstGeom prst="rect">
            <a:avLst/>
          </a:prstGeom>
          <a:solidFill>
            <a:srgbClr val="1B412F">
              <a:alpha val="95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lvl="0" algn="ctr" defTabSz="914400" rtl="0" eaLnBrk="1" latinLnBrk="0" hangingPunct="1"/>
            <a:endParaRPr lang="it-IT" sz="1400" kern="1200" dirty="0" smtClean="0">
              <a:solidFill>
                <a:srgbClr val="000000"/>
              </a:solidFill>
              <a:latin typeface="Arial" pitchFamily="34" charset="0"/>
              <a:ea typeface="+mn-ea"/>
              <a:cs typeface="Arial" pitchFamily="34" charset="0"/>
            </a:endParaRPr>
          </a:p>
        </p:txBody>
      </p:sp>
      <p:sp>
        <p:nvSpPr>
          <p:cNvPr id="2" name="Title 1"/>
          <p:cNvSpPr>
            <a:spLocks noGrp="1"/>
          </p:cNvSpPr>
          <p:nvPr>
            <p:ph type="title"/>
          </p:nvPr>
        </p:nvSpPr>
        <p:spPr>
          <a:xfrm>
            <a:off x="562706" y="116558"/>
            <a:ext cx="11068062" cy="332399"/>
          </a:xfrm>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62707" y="1508760"/>
            <a:ext cx="11074087" cy="4590288"/>
          </a:xfrm>
        </p:spPr>
        <p:txBody>
          <a:bodyPr lIns="0" tIns="0" rIns="0" bIns="0"/>
          <a:lstStyle>
            <a:lvl1pPr>
              <a:spcBef>
                <a:spcPts val="384"/>
              </a:spcBef>
              <a:defRPr sz="1800" b="0"/>
            </a:lvl1pPr>
            <a:lvl2pPr marL="457200" indent="-230400">
              <a:spcBef>
                <a:spcPts val="384"/>
              </a:spcBef>
              <a:defRPr/>
            </a:lvl2pPr>
            <a:lvl3pPr marL="914400" indent="-230400">
              <a:spcBef>
                <a:spcPts val="384"/>
              </a:spcBef>
              <a:defRPr/>
            </a:lvl3pPr>
            <a:lvl4pPr marL="1375200" indent="-234000">
              <a:spcBef>
                <a:spcPts val="384"/>
              </a:spcBef>
              <a:defRPr/>
            </a:lvl4pPr>
            <a:lvl5pPr marL="2059200" indent="-230400">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Connettore 1 6"/>
          <p:cNvCxnSpPr/>
          <p:nvPr userDrawn="1"/>
        </p:nvCxnSpPr>
        <p:spPr>
          <a:xfrm>
            <a:off x="562707" y="1139181"/>
            <a:ext cx="11668315" cy="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magine 1" descr="altagammachiaro.png"/>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10653845" y="6414515"/>
            <a:ext cx="976923" cy="30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descr="SilverSponsor_BCG bianco.png"/>
          <p:cNvPicPr>
            <a:picLocks noChangeAspect="1"/>
          </p:cNvPicPr>
          <p:nvPr userDrawn="1"/>
        </p:nvPicPr>
        <p:blipFill rotWithShape="1">
          <a:blip r:embed="rId8" cstate="email">
            <a:extLst>
              <a:ext uri="{28A0092B-C50C-407E-A947-70E740481C1C}">
                <a14:useLocalDpi xmlns:a14="http://schemas.microsoft.com/office/drawing/2010/main" val="0"/>
              </a:ext>
            </a:extLst>
          </a:blip>
          <a:srcRect/>
          <a:stretch/>
        </p:blipFill>
        <p:spPr>
          <a:xfrm>
            <a:off x="9338889" y="6414515"/>
            <a:ext cx="907286" cy="317778"/>
          </a:xfrm>
          <a:prstGeom prst="rect">
            <a:avLst/>
          </a:prstGeom>
        </p:spPr>
      </p:pic>
      <p:cxnSp>
        <p:nvCxnSpPr>
          <p:cNvPr id="11" name="Connettore 1 10"/>
          <p:cNvCxnSpPr/>
          <p:nvPr userDrawn="1"/>
        </p:nvCxnSpPr>
        <p:spPr>
          <a:xfrm>
            <a:off x="562707" y="6309320"/>
            <a:ext cx="11668315" cy="0"/>
          </a:xfrm>
          <a:prstGeom prst="line">
            <a:avLst/>
          </a:prstGeom>
          <a:ln w="3175"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00430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2017 by The Boston Consulting Group, Inc.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solidFill>
                <a:latin typeface="+mn-lt"/>
                <a:sym typeface="Trebuchet MS" panose="020B0603020202020204" pitchFamily="34" charset="0"/>
              </a:rPr>
              <a:t>180509_True-Luxury Global Consumer Insight 2018_Women in luxury.pptx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59226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4"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65149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1"/>
            </p:custDataLst>
          </p:nvPr>
        </p:nvSpPr>
        <p:spPr>
          <a:xfrm rot="16200000">
            <a:off x="10561320" y="5069411"/>
            <a:ext cx="2743200" cy="193899"/>
          </a:xfrm>
          <a:prstGeom prst="rect">
            <a:avLst/>
          </a:prstGeom>
          <a:noFill/>
        </p:spPr>
        <p:txBody>
          <a:bodyPr wrap="square" lIns="0" tIns="0" rIns="0" bIns="0" rtlCol="0" anchor="b">
            <a:spAutoFit/>
          </a:bodyPr>
          <a:lstStyle/>
          <a:p>
            <a:pPr>
              <a:lnSpc>
                <a:spcPct val="90000"/>
              </a:lnSpc>
              <a:spcAft>
                <a:spcPts val="600"/>
              </a:spcAft>
            </a:pPr>
            <a:r>
              <a:rPr lang="en-US" sz="700" smtClean="0">
                <a:solidFill>
                  <a:schemeClr val="bg1">
                    <a:lumMod val="50000"/>
                  </a:schemeClr>
                </a:solidFill>
                <a:latin typeface="+mn-lt"/>
                <a:sym typeface="Trebuchet MS" panose="020B0603020202020204" pitchFamily="34" charset="0"/>
              </a:rPr>
              <a:t>180509_True-Luxury Global Consumer Insight 2018_Women in luxury.pptx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923524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theme" Target="../theme/theme1.xml"/><Relationship Id="rId68" Type="http://schemas.openxmlformats.org/officeDocument/2006/relationships/vmlDrawing" Target="../drawings/vmlDrawing1.vml"/><Relationship Id="rId69" Type="http://schemas.openxmlformats.org/officeDocument/2006/relationships/tags" Target="../tags/tag2.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oleObject" Target="../embeddings/oleObject1.bin"/><Relationship Id="rId71" Type="http://schemas.openxmlformats.org/officeDocument/2006/relationships/image" Target="../media/image1.emf"/><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extLst>
              <p:ext uri="{D42A27DB-BD31-4B8C-83A1-F6EECF244321}">
                <p14:modId xmlns:p14="http://schemas.microsoft.com/office/powerpoint/2010/main" val="1840172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5023" name="think-cell Slide" r:id="rId70" imgW="270" imgH="270" progId="TCLayout.ActiveDocument.1">
                  <p:embed/>
                </p:oleObj>
              </mc:Choice>
              <mc:Fallback>
                <p:oleObj name="think-cell Slide" r:id="rId70" imgW="270" imgH="270" progId="TCLayout.ActiveDocument.1">
                  <p:embed/>
                  <p:pic>
                    <p:nvPicPr>
                      <p:cNvPr id="0" name=""/>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835336367"/>
      </p:ext>
    </p:extLst>
  </p:cSld>
  <p:clrMap bg1="lt1" tx1="dk1" bg2="lt2" tx2="dk2" accent1="accent1" accent2="accent2" accent3="accent3" accent4="accent4" accent5="accent5" accent6="accent6" hlink="hlink" folHlink="folHlink"/>
  <p:sldLayoutIdLst>
    <p:sldLayoutId id="2147485115" r:id="rId1"/>
    <p:sldLayoutId id="2147485086" r:id="rId2"/>
    <p:sldLayoutId id="2147485158" r:id="rId3"/>
    <p:sldLayoutId id="2147485113" r:id="rId4"/>
    <p:sldLayoutId id="2147485114" r:id="rId5"/>
    <p:sldLayoutId id="2147485154" r:id="rId6"/>
    <p:sldLayoutId id="2147485162" r:id="rId7"/>
    <p:sldLayoutId id="2147485149" r:id="rId8"/>
    <p:sldLayoutId id="2147485087" r:id="rId9"/>
    <p:sldLayoutId id="2147485112" r:id="rId10"/>
    <p:sldLayoutId id="2147485155" r:id="rId11"/>
    <p:sldLayoutId id="2147485164" r:id="rId12"/>
    <p:sldLayoutId id="2147485109" r:id="rId13"/>
    <p:sldLayoutId id="2147485165" r:id="rId14"/>
    <p:sldLayoutId id="2147485110" r:id="rId15"/>
    <p:sldLayoutId id="2147485166" r:id="rId16"/>
    <p:sldLayoutId id="2147485156" r:id="rId17"/>
    <p:sldLayoutId id="2147485167" r:id="rId18"/>
    <p:sldLayoutId id="2147485108" r:id="rId19"/>
    <p:sldLayoutId id="2147485107" r:id="rId20"/>
    <p:sldLayoutId id="2147485106" r:id="rId21"/>
    <p:sldLayoutId id="2147485090" r:id="rId22"/>
    <p:sldLayoutId id="2147485091" r:id="rId23"/>
    <p:sldLayoutId id="2147485092" r:id="rId24"/>
    <p:sldLayoutId id="2147485093" r:id="rId25"/>
    <p:sldLayoutId id="2147485116" r:id="rId26"/>
    <p:sldLayoutId id="2147485161" r:id="rId27"/>
    <p:sldLayoutId id="2147485159" r:id="rId28"/>
    <p:sldLayoutId id="2147485119" r:id="rId29"/>
    <p:sldLayoutId id="2147485137" r:id="rId30"/>
    <p:sldLayoutId id="2147485120" r:id="rId31"/>
    <p:sldLayoutId id="2147485121" r:id="rId32"/>
    <p:sldLayoutId id="2147485141" r:id="rId33"/>
    <p:sldLayoutId id="2147485163" r:id="rId34"/>
    <p:sldLayoutId id="2147485139" r:id="rId35"/>
    <p:sldLayoutId id="2147485140" r:id="rId36"/>
    <p:sldLayoutId id="2147485122" r:id="rId37"/>
    <p:sldLayoutId id="2147485123" r:id="rId38"/>
    <p:sldLayoutId id="2147485151" r:id="rId39"/>
    <p:sldLayoutId id="2147485168" r:id="rId40"/>
    <p:sldLayoutId id="2147485127" r:id="rId41"/>
    <p:sldLayoutId id="2147485169" r:id="rId42"/>
    <p:sldLayoutId id="2147485126" r:id="rId43"/>
    <p:sldLayoutId id="2147485170" r:id="rId44"/>
    <p:sldLayoutId id="2147485153" r:id="rId45"/>
    <p:sldLayoutId id="2147485171" r:id="rId46"/>
    <p:sldLayoutId id="2147485128" r:id="rId47"/>
    <p:sldLayoutId id="2147485129" r:id="rId48"/>
    <p:sldLayoutId id="2147485130" r:id="rId49"/>
    <p:sldLayoutId id="2147485131" r:id="rId50"/>
    <p:sldLayoutId id="2147485145" r:id="rId51"/>
    <p:sldLayoutId id="2147485133" r:id="rId52"/>
    <p:sldLayoutId id="2147485144" r:id="rId53"/>
    <p:sldLayoutId id="2147485134" r:id="rId54"/>
    <p:sldLayoutId id="2147485146" r:id="rId55"/>
    <p:sldLayoutId id="2147485160" r:id="rId56"/>
    <p:sldLayoutId id="2147485172" r:id="rId57"/>
    <p:sldLayoutId id="2147485173" r:id="rId58"/>
    <p:sldLayoutId id="2147485174" r:id="rId59"/>
    <p:sldLayoutId id="2147485175" r:id="rId60"/>
    <p:sldLayoutId id="2147485176" r:id="rId61"/>
    <p:sldLayoutId id="2147485177" r:id="rId62"/>
    <p:sldLayoutId id="2147485178" r:id="rId63"/>
    <p:sldLayoutId id="2147485179" r:id="rId64"/>
    <p:sldLayoutId id="2147485180" r:id="rId65"/>
    <p:sldLayoutId id="2147485181" r:id="rId6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311" userDrawn="1">
          <p15:clr>
            <a:srgbClr val="F26B43"/>
          </p15:clr>
        </p15:guide>
        <p15:guide id="2" pos="396" userDrawn="1">
          <p15:clr>
            <a:srgbClr val="F26B43"/>
          </p15:clr>
        </p15:guide>
        <p15:guide id="3" pos="7284" userDrawn="1">
          <p15:clr>
            <a:srgbClr val="F26B43"/>
          </p15:clr>
        </p15:guide>
        <p15:guide id="4" orient="horz" pos="38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oleObject" Target="../embeddings/oleObject14.bin"/><Relationship Id="rId5" Type="http://schemas.openxmlformats.org/officeDocument/2006/relationships/image" Target="../media/image2.emf"/><Relationship Id="rId6" Type="http://schemas.openxmlformats.org/officeDocument/2006/relationships/image" Target="../media/image14.jpg"/><Relationship Id="rId1" Type="http://schemas.openxmlformats.org/officeDocument/2006/relationships/vmlDrawing" Target="../drawings/vmlDrawing14.vml"/><Relationship Id="rId2" Type="http://schemas.openxmlformats.org/officeDocument/2006/relationships/tags" Target="../tags/tag69.xml"/></Relationships>
</file>

<file path=ppt/slides/_rels/slide10.xml.rels><?xml version="1.0" encoding="UTF-8" standalone="yes"?>
<Relationships xmlns="http://schemas.openxmlformats.org/package/2006/relationships"><Relationship Id="rId13" Type="http://schemas.openxmlformats.org/officeDocument/2006/relationships/tags" Target="../tags/tag165.xml"/><Relationship Id="rId14" Type="http://schemas.openxmlformats.org/officeDocument/2006/relationships/tags" Target="../tags/tag166.xml"/><Relationship Id="rId15" Type="http://schemas.openxmlformats.org/officeDocument/2006/relationships/tags" Target="../tags/tag167.xml"/><Relationship Id="rId16" Type="http://schemas.openxmlformats.org/officeDocument/2006/relationships/tags" Target="../tags/tag168.xml"/><Relationship Id="rId17" Type="http://schemas.openxmlformats.org/officeDocument/2006/relationships/tags" Target="../tags/tag169.xml"/><Relationship Id="rId18" Type="http://schemas.openxmlformats.org/officeDocument/2006/relationships/tags" Target="../tags/tag170.xml"/><Relationship Id="rId19" Type="http://schemas.openxmlformats.org/officeDocument/2006/relationships/tags" Target="../tags/tag171.xml"/><Relationship Id="rId50" Type="http://schemas.openxmlformats.org/officeDocument/2006/relationships/image" Target="../media/image45.emf"/><Relationship Id="rId51" Type="http://schemas.openxmlformats.org/officeDocument/2006/relationships/oleObject" Target="../embeddings/oleObject32.bin"/><Relationship Id="rId52" Type="http://schemas.openxmlformats.org/officeDocument/2006/relationships/image" Target="../media/image46.emf"/><Relationship Id="rId53" Type="http://schemas.openxmlformats.org/officeDocument/2006/relationships/oleObject" Target="../embeddings/oleObject33.bin"/><Relationship Id="rId54" Type="http://schemas.openxmlformats.org/officeDocument/2006/relationships/image" Target="../media/image47.emf"/><Relationship Id="rId55" Type="http://schemas.openxmlformats.org/officeDocument/2006/relationships/image" Target="../media/image41.png"/><Relationship Id="rId40" Type="http://schemas.openxmlformats.org/officeDocument/2006/relationships/slideLayout" Target="../slideLayouts/slideLayout2.xml"/><Relationship Id="rId41" Type="http://schemas.openxmlformats.org/officeDocument/2006/relationships/oleObject" Target="../embeddings/oleObject27.bin"/><Relationship Id="rId42" Type="http://schemas.openxmlformats.org/officeDocument/2006/relationships/image" Target="../media/image2.emf"/><Relationship Id="rId43" Type="http://schemas.openxmlformats.org/officeDocument/2006/relationships/oleObject" Target="../embeddings/oleObject28.bin"/><Relationship Id="rId44" Type="http://schemas.openxmlformats.org/officeDocument/2006/relationships/image" Target="../media/image42.emf"/><Relationship Id="rId45" Type="http://schemas.openxmlformats.org/officeDocument/2006/relationships/oleObject" Target="../embeddings/oleObject29.bin"/><Relationship Id="rId46" Type="http://schemas.openxmlformats.org/officeDocument/2006/relationships/image" Target="../media/image43.emf"/><Relationship Id="rId47" Type="http://schemas.openxmlformats.org/officeDocument/2006/relationships/oleObject" Target="../embeddings/oleObject30.bin"/><Relationship Id="rId48" Type="http://schemas.openxmlformats.org/officeDocument/2006/relationships/image" Target="../media/image44.emf"/><Relationship Id="rId49" Type="http://schemas.openxmlformats.org/officeDocument/2006/relationships/oleObject" Target="../embeddings/oleObject31.bin"/><Relationship Id="rId1" Type="http://schemas.openxmlformats.org/officeDocument/2006/relationships/vmlDrawing" Target="../drawings/vmlDrawing23.vml"/><Relationship Id="rId2" Type="http://schemas.openxmlformats.org/officeDocument/2006/relationships/tags" Target="../tags/tag154.xml"/><Relationship Id="rId3" Type="http://schemas.openxmlformats.org/officeDocument/2006/relationships/tags" Target="../tags/tag155.xml"/><Relationship Id="rId4" Type="http://schemas.openxmlformats.org/officeDocument/2006/relationships/tags" Target="../tags/tag156.xml"/><Relationship Id="rId5" Type="http://schemas.openxmlformats.org/officeDocument/2006/relationships/tags" Target="../tags/tag157.xml"/><Relationship Id="rId6" Type="http://schemas.openxmlformats.org/officeDocument/2006/relationships/tags" Target="../tags/tag158.xml"/><Relationship Id="rId7" Type="http://schemas.openxmlformats.org/officeDocument/2006/relationships/tags" Target="../tags/tag159.xml"/><Relationship Id="rId8" Type="http://schemas.openxmlformats.org/officeDocument/2006/relationships/tags" Target="../tags/tag160.xml"/><Relationship Id="rId9" Type="http://schemas.openxmlformats.org/officeDocument/2006/relationships/tags" Target="../tags/tag161.xml"/><Relationship Id="rId30" Type="http://schemas.openxmlformats.org/officeDocument/2006/relationships/tags" Target="../tags/tag182.xml"/><Relationship Id="rId31" Type="http://schemas.openxmlformats.org/officeDocument/2006/relationships/tags" Target="../tags/tag183.xml"/><Relationship Id="rId32" Type="http://schemas.openxmlformats.org/officeDocument/2006/relationships/tags" Target="../tags/tag184.xml"/><Relationship Id="rId33" Type="http://schemas.openxmlformats.org/officeDocument/2006/relationships/tags" Target="../tags/tag185.xml"/><Relationship Id="rId34" Type="http://schemas.openxmlformats.org/officeDocument/2006/relationships/tags" Target="../tags/tag186.xml"/><Relationship Id="rId35" Type="http://schemas.openxmlformats.org/officeDocument/2006/relationships/tags" Target="../tags/tag187.xml"/><Relationship Id="rId36" Type="http://schemas.openxmlformats.org/officeDocument/2006/relationships/tags" Target="../tags/tag188.xml"/><Relationship Id="rId37" Type="http://schemas.openxmlformats.org/officeDocument/2006/relationships/tags" Target="../tags/tag189.xml"/><Relationship Id="rId38" Type="http://schemas.openxmlformats.org/officeDocument/2006/relationships/tags" Target="../tags/tag190.xml"/><Relationship Id="rId39" Type="http://schemas.openxmlformats.org/officeDocument/2006/relationships/tags" Target="../tags/tag191.xml"/><Relationship Id="rId20" Type="http://schemas.openxmlformats.org/officeDocument/2006/relationships/tags" Target="../tags/tag172.xml"/><Relationship Id="rId21" Type="http://schemas.openxmlformats.org/officeDocument/2006/relationships/tags" Target="../tags/tag173.xml"/><Relationship Id="rId22" Type="http://schemas.openxmlformats.org/officeDocument/2006/relationships/tags" Target="../tags/tag174.xml"/><Relationship Id="rId23" Type="http://schemas.openxmlformats.org/officeDocument/2006/relationships/tags" Target="../tags/tag175.xml"/><Relationship Id="rId24" Type="http://schemas.openxmlformats.org/officeDocument/2006/relationships/tags" Target="../tags/tag176.xml"/><Relationship Id="rId25" Type="http://schemas.openxmlformats.org/officeDocument/2006/relationships/tags" Target="../tags/tag177.xml"/><Relationship Id="rId26" Type="http://schemas.openxmlformats.org/officeDocument/2006/relationships/tags" Target="../tags/tag178.xml"/><Relationship Id="rId27" Type="http://schemas.openxmlformats.org/officeDocument/2006/relationships/tags" Target="../tags/tag179.xml"/><Relationship Id="rId28" Type="http://schemas.openxmlformats.org/officeDocument/2006/relationships/tags" Target="../tags/tag180.xml"/><Relationship Id="rId29" Type="http://schemas.openxmlformats.org/officeDocument/2006/relationships/tags" Target="../tags/tag181.xml"/><Relationship Id="rId10" Type="http://schemas.openxmlformats.org/officeDocument/2006/relationships/tags" Target="../tags/tag162.xml"/><Relationship Id="rId11" Type="http://schemas.openxmlformats.org/officeDocument/2006/relationships/tags" Target="../tags/tag163.xml"/><Relationship Id="rId12" Type="http://schemas.openxmlformats.org/officeDocument/2006/relationships/tags" Target="../tags/tag164.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41.png"/><Relationship Id="rId7" Type="http://schemas.openxmlformats.org/officeDocument/2006/relationships/hyperlink" Target="https://www.google.it/url?sa=i&amp;rct=j&amp;q=&amp;esrc=s&amp;source=images&amp;cd=&amp;cad=rja&amp;uact=8&amp;ved=0ahUKEwidueSK2pHZAhVB-qQKHYVmBiYQjRwIBw&amp;url=https://www.zegna.it/it-it/abbigliamento/camicie.html&amp;psig=AOvVaw3fIL8zlfaK_JlCS_Sf8f1G&amp;ust=1518020739189387" TargetMode="External"/><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jpg"/><Relationship Id="rId11"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0" Type="http://schemas.openxmlformats.org/officeDocument/2006/relationships/tags" Target="../tags/tag210.xml"/><Relationship Id="rId21" Type="http://schemas.openxmlformats.org/officeDocument/2006/relationships/slideLayout" Target="../slideLayouts/slideLayout2.xml"/><Relationship Id="rId22" Type="http://schemas.openxmlformats.org/officeDocument/2006/relationships/oleObject" Target="../embeddings/oleObject34.bin"/><Relationship Id="rId23" Type="http://schemas.openxmlformats.org/officeDocument/2006/relationships/image" Target="../media/image2.emf"/><Relationship Id="rId24" Type="http://schemas.openxmlformats.org/officeDocument/2006/relationships/oleObject" Target="../embeddings/oleObject35.bin"/><Relationship Id="rId25" Type="http://schemas.openxmlformats.org/officeDocument/2006/relationships/image" Target="../media/image55.emf"/><Relationship Id="rId26" Type="http://schemas.openxmlformats.org/officeDocument/2006/relationships/image" Target="../media/image35.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oleObject" Target="../embeddings/oleObject36.bin"/><Relationship Id="rId1" Type="http://schemas.openxmlformats.org/officeDocument/2006/relationships/vmlDrawing" Target="../drawings/vmlDrawing24.vml"/><Relationship Id="rId2" Type="http://schemas.openxmlformats.org/officeDocument/2006/relationships/tags" Target="../tags/tag192.xml"/><Relationship Id="rId3" Type="http://schemas.openxmlformats.org/officeDocument/2006/relationships/tags" Target="../tags/tag193.xml"/><Relationship Id="rId4" Type="http://schemas.openxmlformats.org/officeDocument/2006/relationships/tags" Target="../tags/tag194.xml"/><Relationship Id="rId5" Type="http://schemas.openxmlformats.org/officeDocument/2006/relationships/tags" Target="../tags/tag195.xml"/><Relationship Id="rId30" Type="http://schemas.openxmlformats.org/officeDocument/2006/relationships/image" Target="../media/image56.emf"/><Relationship Id="rId31" Type="http://schemas.openxmlformats.org/officeDocument/2006/relationships/oleObject" Target="../embeddings/oleObject37.bin"/><Relationship Id="rId32" Type="http://schemas.openxmlformats.org/officeDocument/2006/relationships/image" Target="../media/image57.emf"/><Relationship Id="rId9" Type="http://schemas.openxmlformats.org/officeDocument/2006/relationships/tags" Target="../tags/tag199.xml"/><Relationship Id="rId6" Type="http://schemas.openxmlformats.org/officeDocument/2006/relationships/tags" Target="../tags/tag196.xml"/><Relationship Id="rId7" Type="http://schemas.openxmlformats.org/officeDocument/2006/relationships/tags" Target="../tags/tag197.xml"/><Relationship Id="rId8" Type="http://schemas.openxmlformats.org/officeDocument/2006/relationships/tags" Target="../tags/tag198.xml"/><Relationship Id="rId33" Type="http://schemas.openxmlformats.org/officeDocument/2006/relationships/oleObject" Target="../embeddings/oleObject38.bin"/><Relationship Id="rId34" Type="http://schemas.openxmlformats.org/officeDocument/2006/relationships/image" Target="../media/image58.emf"/><Relationship Id="rId35" Type="http://schemas.openxmlformats.org/officeDocument/2006/relationships/oleObject" Target="../embeddings/oleObject39.bin"/><Relationship Id="rId36" Type="http://schemas.openxmlformats.org/officeDocument/2006/relationships/image" Target="../media/image59.emf"/><Relationship Id="rId10" Type="http://schemas.openxmlformats.org/officeDocument/2006/relationships/tags" Target="../tags/tag200.xml"/><Relationship Id="rId11" Type="http://schemas.openxmlformats.org/officeDocument/2006/relationships/tags" Target="../tags/tag201.xml"/><Relationship Id="rId12" Type="http://schemas.openxmlformats.org/officeDocument/2006/relationships/tags" Target="../tags/tag202.xml"/><Relationship Id="rId13" Type="http://schemas.openxmlformats.org/officeDocument/2006/relationships/tags" Target="../tags/tag203.xml"/><Relationship Id="rId14" Type="http://schemas.openxmlformats.org/officeDocument/2006/relationships/tags" Target="../tags/tag204.xml"/><Relationship Id="rId15" Type="http://schemas.openxmlformats.org/officeDocument/2006/relationships/tags" Target="../tags/tag205.xml"/><Relationship Id="rId16" Type="http://schemas.openxmlformats.org/officeDocument/2006/relationships/tags" Target="../tags/tag206.xml"/><Relationship Id="rId17" Type="http://schemas.openxmlformats.org/officeDocument/2006/relationships/tags" Target="../tags/tag207.xml"/><Relationship Id="rId18" Type="http://schemas.openxmlformats.org/officeDocument/2006/relationships/tags" Target="../tags/tag208.xml"/><Relationship Id="rId19" Type="http://schemas.openxmlformats.org/officeDocument/2006/relationships/tags" Target="../tags/tag209.xml"/><Relationship Id="rId37" Type="http://schemas.openxmlformats.org/officeDocument/2006/relationships/image" Target="../media/image41.png"/></Relationships>
</file>

<file path=ppt/slides/_rels/slide13.xml.rels><?xml version="1.0" encoding="UTF-8" standalone="yes"?>
<Relationships xmlns="http://schemas.openxmlformats.org/package/2006/relationships"><Relationship Id="rId20" Type="http://schemas.openxmlformats.org/officeDocument/2006/relationships/tags" Target="../tags/tag229.xml"/><Relationship Id="rId21" Type="http://schemas.openxmlformats.org/officeDocument/2006/relationships/tags" Target="../tags/tag230.xml"/><Relationship Id="rId22" Type="http://schemas.openxmlformats.org/officeDocument/2006/relationships/tags" Target="../tags/tag231.xml"/><Relationship Id="rId23" Type="http://schemas.openxmlformats.org/officeDocument/2006/relationships/tags" Target="../tags/tag232.xml"/><Relationship Id="rId24" Type="http://schemas.openxmlformats.org/officeDocument/2006/relationships/tags" Target="../tags/tag233.xml"/><Relationship Id="rId25" Type="http://schemas.openxmlformats.org/officeDocument/2006/relationships/tags" Target="../tags/tag234.xml"/><Relationship Id="rId26" Type="http://schemas.openxmlformats.org/officeDocument/2006/relationships/tags" Target="../tags/tag235.xml"/><Relationship Id="rId27" Type="http://schemas.openxmlformats.org/officeDocument/2006/relationships/tags" Target="../tags/tag236.xml"/><Relationship Id="rId28" Type="http://schemas.openxmlformats.org/officeDocument/2006/relationships/tags" Target="../tags/tag237.xml"/><Relationship Id="rId29" Type="http://schemas.openxmlformats.org/officeDocument/2006/relationships/slideLayout" Target="../slideLayouts/slideLayout2.xml"/><Relationship Id="rId1" Type="http://schemas.openxmlformats.org/officeDocument/2006/relationships/vmlDrawing" Target="../drawings/vmlDrawing25.vml"/><Relationship Id="rId2" Type="http://schemas.openxmlformats.org/officeDocument/2006/relationships/tags" Target="../tags/tag211.xml"/><Relationship Id="rId3" Type="http://schemas.openxmlformats.org/officeDocument/2006/relationships/tags" Target="../tags/tag212.xml"/><Relationship Id="rId4" Type="http://schemas.openxmlformats.org/officeDocument/2006/relationships/tags" Target="../tags/tag213.xml"/><Relationship Id="rId5" Type="http://schemas.openxmlformats.org/officeDocument/2006/relationships/tags" Target="../tags/tag214.xml"/><Relationship Id="rId30" Type="http://schemas.openxmlformats.org/officeDocument/2006/relationships/oleObject" Target="../embeddings/oleObject40.bin"/><Relationship Id="rId31" Type="http://schemas.openxmlformats.org/officeDocument/2006/relationships/image" Target="../media/image2.emf"/><Relationship Id="rId32" Type="http://schemas.openxmlformats.org/officeDocument/2006/relationships/oleObject" Target="../embeddings/oleObject41.bin"/><Relationship Id="rId9" Type="http://schemas.openxmlformats.org/officeDocument/2006/relationships/tags" Target="../tags/tag218.xml"/><Relationship Id="rId6" Type="http://schemas.openxmlformats.org/officeDocument/2006/relationships/tags" Target="../tags/tag215.xml"/><Relationship Id="rId7" Type="http://schemas.openxmlformats.org/officeDocument/2006/relationships/tags" Target="../tags/tag216.xml"/><Relationship Id="rId8" Type="http://schemas.openxmlformats.org/officeDocument/2006/relationships/tags" Target="../tags/tag217.xml"/><Relationship Id="rId33" Type="http://schemas.openxmlformats.org/officeDocument/2006/relationships/image" Target="../media/image62.emf"/><Relationship Id="rId34" Type="http://schemas.openxmlformats.org/officeDocument/2006/relationships/oleObject" Target="../embeddings/oleObject42.bin"/><Relationship Id="rId35" Type="http://schemas.openxmlformats.org/officeDocument/2006/relationships/image" Target="../media/image63.emf"/><Relationship Id="rId36" Type="http://schemas.openxmlformats.org/officeDocument/2006/relationships/image" Target="../media/image36.jpeg"/><Relationship Id="rId10" Type="http://schemas.openxmlformats.org/officeDocument/2006/relationships/tags" Target="../tags/tag219.xml"/><Relationship Id="rId11" Type="http://schemas.openxmlformats.org/officeDocument/2006/relationships/tags" Target="../tags/tag220.xml"/><Relationship Id="rId12" Type="http://schemas.openxmlformats.org/officeDocument/2006/relationships/tags" Target="../tags/tag221.xml"/><Relationship Id="rId13" Type="http://schemas.openxmlformats.org/officeDocument/2006/relationships/tags" Target="../tags/tag222.xml"/><Relationship Id="rId14" Type="http://schemas.openxmlformats.org/officeDocument/2006/relationships/tags" Target="../tags/tag223.xml"/><Relationship Id="rId15" Type="http://schemas.openxmlformats.org/officeDocument/2006/relationships/tags" Target="../tags/tag224.xml"/><Relationship Id="rId16" Type="http://schemas.openxmlformats.org/officeDocument/2006/relationships/tags" Target="../tags/tag225.xml"/><Relationship Id="rId17" Type="http://schemas.openxmlformats.org/officeDocument/2006/relationships/tags" Target="../tags/tag226.xml"/><Relationship Id="rId18" Type="http://schemas.openxmlformats.org/officeDocument/2006/relationships/tags" Target="../tags/tag227.xml"/><Relationship Id="rId19" Type="http://schemas.openxmlformats.org/officeDocument/2006/relationships/tags" Target="../tags/tag228.xml"/></Relationships>
</file>

<file path=ppt/slides/_rels/slide14.xml.rels><?xml version="1.0" encoding="UTF-8" standalone="yes"?>
<Relationships xmlns="http://schemas.openxmlformats.org/package/2006/relationships"><Relationship Id="rId13" Type="http://schemas.openxmlformats.org/officeDocument/2006/relationships/tags" Target="../tags/tag249.xml"/><Relationship Id="rId14" Type="http://schemas.openxmlformats.org/officeDocument/2006/relationships/tags" Target="../tags/tag250.xml"/><Relationship Id="rId15" Type="http://schemas.openxmlformats.org/officeDocument/2006/relationships/tags" Target="../tags/tag251.xml"/><Relationship Id="rId16" Type="http://schemas.openxmlformats.org/officeDocument/2006/relationships/tags" Target="../tags/tag252.xml"/><Relationship Id="rId17" Type="http://schemas.openxmlformats.org/officeDocument/2006/relationships/tags" Target="../tags/tag253.xml"/><Relationship Id="rId18" Type="http://schemas.openxmlformats.org/officeDocument/2006/relationships/tags" Target="../tags/tag254.xml"/><Relationship Id="rId19" Type="http://schemas.openxmlformats.org/officeDocument/2006/relationships/tags" Target="../tags/tag255.xml"/><Relationship Id="rId50" Type="http://schemas.openxmlformats.org/officeDocument/2006/relationships/oleObject" Target="../embeddings/oleObject45.bin"/><Relationship Id="rId51" Type="http://schemas.openxmlformats.org/officeDocument/2006/relationships/image" Target="../media/image65.emf"/><Relationship Id="rId52" Type="http://schemas.openxmlformats.org/officeDocument/2006/relationships/oleObject" Target="../embeddings/oleObject46.bin"/><Relationship Id="rId53" Type="http://schemas.openxmlformats.org/officeDocument/2006/relationships/image" Target="../media/image66.emf"/><Relationship Id="rId54" Type="http://schemas.openxmlformats.org/officeDocument/2006/relationships/oleObject" Target="../embeddings/oleObject47.bin"/><Relationship Id="rId55" Type="http://schemas.openxmlformats.org/officeDocument/2006/relationships/image" Target="../media/image67.emf"/><Relationship Id="rId56" Type="http://schemas.openxmlformats.org/officeDocument/2006/relationships/oleObject" Target="../embeddings/oleObject48.bin"/><Relationship Id="rId57" Type="http://schemas.openxmlformats.org/officeDocument/2006/relationships/image" Target="../media/image68.emf"/><Relationship Id="rId58" Type="http://schemas.openxmlformats.org/officeDocument/2006/relationships/oleObject" Target="../embeddings/oleObject49.bin"/><Relationship Id="rId59" Type="http://schemas.openxmlformats.org/officeDocument/2006/relationships/image" Target="../media/image69.emf"/><Relationship Id="rId40" Type="http://schemas.openxmlformats.org/officeDocument/2006/relationships/tags" Target="../tags/tag276.xml"/><Relationship Id="rId41" Type="http://schemas.openxmlformats.org/officeDocument/2006/relationships/tags" Target="../tags/tag277.xml"/><Relationship Id="rId42" Type="http://schemas.openxmlformats.org/officeDocument/2006/relationships/tags" Target="../tags/tag278.xml"/><Relationship Id="rId43" Type="http://schemas.openxmlformats.org/officeDocument/2006/relationships/tags" Target="../tags/tag279.xml"/><Relationship Id="rId44" Type="http://schemas.openxmlformats.org/officeDocument/2006/relationships/tags" Target="../tags/tag280.xml"/><Relationship Id="rId45" Type="http://schemas.openxmlformats.org/officeDocument/2006/relationships/slideLayout" Target="../slideLayouts/slideLayout2.xml"/><Relationship Id="rId46" Type="http://schemas.openxmlformats.org/officeDocument/2006/relationships/oleObject" Target="../embeddings/oleObject43.bin"/><Relationship Id="rId47" Type="http://schemas.openxmlformats.org/officeDocument/2006/relationships/image" Target="../media/image2.emf"/><Relationship Id="rId48" Type="http://schemas.openxmlformats.org/officeDocument/2006/relationships/oleObject" Target="../embeddings/oleObject44.bin"/><Relationship Id="rId49" Type="http://schemas.openxmlformats.org/officeDocument/2006/relationships/image" Target="../media/image64.emf"/><Relationship Id="rId1" Type="http://schemas.openxmlformats.org/officeDocument/2006/relationships/vmlDrawing" Target="../drawings/vmlDrawing26.vml"/><Relationship Id="rId2" Type="http://schemas.openxmlformats.org/officeDocument/2006/relationships/tags" Target="../tags/tag238.xml"/><Relationship Id="rId3" Type="http://schemas.openxmlformats.org/officeDocument/2006/relationships/tags" Target="../tags/tag239.xml"/><Relationship Id="rId4" Type="http://schemas.openxmlformats.org/officeDocument/2006/relationships/tags" Target="../tags/tag240.xml"/><Relationship Id="rId5" Type="http://schemas.openxmlformats.org/officeDocument/2006/relationships/tags" Target="../tags/tag241.xml"/><Relationship Id="rId6" Type="http://schemas.openxmlformats.org/officeDocument/2006/relationships/tags" Target="../tags/tag242.xml"/><Relationship Id="rId7" Type="http://schemas.openxmlformats.org/officeDocument/2006/relationships/tags" Target="../tags/tag243.xml"/><Relationship Id="rId8" Type="http://schemas.openxmlformats.org/officeDocument/2006/relationships/tags" Target="../tags/tag244.xml"/><Relationship Id="rId9" Type="http://schemas.openxmlformats.org/officeDocument/2006/relationships/tags" Target="../tags/tag245.xml"/><Relationship Id="rId30" Type="http://schemas.openxmlformats.org/officeDocument/2006/relationships/tags" Target="../tags/tag266.xml"/><Relationship Id="rId31" Type="http://schemas.openxmlformats.org/officeDocument/2006/relationships/tags" Target="../tags/tag267.xml"/><Relationship Id="rId32" Type="http://schemas.openxmlformats.org/officeDocument/2006/relationships/tags" Target="../tags/tag268.xml"/><Relationship Id="rId33" Type="http://schemas.openxmlformats.org/officeDocument/2006/relationships/tags" Target="../tags/tag269.xml"/><Relationship Id="rId34" Type="http://schemas.openxmlformats.org/officeDocument/2006/relationships/tags" Target="../tags/tag270.xml"/><Relationship Id="rId35" Type="http://schemas.openxmlformats.org/officeDocument/2006/relationships/tags" Target="../tags/tag271.xml"/><Relationship Id="rId36" Type="http://schemas.openxmlformats.org/officeDocument/2006/relationships/tags" Target="../tags/tag272.xml"/><Relationship Id="rId37" Type="http://schemas.openxmlformats.org/officeDocument/2006/relationships/tags" Target="../tags/tag273.xml"/><Relationship Id="rId38" Type="http://schemas.openxmlformats.org/officeDocument/2006/relationships/tags" Target="../tags/tag274.xml"/><Relationship Id="rId39" Type="http://schemas.openxmlformats.org/officeDocument/2006/relationships/tags" Target="../tags/tag275.xml"/><Relationship Id="rId20" Type="http://schemas.openxmlformats.org/officeDocument/2006/relationships/tags" Target="../tags/tag256.xml"/><Relationship Id="rId21" Type="http://schemas.openxmlformats.org/officeDocument/2006/relationships/tags" Target="../tags/tag257.xml"/><Relationship Id="rId22" Type="http://schemas.openxmlformats.org/officeDocument/2006/relationships/tags" Target="../tags/tag258.xml"/><Relationship Id="rId23" Type="http://schemas.openxmlformats.org/officeDocument/2006/relationships/tags" Target="../tags/tag259.xml"/><Relationship Id="rId24" Type="http://schemas.openxmlformats.org/officeDocument/2006/relationships/tags" Target="../tags/tag260.xml"/><Relationship Id="rId25" Type="http://schemas.openxmlformats.org/officeDocument/2006/relationships/tags" Target="../tags/tag261.xml"/><Relationship Id="rId26" Type="http://schemas.openxmlformats.org/officeDocument/2006/relationships/tags" Target="../tags/tag262.xml"/><Relationship Id="rId27" Type="http://schemas.openxmlformats.org/officeDocument/2006/relationships/tags" Target="../tags/tag263.xml"/><Relationship Id="rId28" Type="http://schemas.openxmlformats.org/officeDocument/2006/relationships/tags" Target="../tags/tag264.xml"/><Relationship Id="rId29" Type="http://schemas.openxmlformats.org/officeDocument/2006/relationships/tags" Target="../tags/tag265.xml"/><Relationship Id="rId60" Type="http://schemas.openxmlformats.org/officeDocument/2006/relationships/image" Target="../media/image36.jpeg"/><Relationship Id="rId10" Type="http://schemas.openxmlformats.org/officeDocument/2006/relationships/tags" Target="../tags/tag246.xml"/><Relationship Id="rId11" Type="http://schemas.openxmlformats.org/officeDocument/2006/relationships/tags" Target="../tags/tag247.xml"/><Relationship Id="rId12" Type="http://schemas.openxmlformats.org/officeDocument/2006/relationships/tags" Target="../tags/tag248.xml"/></Relationships>
</file>

<file path=ppt/slides/_rels/slide15.xml.rels><?xml version="1.0" encoding="UTF-8" standalone="yes"?>
<Relationships xmlns="http://schemas.openxmlformats.org/package/2006/relationships"><Relationship Id="rId20" Type="http://schemas.openxmlformats.org/officeDocument/2006/relationships/tags" Target="../tags/tag299.xml"/><Relationship Id="rId21" Type="http://schemas.openxmlformats.org/officeDocument/2006/relationships/tags" Target="../tags/tag300.xml"/><Relationship Id="rId22" Type="http://schemas.openxmlformats.org/officeDocument/2006/relationships/tags" Target="../tags/tag301.xml"/><Relationship Id="rId23" Type="http://schemas.openxmlformats.org/officeDocument/2006/relationships/tags" Target="../tags/tag302.xml"/><Relationship Id="rId24" Type="http://schemas.openxmlformats.org/officeDocument/2006/relationships/tags" Target="../tags/tag303.xml"/><Relationship Id="rId25" Type="http://schemas.openxmlformats.org/officeDocument/2006/relationships/tags" Target="../tags/tag304.xml"/><Relationship Id="rId26" Type="http://schemas.openxmlformats.org/officeDocument/2006/relationships/tags" Target="../tags/tag305.xml"/><Relationship Id="rId27" Type="http://schemas.openxmlformats.org/officeDocument/2006/relationships/tags" Target="../tags/tag306.xml"/><Relationship Id="rId28" Type="http://schemas.openxmlformats.org/officeDocument/2006/relationships/slideLayout" Target="../slideLayouts/slideLayout2.xml"/><Relationship Id="rId29" Type="http://schemas.openxmlformats.org/officeDocument/2006/relationships/oleObject" Target="../embeddings/oleObject50.bin"/><Relationship Id="rId1" Type="http://schemas.openxmlformats.org/officeDocument/2006/relationships/vmlDrawing" Target="../drawings/vmlDrawing27.vml"/><Relationship Id="rId2" Type="http://schemas.openxmlformats.org/officeDocument/2006/relationships/tags" Target="../tags/tag281.xml"/><Relationship Id="rId3" Type="http://schemas.openxmlformats.org/officeDocument/2006/relationships/tags" Target="../tags/tag282.xml"/><Relationship Id="rId4" Type="http://schemas.openxmlformats.org/officeDocument/2006/relationships/tags" Target="../tags/tag283.xml"/><Relationship Id="rId5" Type="http://schemas.openxmlformats.org/officeDocument/2006/relationships/tags" Target="../tags/tag284.xml"/><Relationship Id="rId30" Type="http://schemas.openxmlformats.org/officeDocument/2006/relationships/image" Target="../media/image2.emf"/><Relationship Id="rId31" Type="http://schemas.openxmlformats.org/officeDocument/2006/relationships/oleObject" Target="../embeddings/oleObject51.bin"/><Relationship Id="rId32" Type="http://schemas.openxmlformats.org/officeDocument/2006/relationships/image" Target="../media/image70.emf"/><Relationship Id="rId9" Type="http://schemas.openxmlformats.org/officeDocument/2006/relationships/tags" Target="../tags/tag288.xml"/><Relationship Id="rId6" Type="http://schemas.openxmlformats.org/officeDocument/2006/relationships/tags" Target="../tags/tag285.xml"/><Relationship Id="rId7" Type="http://schemas.openxmlformats.org/officeDocument/2006/relationships/tags" Target="../tags/tag286.xml"/><Relationship Id="rId8" Type="http://schemas.openxmlformats.org/officeDocument/2006/relationships/tags" Target="../tags/tag287.xml"/><Relationship Id="rId33" Type="http://schemas.openxmlformats.org/officeDocument/2006/relationships/oleObject" Target="../embeddings/oleObject52.bin"/><Relationship Id="rId34" Type="http://schemas.openxmlformats.org/officeDocument/2006/relationships/image" Target="../media/image71.emf"/><Relationship Id="rId35" Type="http://schemas.openxmlformats.org/officeDocument/2006/relationships/oleObject" Target="../embeddings/oleObject53.bin"/><Relationship Id="rId36" Type="http://schemas.openxmlformats.org/officeDocument/2006/relationships/image" Target="../media/image72.emf"/><Relationship Id="rId10" Type="http://schemas.openxmlformats.org/officeDocument/2006/relationships/tags" Target="../tags/tag289.xml"/><Relationship Id="rId11" Type="http://schemas.openxmlformats.org/officeDocument/2006/relationships/tags" Target="../tags/tag290.xml"/><Relationship Id="rId12" Type="http://schemas.openxmlformats.org/officeDocument/2006/relationships/tags" Target="../tags/tag291.xml"/><Relationship Id="rId13" Type="http://schemas.openxmlformats.org/officeDocument/2006/relationships/tags" Target="../tags/tag292.xml"/><Relationship Id="rId14" Type="http://schemas.openxmlformats.org/officeDocument/2006/relationships/tags" Target="../tags/tag293.xml"/><Relationship Id="rId15" Type="http://schemas.openxmlformats.org/officeDocument/2006/relationships/tags" Target="../tags/tag294.xml"/><Relationship Id="rId16" Type="http://schemas.openxmlformats.org/officeDocument/2006/relationships/tags" Target="../tags/tag295.xml"/><Relationship Id="rId17" Type="http://schemas.openxmlformats.org/officeDocument/2006/relationships/tags" Target="../tags/tag296.xml"/><Relationship Id="rId18" Type="http://schemas.openxmlformats.org/officeDocument/2006/relationships/tags" Target="../tags/tag297.xml"/><Relationship Id="rId19" Type="http://schemas.openxmlformats.org/officeDocument/2006/relationships/tags" Target="../tags/tag298.xml"/><Relationship Id="rId37" Type="http://schemas.openxmlformats.org/officeDocument/2006/relationships/oleObject" Target="../embeddings/oleObject54.bin"/><Relationship Id="rId38" Type="http://schemas.openxmlformats.org/officeDocument/2006/relationships/image" Target="../media/image73.emf"/><Relationship Id="rId39" Type="http://schemas.openxmlformats.org/officeDocument/2006/relationships/oleObject" Target="../embeddings/oleObject55.bin"/><Relationship Id="rId40" Type="http://schemas.openxmlformats.org/officeDocument/2006/relationships/image" Target="../media/image74.emf"/><Relationship Id="rId41" Type="http://schemas.openxmlformats.org/officeDocument/2006/relationships/oleObject" Target="../embeddings/oleObject56.bin"/><Relationship Id="rId42" Type="http://schemas.openxmlformats.org/officeDocument/2006/relationships/image" Target="../media/image75.emf"/><Relationship Id="rId43" Type="http://schemas.openxmlformats.org/officeDocument/2006/relationships/image" Target="../media/image36.jpeg"/></Relationships>
</file>

<file path=ppt/slides/_rels/slide16.xml.rels><?xml version="1.0" encoding="UTF-8" standalone="yes"?>
<Relationships xmlns="http://schemas.openxmlformats.org/package/2006/relationships"><Relationship Id="rId20" Type="http://schemas.openxmlformats.org/officeDocument/2006/relationships/tags" Target="../tags/tag325.xml"/><Relationship Id="rId21" Type="http://schemas.openxmlformats.org/officeDocument/2006/relationships/tags" Target="../tags/tag326.xml"/><Relationship Id="rId22" Type="http://schemas.openxmlformats.org/officeDocument/2006/relationships/tags" Target="../tags/tag327.xml"/><Relationship Id="rId23" Type="http://schemas.openxmlformats.org/officeDocument/2006/relationships/tags" Target="../tags/tag328.xml"/><Relationship Id="rId24" Type="http://schemas.openxmlformats.org/officeDocument/2006/relationships/tags" Target="../tags/tag329.xml"/><Relationship Id="rId25" Type="http://schemas.openxmlformats.org/officeDocument/2006/relationships/tags" Target="../tags/tag330.xml"/><Relationship Id="rId26" Type="http://schemas.openxmlformats.org/officeDocument/2006/relationships/tags" Target="../tags/tag331.xml"/><Relationship Id="rId27" Type="http://schemas.openxmlformats.org/officeDocument/2006/relationships/tags" Target="../tags/tag332.xml"/><Relationship Id="rId28" Type="http://schemas.openxmlformats.org/officeDocument/2006/relationships/tags" Target="../tags/tag333.xml"/><Relationship Id="rId29" Type="http://schemas.openxmlformats.org/officeDocument/2006/relationships/tags" Target="../tags/tag334.xml"/><Relationship Id="rId1" Type="http://schemas.openxmlformats.org/officeDocument/2006/relationships/vmlDrawing" Target="../drawings/vmlDrawing28.vml"/><Relationship Id="rId2" Type="http://schemas.openxmlformats.org/officeDocument/2006/relationships/tags" Target="../tags/tag307.xml"/><Relationship Id="rId3" Type="http://schemas.openxmlformats.org/officeDocument/2006/relationships/tags" Target="../tags/tag308.xml"/><Relationship Id="rId4" Type="http://schemas.openxmlformats.org/officeDocument/2006/relationships/tags" Target="../tags/tag309.xml"/><Relationship Id="rId5" Type="http://schemas.openxmlformats.org/officeDocument/2006/relationships/tags" Target="../tags/tag310.xml"/><Relationship Id="rId30" Type="http://schemas.openxmlformats.org/officeDocument/2006/relationships/tags" Target="../tags/tag335.xml"/><Relationship Id="rId31" Type="http://schemas.openxmlformats.org/officeDocument/2006/relationships/tags" Target="../tags/tag336.xml"/><Relationship Id="rId32" Type="http://schemas.openxmlformats.org/officeDocument/2006/relationships/slideLayout" Target="../slideLayouts/slideLayout2.xml"/><Relationship Id="rId9" Type="http://schemas.openxmlformats.org/officeDocument/2006/relationships/tags" Target="../tags/tag314.xml"/><Relationship Id="rId6" Type="http://schemas.openxmlformats.org/officeDocument/2006/relationships/tags" Target="../tags/tag311.xml"/><Relationship Id="rId7" Type="http://schemas.openxmlformats.org/officeDocument/2006/relationships/tags" Target="../tags/tag312.xml"/><Relationship Id="rId8" Type="http://schemas.openxmlformats.org/officeDocument/2006/relationships/tags" Target="../tags/tag313.xml"/><Relationship Id="rId33" Type="http://schemas.openxmlformats.org/officeDocument/2006/relationships/oleObject" Target="../embeddings/oleObject57.bin"/><Relationship Id="rId34" Type="http://schemas.openxmlformats.org/officeDocument/2006/relationships/image" Target="../media/image2.emf"/><Relationship Id="rId35" Type="http://schemas.openxmlformats.org/officeDocument/2006/relationships/oleObject" Target="../embeddings/oleObject58.bin"/><Relationship Id="rId36" Type="http://schemas.openxmlformats.org/officeDocument/2006/relationships/image" Target="../media/image76.emf"/><Relationship Id="rId10" Type="http://schemas.openxmlformats.org/officeDocument/2006/relationships/tags" Target="../tags/tag315.xml"/><Relationship Id="rId11" Type="http://schemas.openxmlformats.org/officeDocument/2006/relationships/tags" Target="../tags/tag316.xml"/><Relationship Id="rId12" Type="http://schemas.openxmlformats.org/officeDocument/2006/relationships/tags" Target="../tags/tag317.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8" Type="http://schemas.openxmlformats.org/officeDocument/2006/relationships/tags" Target="../tags/tag323.xml"/><Relationship Id="rId19" Type="http://schemas.openxmlformats.org/officeDocument/2006/relationships/tags" Target="../tags/tag324.xml"/><Relationship Id="rId37" Type="http://schemas.openxmlformats.org/officeDocument/2006/relationships/oleObject" Target="../embeddings/oleObject59.bin"/><Relationship Id="rId38" Type="http://schemas.openxmlformats.org/officeDocument/2006/relationships/image" Target="../media/image77.emf"/><Relationship Id="rId39" Type="http://schemas.openxmlformats.org/officeDocument/2006/relationships/image" Target="../media/image36.jpeg"/></Relationships>
</file>

<file path=ppt/slides/_rels/slide17.xml.rels><?xml version="1.0" encoding="UTF-8" standalone="yes"?>
<Relationships xmlns="http://schemas.openxmlformats.org/package/2006/relationships"><Relationship Id="rId9" Type="http://schemas.openxmlformats.org/officeDocument/2006/relationships/tags" Target="../tags/tag344.xml"/><Relationship Id="rId20" Type="http://schemas.openxmlformats.org/officeDocument/2006/relationships/tags" Target="../tags/tag355.xml"/><Relationship Id="rId21" Type="http://schemas.openxmlformats.org/officeDocument/2006/relationships/tags" Target="../tags/tag356.xml"/><Relationship Id="rId22" Type="http://schemas.openxmlformats.org/officeDocument/2006/relationships/tags" Target="../tags/tag357.xml"/><Relationship Id="rId23" Type="http://schemas.openxmlformats.org/officeDocument/2006/relationships/tags" Target="../tags/tag358.xml"/><Relationship Id="rId24" Type="http://schemas.openxmlformats.org/officeDocument/2006/relationships/tags" Target="../tags/tag359.xml"/><Relationship Id="rId25" Type="http://schemas.openxmlformats.org/officeDocument/2006/relationships/slideLayout" Target="../slideLayouts/slideLayout2.xml"/><Relationship Id="rId26" Type="http://schemas.openxmlformats.org/officeDocument/2006/relationships/oleObject" Target="../embeddings/oleObject60.bin"/><Relationship Id="rId27" Type="http://schemas.openxmlformats.org/officeDocument/2006/relationships/image" Target="../media/image2.emf"/><Relationship Id="rId28" Type="http://schemas.openxmlformats.org/officeDocument/2006/relationships/oleObject" Target="../embeddings/oleObject61.bin"/><Relationship Id="rId29" Type="http://schemas.openxmlformats.org/officeDocument/2006/relationships/image" Target="../media/image78.emf"/><Relationship Id="rId30" Type="http://schemas.openxmlformats.org/officeDocument/2006/relationships/oleObject" Target="../embeddings/oleObject62.bin"/><Relationship Id="rId31" Type="http://schemas.openxmlformats.org/officeDocument/2006/relationships/image" Target="../media/image79.emf"/><Relationship Id="rId32" Type="http://schemas.openxmlformats.org/officeDocument/2006/relationships/image" Target="../media/image36.jpeg"/><Relationship Id="rId10" Type="http://schemas.openxmlformats.org/officeDocument/2006/relationships/tags" Target="../tags/tag345.xml"/><Relationship Id="rId11" Type="http://schemas.openxmlformats.org/officeDocument/2006/relationships/tags" Target="../tags/tag346.xml"/><Relationship Id="rId12" Type="http://schemas.openxmlformats.org/officeDocument/2006/relationships/tags" Target="../tags/tag347.xml"/><Relationship Id="rId13" Type="http://schemas.openxmlformats.org/officeDocument/2006/relationships/tags" Target="../tags/tag348.xml"/><Relationship Id="rId14" Type="http://schemas.openxmlformats.org/officeDocument/2006/relationships/tags" Target="../tags/tag349.xml"/><Relationship Id="rId15" Type="http://schemas.openxmlformats.org/officeDocument/2006/relationships/tags" Target="../tags/tag350.xml"/><Relationship Id="rId16" Type="http://schemas.openxmlformats.org/officeDocument/2006/relationships/tags" Target="../tags/tag351.xml"/><Relationship Id="rId17" Type="http://schemas.openxmlformats.org/officeDocument/2006/relationships/tags" Target="../tags/tag352.xml"/><Relationship Id="rId18" Type="http://schemas.openxmlformats.org/officeDocument/2006/relationships/tags" Target="../tags/tag353.xml"/><Relationship Id="rId19" Type="http://schemas.openxmlformats.org/officeDocument/2006/relationships/tags" Target="../tags/tag354.xml"/><Relationship Id="rId1" Type="http://schemas.openxmlformats.org/officeDocument/2006/relationships/vmlDrawing" Target="../drawings/vmlDrawing29.vml"/><Relationship Id="rId2" Type="http://schemas.openxmlformats.org/officeDocument/2006/relationships/tags" Target="../tags/tag337.xml"/><Relationship Id="rId3" Type="http://schemas.openxmlformats.org/officeDocument/2006/relationships/tags" Target="../tags/tag338.xml"/><Relationship Id="rId4" Type="http://schemas.openxmlformats.org/officeDocument/2006/relationships/tags" Target="../tags/tag339.xml"/><Relationship Id="rId5" Type="http://schemas.openxmlformats.org/officeDocument/2006/relationships/tags" Target="../tags/tag340.xml"/><Relationship Id="rId6" Type="http://schemas.openxmlformats.org/officeDocument/2006/relationships/tags" Target="../tags/tag341.xml"/><Relationship Id="rId7" Type="http://schemas.openxmlformats.org/officeDocument/2006/relationships/tags" Target="../tags/tag342.xml"/><Relationship Id="rId8" Type="http://schemas.openxmlformats.org/officeDocument/2006/relationships/tags" Target="../tags/tag343.xml"/></Relationships>
</file>

<file path=ppt/slides/_rels/slide18.xml.rels><?xml version="1.0" encoding="UTF-8" standalone="yes"?>
<Relationships xmlns="http://schemas.openxmlformats.org/package/2006/relationships"><Relationship Id="rId9" Type="http://schemas.openxmlformats.org/officeDocument/2006/relationships/tags" Target="../tags/tag367.xml"/><Relationship Id="rId20" Type="http://schemas.openxmlformats.org/officeDocument/2006/relationships/slideLayout" Target="../slideLayouts/slideLayout2.xml"/><Relationship Id="rId21" Type="http://schemas.openxmlformats.org/officeDocument/2006/relationships/oleObject" Target="../embeddings/oleObject63.bin"/><Relationship Id="rId22" Type="http://schemas.openxmlformats.org/officeDocument/2006/relationships/image" Target="../media/image2.emf"/><Relationship Id="rId23" Type="http://schemas.openxmlformats.org/officeDocument/2006/relationships/oleObject" Target="../embeddings/oleObject64.bin"/><Relationship Id="rId24" Type="http://schemas.openxmlformats.org/officeDocument/2006/relationships/image" Target="../media/image80.emf"/><Relationship Id="rId25" Type="http://schemas.openxmlformats.org/officeDocument/2006/relationships/oleObject" Target="../embeddings/oleObject65.bin"/><Relationship Id="rId26" Type="http://schemas.openxmlformats.org/officeDocument/2006/relationships/image" Target="../media/image81.emf"/><Relationship Id="rId27" Type="http://schemas.openxmlformats.org/officeDocument/2006/relationships/image" Target="../media/image36.jpeg"/><Relationship Id="rId10" Type="http://schemas.openxmlformats.org/officeDocument/2006/relationships/tags" Target="../tags/tag368.xml"/><Relationship Id="rId11" Type="http://schemas.openxmlformats.org/officeDocument/2006/relationships/tags" Target="../tags/tag369.xml"/><Relationship Id="rId12" Type="http://schemas.openxmlformats.org/officeDocument/2006/relationships/tags" Target="../tags/tag370.xml"/><Relationship Id="rId13" Type="http://schemas.openxmlformats.org/officeDocument/2006/relationships/tags" Target="../tags/tag371.xml"/><Relationship Id="rId14" Type="http://schemas.openxmlformats.org/officeDocument/2006/relationships/tags" Target="../tags/tag372.xml"/><Relationship Id="rId15" Type="http://schemas.openxmlformats.org/officeDocument/2006/relationships/tags" Target="../tags/tag373.xml"/><Relationship Id="rId16" Type="http://schemas.openxmlformats.org/officeDocument/2006/relationships/tags" Target="../tags/tag374.xml"/><Relationship Id="rId17" Type="http://schemas.openxmlformats.org/officeDocument/2006/relationships/tags" Target="../tags/tag375.xml"/><Relationship Id="rId18" Type="http://schemas.openxmlformats.org/officeDocument/2006/relationships/tags" Target="../tags/tag376.xml"/><Relationship Id="rId19" Type="http://schemas.openxmlformats.org/officeDocument/2006/relationships/tags" Target="../tags/tag377.xml"/><Relationship Id="rId1" Type="http://schemas.openxmlformats.org/officeDocument/2006/relationships/vmlDrawing" Target="../drawings/vmlDrawing30.vml"/><Relationship Id="rId2" Type="http://schemas.openxmlformats.org/officeDocument/2006/relationships/tags" Target="../tags/tag360.xml"/><Relationship Id="rId3" Type="http://schemas.openxmlformats.org/officeDocument/2006/relationships/tags" Target="../tags/tag361.xml"/><Relationship Id="rId4" Type="http://schemas.openxmlformats.org/officeDocument/2006/relationships/tags" Target="../tags/tag362.xml"/><Relationship Id="rId5" Type="http://schemas.openxmlformats.org/officeDocument/2006/relationships/tags" Target="../tags/tag363.xml"/><Relationship Id="rId6" Type="http://schemas.openxmlformats.org/officeDocument/2006/relationships/tags" Target="../tags/tag364.xml"/><Relationship Id="rId7" Type="http://schemas.openxmlformats.org/officeDocument/2006/relationships/tags" Target="../tags/tag365.xml"/><Relationship Id="rId8" Type="http://schemas.openxmlformats.org/officeDocument/2006/relationships/tags" Target="../tags/tag366.xml"/></Relationships>
</file>

<file path=ppt/slides/_rels/slide19.xml.rels><?xml version="1.0" encoding="UTF-8" standalone="yes"?>
<Relationships xmlns="http://schemas.openxmlformats.org/package/2006/relationships"><Relationship Id="rId13" Type="http://schemas.openxmlformats.org/officeDocument/2006/relationships/tags" Target="../tags/tag389.xml"/><Relationship Id="rId14" Type="http://schemas.openxmlformats.org/officeDocument/2006/relationships/tags" Target="../tags/tag390.xml"/><Relationship Id="rId15" Type="http://schemas.openxmlformats.org/officeDocument/2006/relationships/tags" Target="../tags/tag391.xml"/><Relationship Id="rId16" Type="http://schemas.openxmlformats.org/officeDocument/2006/relationships/tags" Target="../tags/tag392.xml"/><Relationship Id="rId17" Type="http://schemas.openxmlformats.org/officeDocument/2006/relationships/tags" Target="../tags/tag393.xml"/><Relationship Id="rId18" Type="http://schemas.openxmlformats.org/officeDocument/2006/relationships/tags" Target="../tags/tag394.xml"/><Relationship Id="rId19" Type="http://schemas.openxmlformats.org/officeDocument/2006/relationships/tags" Target="../tags/tag395.xml"/><Relationship Id="rId63" Type="http://schemas.openxmlformats.org/officeDocument/2006/relationships/image" Target="../media/image83.emf"/><Relationship Id="rId64" Type="http://schemas.openxmlformats.org/officeDocument/2006/relationships/oleObject" Target="../embeddings/oleObject69.bin"/><Relationship Id="rId65" Type="http://schemas.openxmlformats.org/officeDocument/2006/relationships/image" Target="../media/image84.emf"/><Relationship Id="rId66" Type="http://schemas.openxmlformats.org/officeDocument/2006/relationships/image" Target="../media/image41.png"/><Relationship Id="rId50" Type="http://schemas.openxmlformats.org/officeDocument/2006/relationships/tags" Target="../tags/tag426.xml"/><Relationship Id="rId51" Type="http://schemas.openxmlformats.org/officeDocument/2006/relationships/tags" Target="../tags/tag427.xml"/><Relationship Id="rId52" Type="http://schemas.openxmlformats.org/officeDocument/2006/relationships/tags" Target="../tags/tag428.xml"/><Relationship Id="rId53" Type="http://schemas.openxmlformats.org/officeDocument/2006/relationships/tags" Target="../tags/tag429.xml"/><Relationship Id="rId54" Type="http://schemas.openxmlformats.org/officeDocument/2006/relationships/tags" Target="../tags/tag430.xml"/><Relationship Id="rId55" Type="http://schemas.openxmlformats.org/officeDocument/2006/relationships/tags" Target="../tags/tag431.xml"/><Relationship Id="rId56" Type="http://schemas.openxmlformats.org/officeDocument/2006/relationships/tags" Target="../tags/tag432.xml"/><Relationship Id="rId57" Type="http://schemas.openxmlformats.org/officeDocument/2006/relationships/slideLayout" Target="../slideLayouts/slideLayout2.xml"/><Relationship Id="rId58" Type="http://schemas.openxmlformats.org/officeDocument/2006/relationships/oleObject" Target="../embeddings/oleObject66.bin"/><Relationship Id="rId59" Type="http://schemas.openxmlformats.org/officeDocument/2006/relationships/image" Target="../media/image2.emf"/><Relationship Id="rId40" Type="http://schemas.openxmlformats.org/officeDocument/2006/relationships/tags" Target="../tags/tag416.xml"/><Relationship Id="rId41" Type="http://schemas.openxmlformats.org/officeDocument/2006/relationships/tags" Target="../tags/tag417.xml"/><Relationship Id="rId42" Type="http://schemas.openxmlformats.org/officeDocument/2006/relationships/tags" Target="../tags/tag418.xml"/><Relationship Id="rId43" Type="http://schemas.openxmlformats.org/officeDocument/2006/relationships/tags" Target="../tags/tag419.xml"/><Relationship Id="rId44" Type="http://schemas.openxmlformats.org/officeDocument/2006/relationships/tags" Target="../tags/tag420.xml"/><Relationship Id="rId45" Type="http://schemas.openxmlformats.org/officeDocument/2006/relationships/tags" Target="../tags/tag421.xml"/><Relationship Id="rId46" Type="http://schemas.openxmlformats.org/officeDocument/2006/relationships/tags" Target="../tags/tag422.xml"/><Relationship Id="rId47" Type="http://schemas.openxmlformats.org/officeDocument/2006/relationships/tags" Target="../tags/tag423.xml"/><Relationship Id="rId48" Type="http://schemas.openxmlformats.org/officeDocument/2006/relationships/tags" Target="../tags/tag424.xml"/><Relationship Id="rId49" Type="http://schemas.openxmlformats.org/officeDocument/2006/relationships/tags" Target="../tags/tag425.xml"/><Relationship Id="rId1" Type="http://schemas.openxmlformats.org/officeDocument/2006/relationships/vmlDrawing" Target="../drawings/vmlDrawing31.vml"/><Relationship Id="rId2" Type="http://schemas.openxmlformats.org/officeDocument/2006/relationships/tags" Target="../tags/tag378.xml"/><Relationship Id="rId3" Type="http://schemas.openxmlformats.org/officeDocument/2006/relationships/tags" Target="../tags/tag379.xml"/><Relationship Id="rId4" Type="http://schemas.openxmlformats.org/officeDocument/2006/relationships/tags" Target="../tags/tag380.xml"/><Relationship Id="rId5" Type="http://schemas.openxmlformats.org/officeDocument/2006/relationships/tags" Target="../tags/tag381.xml"/><Relationship Id="rId6" Type="http://schemas.openxmlformats.org/officeDocument/2006/relationships/tags" Target="../tags/tag382.xml"/><Relationship Id="rId7" Type="http://schemas.openxmlformats.org/officeDocument/2006/relationships/tags" Target="../tags/tag383.xml"/><Relationship Id="rId8" Type="http://schemas.openxmlformats.org/officeDocument/2006/relationships/tags" Target="../tags/tag384.xml"/><Relationship Id="rId9" Type="http://schemas.openxmlformats.org/officeDocument/2006/relationships/tags" Target="../tags/tag385.xml"/><Relationship Id="rId30" Type="http://schemas.openxmlformats.org/officeDocument/2006/relationships/tags" Target="../tags/tag406.xml"/><Relationship Id="rId31" Type="http://schemas.openxmlformats.org/officeDocument/2006/relationships/tags" Target="../tags/tag407.xml"/><Relationship Id="rId32" Type="http://schemas.openxmlformats.org/officeDocument/2006/relationships/tags" Target="../tags/tag408.xml"/><Relationship Id="rId33" Type="http://schemas.openxmlformats.org/officeDocument/2006/relationships/tags" Target="../tags/tag409.xml"/><Relationship Id="rId34" Type="http://schemas.openxmlformats.org/officeDocument/2006/relationships/tags" Target="../tags/tag410.xml"/><Relationship Id="rId35" Type="http://schemas.openxmlformats.org/officeDocument/2006/relationships/tags" Target="../tags/tag411.xml"/><Relationship Id="rId36" Type="http://schemas.openxmlformats.org/officeDocument/2006/relationships/tags" Target="../tags/tag412.xml"/><Relationship Id="rId37" Type="http://schemas.openxmlformats.org/officeDocument/2006/relationships/tags" Target="../tags/tag413.xml"/><Relationship Id="rId38" Type="http://schemas.openxmlformats.org/officeDocument/2006/relationships/tags" Target="../tags/tag414.xml"/><Relationship Id="rId39" Type="http://schemas.openxmlformats.org/officeDocument/2006/relationships/tags" Target="../tags/tag415.xml"/><Relationship Id="rId20" Type="http://schemas.openxmlformats.org/officeDocument/2006/relationships/tags" Target="../tags/tag396.xml"/><Relationship Id="rId21" Type="http://schemas.openxmlformats.org/officeDocument/2006/relationships/tags" Target="../tags/tag397.xml"/><Relationship Id="rId22" Type="http://schemas.openxmlformats.org/officeDocument/2006/relationships/tags" Target="../tags/tag398.xml"/><Relationship Id="rId23" Type="http://schemas.openxmlformats.org/officeDocument/2006/relationships/tags" Target="../tags/tag399.xml"/><Relationship Id="rId24" Type="http://schemas.openxmlformats.org/officeDocument/2006/relationships/tags" Target="../tags/tag400.xml"/><Relationship Id="rId25" Type="http://schemas.openxmlformats.org/officeDocument/2006/relationships/tags" Target="../tags/tag401.xml"/><Relationship Id="rId26" Type="http://schemas.openxmlformats.org/officeDocument/2006/relationships/tags" Target="../tags/tag402.xml"/><Relationship Id="rId27" Type="http://schemas.openxmlformats.org/officeDocument/2006/relationships/tags" Target="../tags/tag403.xml"/><Relationship Id="rId28" Type="http://schemas.openxmlformats.org/officeDocument/2006/relationships/tags" Target="../tags/tag404.xml"/><Relationship Id="rId29" Type="http://schemas.openxmlformats.org/officeDocument/2006/relationships/tags" Target="../tags/tag405.xml"/><Relationship Id="rId60" Type="http://schemas.openxmlformats.org/officeDocument/2006/relationships/oleObject" Target="../embeddings/oleObject67.bin"/><Relationship Id="rId61" Type="http://schemas.openxmlformats.org/officeDocument/2006/relationships/image" Target="../media/image82.emf"/><Relationship Id="rId62" Type="http://schemas.openxmlformats.org/officeDocument/2006/relationships/oleObject" Target="../embeddings/oleObject68.bin"/><Relationship Id="rId10" Type="http://schemas.openxmlformats.org/officeDocument/2006/relationships/tags" Target="../tags/tag386.xml"/><Relationship Id="rId11" Type="http://schemas.openxmlformats.org/officeDocument/2006/relationships/tags" Target="../tags/tag387.xml"/><Relationship Id="rId12" Type="http://schemas.openxmlformats.org/officeDocument/2006/relationships/tags" Target="../tags/tag388.xml"/></Relationships>
</file>

<file path=ppt/slides/_rels/slide2.xml.rels><?xml version="1.0" encoding="UTF-8" standalone="yes"?>
<Relationships xmlns="http://schemas.openxmlformats.org/package/2006/relationships"><Relationship Id="rId9" Type="http://schemas.openxmlformats.org/officeDocument/2006/relationships/hyperlink" Target="http://upload.wikimedia.org/wikipedia/commons/0/09/Flag_of_South_Korea.svg" TargetMode="External"/><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hyperlink" Target="http://upload.wikimedia.org/wikipedia/commons/f/f3/Flag_of_Russia.svg" TargetMode="External"/><Relationship Id="rId23" Type="http://schemas.openxmlformats.org/officeDocument/2006/relationships/image" Target="../media/image27.png"/><Relationship Id="rId10" Type="http://schemas.openxmlformats.org/officeDocument/2006/relationships/image" Target="../media/image18.jpeg"/><Relationship Id="rId11" Type="http://schemas.openxmlformats.org/officeDocument/2006/relationships/hyperlink" Target="http://upload.wikimedia.org/wikipedia/commons/archive/f/fa/20091103090801!Flag_of_the_People's_Republic_of_China.svg" TargetMode="External"/><Relationship Id="rId12" Type="http://schemas.openxmlformats.org/officeDocument/2006/relationships/image" Target="../media/image19.jpeg"/><Relationship Id="rId13" Type="http://schemas.openxmlformats.org/officeDocument/2006/relationships/hyperlink" Target="file://localhost//upload.wikimedia.org/wikipedia/commons/a/a4/Flag_of_the_United_States.svg" TargetMode="External"/><Relationship Id="rId14" Type="http://schemas.openxmlformats.org/officeDocument/2006/relationships/image" Target="../media/image20.jpeg"/><Relationship Id="rId15" Type="http://schemas.openxmlformats.org/officeDocument/2006/relationships/hyperlink" Target="file://localhost//upload.wikimedia.org/wikipedia/commons/9/9e/Flag_of_Japan.svg" TargetMode="External"/><Relationship Id="rId16" Type="http://schemas.openxmlformats.org/officeDocument/2006/relationships/image" Target="../media/image21.jpe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vmlDrawing" Target="../drawings/vmlDrawing15.vml"/><Relationship Id="rId2" Type="http://schemas.openxmlformats.org/officeDocument/2006/relationships/tags" Target="../tags/tag70.xml"/><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oleObject" Target="../embeddings/oleObject15.bin"/><Relationship Id="rId6" Type="http://schemas.openxmlformats.org/officeDocument/2006/relationships/image" Target="../media/image15.emf"/><Relationship Id="rId7" Type="http://schemas.openxmlformats.org/officeDocument/2006/relationships/image" Target="../media/image16.jpeg"/><Relationship Id="rId8" Type="http://schemas.openxmlformats.org/officeDocument/2006/relationships/image" Target="../media/image17.jpeg"/></Relationships>
</file>

<file path=ppt/slides/_rels/slide20.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png"/><Relationship Id="rId15" Type="http://schemas.openxmlformats.org/officeDocument/2006/relationships/image" Target="../media/image41.png"/><Relationship Id="rId16" Type="http://schemas.openxmlformats.org/officeDocument/2006/relationships/image" Target="../media/image91.png"/><Relationship Id="rId1" Type="http://schemas.openxmlformats.org/officeDocument/2006/relationships/vmlDrawing" Target="../drawings/vmlDrawing32.vml"/><Relationship Id="rId2" Type="http://schemas.openxmlformats.org/officeDocument/2006/relationships/tags" Target="../tags/tag433.xml"/><Relationship Id="rId3" Type="http://schemas.openxmlformats.org/officeDocument/2006/relationships/tags" Target="../tags/tag434.xml"/><Relationship Id="rId4" Type="http://schemas.openxmlformats.org/officeDocument/2006/relationships/tags" Target="../tags/tag435.xml"/><Relationship Id="rId5" Type="http://schemas.openxmlformats.org/officeDocument/2006/relationships/slideLayout" Target="../slideLayouts/slideLayout2.xml"/><Relationship Id="rId6" Type="http://schemas.openxmlformats.org/officeDocument/2006/relationships/notesSlide" Target="../notesSlides/notesSlide7.xml"/><Relationship Id="rId7" Type="http://schemas.openxmlformats.org/officeDocument/2006/relationships/oleObject" Target="../embeddings/oleObject70.bin"/><Relationship Id="rId8" Type="http://schemas.openxmlformats.org/officeDocument/2006/relationships/image" Target="../media/image2.emf"/><Relationship Id="rId9" Type="http://schemas.openxmlformats.org/officeDocument/2006/relationships/image" Target="../media/image85.jpg"/><Relationship Id="rId10" Type="http://schemas.openxmlformats.org/officeDocument/2006/relationships/image" Target="../media/image86.png"/></Relationships>
</file>

<file path=ppt/slides/_rels/slide21.xml.rels><?xml version="1.0" encoding="UTF-8" standalone="yes"?>
<Relationships xmlns="http://schemas.openxmlformats.org/package/2006/relationships"><Relationship Id="rId9" Type="http://schemas.openxmlformats.org/officeDocument/2006/relationships/image" Target="../media/image10.emf"/><Relationship Id="rId20" Type="http://schemas.openxmlformats.org/officeDocument/2006/relationships/image" Target="../media/image100.jpg"/><Relationship Id="rId10" Type="http://schemas.openxmlformats.org/officeDocument/2006/relationships/image" Target="../media/image92.jpg"/><Relationship Id="rId11" Type="http://schemas.openxmlformats.org/officeDocument/2006/relationships/image" Target="../media/image93.jpg"/><Relationship Id="rId12" Type="http://schemas.openxmlformats.org/officeDocument/2006/relationships/image" Target="../media/image41.png"/><Relationship Id="rId13" Type="http://schemas.openxmlformats.org/officeDocument/2006/relationships/image" Target="../media/image90.png"/><Relationship Id="rId14" Type="http://schemas.openxmlformats.org/officeDocument/2006/relationships/image" Target="../media/image94.png"/><Relationship Id="rId15" Type="http://schemas.openxmlformats.org/officeDocument/2006/relationships/image" Target="../media/image95.jpg"/><Relationship Id="rId16" Type="http://schemas.openxmlformats.org/officeDocument/2006/relationships/image" Target="../media/image96.png"/><Relationship Id="rId17" Type="http://schemas.openxmlformats.org/officeDocument/2006/relationships/image" Target="../media/image97.jpg"/><Relationship Id="rId18" Type="http://schemas.openxmlformats.org/officeDocument/2006/relationships/image" Target="../media/image98.jpg"/><Relationship Id="rId19" Type="http://schemas.openxmlformats.org/officeDocument/2006/relationships/image" Target="../media/image99.png"/><Relationship Id="rId1" Type="http://schemas.openxmlformats.org/officeDocument/2006/relationships/vmlDrawing" Target="../drawings/vmlDrawing33.vml"/><Relationship Id="rId2" Type="http://schemas.openxmlformats.org/officeDocument/2006/relationships/tags" Target="../tags/tag436.xml"/><Relationship Id="rId3" Type="http://schemas.openxmlformats.org/officeDocument/2006/relationships/tags" Target="../tags/tag437.xml"/><Relationship Id="rId4" Type="http://schemas.openxmlformats.org/officeDocument/2006/relationships/tags" Target="../tags/tag438.xml"/><Relationship Id="rId5" Type="http://schemas.openxmlformats.org/officeDocument/2006/relationships/tags" Target="../tags/tag439.xml"/><Relationship Id="rId6" Type="http://schemas.openxmlformats.org/officeDocument/2006/relationships/slideLayout" Target="../slideLayouts/slideLayout17.xml"/><Relationship Id="rId7" Type="http://schemas.openxmlformats.org/officeDocument/2006/relationships/notesSlide" Target="../notesSlides/notesSlide8.xml"/><Relationship Id="rId8" Type="http://schemas.openxmlformats.org/officeDocument/2006/relationships/oleObject" Target="../embeddings/oleObject71.bin"/></Relationships>
</file>

<file path=ppt/slides/_rels/slide22.xml.rels><?xml version="1.0" encoding="UTF-8" standalone="yes"?>
<Relationships xmlns="http://schemas.openxmlformats.org/package/2006/relationships"><Relationship Id="rId13" Type="http://schemas.openxmlformats.org/officeDocument/2006/relationships/tags" Target="../tags/tag451.xml"/><Relationship Id="rId14" Type="http://schemas.openxmlformats.org/officeDocument/2006/relationships/tags" Target="../tags/tag452.xml"/><Relationship Id="rId15" Type="http://schemas.openxmlformats.org/officeDocument/2006/relationships/tags" Target="../tags/tag453.xml"/><Relationship Id="rId16" Type="http://schemas.openxmlformats.org/officeDocument/2006/relationships/tags" Target="../tags/tag454.xml"/><Relationship Id="rId17" Type="http://schemas.openxmlformats.org/officeDocument/2006/relationships/tags" Target="../tags/tag455.xml"/><Relationship Id="rId18" Type="http://schemas.openxmlformats.org/officeDocument/2006/relationships/tags" Target="../tags/tag456.xml"/><Relationship Id="rId19" Type="http://schemas.openxmlformats.org/officeDocument/2006/relationships/tags" Target="../tags/tag457.xml"/><Relationship Id="rId63" Type="http://schemas.openxmlformats.org/officeDocument/2006/relationships/tags" Target="../tags/tag501.xml"/><Relationship Id="rId64" Type="http://schemas.openxmlformats.org/officeDocument/2006/relationships/tags" Target="../tags/tag502.xml"/><Relationship Id="rId65" Type="http://schemas.openxmlformats.org/officeDocument/2006/relationships/tags" Target="../tags/tag503.xml"/><Relationship Id="rId66" Type="http://schemas.openxmlformats.org/officeDocument/2006/relationships/tags" Target="../tags/tag504.xml"/><Relationship Id="rId67" Type="http://schemas.openxmlformats.org/officeDocument/2006/relationships/tags" Target="../tags/tag505.xml"/><Relationship Id="rId68" Type="http://schemas.openxmlformats.org/officeDocument/2006/relationships/slideLayout" Target="../slideLayouts/slideLayout2.xml"/><Relationship Id="rId69" Type="http://schemas.openxmlformats.org/officeDocument/2006/relationships/notesSlide" Target="../notesSlides/notesSlide9.xml"/><Relationship Id="rId50" Type="http://schemas.openxmlformats.org/officeDocument/2006/relationships/tags" Target="../tags/tag488.xml"/><Relationship Id="rId51" Type="http://schemas.openxmlformats.org/officeDocument/2006/relationships/tags" Target="../tags/tag489.xml"/><Relationship Id="rId52" Type="http://schemas.openxmlformats.org/officeDocument/2006/relationships/tags" Target="../tags/tag490.xml"/><Relationship Id="rId53" Type="http://schemas.openxmlformats.org/officeDocument/2006/relationships/tags" Target="../tags/tag491.xml"/><Relationship Id="rId54" Type="http://schemas.openxmlformats.org/officeDocument/2006/relationships/tags" Target="../tags/tag492.xml"/><Relationship Id="rId55" Type="http://schemas.openxmlformats.org/officeDocument/2006/relationships/tags" Target="../tags/tag493.xml"/><Relationship Id="rId56" Type="http://schemas.openxmlformats.org/officeDocument/2006/relationships/tags" Target="../tags/tag494.xml"/><Relationship Id="rId57" Type="http://schemas.openxmlformats.org/officeDocument/2006/relationships/tags" Target="../tags/tag495.xml"/><Relationship Id="rId58" Type="http://schemas.openxmlformats.org/officeDocument/2006/relationships/tags" Target="../tags/tag496.xml"/><Relationship Id="rId59" Type="http://schemas.openxmlformats.org/officeDocument/2006/relationships/tags" Target="../tags/tag497.xml"/><Relationship Id="rId40" Type="http://schemas.openxmlformats.org/officeDocument/2006/relationships/tags" Target="../tags/tag478.xml"/><Relationship Id="rId41" Type="http://schemas.openxmlformats.org/officeDocument/2006/relationships/tags" Target="../tags/tag479.xml"/><Relationship Id="rId42" Type="http://schemas.openxmlformats.org/officeDocument/2006/relationships/tags" Target="../tags/tag480.xml"/><Relationship Id="rId43" Type="http://schemas.openxmlformats.org/officeDocument/2006/relationships/tags" Target="../tags/tag481.xml"/><Relationship Id="rId44" Type="http://schemas.openxmlformats.org/officeDocument/2006/relationships/tags" Target="../tags/tag482.xml"/><Relationship Id="rId45" Type="http://schemas.openxmlformats.org/officeDocument/2006/relationships/tags" Target="../tags/tag483.xml"/><Relationship Id="rId46" Type="http://schemas.openxmlformats.org/officeDocument/2006/relationships/tags" Target="../tags/tag484.xml"/><Relationship Id="rId47" Type="http://schemas.openxmlformats.org/officeDocument/2006/relationships/tags" Target="../tags/tag485.xml"/><Relationship Id="rId48" Type="http://schemas.openxmlformats.org/officeDocument/2006/relationships/tags" Target="../tags/tag486.xml"/><Relationship Id="rId49" Type="http://schemas.openxmlformats.org/officeDocument/2006/relationships/tags" Target="../tags/tag487.xml"/><Relationship Id="rId1" Type="http://schemas.openxmlformats.org/officeDocument/2006/relationships/vmlDrawing" Target="../drawings/vmlDrawing34.vml"/><Relationship Id="rId2" Type="http://schemas.openxmlformats.org/officeDocument/2006/relationships/tags" Target="../tags/tag440.xml"/><Relationship Id="rId3" Type="http://schemas.openxmlformats.org/officeDocument/2006/relationships/tags" Target="../tags/tag441.xml"/><Relationship Id="rId4" Type="http://schemas.openxmlformats.org/officeDocument/2006/relationships/tags" Target="../tags/tag442.xml"/><Relationship Id="rId5" Type="http://schemas.openxmlformats.org/officeDocument/2006/relationships/tags" Target="../tags/tag443.xml"/><Relationship Id="rId6" Type="http://schemas.openxmlformats.org/officeDocument/2006/relationships/tags" Target="../tags/tag444.xml"/><Relationship Id="rId7" Type="http://schemas.openxmlformats.org/officeDocument/2006/relationships/tags" Target="../tags/tag445.xml"/><Relationship Id="rId8" Type="http://schemas.openxmlformats.org/officeDocument/2006/relationships/tags" Target="../tags/tag446.xml"/><Relationship Id="rId9" Type="http://schemas.openxmlformats.org/officeDocument/2006/relationships/tags" Target="../tags/tag447.xml"/><Relationship Id="rId30" Type="http://schemas.openxmlformats.org/officeDocument/2006/relationships/tags" Target="../tags/tag468.xml"/><Relationship Id="rId31" Type="http://schemas.openxmlformats.org/officeDocument/2006/relationships/tags" Target="../tags/tag469.xml"/><Relationship Id="rId32" Type="http://schemas.openxmlformats.org/officeDocument/2006/relationships/tags" Target="../tags/tag470.xml"/><Relationship Id="rId33" Type="http://schemas.openxmlformats.org/officeDocument/2006/relationships/tags" Target="../tags/tag471.xml"/><Relationship Id="rId34" Type="http://schemas.openxmlformats.org/officeDocument/2006/relationships/tags" Target="../tags/tag472.xml"/><Relationship Id="rId35" Type="http://schemas.openxmlformats.org/officeDocument/2006/relationships/tags" Target="../tags/tag473.xml"/><Relationship Id="rId36" Type="http://schemas.openxmlformats.org/officeDocument/2006/relationships/tags" Target="../tags/tag474.xml"/><Relationship Id="rId37" Type="http://schemas.openxmlformats.org/officeDocument/2006/relationships/tags" Target="../tags/tag475.xml"/><Relationship Id="rId38" Type="http://schemas.openxmlformats.org/officeDocument/2006/relationships/tags" Target="../tags/tag476.xml"/><Relationship Id="rId39" Type="http://schemas.openxmlformats.org/officeDocument/2006/relationships/tags" Target="../tags/tag477.xml"/><Relationship Id="rId80" Type="http://schemas.openxmlformats.org/officeDocument/2006/relationships/image" Target="../media/image105.emf"/><Relationship Id="rId70" Type="http://schemas.openxmlformats.org/officeDocument/2006/relationships/oleObject" Target="../embeddings/oleObject72.bin"/><Relationship Id="rId71" Type="http://schemas.openxmlformats.org/officeDocument/2006/relationships/image" Target="../media/image101.emf"/><Relationship Id="rId72" Type="http://schemas.openxmlformats.org/officeDocument/2006/relationships/oleObject" Target="../embeddings/oleObject73.bin"/><Relationship Id="rId20" Type="http://schemas.openxmlformats.org/officeDocument/2006/relationships/tags" Target="../tags/tag458.xml"/><Relationship Id="rId21" Type="http://schemas.openxmlformats.org/officeDocument/2006/relationships/tags" Target="../tags/tag459.xml"/><Relationship Id="rId22" Type="http://schemas.openxmlformats.org/officeDocument/2006/relationships/tags" Target="../tags/tag460.xml"/><Relationship Id="rId23" Type="http://schemas.openxmlformats.org/officeDocument/2006/relationships/tags" Target="../tags/tag461.xml"/><Relationship Id="rId24" Type="http://schemas.openxmlformats.org/officeDocument/2006/relationships/tags" Target="../tags/tag462.xml"/><Relationship Id="rId25" Type="http://schemas.openxmlformats.org/officeDocument/2006/relationships/tags" Target="../tags/tag463.xml"/><Relationship Id="rId26" Type="http://schemas.openxmlformats.org/officeDocument/2006/relationships/tags" Target="../tags/tag464.xml"/><Relationship Id="rId27" Type="http://schemas.openxmlformats.org/officeDocument/2006/relationships/tags" Target="../tags/tag465.xml"/><Relationship Id="rId28" Type="http://schemas.openxmlformats.org/officeDocument/2006/relationships/tags" Target="../tags/tag466.xml"/><Relationship Id="rId29" Type="http://schemas.openxmlformats.org/officeDocument/2006/relationships/tags" Target="../tags/tag467.xml"/><Relationship Id="rId73" Type="http://schemas.openxmlformats.org/officeDocument/2006/relationships/image" Target="../media/image102.emf"/><Relationship Id="rId74" Type="http://schemas.openxmlformats.org/officeDocument/2006/relationships/oleObject" Target="../embeddings/oleObject74.bin"/><Relationship Id="rId75" Type="http://schemas.openxmlformats.org/officeDocument/2006/relationships/image" Target="../media/image103.emf"/><Relationship Id="rId76" Type="http://schemas.openxmlformats.org/officeDocument/2006/relationships/image" Target="../media/image41.png"/><Relationship Id="rId77" Type="http://schemas.openxmlformats.org/officeDocument/2006/relationships/oleObject" Target="../embeddings/oleObject75.bin"/><Relationship Id="rId78" Type="http://schemas.openxmlformats.org/officeDocument/2006/relationships/image" Target="../media/image104.emf"/><Relationship Id="rId79" Type="http://schemas.openxmlformats.org/officeDocument/2006/relationships/oleObject" Target="../embeddings/oleObject76.bin"/><Relationship Id="rId60" Type="http://schemas.openxmlformats.org/officeDocument/2006/relationships/tags" Target="../tags/tag498.xml"/><Relationship Id="rId61" Type="http://schemas.openxmlformats.org/officeDocument/2006/relationships/tags" Target="../tags/tag499.xml"/><Relationship Id="rId62" Type="http://schemas.openxmlformats.org/officeDocument/2006/relationships/tags" Target="../tags/tag500.xml"/><Relationship Id="rId10" Type="http://schemas.openxmlformats.org/officeDocument/2006/relationships/tags" Target="../tags/tag448.xml"/><Relationship Id="rId11" Type="http://schemas.openxmlformats.org/officeDocument/2006/relationships/tags" Target="../tags/tag449.xml"/><Relationship Id="rId12" Type="http://schemas.openxmlformats.org/officeDocument/2006/relationships/tags" Target="../tags/tag450.xml"/></Relationships>
</file>

<file path=ppt/slides/_rels/slide23.xml.rels><?xml version="1.0" encoding="UTF-8" standalone="yes"?>
<Relationships xmlns="http://schemas.openxmlformats.org/package/2006/relationships"><Relationship Id="rId11" Type="http://schemas.openxmlformats.org/officeDocument/2006/relationships/image" Target="../media/image107.jpeg"/><Relationship Id="rId12" Type="http://schemas.openxmlformats.org/officeDocument/2006/relationships/image" Target="../media/image108.png"/><Relationship Id="rId13" Type="http://schemas.openxmlformats.org/officeDocument/2006/relationships/image" Target="../media/image109.png"/><Relationship Id="rId14" Type="http://schemas.openxmlformats.org/officeDocument/2006/relationships/image" Target="../media/image110.jpeg"/><Relationship Id="rId15" Type="http://schemas.openxmlformats.org/officeDocument/2006/relationships/image" Target="../media/image111.png"/><Relationship Id="rId1" Type="http://schemas.openxmlformats.org/officeDocument/2006/relationships/vmlDrawing" Target="../drawings/vmlDrawing35.vml"/><Relationship Id="rId2" Type="http://schemas.openxmlformats.org/officeDocument/2006/relationships/tags" Target="../tags/tag506.xml"/><Relationship Id="rId3" Type="http://schemas.openxmlformats.org/officeDocument/2006/relationships/tags" Target="../tags/tag507.xml"/><Relationship Id="rId4" Type="http://schemas.openxmlformats.org/officeDocument/2006/relationships/tags" Target="../tags/tag508.xml"/><Relationship Id="rId5" Type="http://schemas.openxmlformats.org/officeDocument/2006/relationships/slideLayout" Target="../slideLayouts/slideLayout17.xml"/><Relationship Id="rId6" Type="http://schemas.openxmlformats.org/officeDocument/2006/relationships/notesSlide" Target="../notesSlides/notesSlide10.xml"/><Relationship Id="rId7" Type="http://schemas.openxmlformats.org/officeDocument/2006/relationships/oleObject" Target="../embeddings/oleObject77.bin"/><Relationship Id="rId8" Type="http://schemas.openxmlformats.org/officeDocument/2006/relationships/image" Target="../media/image10.emf"/><Relationship Id="rId9" Type="http://schemas.openxmlformats.org/officeDocument/2006/relationships/image" Target="../media/image41.png"/><Relationship Id="rId10" Type="http://schemas.openxmlformats.org/officeDocument/2006/relationships/image" Target="../media/image106.jpeg"/></Relationships>
</file>

<file path=ppt/slides/_rels/slide24.xml.rels><?xml version="1.0" encoding="UTF-8" standalone="yes"?>
<Relationships xmlns="http://schemas.openxmlformats.org/package/2006/relationships"><Relationship Id="rId13" Type="http://schemas.openxmlformats.org/officeDocument/2006/relationships/tags" Target="../tags/tag520.xml"/><Relationship Id="rId14" Type="http://schemas.openxmlformats.org/officeDocument/2006/relationships/tags" Target="../tags/tag521.xml"/><Relationship Id="rId15" Type="http://schemas.openxmlformats.org/officeDocument/2006/relationships/tags" Target="../tags/tag522.xml"/><Relationship Id="rId16" Type="http://schemas.openxmlformats.org/officeDocument/2006/relationships/tags" Target="../tags/tag523.xml"/><Relationship Id="rId17" Type="http://schemas.openxmlformats.org/officeDocument/2006/relationships/tags" Target="../tags/tag524.xml"/><Relationship Id="rId18" Type="http://schemas.openxmlformats.org/officeDocument/2006/relationships/tags" Target="../tags/tag525.xml"/><Relationship Id="rId19" Type="http://schemas.openxmlformats.org/officeDocument/2006/relationships/tags" Target="../tags/tag526.xml"/><Relationship Id="rId50" Type="http://schemas.openxmlformats.org/officeDocument/2006/relationships/image" Target="../media/image41.png"/><Relationship Id="rId51" Type="http://schemas.openxmlformats.org/officeDocument/2006/relationships/oleObject" Target="../embeddings/oleObject81.bin"/><Relationship Id="rId52" Type="http://schemas.openxmlformats.org/officeDocument/2006/relationships/image" Target="../media/image114.emf"/><Relationship Id="rId53" Type="http://schemas.openxmlformats.org/officeDocument/2006/relationships/image" Target="../media/image35.png"/><Relationship Id="rId40" Type="http://schemas.openxmlformats.org/officeDocument/2006/relationships/tags" Target="../tags/tag547.xml"/><Relationship Id="rId41" Type="http://schemas.openxmlformats.org/officeDocument/2006/relationships/slideLayout" Target="../slideLayouts/slideLayout2.xml"/><Relationship Id="rId42" Type="http://schemas.openxmlformats.org/officeDocument/2006/relationships/oleObject" Target="../embeddings/oleObject78.bin"/><Relationship Id="rId43" Type="http://schemas.openxmlformats.org/officeDocument/2006/relationships/image" Target="../media/image2.emf"/><Relationship Id="rId44" Type="http://schemas.openxmlformats.org/officeDocument/2006/relationships/image" Target="../media/image115.jpg"/><Relationship Id="rId45" Type="http://schemas.openxmlformats.org/officeDocument/2006/relationships/image" Target="../media/image116.jpg"/><Relationship Id="rId46" Type="http://schemas.openxmlformats.org/officeDocument/2006/relationships/oleObject" Target="../embeddings/oleObject79.bin"/><Relationship Id="rId47" Type="http://schemas.openxmlformats.org/officeDocument/2006/relationships/image" Target="../media/image112.emf"/><Relationship Id="rId48" Type="http://schemas.openxmlformats.org/officeDocument/2006/relationships/oleObject" Target="../embeddings/oleObject80.bin"/><Relationship Id="rId49" Type="http://schemas.openxmlformats.org/officeDocument/2006/relationships/image" Target="../media/image113.emf"/><Relationship Id="rId1" Type="http://schemas.openxmlformats.org/officeDocument/2006/relationships/vmlDrawing" Target="../drawings/vmlDrawing36.vml"/><Relationship Id="rId2" Type="http://schemas.openxmlformats.org/officeDocument/2006/relationships/tags" Target="../tags/tag509.xml"/><Relationship Id="rId3" Type="http://schemas.openxmlformats.org/officeDocument/2006/relationships/tags" Target="../tags/tag510.xml"/><Relationship Id="rId4" Type="http://schemas.openxmlformats.org/officeDocument/2006/relationships/tags" Target="../tags/tag511.xml"/><Relationship Id="rId5" Type="http://schemas.openxmlformats.org/officeDocument/2006/relationships/tags" Target="../tags/tag512.xml"/><Relationship Id="rId6" Type="http://schemas.openxmlformats.org/officeDocument/2006/relationships/tags" Target="../tags/tag513.xml"/><Relationship Id="rId7" Type="http://schemas.openxmlformats.org/officeDocument/2006/relationships/tags" Target="../tags/tag514.xml"/><Relationship Id="rId8" Type="http://schemas.openxmlformats.org/officeDocument/2006/relationships/tags" Target="../tags/tag515.xml"/><Relationship Id="rId9" Type="http://schemas.openxmlformats.org/officeDocument/2006/relationships/tags" Target="../tags/tag516.xml"/><Relationship Id="rId30" Type="http://schemas.openxmlformats.org/officeDocument/2006/relationships/tags" Target="../tags/tag537.xml"/><Relationship Id="rId31" Type="http://schemas.openxmlformats.org/officeDocument/2006/relationships/tags" Target="../tags/tag538.xml"/><Relationship Id="rId32" Type="http://schemas.openxmlformats.org/officeDocument/2006/relationships/tags" Target="../tags/tag539.xml"/><Relationship Id="rId33" Type="http://schemas.openxmlformats.org/officeDocument/2006/relationships/tags" Target="../tags/tag540.xml"/><Relationship Id="rId34" Type="http://schemas.openxmlformats.org/officeDocument/2006/relationships/tags" Target="../tags/tag541.xml"/><Relationship Id="rId35" Type="http://schemas.openxmlformats.org/officeDocument/2006/relationships/tags" Target="../tags/tag542.xml"/><Relationship Id="rId36" Type="http://schemas.openxmlformats.org/officeDocument/2006/relationships/tags" Target="../tags/tag543.xml"/><Relationship Id="rId37" Type="http://schemas.openxmlformats.org/officeDocument/2006/relationships/tags" Target="../tags/tag544.xml"/><Relationship Id="rId38" Type="http://schemas.openxmlformats.org/officeDocument/2006/relationships/tags" Target="../tags/tag545.xml"/><Relationship Id="rId39" Type="http://schemas.openxmlformats.org/officeDocument/2006/relationships/tags" Target="../tags/tag546.xml"/><Relationship Id="rId20" Type="http://schemas.openxmlformats.org/officeDocument/2006/relationships/tags" Target="../tags/tag527.xml"/><Relationship Id="rId21" Type="http://schemas.openxmlformats.org/officeDocument/2006/relationships/tags" Target="../tags/tag528.xml"/><Relationship Id="rId22" Type="http://schemas.openxmlformats.org/officeDocument/2006/relationships/tags" Target="../tags/tag529.xml"/><Relationship Id="rId23" Type="http://schemas.openxmlformats.org/officeDocument/2006/relationships/tags" Target="../tags/tag530.xml"/><Relationship Id="rId24" Type="http://schemas.openxmlformats.org/officeDocument/2006/relationships/tags" Target="../tags/tag531.xml"/><Relationship Id="rId25" Type="http://schemas.openxmlformats.org/officeDocument/2006/relationships/tags" Target="../tags/tag532.xml"/><Relationship Id="rId26" Type="http://schemas.openxmlformats.org/officeDocument/2006/relationships/tags" Target="../tags/tag533.xml"/><Relationship Id="rId27" Type="http://schemas.openxmlformats.org/officeDocument/2006/relationships/tags" Target="../tags/tag534.xml"/><Relationship Id="rId28" Type="http://schemas.openxmlformats.org/officeDocument/2006/relationships/tags" Target="../tags/tag535.xml"/><Relationship Id="rId29" Type="http://schemas.openxmlformats.org/officeDocument/2006/relationships/tags" Target="../tags/tag536.xml"/><Relationship Id="rId10" Type="http://schemas.openxmlformats.org/officeDocument/2006/relationships/tags" Target="../tags/tag517.xml"/><Relationship Id="rId11" Type="http://schemas.openxmlformats.org/officeDocument/2006/relationships/tags" Target="../tags/tag518.xml"/><Relationship Id="rId12" Type="http://schemas.openxmlformats.org/officeDocument/2006/relationships/tags" Target="../tags/tag519.xml"/></Relationships>
</file>

<file path=ppt/slides/_rels/slide25.xml.rels><?xml version="1.0" encoding="UTF-8" standalone="yes"?>
<Relationships xmlns="http://schemas.openxmlformats.org/package/2006/relationships"><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8" Type="http://schemas.openxmlformats.org/officeDocument/2006/relationships/tags" Target="../tags/tag564.xml"/><Relationship Id="rId19" Type="http://schemas.openxmlformats.org/officeDocument/2006/relationships/tags" Target="../tags/tag565.xml"/><Relationship Id="rId63" Type="http://schemas.openxmlformats.org/officeDocument/2006/relationships/image" Target="../media/image41.png"/><Relationship Id="rId50" Type="http://schemas.openxmlformats.org/officeDocument/2006/relationships/oleObject" Target="../embeddings/oleObject83.bin"/><Relationship Id="rId51" Type="http://schemas.openxmlformats.org/officeDocument/2006/relationships/image" Target="../media/image117.emf"/><Relationship Id="rId52" Type="http://schemas.openxmlformats.org/officeDocument/2006/relationships/image" Target="../media/image118.png"/><Relationship Id="rId53" Type="http://schemas.openxmlformats.org/officeDocument/2006/relationships/image" Target="../media/image119.png"/><Relationship Id="rId54" Type="http://schemas.openxmlformats.org/officeDocument/2006/relationships/hyperlink" Target="https://thenounproject.com/term/purse/129125" TargetMode="External"/><Relationship Id="rId55" Type="http://schemas.openxmlformats.org/officeDocument/2006/relationships/image" Target="../media/image120.png"/><Relationship Id="rId56" Type="http://schemas.openxmlformats.org/officeDocument/2006/relationships/image" Target="../media/image121.png"/><Relationship Id="rId57" Type="http://schemas.openxmlformats.org/officeDocument/2006/relationships/hyperlink" Target="https://thenounproject.com/term/pants/673667" TargetMode="External"/><Relationship Id="rId58" Type="http://schemas.openxmlformats.org/officeDocument/2006/relationships/image" Target="../media/image122.png"/><Relationship Id="rId59" Type="http://schemas.openxmlformats.org/officeDocument/2006/relationships/hyperlink" Target="https://www.google.it/url?sa=i&amp;rct=j&amp;q=&amp;esrc=s&amp;source=images&amp;cd=&amp;cad=rja&amp;uact=8&amp;ved=0ahUKEwj0i4junc7QAhUGWhoKHd4dAAUQjRwIBw&amp;url=https://www.iconfinder.com/icons/497081/cloth_clothing_costume_dress_fashion_icon&amp;psig=AFQjCNF-gZT3vkYrllAAuOji9AV1QQBylg&amp;ust=1480518088491363" TargetMode="External"/><Relationship Id="rId40" Type="http://schemas.openxmlformats.org/officeDocument/2006/relationships/tags" Target="../tags/tag586.xml"/><Relationship Id="rId41" Type="http://schemas.openxmlformats.org/officeDocument/2006/relationships/tags" Target="../tags/tag587.xml"/><Relationship Id="rId42" Type="http://schemas.openxmlformats.org/officeDocument/2006/relationships/tags" Target="../tags/tag588.xml"/><Relationship Id="rId43" Type="http://schemas.openxmlformats.org/officeDocument/2006/relationships/tags" Target="../tags/tag589.xml"/><Relationship Id="rId44" Type="http://schemas.openxmlformats.org/officeDocument/2006/relationships/tags" Target="../tags/tag590.xml"/><Relationship Id="rId45" Type="http://schemas.openxmlformats.org/officeDocument/2006/relationships/tags" Target="../tags/tag591.xml"/><Relationship Id="rId46" Type="http://schemas.openxmlformats.org/officeDocument/2006/relationships/tags" Target="../tags/tag592.xml"/><Relationship Id="rId47" Type="http://schemas.openxmlformats.org/officeDocument/2006/relationships/slideLayout" Target="../slideLayouts/slideLayout2.xml"/><Relationship Id="rId48" Type="http://schemas.openxmlformats.org/officeDocument/2006/relationships/oleObject" Target="../embeddings/oleObject82.bin"/><Relationship Id="rId49" Type="http://schemas.openxmlformats.org/officeDocument/2006/relationships/image" Target="../media/image2.emf"/><Relationship Id="rId1" Type="http://schemas.openxmlformats.org/officeDocument/2006/relationships/vmlDrawing" Target="../drawings/vmlDrawing37.vml"/><Relationship Id="rId2" Type="http://schemas.openxmlformats.org/officeDocument/2006/relationships/tags" Target="../tags/tag548.xml"/><Relationship Id="rId3" Type="http://schemas.openxmlformats.org/officeDocument/2006/relationships/tags" Target="../tags/tag549.xml"/><Relationship Id="rId4" Type="http://schemas.openxmlformats.org/officeDocument/2006/relationships/tags" Target="../tags/tag550.xml"/><Relationship Id="rId5" Type="http://schemas.openxmlformats.org/officeDocument/2006/relationships/tags" Target="../tags/tag551.xml"/><Relationship Id="rId6" Type="http://schemas.openxmlformats.org/officeDocument/2006/relationships/tags" Target="../tags/tag552.xml"/><Relationship Id="rId7" Type="http://schemas.openxmlformats.org/officeDocument/2006/relationships/tags" Target="../tags/tag553.xml"/><Relationship Id="rId8" Type="http://schemas.openxmlformats.org/officeDocument/2006/relationships/tags" Target="../tags/tag554.xml"/><Relationship Id="rId9" Type="http://schemas.openxmlformats.org/officeDocument/2006/relationships/tags" Target="../tags/tag555.xml"/><Relationship Id="rId30" Type="http://schemas.openxmlformats.org/officeDocument/2006/relationships/tags" Target="../tags/tag576.xml"/><Relationship Id="rId31" Type="http://schemas.openxmlformats.org/officeDocument/2006/relationships/tags" Target="../tags/tag577.xml"/><Relationship Id="rId32" Type="http://schemas.openxmlformats.org/officeDocument/2006/relationships/tags" Target="../tags/tag578.xml"/><Relationship Id="rId33" Type="http://schemas.openxmlformats.org/officeDocument/2006/relationships/tags" Target="../tags/tag579.xml"/><Relationship Id="rId34" Type="http://schemas.openxmlformats.org/officeDocument/2006/relationships/tags" Target="../tags/tag580.xml"/><Relationship Id="rId35" Type="http://schemas.openxmlformats.org/officeDocument/2006/relationships/tags" Target="../tags/tag581.xml"/><Relationship Id="rId36" Type="http://schemas.openxmlformats.org/officeDocument/2006/relationships/tags" Target="../tags/tag582.xml"/><Relationship Id="rId37" Type="http://schemas.openxmlformats.org/officeDocument/2006/relationships/tags" Target="../tags/tag583.xml"/><Relationship Id="rId38" Type="http://schemas.openxmlformats.org/officeDocument/2006/relationships/tags" Target="../tags/tag584.xml"/><Relationship Id="rId39" Type="http://schemas.openxmlformats.org/officeDocument/2006/relationships/tags" Target="../tags/tag585.xml"/><Relationship Id="rId20" Type="http://schemas.openxmlformats.org/officeDocument/2006/relationships/tags" Target="../tags/tag566.xml"/><Relationship Id="rId21" Type="http://schemas.openxmlformats.org/officeDocument/2006/relationships/tags" Target="../tags/tag567.xml"/><Relationship Id="rId22" Type="http://schemas.openxmlformats.org/officeDocument/2006/relationships/tags" Target="../tags/tag568.xml"/><Relationship Id="rId23" Type="http://schemas.openxmlformats.org/officeDocument/2006/relationships/tags" Target="../tags/tag569.xml"/><Relationship Id="rId24" Type="http://schemas.openxmlformats.org/officeDocument/2006/relationships/tags" Target="../tags/tag570.xml"/><Relationship Id="rId25" Type="http://schemas.openxmlformats.org/officeDocument/2006/relationships/tags" Target="../tags/tag571.xml"/><Relationship Id="rId26" Type="http://schemas.openxmlformats.org/officeDocument/2006/relationships/tags" Target="../tags/tag572.xml"/><Relationship Id="rId27" Type="http://schemas.openxmlformats.org/officeDocument/2006/relationships/tags" Target="../tags/tag573.xml"/><Relationship Id="rId28" Type="http://schemas.openxmlformats.org/officeDocument/2006/relationships/tags" Target="../tags/tag574.xml"/><Relationship Id="rId29" Type="http://schemas.openxmlformats.org/officeDocument/2006/relationships/tags" Target="../tags/tag575.xml"/><Relationship Id="rId60" Type="http://schemas.openxmlformats.org/officeDocument/2006/relationships/image" Target="../media/image123.png"/><Relationship Id="rId61" Type="http://schemas.openxmlformats.org/officeDocument/2006/relationships/image" Target="../media/image124.png"/><Relationship Id="rId62" Type="http://schemas.openxmlformats.org/officeDocument/2006/relationships/image" Target="../media/image125.png"/><Relationship Id="rId10" Type="http://schemas.openxmlformats.org/officeDocument/2006/relationships/tags" Target="../tags/tag556.xml"/><Relationship Id="rId11" Type="http://schemas.openxmlformats.org/officeDocument/2006/relationships/tags" Target="../tags/tag557.xml"/><Relationship Id="rId12" Type="http://schemas.openxmlformats.org/officeDocument/2006/relationships/tags" Target="../tags/tag558.xml"/></Relationships>
</file>

<file path=ppt/slides/_rels/slide26.xml.rels><?xml version="1.0" encoding="UTF-8" standalone="yes"?>
<Relationships xmlns="http://schemas.openxmlformats.org/package/2006/relationships"><Relationship Id="rId11" Type="http://schemas.openxmlformats.org/officeDocument/2006/relationships/slideLayout" Target="../slideLayouts/slideLayout2.xml"/><Relationship Id="rId12" Type="http://schemas.openxmlformats.org/officeDocument/2006/relationships/oleObject" Target="../embeddings/oleObject84.bin"/><Relationship Id="rId13" Type="http://schemas.openxmlformats.org/officeDocument/2006/relationships/image" Target="../media/image2.emf"/><Relationship Id="rId14" Type="http://schemas.openxmlformats.org/officeDocument/2006/relationships/oleObject" Target="../embeddings/oleObject85.bin"/><Relationship Id="rId15" Type="http://schemas.openxmlformats.org/officeDocument/2006/relationships/image" Target="../media/image126.emf"/><Relationship Id="rId16" Type="http://schemas.openxmlformats.org/officeDocument/2006/relationships/image" Target="../media/image41.png"/><Relationship Id="rId1" Type="http://schemas.openxmlformats.org/officeDocument/2006/relationships/vmlDrawing" Target="../drawings/vmlDrawing38.vml"/><Relationship Id="rId2" Type="http://schemas.openxmlformats.org/officeDocument/2006/relationships/tags" Target="../tags/tag593.xml"/><Relationship Id="rId3" Type="http://schemas.openxmlformats.org/officeDocument/2006/relationships/tags" Target="../tags/tag594.xml"/><Relationship Id="rId4" Type="http://schemas.openxmlformats.org/officeDocument/2006/relationships/tags" Target="../tags/tag595.xml"/><Relationship Id="rId5" Type="http://schemas.openxmlformats.org/officeDocument/2006/relationships/tags" Target="../tags/tag596.xml"/><Relationship Id="rId6" Type="http://schemas.openxmlformats.org/officeDocument/2006/relationships/tags" Target="../tags/tag597.xml"/><Relationship Id="rId7" Type="http://schemas.openxmlformats.org/officeDocument/2006/relationships/tags" Target="../tags/tag598.xml"/><Relationship Id="rId8" Type="http://schemas.openxmlformats.org/officeDocument/2006/relationships/tags" Target="../tags/tag599.xml"/><Relationship Id="rId9" Type="http://schemas.openxmlformats.org/officeDocument/2006/relationships/tags" Target="../tags/tag600.xml"/><Relationship Id="rId10" Type="http://schemas.openxmlformats.org/officeDocument/2006/relationships/tags" Target="../tags/tag601.xml"/></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1" Type="http://schemas.openxmlformats.org/officeDocument/2006/relationships/image" Target="../media/image133.jpeg"/><Relationship Id="rId12" Type="http://schemas.openxmlformats.org/officeDocument/2006/relationships/image" Target="../media/image134.jpeg"/><Relationship Id="rId13" Type="http://schemas.openxmlformats.org/officeDocument/2006/relationships/image" Target="../media/image135.jpeg"/><Relationship Id="rId14" Type="http://schemas.openxmlformats.org/officeDocument/2006/relationships/image" Target="../media/image136.jpg"/><Relationship Id="rId15" Type="http://schemas.openxmlformats.org/officeDocument/2006/relationships/image" Target="../media/image137.jpeg"/><Relationship Id="rId16" Type="http://schemas.openxmlformats.org/officeDocument/2006/relationships/image" Target="../media/image138.jpeg"/><Relationship Id="rId17" Type="http://schemas.openxmlformats.org/officeDocument/2006/relationships/image" Target="../media/image139.jpeg"/><Relationship Id="rId18" Type="http://schemas.openxmlformats.org/officeDocument/2006/relationships/image" Target="../media/image140.jpeg"/><Relationship Id="rId1" Type="http://schemas.openxmlformats.org/officeDocument/2006/relationships/vmlDrawing" Target="../drawings/vmlDrawing39.vml"/><Relationship Id="rId2" Type="http://schemas.openxmlformats.org/officeDocument/2006/relationships/tags" Target="../tags/tag602.xml"/><Relationship Id="rId3" Type="http://schemas.openxmlformats.org/officeDocument/2006/relationships/tags" Target="../tags/tag603.xml"/><Relationship Id="rId4" Type="http://schemas.openxmlformats.org/officeDocument/2006/relationships/slideLayout" Target="../slideLayouts/slideLayout2.xml"/><Relationship Id="rId5" Type="http://schemas.openxmlformats.org/officeDocument/2006/relationships/oleObject" Target="../embeddings/oleObject86.bin"/><Relationship Id="rId6" Type="http://schemas.openxmlformats.org/officeDocument/2006/relationships/image" Target="../media/image10.emf"/><Relationship Id="rId7" Type="http://schemas.openxmlformats.org/officeDocument/2006/relationships/image" Target="../media/image129.jpeg"/><Relationship Id="rId8" Type="http://schemas.openxmlformats.org/officeDocument/2006/relationships/image" Target="../media/image130.jpeg"/><Relationship Id="rId9" Type="http://schemas.openxmlformats.org/officeDocument/2006/relationships/image" Target="../media/image131.jpeg"/><Relationship Id="rId10" Type="http://schemas.openxmlformats.org/officeDocument/2006/relationships/image" Target="../media/image132.jpeg"/></Relationships>
</file>

<file path=ppt/slides/_rels/slide3.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oleObject" Target="../embeddings/oleObject16.bin"/><Relationship Id="rId7" Type="http://schemas.openxmlformats.org/officeDocument/2006/relationships/image" Target="../media/image28.emf"/><Relationship Id="rId8" Type="http://schemas.openxmlformats.org/officeDocument/2006/relationships/image" Target="../media/image29.jpeg"/><Relationship Id="rId9" Type="http://schemas.openxmlformats.org/officeDocument/2006/relationships/image" Target="../media/image30.jpeg"/><Relationship Id="rId1" Type="http://schemas.openxmlformats.org/officeDocument/2006/relationships/vmlDrawing" Target="../drawings/vmlDrawing16.vml"/><Relationship Id="rId2" Type="http://schemas.openxmlformats.org/officeDocument/2006/relationships/tags" Target="../tags/tag71.xml"/></Relationships>
</file>

<file path=ppt/slides/_rels/slide30.xml.rels><?xml version="1.0" encoding="UTF-8" standalone="yes"?>
<Relationships xmlns="http://schemas.openxmlformats.org/package/2006/relationships"><Relationship Id="rId13" Type="http://schemas.openxmlformats.org/officeDocument/2006/relationships/tags" Target="../tags/tag615.xml"/><Relationship Id="rId14" Type="http://schemas.openxmlformats.org/officeDocument/2006/relationships/tags" Target="../tags/tag616.xml"/><Relationship Id="rId15" Type="http://schemas.openxmlformats.org/officeDocument/2006/relationships/tags" Target="../tags/tag617.xml"/><Relationship Id="rId16" Type="http://schemas.openxmlformats.org/officeDocument/2006/relationships/tags" Target="../tags/tag618.xml"/><Relationship Id="rId17" Type="http://schemas.openxmlformats.org/officeDocument/2006/relationships/tags" Target="../tags/tag619.xml"/><Relationship Id="rId18" Type="http://schemas.openxmlformats.org/officeDocument/2006/relationships/tags" Target="../tags/tag620.xml"/><Relationship Id="rId19" Type="http://schemas.openxmlformats.org/officeDocument/2006/relationships/tags" Target="../tags/tag621.xml"/><Relationship Id="rId63" Type="http://schemas.openxmlformats.org/officeDocument/2006/relationships/oleObject" Target="../embeddings/oleObject91.bin"/><Relationship Id="rId64" Type="http://schemas.openxmlformats.org/officeDocument/2006/relationships/image" Target="../media/image144.emf"/><Relationship Id="rId65" Type="http://schemas.openxmlformats.org/officeDocument/2006/relationships/oleObject" Target="../embeddings/oleObject92.bin"/><Relationship Id="rId66" Type="http://schemas.openxmlformats.org/officeDocument/2006/relationships/image" Target="../media/image145.emf"/><Relationship Id="rId67" Type="http://schemas.openxmlformats.org/officeDocument/2006/relationships/oleObject" Target="../embeddings/oleObject93.bin"/><Relationship Id="rId68" Type="http://schemas.openxmlformats.org/officeDocument/2006/relationships/image" Target="../media/image146.emf"/><Relationship Id="rId69" Type="http://schemas.openxmlformats.org/officeDocument/2006/relationships/oleObject" Target="../embeddings/oleObject94.bin"/><Relationship Id="rId50" Type="http://schemas.openxmlformats.org/officeDocument/2006/relationships/tags" Target="../tags/tag652.xml"/><Relationship Id="rId51" Type="http://schemas.openxmlformats.org/officeDocument/2006/relationships/tags" Target="../tags/tag653.xml"/><Relationship Id="rId52" Type="http://schemas.openxmlformats.org/officeDocument/2006/relationships/tags" Target="../tags/tag654.xml"/><Relationship Id="rId53" Type="http://schemas.openxmlformats.org/officeDocument/2006/relationships/tags" Target="../tags/tag655.xml"/><Relationship Id="rId54" Type="http://schemas.openxmlformats.org/officeDocument/2006/relationships/slideLayout" Target="../slideLayouts/slideLayout23.xml"/><Relationship Id="rId55" Type="http://schemas.openxmlformats.org/officeDocument/2006/relationships/oleObject" Target="../embeddings/oleObject87.bin"/><Relationship Id="rId56" Type="http://schemas.openxmlformats.org/officeDocument/2006/relationships/image" Target="../media/image10.emf"/><Relationship Id="rId57" Type="http://schemas.openxmlformats.org/officeDocument/2006/relationships/oleObject" Target="../embeddings/oleObject88.bin"/><Relationship Id="rId58" Type="http://schemas.openxmlformats.org/officeDocument/2006/relationships/image" Target="../media/image141.emf"/><Relationship Id="rId59" Type="http://schemas.openxmlformats.org/officeDocument/2006/relationships/oleObject" Target="../embeddings/oleObject89.bin"/><Relationship Id="rId40" Type="http://schemas.openxmlformats.org/officeDocument/2006/relationships/tags" Target="../tags/tag642.xml"/><Relationship Id="rId41" Type="http://schemas.openxmlformats.org/officeDocument/2006/relationships/tags" Target="../tags/tag643.xml"/><Relationship Id="rId42" Type="http://schemas.openxmlformats.org/officeDocument/2006/relationships/tags" Target="../tags/tag644.xml"/><Relationship Id="rId43" Type="http://schemas.openxmlformats.org/officeDocument/2006/relationships/tags" Target="../tags/tag645.xml"/><Relationship Id="rId44" Type="http://schemas.openxmlformats.org/officeDocument/2006/relationships/tags" Target="../tags/tag646.xml"/><Relationship Id="rId45" Type="http://schemas.openxmlformats.org/officeDocument/2006/relationships/tags" Target="../tags/tag647.xml"/><Relationship Id="rId46" Type="http://schemas.openxmlformats.org/officeDocument/2006/relationships/tags" Target="../tags/tag648.xml"/><Relationship Id="rId47" Type="http://schemas.openxmlformats.org/officeDocument/2006/relationships/tags" Target="../tags/tag649.xml"/><Relationship Id="rId48" Type="http://schemas.openxmlformats.org/officeDocument/2006/relationships/tags" Target="../tags/tag650.xml"/><Relationship Id="rId49" Type="http://schemas.openxmlformats.org/officeDocument/2006/relationships/tags" Target="../tags/tag651.xml"/><Relationship Id="rId1" Type="http://schemas.openxmlformats.org/officeDocument/2006/relationships/vmlDrawing" Target="../drawings/vmlDrawing40.vml"/><Relationship Id="rId2" Type="http://schemas.openxmlformats.org/officeDocument/2006/relationships/tags" Target="../tags/tag604.xml"/><Relationship Id="rId3" Type="http://schemas.openxmlformats.org/officeDocument/2006/relationships/tags" Target="../tags/tag605.xml"/><Relationship Id="rId4" Type="http://schemas.openxmlformats.org/officeDocument/2006/relationships/tags" Target="../tags/tag606.xml"/><Relationship Id="rId5" Type="http://schemas.openxmlformats.org/officeDocument/2006/relationships/tags" Target="../tags/tag607.xml"/><Relationship Id="rId6" Type="http://schemas.openxmlformats.org/officeDocument/2006/relationships/tags" Target="../tags/tag608.xml"/><Relationship Id="rId7" Type="http://schemas.openxmlformats.org/officeDocument/2006/relationships/tags" Target="../tags/tag609.xml"/><Relationship Id="rId8" Type="http://schemas.openxmlformats.org/officeDocument/2006/relationships/tags" Target="../tags/tag610.xml"/><Relationship Id="rId9" Type="http://schemas.openxmlformats.org/officeDocument/2006/relationships/tags" Target="../tags/tag611.xml"/><Relationship Id="rId30" Type="http://schemas.openxmlformats.org/officeDocument/2006/relationships/tags" Target="../tags/tag632.xml"/><Relationship Id="rId31" Type="http://schemas.openxmlformats.org/officeDocument/2006/relationships/tags" Target="../tags/tag633.xml"/><Relationship Id="rId32" Type="http://schemas.openxmlformats.org/officeDocument/2006/relationships/tags" Target="../tags/tag634.xml"/><Relationship Id="rId33" Type="http://schemas.openxmlformats.org/officeDocument/2006/relationships/tags" Target="../tags/tag635.xml"/><Relationship Id="rId34" Type="http://schemas.openxmlformats.org/officeDocument/2006/relationships/tags" Target="../tags/tag636.xml"/><Relationship Id="rId35" Type="http://schemas.openxmlformats.org/officeDocument/2006/relationships/tags" Target="../tags/tag637.xml"/><Relationship Id="rId36" Type="http://schemas.openxmlformats.org/officeDocument/2006/relationships/tags" Target="../tags/tag638.xml"/><Relationship Id="rId37" Type="http://schemas.openxmlformats.org/officeDocument/2006/relationships/tags" Target="../tags/tag639.xml"/><Relationship Id="rId38" Type="http://schemas.openxmlformats.org/officeDocument/2006/relationships/tags" Target="../tags/tag640.xml"/><Relationship Id="rId39" Type="http://schemas.openxmlformats.org/officeDocument/2006/relationships/tags" Target="../tags/tag641.xml"/><Relationship Id="rId80" Type="http://schemas.openxmlformats.org/officeDocument/2006/relationships/image" Target="../media/image152.png"/><Relationship Id="rId81" Type="http://schemas.openxmlformats.org/officeDocument/2006/relationships/image" Target="../media/image153.png"/><Relationship Id="rId82" Type="http://schemas.openxmlformats.org/officeDocument/2006/relationships/image" Target="../media/image154.jpeg"/><Relationship Id="rId83" Type="http://schemas.openxmlformats.org/officeDocument/2006/relationships/image" Target="../media/image155.png"/><Relationship Id="rId84" Type="http://schemas.openxmlformats.org/officeDocument/2006/relationships/image" Target="../media/image156.png"/><Relationship Id="rId85" Type="http://schemas.openxmlformats.org/officeDocument/2006/relationships/image" Target="../media/image41.png"/><Relationship Id="rId70" Type="http://schemas.openxmlformats.org/officeDocument/2006/relationships/image" Target="../media/image147.emf"/><Relationship Id="rId71" Type="http://schemas.openxmlformats.org/officeDocument/2006/relationships/oleObject" Target="../embeddings/oleObject95.bin"/><Relationship Id="rId72" Type="http://schemas.openxmlformats.org/officeDocument/2006/relationships/image" Target="../media/image148.emf"/><Relationship Id="rId20" Type="http://schemas.openxmlformats.org/officeDocument/2006/relationships/tags" Target="../tags/tag622.xml"/><Relationship Id="rId21" Type="http://schemas.openxmlformats.org/officeDocument/2006/relationships/tags" Target="../tags/tag623.xml"/><Relationship Id="rId22" Type="http://schemas.openxmlformats.org/officeDocument/2006/relationships/tags" Target="../tags/tag624.xml"/><Relationship Id="rId23" Type="http://schemas.openxmlformats.org/officeDocument/2006/relationships/tags" Target="../tags/tag625.xml"/><Relationship Id="rId24" Type="http://schemas.openxmlformats.org/officeDocument/2006/relationships/tags" Target="../tags/tag626.xml"/><Relationship Id="rId25" Type="http://schemas.openxmlformats.org/officeDocument/2006/relationships/tags" Target="../tags/tag627.xml"/><Relationship Id="rId26" Type="http://schemas.openxmlformats.org/officeDocument/2006/relationships/tags" Target="../tags/tag628.xml"/><Relationship Id="rId27" Type="http://schemas.openxmlformats.org/officeDocument/2006/relationships/tags" Target="../tags/tag629.xml"/><Relationship Id="rId28" Type="http://schemas.openxmlformats.org/officeDocument/2006/relationships/tags" Target="../tags/tag630.xml"/><Relationship Id="rId29" Type="http://schemas.openxmlformats.org/officeDocument/2006/relationships/tags" Target="../tags/tag631.xml"/><Relationship Id="rId73" Type="http://schemas.openxmlformats.org/officeDocument/2006/relationships/oleObject" Target="../embeddings/oleObject96.bin"/><Relationship Id="rId74" Type="http://schemas.openxmlformats.org/officeDocument/2006/relationships/image" Target="../media/image149.emf"/><Relationship Id="rId75" Type="http://schemas.openxmlformats.org/officeDocument/2006/relationships/oleObject" Target="../embeddings/oleObject97.bin"/><Relationship Id="rId76" Type="http://schemas.openxmlformats.org/officeDocument/2006/relationships/image" Target="../media/image150.emf"/><Relationship Id="rId77" Type="http://schemas.openxmlformats.org/officeDocument/2006/relationships/image" Target="../media/image151.png"/><Relationship Id="rId78" Type="http://schemas.openxmlformats.org/officeDocument/2006/relationships/hyperlink" Target="http://upload.wikimedia.org/wikipedia/commons/archive/f/fa/20091103090801!Flag_of_the_People's_Republic_of_China.svg" TargetMode="External"/><Relationship Id="rId79" Type="http://schemas.openxmlformats.org/officeDocument/2006/relationships/image" Target="../media/image19.jpeg"/><Relationship Id="rId60" Type="http://schemas.openxmlformats.org/officeDocument/2006/relationships/image" Target="../media/image142.emf"/><Relationship Id="rId61" Type="http://schemas.openxmlformats.org/officeDocument/2006/relationships/oleObject" Target="../embeddings/oleObject90.bin"/><Relationship Id="rId62" Type="http://schemas.openxmlformats.org/officeDocument/2006/relationships/image" Target="../media/image143.emf"/><Relationship Id="rId10" Type="http://schemas.openxmlformats.org/officeDocument/2006/relationships/tags" Target="../tags/tag612.xml"/><Relationship Id="rId11" Type="http://schemas.openxmlformats.org/officeDocument/2006/relationships/tags" Target="../tags/tag613.xml"/><Relationship Id="rId12" Type="http://schemas.openxmlformats.org/officeDocument/2006/relationships/tags" Target="../tags/tag614.xml"/></Relationships>
</file>

<file path=ppt/slides/_rels/slide31.xml.rels><?xml version="1.0" encoding="UTF-8" standalone="yes"?>
<Relationships xmlns="http://schemas.openxmlformats.org/package/2006/relationships"><Relationship Id="rId20" Type="http://schemas.openxmlformats.org/officeDocument/2006/relationships/tags" Target="../tags/tag674.xml"/><Relationship Id="rId21" Type="http://schemas.openxmlformats.org/officeDocument/2006/relationships/tags" Target="../tags/tag675.xml"/><Relationship Id="rId22" Type="http://schemas.openxmlformats.org/officeDocument/2006/relationships/tags" Target="../tags/tag676.xml"/><Relationship Id="rId23" Type="http://schemas.openxmlformats.org/officeDocument/2006/relationships/tags" Target="../tags/tag677.xml"/><Relationship Id="rId24" Type="http://schemas.openxmlformats.org/officeDocument/2006/relationships/slideLayout" Target="../slideLayouts/slideLayout23.xml"/><Relationship Id="rId25" Type="http://schemas.openxmlformats.org/officeDocument/2006/relationships/oleObject" Target="../embeddings/oleObject98.bin"/><Relationship Id="rId26" Type="http://schemas.openxmlformats.org/officeDocument/2006/relationships/image" Target="../media/image10.emf"/><Relationship Id="rId27" Type="http://schemas.openxmlformats.org/officeDocument/2006/relationships/oleObject" Target="../embeddings/oleObject99.bin"/><Relationship Id="rId28" Type="http://schemas.openxmlformats.org/officeDocument/2006/relationships/image" Target="../media/image157.emf"/><Relationship Id="rId29" Type="http://schemas.openxmlformats.org/officeDocument/2006/relationships/image" Target="../media/image154.jpeg"/><Relationship Id="rId1" Type="http://schemas.openxmlformats.org/officeDocument/2006/relationships/vmlDrawing" Target="../drawings/vmlDrawing41.vml"/><Relationship Id="rId2" Type="http://schemas.openxmlformats.org/officeDocument/2006/relationships/tags" Target="../tags/tag656.xml"/><Relationship Id="rId3" Type="http://schemas.openxmlformats.org/officeDocument/2006/relationships/tags" Target="../tags/tag657.xml"/><Relationship Id="rId4" Type="http://schemas.openxmlformats.org/officeDocument/2006/relationships/tags" Target="../tags/tag658.xml"/><Relationship Id="rId5" Type="http://schemas.openxmlformats.org/officeDocument/2006/relationships/tags" Target="../tags/tag659.xml"/><Relationship Id="rId30" Type="http://schemas.openxmlformats.org/officeDocument/2006/relationships/image" Target="../media/image152.png"/><Relationship Id="rId31" Type="http://schemas.openxmlformats.org/officeDocument/2006/relationships/image" Target="../media/image153.png"/><Relationship Id="rId32" Type="http://schemas.openxmlformats.org/officeDocument/2006/relationships/hyperlink" Target="http://upload.wikimedia.org/wikipedia/commons/archive/f/fa/20091103090801!Flag_of_the_People's_Republic_of_China.svg" TargetMode="External"/><Relationship Id="rId9" Type="http://schemas.openxmlformats.org/officeDocument/2006/relationships/tags" Target="../tags/tag663.xml"/><Relationship Id="rId6" Type="http://schemas.openxmlformats.org/officeDocument/2006/relationships/tags" Target="../tags/tag660.xml"/><Relationship Id="rId7" Type="http://schemas.openxmlformats.org/officeDocument/2006/relationships/tags" Target="../tags/tag661.xml"/><Relationship Id="rId8" Type="http://schemas.openxmlformats.org/officeDocument/2006/relationships/tags" Target="../tags/tag662.xml"/><Relationship Id="rId33" Type="http://schemas.openxmlformats.org/officeDocument/2006/relationships/image" Target="../media/image19.jpeg"/><Relationship Id="rId34" Type="http://schemas.openxmlformats.org/officeDocument/2006/relationships/image" Target="../media/image155.png"/><Relationship Id="rId35" Type="http://schemas.openxmlformats.org/officeDocument/2006/relationships/image" Target="../media/image156.png"/><Relationship Id="rId36" Type="http://schemas.openxmlformats.org/officeDocument/2006/relationships/hyperlink" Target="http://upload.wikimedia.org/wikipedia/commons/f/f3/Flag_of_Russia.svg" TargetMode="External"/><Relationship Id="rId10" Type="http://schemas.openxmlformats.org/officeDocument/2006/relationships/tags" Target="../tags/tag664.xml"/><Relationship Id="rId11" Type="http://schemas.openxmlformats.org/officeDocument/2006/relationships/tags" Target="../tags/tag665.xml"/><Relationship Id="rId12" Type="http://schemas.openxmlformats.org/officeDocument/2006/relationships/tags" Target="../tags/tag666.xml"/><Relationship Id="rId13" Type="http://schemas.openxmlformats.org/officeDocument/2006/relationships/tags" Target="../tags/tag667.xml"/><Relationship Id="rId14" Type="http://schemas.openxmlformats.org/officeDocument/2006/relationships/tags" Target="../tags/tag668.xml"/><Relationship Id="rId15" Type="http://schemas.openxmlformats.org/officeDocument/2006/relationships/tags" Target="../tags/tag669.xml"/><Relationship Id="rId16" Type="http://schemas.openxmlformats.org/officeDocument/2006/relationships/tags" Target="../tags/tag670.xml"/><Relationship Id="rId17" Type="http://schemas.openxmlformats.org/officeDocument/2006/relationships/tags" Target="../tags/tag671.xml"/><Relationship Id="rId18" Type="http://schemas.openxmlformats.org/officeDocument/2006/relationships/tags" Target="../tags/tag672.xml"/><Relationship Id="rId19" Type="http://schemas.openxmlformats.org/officeDocument/2006/relationships/tags" Target="../tags/tag673.xml"/><Relationship Id="rId37" Type="http://schemas.openxmlformats.org/officeDocument/2006/relationships/image" Target="../media/image27.png"/><Relationship Id="rId38" Type="http://schemas.openxmlformats.org/officeDocument/2006/relationships/hyperlink" Target="file://localhost/upload.wikimedia.org/wikipedia/commons/9/9e/Flag_of_Japan.svg" TargetMode="External"/><Relationship Id="rId39" Type="http://schemas.openxmlformats.org/officeDocument/2006/relationships/image" Target="../media/image21.jpeg"/><Relationship Id="rId40" Type="http://schemas.openxmlformats.org/officeDocument/2006/relationships/hyperlink" Target="http://upload.wikimedia.org/wikipedia/commons/0/09/Flag_of_South_Korea.svg" TargetMode="External"/><Relationship Id="rId41" Type="http://schemas.openxmlformats.org/officeDocument/2006/relationships/image" Target="../media/image18.jpeg"/><Relationship Id="rId42" Type="http://schemas.openxmlformats.org/officeDocument/2006/relationships/image" Target="../media/image22.png"/><Relationship Id="rId43"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Layout" Target="../slideLayouts/slideLayout2.xml"/><Relationship Id="rId5" Type="http://schemas.openxmlformats.org/officeDocument/2006/relationships/notesSlide" Target="../notesSlides/notesSlide11.xml"/><Relationship Id="rId6" Type="http://schemas.openxmlformats.org/officeDocument/2006/relationships/oleObject" Target="../embeddings/oleObject100.bin"/><Relationship Id="rId7" Type="http://schemas.openxmlformats.org/officeDocument/2006/relationships/image" Target="../media/image10.emf"/><Relationship Id="rId8" Type="http://schemas.openxmlformats.org/officeDocument/2006/relationships/image" Target="../media/image158.jpeg"/><Relationship Id="rId9" Type="http://schemas.openxmlformats.org/officeDocument/2006/relationships/image" Target="../media/image41.png"/><Relationship Id="rId10" Type="http://schemas.openxmlformats.org/officeDocument/2006/relationships/image" Target="../media/image159.jpg"/><Relationship Id="rId11" Type="http://schemas.openxmlformats.org/officeDocument/2006/relationships/image" Target="../media/image36.jpeg"/><Relationship Id="rId1" Type="http://schemas.openxmlformats.org/officeDocument/2006/relationships/vmlDrawing" Target="../drawings/vmlDrawing42.vml"/><Relationship Id="rId2" Type="http://schemas.openxmlformats.org/officeDocument/2006/relationships/tags" Target="../tags/tag678.xml"/></Relationships>
</file>

<file path=ppt/slides/_rels/slide33.xml.rels><?xml version="1.0" encoding="UTF-8" standalone="yes"?>
<Relationships xmlns="http://schemas.openxmlformats.org/package/2006/relationships"><Relationship Id="rId9" Type="http://schemas.openxmlformats.org/officeDocument/2006/relationships/image" Target="../media/image161.png"/><Relationship Id="rId20" Type="http://schemas.openxmlformats.org/officeDocument/2006/relationships/image" Target="../media/image172.png"/><Relationship Id="rId21" Type="http://schemas.openxmlformats.org/officeDocument/2006/relationships/image" Target="../media/image173.png"/><Relationship Id="rId22" Type="http://schemas.openxmlformats.org/officeDocument/2006/relationships/image" Target="../media/image174.png"/><Relationship Id="rId23" Type="http://schemas.openxmlformats.org/officeDocument/2006/relationships/image" Target="../media/image175.jpg"/><Relationship Id="rId24" Type="http://schemas.openxmlformats.org/officeDocument/2006/relationships/image" Target="../media/image176.jpg"/><Relationship Id="rId25" Type="http://schemas.openxmlformats.org/officeDocument/2006/relationships/image" Target="../media/image177.jpg"/><Relationship Id="rId26" Type="http://schemas.openxmlformats.org/officeDocument/2006/relationships/image" Target="../media/image178.jpg"/><Relationship Id="rId27" Type="http://schemas.openxmlformats.org/officeDocument/2006/relationships/image" Target="../media/image179.jpg"/><Relationship Id="rId28" Type="http://schemas.openxmlformats.org/officeDocument/2006/relationships/image" Target="../media/image180.jpg"/><Relationship Id="rId29" Type="http://schemas.openxmlformats.org/officeDocument/2006/relationships/image" Target="../media/image181.jpg"/><Relationship Id="rId30" Type="http://schemas.openxmlformats.org/officeDocument/2006/relationships/image" Target="../media/image182.jpg"/><Relationship Id="rId10" Type="http://schemas.openxmlformats.org/officeDocument/2006/relationships/image" Target="../media/image162.png"/><Relationship Id="rId11" Type="http://schemas.openxmlformats.org/officeDocument/2006/relationships/image" Target="../media/image163.png"/><Relationship Id="rId12" Type="http://schemas.openxmlformats.org/officeDocument/2006/relationships/image" Target="../media/image164.jpg"/><Relationship Id="rId13" Type="http://schemas.openxmlformats.org/officeDocument/2006/relationships/image" Target="../media/image165.png"/><Relationship Id="rId14" Type="http://schemas.openxmlformats.org/officeDocument/2006/relationships/image" Target="../media/image166.jpeg"/><Relationship Id="rId15" Type="http://schemas.openxmlformats.org/officeDocument/2006/relationships/image" Target="../media/image167.jpeg"/><Relationship Id="rId16" Type="http://schemas.openxmlformats.org/officeDocument/2006/relationships/image" Target="../media/image168.png"/><Relationship Id="rId17" Type="http://schemas.openxmlformats.org/officeDocument/2006/relationships/image" Target="../media/image169.jpg"/><Relationship Id="rId18" Type="http://schemas.openxmlformats.org/officeDocument/2006/relationships/image" Target="../media/image170.jpeg"/><Relationship Id="rId19" Type="http://schemas.openxmlformats.org/officeDocument/2006/relationships/image" Target="../media/image171.png"/><Relationship Id="rId1" Type="http://schemas.openxmlformats.org/officeDocument/2006/relationships/vmlDrawing" Target="../drawings/vmlDrawing43.vml"/><Relationship Id="rId2" Type="http://schemas.openxmlformats.org/officeDocument/2006/relationships/tags" Target="../tags/tag680.xml"/><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oleObject" Target="../embeddings/oleObject101.bin"/><Relationship Id="rId6" Type="http://schemas.openxmlformats.org/officeDocument/2006/relationships/image" Target="../media/image15.emf"/><Relationship Id="rId7" Type="http://schemas.openxmlformats.org/officeDocument/2006/relationships/image" Target="../media/image35.png"/><Relationship Id="rId8" Type="http://schemas.openxmlformats.org/officeDocument/2006/relationships/image" Target="../media/image160.png"/></Relationships>
</file>

<file path=ppt/slides/_rels/slide34.xml.rels><?xml version="1.0" encoding="UTF-8" standalone="yes"?>
<Relationships xmlns="http://schemas.openxmlformats.org/package/2006/relationships"><Relationship Id="rId13" Type="http://schemas.openxmlformats.org/officeDocument/2006/relationships/tags" Target="../tags/tag692.xml"/><Relationship Id="rId14" Type="http://schemas.openxmlformats.org/officeDocument/2006/relationships/tags" Target="../tags/tag693.xml"/><Relationship Id="rId15" Type="http://schemas.openxmlformats.org/officeDocument/2006/relationships/tags" Target="../tags/tag694.xml"/><Relationship Id="rId16" Type="http://schemas.openxmlformats.org/officeDocument/2006/relationships/tags" Target="../tags/tag695.xml"/><Relationship Id="rId17" Type="http://schemas.openxmlformats.org/officeDocument/2006/relationships/tags" Target="../tags/tag696.xml"/><Relationship Id="rId18" Type="http://schemas.openxmlformats.org/officeDocument/2006/relationships/tags" Target="../tags/tag697.xml"/><Relationship Id="rId19" Type="http://schemas.openxmlformats.org/officeDocument/2006/relationships/tags" Target="../tags/tag698.xml"/><Relationship Id="rId63" Type="http://schemas.openxmlformats.org/officeDocument/2006/relationships/image" Target="../media/image183.emf"/><Relationship Id="rId64" Type="http://schemas.openxmlformats.org/officeDocument/2006/relationships/oleObject" Target="../embeddings/oleObject104.bin"/><Relationship Id="rId65" Type="http://schemas.openxmlformats.org/officeDocument/2006/relationships/image" Target="../media/image184.emf"/><Relationship Id="rId66" Type="http://schemas.openxmlformats.org/officeDocument/2006/relationships/oleObject" Target="../embeddings/oleObject105.bin"/><Relationship Id="rId67" Type="http://schemas.openxmlformats.org/officeDocument/2006/relationships/image" Target="../media/image185.emf"/><Relationship Id="rId68" Type="http://schemas.openxmlformats.org/officeDocument/2006/relationships/image" Target="../media/image35.png"/><Relationship Id="rId69" Type="http://schemas.openxmlformats.org/officeDocument/2006/relationships/image" Target="../media/image90.png"/><Relationship Id="rId50" Type="http://schemas.openxmlformats.org/officeDocument/2006/relationships/tags" Target="../tags/tag729.xml"/><Relationship Id="rId51" Type="http://schemas.openxmlformats.org/officeDocument/2006/relationships/tags" Target="../tags/tag730.xml"/><Relationship Id="rId52" Type="http://schemas.openxmlformats.org/officeDocument/2006/relationships/tags" Target="../tags/tag731.xml"/><Relationship Id="rId53" Type="http://schemas.openxmlformats.org/officeDocument/2006/relationships/tags" Target="../tags/tag732.xml"/><Relationship Id="rId54" Type="http://schemas.openxmlformats.org/officeDocument/2006/relationships/tags" Target="../tags/tag733.xml"/><Relationship Id="rId55" Type="http://schemas.openxmlformats.org/officeDocument/2006/relationships/tags" Target="../tags/tag734.xml"/><Relationship Id="rId56" Type="http://schemas.openxmlformats.org/officeDocument/2006/relationships/tags" Target="../tags/tag735.xml"/><Relationship Id="rId57" Type="http://schemas.openxmlformats.org/officeDocument/2006/relationships/tags" Target="../tags/tag736.xml"/><Relationship Id="rId58" Type="http://schemas.openxmlformats.org/officeDocument/2006/relationships/tags" Target="../tags/tag737.xml"/><Relationship Id="rId59" Type="http://schemas.openxmlformats.org/officeDocument/2006/relationships/slideLayout" Target="../slideLayouts/slideLayout2.xml"/><Relationship Id="rId40" Type="http://schemas.openxmlformats.org/officeDocument/2006/relationships/tags" Target="../tags/tag719.xml"/><Relationship Id="rId41" Type="http://schemas.openxmlformats.org/officeDocument/2006/relationships/tags" Target="../tags/tag720.xml"/><Relationship Id="rId42" Type="http://schemas.openxmlformats.org/officeDocument/2006/relationships/tags" Target="../tags/tag721.xml"/><Relationship Id="rId43" Type="http://schemas.openxmlformats.org/officeDocument/2006/relationships/tags" Target="../tags/tag722.xml"/><Relationship Id="rId44" Type="http://schemas.openxmlformats.org/officeDocument/2006/relationships/tags" Target="../tags/tag723.xml"/><Relationship Id="rId45" Type="http://schemas.openxmlformats.org/officeDocument/2006/relationships/tags" Target="../tags/tag724.xml"/><Relationship Id="rId46" Type="http://schemas.openxmlformats.org/officeDocument/2006/relationships/tags" Target="../tags/tag725.xml"/><Relationship Id="rId47" Type="http://schemas.openxmlformats.org/officeDocument/2006/relationships/tags" Target="../tags/tag726.xml"/><Relationship Id="rId48" Type="http://schemas.openxmlformats.org/officeDocument/2006/relationships/tags" Target="../tags/tag727.xml"/><Relationship Id="rId49" Type="http://schemas.openxmlformats.org/officeDocument/2006/relationships/tags" Target="../tags/tag728.xml"/><Relationship Id="rId1" Type="http://schemas.openxmlformats.org/officeDocument/2006/relationships/vmlDrawing" Target="../drawings/vmlDrawing44.vml"/><Relationship Id="rId2" Type="http://schemas.openxmlformats.org/officeDocument/2006/relationships/tags" Target="../tags/tag681.xml"/><Relationship Id="rId3" Type="http://schemas.openxmlformats.org/officeDocument/2006/relationships/tags" Target="../tags/tag682.xml"/><Relationship Id="rId4" Type="http://schemas.openxmlformats.org/officeDocument/2006/relationships/tags" Target="../tags/tag683.xml"/><Relationship Id="rId5" Type="http://schemas.openxmlformats.org/officeDocument/2006/relationships/tags" Target="../tags/tag684.xml"/><Relationship Id="rId6" Type="http://schemas.openxmlformats.org/officeDocument/2006/relationships/tags" Target="../tags/tag685.xml"/><Relationship Id="rId7" Type="http://schemas.openxmlformats.org/officeDocument/2006/relationships/tags" Target="../tags/tag686.xml"/><Relationship Id="rId8" Type="http://schemas.openxmlformats.org/officeDocument/2006/relationships/tags" Target="../tags/tag687.xml"/><Relationship Id="rId9" Type="http://schemas.openxmlformats.org/officeDocument/2006/relationships/tags" Target="../tags/tag688.xml"/><Relationship Id="rId30" Type="http://schemas.openxmlformats.org/officeDocument/2006/relationships/tags" Target="../tags/tag709.xml"/><Relationship Id="rId31" Type="http://schemas.openxmlformats.org/officeDocument/2006/relationships/tags" Target="../tags/tag710.xml"/><Relationship Id="rId32" Type="http://schemas.openxmlformats.org/officeDocument/2006/relationships/tags" Target="../tags/tag711.xml"/><Relationship Id="rId33" Type="http://schemas.openxmlformats.org/officeDocument/2006/relationships/tags" Target="../tags/tag712.xml"/><Relationship Id="rId34" Type="http://schemas.openxmlformats.org/officeDocument/2006/relationships/tags" Target="../tags/tag713.xml"/><Relationship Id="rId35" Type="http://schemas.openxmlformats.org/officeDocument/2006/relationships/tags" Target="../tags/tag714.xml"/><Relationship Id="rId36" Type="http://schemas.openxmlformats.org/officeDocument/2006/relationships/tags" Target="../tags/tag715.xml"/><Relationship Id="rId37" Type="http://schemas.openxmlformats.org/officeDocument/2006/relationships/tags" Target="../tags/tag716.xml"/><Relationship Id="rId38" Type="http://schemas.openxmlformats.org/officeDocument/2006/relationships/tags" Target="../tags/tag717.xml"/><Relationship Id="rId39" Type="http://schemas.openxmlformats.org/officeDocument/2006/relationships/tags" Target="../tags/tag718.xml"/><Relationship Id="rId20" Type="http://schemas.openxmlformats.org/officeDocument/2006/relationships/tags" Target="../tags/tag699.xml"/><Relationship Id="rId21" Type="http://schemas.openxmlformats.org/officeDocument/2006/relationships/tags" Target="../tags/tag700.xml"/><Relationship Id="rId22" Type="http://schemas.openxmlformats.org/officeDocument/2006/relationships/tags" Target="../tags/tag701.xml"/><Relationship Id="rId23" Type="http://schemas.openxmlformats.org/officeDocument/2006/relationships/tags" Target="../tags/tag702.xml"/><Relationship Id="rId24" Type="http://schemas.openxmlformats.org/officeDocument/2006/relationships/tags" Target="../tags/tag703.xml"/><Relationship Id="rId25" Type="http://schemas.openxmlformats.org/officeDocument/2006/relationships/tags" Target="../tags/tag704.xml"/><Relationship Id="rId26" Type="http://schemas.openxmlformats.org/officeDocument/2006/relationships/tags" Target="../tags/tag705.xml"/><Relationship Id="rId27" Type="http://schemas.openxmlformats.org/officeDocument/2006/relationships/tags" Target="../tags/tag706.xml"/><Relationship Id="rId28" Type="http://schemas.openxmlformats.org/officeDocument/2006/relationships/tags" Target="../tags/tag707.xml"/><Relationship Id="rId29" Type="http://schemas.openxmlformats.org/officeDocument/2006/relationships/tags" Target="../tags/tag708.xml"/><Relationship Id="rId60" Type="http://schemas.openxmlformats.org/officeDocument/2006/relationships/oleObject" Target="../embeddings/oleObject102.bin"/><Relationship Id="rId61" Type="http://schemas.openxmlformats.org/officeDocument/2006/relationships/image" Target="../media/image2.emf"/><Relationship Id="rId62" Type="http://schemas.openxmlformats.org/officeDocument/2006/relationships/oleObject" Target="../embeddings/oleObject103.bin"/><Relationship Id="rId10" Type="http://schemas.openxmlformats.org/officeDocument/2006/relationships/tags" Target="../tags/tag689.xml"/><Relationship Id="rId11" Type="http://schemas.openxmlformats.org/officeDocument/2006/relationships/tags" Target="../tags/tag690.xml"/><Relationship Id="rId12" Type="http://schemas.openxmlformats.org/officeDocument/2006/relationships/tags" Target="../tags/tag691.xml"/></Relationships>
</file>

<file path=ppt/slides/_rels/slide35.xml.rels><?xml version="1.0" encoding="UTF-8" standalone="yes"?>
<Relationships xmlns="http://schemas.openxmlformats.org/package/2006/relationships"><Relationship Id="rId9" Type="http://schemas.openxmlformats.org/officeDocument/2006/relationships/tags" Target="../tags/tag745.xml"/><Relationship Id="rId20" Type="http://schemas.openxmlformats.org/officeDocument/2006/relationships/image" Target="../media/image35.png"/><Relationship Id="rId21" Type="http://schemas.openxmlformats.org/officeDocument/2006/relationships/oleObject" Target="../embeddings/oleObject107.bin"/><Relationship Id="rId22" Type="http://schemas.openxmlformats.org/officeDocument/2006/relationships/image" Target="../media/image186.emf"/><Relationship Id="rId10" Type="http://schemas.openxmlformats.org/officeDocument/2006/relationships/tags" Target="../tags/tag746.xml"/><Relationship Id="rId11" Type="http://schemas.openxmlformats.org/officeDocument/2006/relationships/tags" Target="../tags/tag747.xml"/><Relationship Id="rId12" Type="http://schemas.openxmlformats.org/officeDocument/2006/relationships/tags" Target="../tags/tag748.xml"/><Relationship Id="rId13" Type="http://schemas.openxmlformats.org/officeDocument/2006/relationships/tags" Target="../tags/tag749.xml"/><Relationship Id="rId14" Type="http://schemas.openxmlformats.org/officeDocument/2006/relationships/tags" Target="../tags/tag750.xml"/><Relationship Id="rId15" Type="http://schemas.openxmlformats.org/officeDocument/2006/relationships/tags" Target="../tags/tag751.xml"/><Relationship Id="rId16" Type="http://schemas.openxmlformats.org/officeDocument/2006/relationships/slideLayout" Target="../slideLayouts/slideLayout17.xml"/><Relationship Id="rId17" Type="http://schemas.openxmlformats.org/officeDocument/2006/relationships/notesSlide" Target="../notesSlides/notesSlide13.xml"/><Relationship Id="rId18" Type="http://schemas.openxmlformats.org/officeDocument/2006/relationships/oleObject" Target="../embeddings/oleObject106.bin"/><Relationship Id="rId19" Type="http://schemas.openxmlformats.org/officeDocument/2006/relationships/image" Target="../media/image10.emf"/><Relationship Id="rId1" Type="http://schemas.openxmlformats.org/officeDocument/2006/relationships/vmlDrawing" Target="../drawings/vmlDrawing45.vml"/><Relationship Id="rId2" Type="http://schemas.openxmlformats.org/officeDocument/2006/relationships/tags" Target="../tags/tag738.xml"/><Relationship Id="rId3" Type="http://schemas.openxmlformats.org/officeDocument/2006/relationships/tags" Target="../tags/tag739.xml"/><Relationship Id="rId4" Type="http://schemas.openxmlformats.org/officeDocument/2006/relationships/tags" Target="../tags/tag740.xml"/><Relationship Id="rId5" Type="http://schemas.openxmlformats.org/officeDocument/2006/relationships/tags" Target="../tags/tag741.xml"/><Relationship Id="rId6" Type="http://schemas.openxmlformats.org/officeDocument/2006/relationships/tags" Target="../tags/tag742.xml"/><Relationship Id="rId7" Type="http://schemas.openxmlformats.org/officeDocument/2006/relationships/tags" Target="../tags/tag743.xml"/><Relationship Id="rId8" Type="http://schemas.openxmlformats.org/officeDocument/2006/relationships/tags" Target="../tags/tag744.xml"/></Relationships>
</file>

<file path=ppt/slides/_rels/slide36.xml.rels><?xml version="1.0" encoding="UTF-8" standalone="yes"?>
<Relationships xmlns="http://schemas.openxmlformats.org/package/2006/relationships"><Relationship Id="rId20" Type="http://schemas.openxmlformats.org/officeDocument/2006/relationships/tags" Target="../tags/tag770.xml"/><Relationship Id="rId21" Type="http://schemas.openxmlformats.org/officeDocument/2006/relationships/tags" Target="../tags/tag771.xml"/><Relationship Id="rId22" Type="http://schemas.openxmlformats.org/officeDocument/2006/relationships/tags" Target="../tags/tag772.xml"/><Relationship Id="rId23" Type="http://schemas.openxmlformats.org/officeDocument/2006/relationships/tags" Target="../tags/tag773.xml"/><Relationship Id="rId24" Type="http://schemas.openxmlformats.org/officeDocument/2006/relationships/tags" Target="../tags/tag774.xml"/><Relationship Id="rId25" Type="http://schemas.openxmlformats.org/officeDocument/2006/relationships/tags" Target="../tags/tag775.xml"/><Relationship Id="rId26" Type="http://schemas.openxmlformats.org/officeDocument/2006/relationships/tags" Target="../tags/tag776.xml"/><Relationship Id="rId27" Type="http://schemas.openxmlformats.org/officeDocument/2006/relationships/tags" Target="../tags/tag777.xml"/><Relationship Id="rId28" Type="http://schemas.openxmlformats.org/officeDocument/2006/relationships/tags" Target="../tags/tag778.xml"/><Relationship Id="rId29" Type="http://schemas.openxmlformats.org/officeDocument/2006/relationships/tags" Target="../tags/tag779.xml"/><Relationship Id="rId1" Type="http://schemas.openxmlformats.org/officeDocument/2006/relationships/vmlDrawing" Target="../drawings/vmlDrawing46.vml"/><Relationship Id="rId2" Type="http://schemas.openxmlformats.org/officeDocument/2006/relationships/tags" Target="../tags/tag752.xml"/><Relationship Id="rId3" Type="http://schemas.openxmlformats.org/officeDocument/2006/relationships/tags" Target="../tags/tag753.xml"/><Relationship Id="rId4" Type="http://schemas.openxmlformats.org/officeDocument/2006/relationships/tags" Target="../tags/tag754.xml"/><Relationship Id="rId5" Type="http://schemas.openxmlformats.org/officeDocument/2006/relationships/tags" Target="../tags/tag755.xml"/><Relationship Id="rId30" Type="http://schemas.openxmlformats.org/officeDocument/2006/relationships/tags" Target="../tags/tag780.xml"/><Relationship Id="rId31" Type="http://schemas.openxmlformats.org/officeDocument/2006/relationships/tags" Target="../tags/tag781.xml"/><Relationship Id="rId32" Type="http://schemas.openxmlformats.org/officeDocument/2006/relationships/slideLayout" Target="../slideLayouts/slideLayout17.xml"/><Relationship Id="rId9" Type="http://schemas.openxmlformats.org/officeDocument/2006/relationships/tags" Target="../tags/tag759.xml"/><Relationship Id="rId6" Type="http://schemas.openxmlformats.org/officeDocument/2006/relationships/tags" Target="../tags/tag756.xml"/><Relationship Id="rId7" Type="http://schemas.openxmlformats.org/officeDocument/2006/relationships/tags" Target="../tags/tag757.xml"/><Relationship Id="rId8" Type="http://schemas.openxmlformats.org/officeDocument/2006/relationships/tags" Target="../tags/tag758.xml"/><Relationship Id="rId33" Type="http://schemas.openxmlformats.org/officeDocument/2006/relationships/notesSlide" Target="../notesSlides/notesSlide14.xml"/><Relationship Id="rId34" Type="http://schemas.openxmlformats.org/officeDocument/2006/relationships/oleObject" Target="../embeddings/oleObject108.bin"/><Relationship Id="rId35" Type="http://schemas.openxmlformats.org/officeDocument/2006/relationships/image" Target="../media/image10.emf"/><Relationship Id="rId36" Type="http://schemas.openxmlformats.org/officeDocument/2006/relationships/oleObject" Target="../embeddings/oleObject109.bin"/><Relationship Id="rId10" Type="http://schemas.openxmlformats.org/officeDocument/2006/relationships/tags" Target="../tags/tag760.xml"/><Relationship Id="rId11" Type="http://schemas.openxmlformats.org/officeDocument/2006/relationships/tags" Target="../tags/tag761.xml"/><Relationship Id="rId12" Type="http://schemas.openxmlformats.org/officeDocument/2006/relationships/tags" Target="../tags/tag762.xml"/><Relationship Id="rId13" Type="http://schemas.openxmlformats.org/officeDocument/2006/relationships/tags" Target="../tags/tag763.xml"/><Relationship Id="rId14" Type="http://schemas.openxmlformats.org/officeDocument/2006/relationships/tags" Target="../tags/tag764.xml"/><Relationship Id="rId15" Type="http://schemas.openxmlformats.org/officeDocument/2006/relationships/tags" Target="../tags/tag765.xml"/><Relationship Id="rId16" Type="http://schemas.openxmlformats.org/officeDocument/2006/relationships/tags" Target="../tags/tag766.xml"/><Relationship Id="rId17" Type="http://schemas.openxmlformats.org/officeDocument/2006/relationships/tags" Target="../tags/tag767.xml"/><Relationship Id="rId18" Type="http://schemas.openxmlformats.org/officeDocument/2006/relationships/tags" Target="../tags/tag768.xml"/><Relationship Id="rId19" Type="http://schemas.openxmlformats.org/officeDocument/2006/relationships/tags" Target="../tags/tag769.xml"/><Relationship Id="rId37" Type="http://schemas.openxmlformats.org/officeDocument/2006/relationships/image" Target="../media/image187.emf"/><Relationship Id="rId38" Type="http://schemas.openxmlformats.org/officeDocument/2006/relationships/oleObject" Target="../embeddings/oleObject110.bin"/><Relationship Id="rId39" Type="http://schemas.openxmlformats.org/officeDocument/2006/relationships/image" Target="../media/image188.emf"/><Relationship Id="rId40" Type="http://schemas.openxmlformats.org/officeDocument/2006/relationships/image" Target="../media/image90.png"/><Relationship Id="rId41"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tags" Target="../tags/tag783.xml"/><Relationship Id="rId4" Type="http://schemas.openxmlformats.org/officeDocument/2006/relationships/slideLayout" Target="../slideLayouts/slideLayout2.xml"/><Relationship Id="rId5" Type="http://schemas.openxmlformats.org/officeDocument/2006/relationships/notesSlide" Target="../notesSlides/notesSlide15.xml"/><Relationship Id="rId6" Type="http://schemas.openxmlformats.org/officeDocument/2006/relationships/oleObject" Target="../embeddings/oleObject111.bin"/><Relationship Id="rId7" Type="http://schemas.openxmlformats.org/officeDocument/2006/relationships/image" Target="../media/image15.emf"/><Relationship Id="rId8" Type="http://schemas.openxmlformats.org/officeDocument/2006/relationships/image" Target="../media/image35.png"/><Relationship Id="rId1" Type="http://schemas.openxmlformats.org/officeDocument/2006/relationships/vmlDrawing" Target="../drawings/vmlDrawing47.vml"/><Relationship Id="rId2" Type="http://schemas.openxmlformats.org/officeDocument/2006/relationships/tags" Target="../tags/tag782.xml"/></Relationships>
</file>

<file path=ppt/slides/_rels/slide38.xml.rels><?xml version="1.0" encoding="UTF-8" standalone="yes"?>
<Relationships xmlns="http://schemas.openxmlformats.org/package/2006/relationships"><Relationship Id="rId11" Type="http://schemas.openxmlformats.org/officeDocument/2006/relationships/image" Target="../media/image192.PNG"/><Relationship Id="rId12" Type="http://schemas.openxmlformats.org/officeDocument/2006/relationships/image" Target="../media/image193.JPG"/><Relationship Id="rId1" Type="http://schemas.openxmlformats.org/officeDocument/2006/relationships/vmlDrawing" Target="../drawings/vmlDrawing48.vml"/><Relationship Id="rId2" Type="http://schemas.openxmlformats.org/officeDocument/2006/relationships/tags" Target="../tags/tag784.xml"/><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oleObject" Target="../embeddings/oleObject112.bin"/><Relationship Id="rId6" Type="http://schemas.openxmlformats.org/officeDocument/2006/relationships/image" Target="../media/image15.emf"/><Relationship Id="rId7" Type="http://schemas.openxmlformats.org/officeDocument/2006/relationships/image" Target="../media/image35.png"/><Relationship Id="rId8" Type="http://schemas.openxmlformats.org/officeDocument/2006/relationships/image" Target="../media/image189.PNG"/><Relationship Id="rId9" Type="http://schemas.openxmlformats.org/officeDocument/2006/relationships/image" Target="../media/image190.PNG"/><Relationship Id="rId10" Type="http://schemas.openxmlformats.org/officeDocument/2006/relationships/image" Target="../media/image191.PNG"/></Relationships>
</file>

<file path=ppt/slides/_rels/slide39.xml.rels><?xml version="1.0" encoding="UTF-8" standalone="yes"?>
<Relationships xmlns="http://schemas.openxmlformats.org/package/2006/relationships"><Relationship Id="rId3" Type="http://schemas.openxmlformats.org/officeDocument/2006/relationships/tags" Target="../tags/tag786.xml"/><Relationship Id="rId4" Type="http://schemas.openxmlformats.org/officeDocument/2006/relationships/slideLayout" Target="../slideLayouts/slideLayout2.xml"/><Relationship Id="rId5" Type="http://schemas.openxmlformats.org/officeDocument/2006/relationships/notesSlide" Target="../notesSlides/notesSlide17.xml"/><Relationship Id="rId6" Type="http://schemas.openxmlformats.org/officeDocument/2006/relationships/oleObject" Target="../embeddings/oleObject113.bin"/><Relationship Id="rId7" Type="http://schemas.openxmlformats.org/officeDocument/2006/relationships/image" Target="../media/image15.emf"/><Relationship Id="rId8" Type="http://schemas.openxmlformats.org/officeDocument/2006/relationships/image" Target="../media/image35.png"/><Relationship Id="rId9" Type="http://schemas.openxmlformats.org/officeDocument/2006/relationships/image" Target="../media/image194.jpeg"/><Relationship Id="rId10" Type="http://schemas.openxmlformats.org/officeDocument/2006/relationships/image" Target="../media/image195.jpeg"/><Relationship Id="rId1" Type="http://schemas.openxmlformats.org/officeDocument/2006/relationships/vmlDrawing" Target="../drawings/vmlDrawing49.vml"/><Relationship Id="rId2" Type="http://schemas.openxmlformats.org/officeDocument/2006/relationships/tags" Target="../tags/tag785.xml"/></Relationships>
</file>

<file path=ppt/slides/_rels/slide4.xml.rels><?xml version="1.0" encoding="UTF-8" standalone="yes"?>
<Relationships xmlns="http://schemas.openxmlformats.org/package/2006/relationships"><Relationship Id="rId3" Type="http://schemas.openxmlformats.org/officeDocument/2006/relationships/tags" Target="../tags/tag74.xml"/><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oleObject" Target="../embeddings/oleObject17.bin"/><Relationship Id="rId7" Type="http://schemas.openxmlformats.org/officeDocument/2006/relationships/image" Target="../media/image28.emf"/><Relationship Id="rId8" Type="http://schemas.openxmlformats.org/officeDocument/2006/relationships/image" Target="../media/image29.jpeg"/><Relationship Id="rId9" Type="http://schemas.openxmlformats.org/officeDocument/2006/relationships/image" Target="../media/image31.jpeg"/><Relationship Id="rId1" Type="http://schemas.openxmlformats.org/officeDocument/2006/relationships/vmlDrawing" Target="../drawings/vmlDrawing17.vml"/><Relationship Id="rId2" Type="http://schemas.openxmlformats.org/officeDocument/2006/relationships/tags" Target="../tags/tag73.xml"/></Relationships>
</file>

<file path=ppt/slides/_rels/slide40.xml.rels><?xml version="1.0" encoding="UTF-8" standalone="yes"?>
<Relationships xmlns="http://schemas.openxmlformats.org/package/2006/relationships"><Relationship Id="rId20" Type="http://schemas.openxmlformats.org/officeDocument/2006/relationships/tags" Target="../tags/tag805.xml"/><Relationship Id="rId21" Type="http://schemas.openxmlformats.org/officeDocument/2006/relationships/tags" Target="../tags/tag806.xml"/><Relationship Id="rId22" Type="http://schemas.openxmlformats.org/officeDocument/2006/relationships/tags" Target="../tags/tag807.xml"/><Relationship Id="rId23" Type="http://schemas.openxmlformats.org/officeDocument/2006/relationships/tags" Target="../tags/tag808.xml"/><Relationship Id="rId24" Type="http://schemas.openxmlformats.org/officeDocument/2006/relationships/tags" Target="../tags/tag809.xml"/><Relationship Id="rId25" Type="http://schemas.openxmlformats.org/officeDocument/2006/relationships/tags" Target="../tags/tag810.xml"/><Relationship Id="rId26" Type="http://schemas.openxmlformats.org/officeDocument/2006/relationships/tags" Target="../tags/tag811.xml"/><Relationship Id="rId27" Type="http://schemas.openxmlformats.org/officeDocument/2006/relationships/tags" Target="../tags/tag812.xml"/><Relationship Id="rId28" Type="http://schemas.openxmlformats.org/officeDocument/2006/relationships/tags" Target="../tags/tag813.xml"/><Relationship Id="rId29" Type="http://schemas.openxmlformats.org/officeDocument/2006/relationships/tags" Target="../tags/tag814.xml"/><Relationship Id="rId1" Type="http://schemas.openxmlformats.org/officeDocument/2006/relationships/vmlDrawing" Target="../drawings/vmlDrawing50.vml"/><Relationship Id="rId2" Type="http://schemas.openxmlformats.org/officeDocument/2006/relationships/tags" Target="../tags/tag787.xml"/><Relationship Id="rId3" Type="http://schemas.openxmlformats.org/officeDocument/2006/relationships/tags" Target="../tags/tag788.xml"/><Relationship Id="rId4" Type="http://schemas.openxmlformats.org/officeDocument/2006/relationships/tags" Target="../tags/tag789.xml"/><Relationship Id="rId5" Type="http://schemas.openxmlformats.org/officeDocument/2006/relationships/tags" Target="../tags/tag790.xml"/><Relationship Id="rId30" Type="http://schemas.openxmlformats.org/officeDocument/2006/relationships/tags" Target="../tags/tag815.xml"/><Relationship Id="rId31" Type="http://schemas.openxmlformats.org/officeDocument/2006/relationships/tags" Target="../tags/tag816.xml"/><Relationship Id="rId32" Type="http://schemas.openxmlformats.org/officeDocument/2006/relationships/tags" Target="../tags/tag817.xml"/><Relationship Id="rId9" Type="http://schemas.openxmlformats.org/officeDocument/2006/relationships/tags" Target="../tags/tag794.xml"/><Relationship Id="rId6" Type="http://schemas.openxmlformats.org/officeDocument/2006/relationships/tags" Target="../tags/tag791.xml"/><Relationship Id="rId7" Type="http://schemas.openxmlformats.org/officeDocument/2006/relationships/tags" Target="../tags/tag792.xml"/><Relationship Id="rId8" Type="http://schemas.openxmlformats.org/officeDocument/2006/relationships/tags" Target="../tags/tag793.xml"/><Relationship Id="rId33" Type="http://schemas.openxmlformats.org/officeDocument/2006/relationships/tags" Target="../tags/tag818.xml"/><Relationship Id="rId34" Type="http://schemas.openxmlformats.org/officeDocument/2006/relationships/tags" Target="../tags/tag819.xml"/><Relationship Id="rId35" Type="http://schemas.openxmlformats.org/officeDocument/2006/relationships/slideLayout" Target="../slideLayouts/slideLayout17.xml"/><Relationship Id="rId36" Type="http://schemas.openxmlformats.org/officeDocument/2006/relationships/notesSlide" Target="../notesSlides/notesSlide18.xml"/><Relationship Id="rId10" Type="http://schemas.openxmlformats.org/officeDocument/2006/relationships/tags" Target="../tags/tag795.xml"/><Relationship Id="rId11" Type="http://schemas.openxmlformats.org/officeDocument/2006/relationships/tags" Target="../tags/tag796.xml"/><Relationship Id="rId12" Type="http://schemas.openxmlformats.org/officeDocument/2006/relationships/tags" Target="../tags/tag797.xml"/><Relationship Id="rId13" Type="http://schemas.openxmlformats.org/officeDocument/2006/relationships/tags" Target="../tags/tag798.xml"/><Relationship Id="rId14" Type="http://schemas.openxmlformats.org/officeDocument/2006/relationships/tags" Target="../tags/tag799.xml"/><Relationship Id="rId15" Type="http://schemas.openxmlformats.org/officeDocument/2006/relationships/tags" Target="../tags/tag800.xml"/><Relationship Id="rId16" Type="http://schemas.openxmlformats.org/officeDocument/2006/relationships/tags" Target="../tags/tag801.xml"/><Relationship Id="rId17" Type="http://schemas.openxmlformats.org/officeDocument/2006/relationships/tags" Target="../tags/tag802.xml"/><Relationship Id="rId18" Type="http://schemas.openxmlformats.org/officeDocument/2006/relationships/tags" Target="../tags/tag803.xml"/><Relationship Id="rId19" Type="http://schemas.openxmlformats.org/officeDocument/2006/relationships/tags" Target="../tags/tag804.xml"/><Relationship Id="rId37" Type="http://schemas.openxmlformats.org/officeDocument/2006/relationships/oleObject" Target="../embeddings/oleObject114.bin"/><Relationship Id="rId38" Type="http://schemas.openxmlformats.org/officeDocument/2006/relationships/image" Target="../media/image10.emf"/><Relationship Id="rId39" Type="http://schemas.openxmlformats.org/officeDocument/2006/relationships/oleObject" Target="../embeddings/oleObject115.bin"/><Relationship Id="rId40" Type="http://schemas.openxmlformats.org/officeDocument/2006/relationships/image" Target="../media/image196.emf"/><Relationship Id="rId41" Type="http://schemas.openxmlformats.org/officeDocument/2006/relationships/oleObject" Target="../embeddings/oleObject116.bin"/><Relationship Id="rId42" Type="http://schemas.openxmlformats.org/officeDocument/2006/relationships/image" Target="../media/image197.emf"/><Relationship Id="rId43"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tags" Target="../tags/tag821.xml"/><Relationship Id="rId4" Type="http://schemas.openxmlformats.org/officeDocument/2006/relationships/tags" Target="../tags/tag822.xml"/><Relationship Id="rId5" Type="http://schemas.openxmlformats.org/officeDocument/2006/relationships/slideLayout" Target="../slideLayouts/slideLayout2.xml"/><Relationship Id="rId6" Type="http://schemas.openxmlformats.org/officeDocument/2006/relationships/oleObject" Target="../embeddings/oleObject117.bin"/><Relationship Id="rId7" Type="http://schemas.openxmlformats.org/officeDocument/2006/relationships/image" Target="../media/image10.emf"/><Relationship Id="rId8" Type="http://schemas.openxmlformats.org/officeDocument/2006/relationships/image" Target="../media/image90.png"/><Relationship Id="rId9" Type="http://schemas.openxmlformats.org/officeDocument/2006/relationships/oleObject" Target="../embeddings/oleObject118.bin"/><Relationship Id="rId10" Type="http://schemas.openxmlformats.org/officeDocument/2006/relationships/image" Target="../media/image198.emf"/><Relationship Id="rId11" Type="http://schemas.openxmlformats.org/officeDocument/2006/relationships/image" Target="../media/image41.png"/><Relationship Id="rId1" Type="http://schemas.openxmlformats.org/officeDocument/2006/relationships/vmlDrawing" Target="../drawings/vmlDrawing51.vml"/><Relationship Id="rId2" Type="http://schemas.openxmlformats.org/officeDocument/2006/relationships/tags" Target="../tags/tag820.xml"/></Relationships>
</file>

<file path=ppt/slides/_rels/slide5.xml.rels><?xml version="1.0" encoding="UTF-8" standalone="yes"?>
<Relationships xmlns="http://schemas.openxmlformats.org/package/2006/relationships"><Relationship Id="rId3" Type="http://schemas.openxmlformats.org/officeDocument/2006/relationships/tags" Target="../tags/tag76.xml"/><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oleObject" Target="../embeddings/oleObject18.bin"/><Relationship Id="rId7" Type="http://schemas.openxmlformats.org/officeDocument/2006/relationships/image" Target="../media/image10.emf"/><Relationship Id="rId1" Type="http://schemas.openxmlformats.org/officeDocument/2006/relationships/vmlDrawing" Target="../drawings/vmlDrawing18.vml"/><Relationship Id="rId2" Type="http://schemas.openxmlformats.org/officeDocument/2006/relationships/tags" Target="../tags/tag75.xml"/></Relationships>
</file>

<file path=ppt/slides/_rels/slide6.xml.rels><?xml version="1.0" encoding="UTF-8" standalone="yes"?>
<Relationships xmlns="http://schemas.openxmlformats.org/package/2006/relationships"><Relationship Id="rId13" Type="http://schemas.openxmlformats.org/officeDocument/2006/relationships/tags" Target="../tags/tag88.xml"/><Relationship Id="rId14" Type="http://schemas.openxmlformats.org/officeDocument/2006/relationships/tags" Target="../tags/tag89.xml"/><Relationship Id="rId15" Type="http://schemas.openxmlformats.org/officeDocument/2006/relationships/tags" Target="../tags/tag90.xml"/><Relationship Id="rId16" Type="http://schemas.openxmlformats.org/officeDocument/2006/relationships/tags" Target="../tags/tag91.xml"/><Relationship Id="rId17" Type="http://schemas.openxmlformats.org/officeDocument/2006/relationships/tags" Target="../tags/tag92.xml"/><Relationship Id="rId18" Type="http://schemas.openxmlformats.org/officeDocument/2006/relationships/tags" Target="../tags/tag93.xml"/><Relationship Id="rId19" Type="http://schemas.openxmlformats.org/officeDocument/2006/relationships/tags" Target="../tags/tag94.xml"/><Relationship Id="rId50" Type="http://schemas.openxmlformats.org/officeDocument/2006/relationships/oleObject" Target="../embeddings/oleObject20.bin"/><Relationship Id="rId51" Type="http://schemas.openxmlformats.org/officeDocument/2006/relationships/image" Target="../media/image33.emf"/><Relationship Id="rId52" Type="http://schemas.openxmlformats.org/officeDocument/2006/relationships/oleObject" Target="../embeddings/oleObject21.bin"/><Relationship Id="rId53" Type="http://schemas.openxmlformats.org/officeDocument/2006/relationships/image" Target="../media/image34.emf"/><Relationship Id="rId54" Type="http://schemas.openxmlformats.org/officeDocument/2006/relationships/image" Target="../media/image35.png"/><Relationship Id="rId55" Type="http://schemas.openxmlformats.org/officeDocument/2006/relationships/image" Target="../media/image36.jpeg"/><Relationship Id="rId40" Type="http://schemas.openxmlformats.org/officeDocument/2006/relationships/tags" Target="../tags/tag115.xml"/><Relationship Id="rId41" Type="http://schemas.openxmlformats.org/officeDocument/2006/relationships/tags" Target="../tags/tag116.xml"/><Relationship Id="rId42" Type="http://schemas.openxmlformats.org/officeDocument/2006/relationships/tags" Target="../tags/tag117.xml"/><Relationship Id="rId43" Type="http://schemas.openxmlformats.org/officeDocument/2006/relationships/tags" Target="../tags/tag118.xml"/><Relationship Id="rId44" Type="http://schemas.openxmlformats.org/officeDocument/2006/relationships/tags" Target="../tags/tag119.xml"/><Relationship Id="rId45" Type="http://schemas.openxmlformats.org/officeDocument/2006/relationships/tags" Target="../tags/tag120.xml"/><Relationship Id="rId46" Type="http://schemas.openxmlformats.org/officeDocument/2006/relationships/tags" Target="../tags/tag121.xml"/><Relationship Id="rId47" Type="http://schemas.openxmlformats.org/officeDocument/2006/relationships/slideLayout" Target="../slideLayouts/slideLayout8.xml"/><Relationship Id="rId48" Type="http://schemas.openxmlformats.org/officeDocument/2006/relationships/oleObject" Target="../embeddings/oleObject19.bin"/><Relationship Id="rId49" Type="http://schemas.openxmlformats.org/officeDocument/2006/relationships/image" Target="../media/image32.emf"/><Relationship Id="rId1" Type="http://schemas.openxmlformats.org/officeDocument/2006/relationships/vmlDrawing" Target="../drawings/vmlDrawing19.vml"/><Relationship Id="rId2" Type="http://schemas.openxmlformats.org/officeDocument/2006/relationships/tags" Target="../tags/tag77.xml"/><Relationship Id="rId3" Type="http://schemas.openxmlformats.org/officeDocument/2006/relationships/tags" Target="../tags/tag78.xml"/><Relationship Id="rId4" Type="http://schemas.openxmlformats.org/officeDocument/2006/relationships/tags" Target="../tags/tag79.xml"/><Relationship Id="rId5" Type="http://schemas.openxmlformats.org/officeDocument/2006/relationships/tags" Target="../tags/tag80.xml"/><Relationship Id="rId6" Type="http://schemas.openxmlformats.org/officeDocument/2006/relationships/tags" Target="../tags/tag81.xml"/><Relationship Id="rId7" Type="http://schemas.openxmlformats.org/officeDocument/2006/relationships/tags" Target="../tags/tag82.xml"/><Relationship Id="rId8" Type="http://schemas.openxmlformats.org/officeDocument/2006/relationships/tags" Target="../tags/tag83.xml"/><Relationship Id="rId9" Type="http://schemas.openxmlformats.org/officeDocument/2006/relationships/tags" Target="../tags/tag84.xml"/><Relationship Id="rId30" Type="http://schemas.openxmlformats.org/officeDocument/2006/relationships/tags" Target="../tags/tag105.xml"/><Relationship Id="rId31" Type="http://schemas.openxmlformats.org/officeDocument/2006/relationships/tags" Target="../tags/tag106.xml"/><Relationship Id="rId32" Type="http://schemas.openxmlformats.org/officeDocument/2006/relationships/tags" Target="../tags/tag107.xml"/><Relationship Id="rId33" Type="http://schemas.openxmlformats.org/officeDocument/2006/relationships/tags" Target="../tags/tag108.xml"/><Relationship Id="rId34" Type="http://schemas.openxmlformats.org/officeDocument/2006/relationships/tags" Target="../tags/tag109.xml"/><Relationship Id="rId35" Type="http://schemas.openxmlformats.org/officeDocument/2006/relationships/tags" Target="../tags/tag110.xml"/><Relationship Id="rId36" Type="http://schemas.openxmlformats.org/officeDocument/2006/relationships/tags" Target="../tags/tag111.xml"/><Relationship Id="rId37" Type="http://schemas.openxmlformats.org/officeDocument/2006/relationships/tags" Target="../tags/tag112.xml"/><Relationship Id="rId38" Type="http://schemas.openxmlformats.org/officeDocument/2006/relationships/tags" Target="../tags/tag113.xml"/><Relationship Id="rId39" Type="http://schemas.openxmlformats.org/officeDocument/2006/relationships/tags" Target="../tags/tag114.xml"/><Relationship Id="rId20" Type="http://schemas.openxmlformats.org/officeDocument/2006/relationships/tags" Target="../tags/tag95.xml"/><Relationship Id="rId21" Type="http://schemas.openxmlformats.org/officeDocument/2006/relationships/tags" Target="../tags/tag96.xml"/><Relationship Id="rId22" Type="http://schemas.openxmlformats.org/officeDocument/2006/relationships/tags" Target="../tags/tag97.xml"/><Relationship Id="rId23" Type="http://schemas.openxmlformats.org/officeDocument/2006/relationships/tags" Target="../tags/tag98.xml"/><Relationship Id="rId24" Type="http://schemas.openxmlformats.org/officeDocument/2006/relationships/tags" Target="../tags/tag99.xml"/><Relationship Id="rId25" Type="http://schemas.openxmlformats.org/officeDocument/2006/relationships/tags" Target="../tags/tag100.xml"/><Relationship Id="rId26" Type="http://schemas.openxmlformats.org/officeDocument/2006/relationships/tags" Target="../tags/tag101.xml"/><Relationship Id="rId27" Type="http://schemas.openxmlformats.org/officeDocument/2006/relationships/tags" Target="../tags/tag102.xml"/><Relationship Id="rId28" Type="http://schemas.openxmlformats.org/officeDocument/2006/relationships/tags" Target="../tags/tag103.xml"/><Relationship Id="rId29" Type="http://schemas.openxmlformats.org/officeDocument/2006/relationships/tags" Target="../tags/tag104.xml"/><Relationship Id="rId10" Type="http://schemas.openxmlformats.org/officeDocument/2006/relationships/tags" Target="../tags/tag85.xml"/><Relationship Id="rId11" Type="http://schemas.openxmlformats.org/officeDocument/2006/relationships/tags" Target="../tags/tag86.xml"/><Relationship Id="rId12" Type="http://schemas.openxmlformats.org/officeDocument/2006/relationships/tags" Target="../tags/tag87.xml"/></Relationships>
</file>

<file path=ppt/slides/_rels/slide7.xml.rels><?xml version="1.0" encoding="UTF-8" standalone="yes"?>
<Relationships xmlns="http://schemas.openxmlformats.org/package/2006/relationships"><Relationship Id="rId3" Type="http://schemas.openxmlformats.org/officeDocument/2006/relationships/tags" Target="../tags/tag123.xml"/><Relationship Id="rId4" Type="http://schemas.openxmlformats.org/officeDocument/2006/relationships/slideLayout" Target="../slideLayouts/slideLayout2.xml"/><Relationship Id="rId5" Type="http://schemas.openxmlformats.org/officeDocument/2006/relationships/notesSlide" Target="../notesSlides/notesSlide5.xml"/><Relationship Id="rId6" Type="http://schemas.openxmlformats.org/officeDocument/2006/relationships/oleObject" Target="../embeddings/oleObject22.bin"/><Relationship Id="rId7" Type="http://schemas.openxmlformats.org/officeDocument/2006/relationships/image" Target="../media/image28.emf"/><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vmlDrawing" Target="../drawings/vmlDrawing20.vml"/><Relationship Id="rId2" Type="http://schemas.openxmlformats.org/officeDocument/2006/relationships/tags" Target="../tags/tag12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oleObject" Target="../embeddings/oleObject23.bin"/><Relationship Id="rId5" Type="http://schemas.openxmlformats.org/officeDocument/2006/relationships/image" Target="../media/image2.emf"/><Relationship Id="rId1" Type="http://schemas.openxmlformats.org/officeDocument/2006/relationships/vmlDrawing" Target="../drawings/vmlDrawing21.vml"/><Relationship Id="rId2" Type="http://schemas.openxmlformats.org/officeDocument/2006/relationships/tags" Target="../tags/tag124.xml"/></Relationships>
</file>

<file path=ppt/slides/_rels/slide9.xml.rels><?xml version="1.0" encoding="UTF-8" standalone="yes"?>
<Relationships xmlns="http://schemas.openxmlformats.org/package/2006/relationships"><Relationship Id="rId20" Type="http://schemas.openxmlformats.org/officeDocument/2006/relationships/tags" Target="../tags/tag143.xml"/><Relationship Id="rId21" Type="http://schemas.openxmlformats.org/officeDocument/2006/relationships/tags" Target="../tags/tag144.xml"/><Relationship Id="rId22" Type="http://schemas.openxmlformats.org/officeDocument/2006/relationships/tags" Target="../tags/tag145.xml"/><Relationship Id="rId23" Type="http://schemas.openxmlformats.org/officeDocument/2006/relationships/tags" Target="../tags/tag146.xml"/><Relationship Id="rId24" Type="http://schemas.openxmlformats.org/officeDocument/2006/relationships/tags" Target="../tags/tag147.xml"/><Relationship Id="rId25" Type="http://schemas.openxmlformats.org/officeDocument/2006/relationships/tags" Target="../tags/tag148.xml"/><Relationship Id="rId26" Type="http://schemas.openxmlformats.org/officeDocument/2006/relationships/tags" Target="../tags/tag149.xml"/><Relationship Id="rId27" Type="http://schemas.openxmlformats.org/officeDocument/2006/relationships/tags" Target="../tags/tag150.xml"/><Relationship Id="rId28" Type="http://schemas.openxmlformats.org/officeDocument/2006/relationships/tags" Target="../tags/tag151.xml"/><Relationship Id="rId29" Type="http://schemas.openxmlformats.org/officeDocument/2006/relationships/tags" Target="../tags/tag152.xml"/><Relationship Id="rId1" Type="http://schemas.openxmlformats.org/officeDocument/2006/relationships/vmlDrawing" Target="../drawings/vmlDrawing22.vml"/><Relationship Id="rId2" Type="http://schemas.openxmlformats.org/officeDocument/2006/relationships/tags" Target="../tags/tag125.xml"/><Relationship Id="rId3" Type="http://schemas.openxmlformats.org/officeDocument/2006/relationships/tags" Target="../tags/tag126.xml"/><Relationship Id="rId4" Type="http://schemas.openxmlformats.org/officeDocument/2006/relationships/tags" Target="../tags/tag127.xml"/><Relationship Id="rId5" Type="http://schemas.openxmlformats.org/officeDocument/2006/relationships/tags" Target="../tags/tag128.xml"/><Relationship Id="rId30" Type="http://schemas.openxmlformats.org/officeDocument/2006/relationships/tags" Target="../tags/tag153.xml"/><Relationship Id="rId31" Type="http://schemas.openxmlformats.org/officeDocument/2006/relationships/slideLayout" Target="../slideLayouts/slideLayout2.xml"/><Relationship Id="rId32" Type="http://schemas.openxmlformats.org/officeDocument/2006/relationships/oleObject" Target="../embeddings/oleObject24.bin"/><Relationship Id="rId9" Type="http://schemas.openxmlformats.org/officeDocument/2006/relationships/tags" Target="../tags/tag132.xml"/><Relationship Id="rId6" Type="http://schemas.openxmlformats.org/officeDocument/2006/relationships/tags" Target="../tags/tag129.xml"/><Relationship Id="rId7" Type="http://schemas.openxmlformats.org/officeDocument/2006/relationships/tags" Target="../tags/tag130.xml"/><Relationship Id="rId8" Type="http://schemas.openxmlformats.org/officeDocument/2006/relationships/tags" Target="../tags/tag131.xml"/><Relationship Id="rId33" Type="http://schemas.openxmlformats.org/officeDocument/2006/relationships/image" Target="../media/image2.emf"/><Relationship Id="rId34" Type="http://schemas.openxmlformats.org/officeDocument/2006/relationships/oleObject" Target="../embeddings/oleObject25.bin"/><Relationship Id="rId35" Type="http://schemas.openxmlformats.org/officeDocument/2006/relationships/image" Target="../media/image39.emf"/><Relationship Id="rId36" Type="http://schemas.openxmlformats.org/officeDocument/2006/relationships/oleObject" Target="../embeddings/oleObject26.bin"/><Relationship Id="rId10" Type="http://schemas.openxmlformats.org/officeDocument/2006/relationships/tags" Target="../tags/tag133.xml"/><Relationship Id="rId11" Type="http://schemas.openxmlformats.org/officeDocument/2006/relationships/tags" Target="../tags/tag134.xml"/><Relationship Id="rId12" Type="http://schemas.openxmlformats.org/officeDocument/2006/relationships/tags" Target="../tags/tag135.xml"/><Relationship Id="rId13" Type="http://schemas.openxmlformats.org/officeDocument/2006/relationships/tags" Target="../tags/tag136.xml"/><Relationship Id="rId14" Type="http://schemas.openxmlformats.org/officeDocument/2006/relationships/tags" Target="../tags/tag137.xml"/><Relationship Id="rId15" Type="http://schemas.openxmlformats.org/officeDocument/2006/relationships/tags" Target="../tags/tag138.xml"/><Relationship Id="rId16" Type="http://schemas.openxmlformats.org/officeDocument/2006/relationships/tags" Target="../tags/tag139.xml"/><Relationship Id="rId17" Type="http://schemas.openxmlformats.org/officeDocument/2006/relationships/tags" Target="../tags/tag140.xml"/><Relationship Id="rId18" Type="http://schemas.openxmlformats.org/officeDocument/2006/relationships/tags" Target="../tags/tag141.xml"/><Relationship Id="rId19" Type="http://schemas.openxmlformats.org/officeDocument/2006/relationships/tags" Target="../tags/tag142.xml"/><Relationship Id="rId37" Type="http://schemas.openxmlformats.org/officeDocument/2006/relationships/image" Target="../media/image40.emf"/><Relationship Id="rId3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1957" name="think-cell Slide" r:id="rId4" imgW="395" imgH="394" progId="TCLayout.ActiveDocument.1">
                  <p:embed/>
                </p:oleObj>
              </mc:Choice>
              <mc:Fallback>
                <p:oleObj name="think-cell Slide" r:id="rId4" imgW="395" imgH="39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4"/>
          <p:cNvSpPr>
            <a:spLocks noGrp="1"/>
          </p:cNvSpPr>
          <p:nvPr>
            <p:ph type="body" sz="quarter" idx="12"/>
          </p:nvPr>
        </p:nvSpPr>
        <p:spPr/>
        <p:txBody>
          <a:bodyPr/>
          <a:lstStyle/>
          <a:p>
            <a:r>
              <a:rPr lang="en-US" dirty="0" smtClean="0">
                <a:latin typeface="+mn-lt"/>
              </a:rPr>
              <a:t>New York, 9</a:t>
            </a:r>
            <a:r>
              <a:rPr lang="en-US" baseline="30000" dirty="0" smtClean="0">
                <a:latin typeface="+mn-lt"/>
              </a:rPr>
              <a:t>th</a:t>
            </a:r>
            <a:r>
              <a:rPr lang="en-US" dirty="0" smtClean="0">
                <a:latin typeface="+mn-lt"/>
              </a:rPr>
              <a:t> May, </a:t>
            </a:r>
            <a:r>
              <a:rPr lang="en-US" dirty="0" smtClean="0"/>
              <a:t>2018</a:t>
            </a:r>
            <a:endParaRPr lang="en-US" dirty="0">
              <a:latin typeface="+mn-lt"/>
            </a:endParaRPr>
          </a:p>
        </p:txBody>
      </p:sp>
      <p:sp>
        <p:nvSpPr>
          <p:cNvPr id="3" name="Subtitle 2"/>
          <p:cNvSpPr>
            <a:spLocks noGrp="1"/>
          </p:cNvSpPr>
          <p:nvPr>
            <p:ph type="subTitle" idx="1"/>
          </p:nvPr>
        </p:nvSpPr>
        <p:spPr>
          <a:xfrm>
            <a:off x="957599" y="5180058"/>
            <a:ext cx="6868800" cy="436195"/>
          </a:xfrm>
        </p:spPr>
        <p:txBody>
          <a:bodyPr/>
          <a:lstStyle/>
          <a:p>
            <a:r>
              <a:rPr lang="en-US" dirty="0" smtClean="0"/>
              <a:t>5</a:t>
            </a:r>
            <a:r>
              <a:rPr lang="en-US" baseline="30000" dirty="0" smtClean="0"/>
              <a:t>th</a:t>
            </a:r>
            <a:r>
              <a:rPr lang="en-US" dirty="0" smtClean="0"/>
              <a:t> Edition </a:t>
            </a:r>
            <a:endParaRPr lang="en-US" dirty="0">
              <a:latin typeface="+mn-lt"/>
            </a:endParaRPr>
          </a:p>
        </p:txBody>
      </p:sp>
      <p:sp>
        <p:nvSpPr>
          <p:cNvPr id="2" name="Title 1"/>
          <p:cNvSpPr>
            <a:spLocks noGrp="1"/>
          </p:cNvSpPr>
          <p:nvPr>
            <p:ph type="ctrTitle"/>
          </p:nvPr>
        </p:nvSpPr>
        <p:spPr>
          <a:xfrm>
            <a:off x="957599" y="1886242"/>
            <a:ext cx="7524919" cy="3138423"/>
          </a:xfrm>
        </p:spPr>
        <p:txBody>
          <a:bodyPr/>
          <a:lstStyle/>
          <a:p>
            <a:r>
              <a:rPr lang="en-US" dirty="0" smtClean="0"/>
              <a:t>2018 True-Luxury Global Consumer Insight 	</a:t>
            </a:r>
            <a:endParaRPr lang="en-US" dirty="0">
              <a:latin typeface="+mj-lt"/>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3783" y="5713803"/>
            <a:ext cx="2873489" cy="713344"/>
          </a:xfrm>
          <a:prstGeom prst="rect">
            <a:avLst/>
          </a:prstGeom>
        </p:spPr>
      </p:pic>
      <p:sp>
        <p:nvSpPr>
          <p:cNvPr id="7" name="Subtitle 2"/>
          <p:cNvSpPr txBox="1">
            <a:spLocks/>
          </p:cNvSpPr>
          <p:nvPr/>
        </p:nvSpPr>
        <p:spPr bwMode="white">
          <a:xfrm>
            <a:off x="957599" y="5616253"/>
            <a:ext cx="6868800" cy="436195"/>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1600" kern="1200" baseline="0">
                <a:solidFill>
                  <a:schemeClr val="bg1"/>
                </a:solidFill>
                <a:latin typeface="+mn-lt"/>
                <a:ea typeface="+mn-ea"/>
                <a:cs typeface="+mn-cs"/>
                <a:sym typeface="Trebuchet MS" panose="020B0603020202020204" pitchFamily="34" charset="0"/>
              </a:defRPr>
            </a:lvl1pPr>
            <a:lvl2pPr marL="457200" indent="0" algn="ctr" defTabSz="914400" rtl="0" eaLnBrk="1" latinLnBrk="0" hangingPunct="1">
              <a:lnSpc>
                <a:spcPct val="90000"/>
              </a:lnSpc>
              <a:spcBef>
                <a:spcPts val="0"/>
              </a:spcBef>
              <a:spcAft>
                <a:spcPts val="300"/>
              </a:spcAft>
              <a:buClr>
                <a:schemeClr val="tx2"/>
              </a:buClr>
              <a:buFont typeface="Arial" panose="020B0604020202020204" pitchFamily="34" charset="0"/>
              <a:buNone/>
              <a:defRPr lang="en-US" sz="2000" kern="1200">
                <a:solidFill>
                  <a:schemeClr val="tx1"/>
                </a:solidFill>
                <a:latin typeface="+mn-lt"/>
                <a:ea typeface="+mn-ea"/>
                <a:cs typeface="+mn-cs"/>
                <a:sym typeface="Trebuchet MS" panose="020B0603020202020204" pitchFamily="34" charset="0"/>
              </a:defRPr>
            </a:lvl2pPr>
            <a:lvl3pPr marL="914400" indent="0" algn="ctr" defTabSz="914400" rtl="0" eaLnBrk="1" latinLnBrk="0" hangingPunct="1">
              <a:lnSpc>
                <a:spcPct val="90000"/>
              </a:lnSpc>
              <a:spcBef>
                <a:spcPts val="0"/>
              </a:spcBef>
              <a:spcAft>
                <a:spcPts val="300"/>
              </a:spcAft>
              <a:buClr>
                <a:schemeClr val="tx2"/>
              </a:buClr>
              <a:buFont typeface="Trebuchet MS" panose="020B0603020202020204" pitchFamily="34" charset="0"/>
              <a:buNone/>
              <a:defRPr lang="en-US" sz="1800" kern="1200">
                <a:solidFill>
                  <a:schemeClr val="tx1"/>
                </a:solidFill>
                <a:latin typeface="+mn-lt"/>
                <a:ea typeface="+mn-ea"/>
                <a:cs typeface="+mn-cs"/>
                <a:sym typeface="Trebuchet MS" panose="020B0603020202020204" pitchFamily="34" charset="0"/>
              </a:defRPr>
            </a:lvl3pPr>
            <a:lvl4pPr marL="1371600" indent="0" algn="ctr" defTabSz="914400" rtl="0" eaLnBrk="1" latinLnBrk="0" hangingPunct="1">
              <a:lnSpc>
                <a:spcPct val="110000"/>
              </a:lnSpc>
              <a:spcBef>
                <a:spcPts val="300"/>
              </a:spcBef>
              <a:spcAft>
                <a:spcPts val="300"/>
              </a:spcAft>
              <a:buClr>
                <a:schemeClr val="tx2"/>
              </a:buClr>
              <a:buFont typeface="Arial" panose="020B0604020202020204" pitchFamily="34" charset="0"/>
              <a:buNone/>
              <a:defRPr lang="en-US" sz="1600" kern="1200">
                <a:solidFill>
                  <a:schemeClr val="tx2"/>
                </a:solidFill>
                <a:latin typeface="+mn-lt"/>
                <a:ea typeface="+mn-ea"/>
                <a:cs typeface="+mn-cs"/>
                <a:sym typeface="Trebuchet MS" panose="020B0603020202020204" pitchFamily="34" charset="0"/>
              </a:defRPr>
            </a:lvl4pPr>
            <a:lvl5pPr marL="1828800" indent="0" algn="ctr" defTabSz="914400" rtl="0" eaLnBrk="1" latinLnBrk="0" hangingPunct="1">
              <a:lnSpc>
                <a:spcPct val="100000"/>
              </a:lnSpc>
              <a:spcBef>
                <a:spcPts val="0"/>
              </a:spcBef>
              <a:spcAft>
                <a:spcPts val="300"/>
              </a:spcAft>
              <a:buClrTx/>
              <a:buFont typeface="Arial" panose="020B0604020202020204" pitchFamily="34" charset="0"/>
              <a:buNone/>
              <a:defRPr lang="en-US" sz="1600" b="1" kern="1200">
                <a:solidFill>
                  <a:schemeClr val="tx1"/>
                </a:solidFill>
                <a:latin typeface="+mn-lt"/>
                <a:ea typeface="+mn-ea"/>
                <a:cs typeface="+mn-cs"/>
                <a:sym typeface="Trebuchet MS" panose="020B0603020202020204" pitchFamily="34" charset="0"/>
              </a:defRPr>
            </a:lvl5pPr>
            <a:lvl6pPr marL="22860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lang="en-US" sz="1600" kern="1200">
                <a:solidFill>
                  <a:schemeClr val="tx1"/>
                </a:solidFill>
                <a:latin typeface="+mn-lt"/>
                <a:ea typeface="+mn-ea"/>
                <a:cs typeface="+mn-cs"/>
                <a:sym typeface="Trebuchet MS" panose="020B0603020202020204" pitchFamily="34" charset="0"/>
              </a:defRPr>
            </a:lvl6pPr>
            <a:lvl7pPr marL="2743200" indent="0" algn="ctr" defTabSz="914400" rtl="0" eaLnBrk="1" latinLnBrk="0" hangingPunct="1">
              <a:lnSpc>
                <a:spcPct val="90000"/>
              </a:lnSpc>
              <a:spcBef>
                <a:spcPts val="900"/>
              </a:spcBef>
              <a:spcAft>
                <a:spcPts val="900"/>
              </a:spcAft>
              <a:buFont typeface="Arial" panose="020B0604020202020204" pitchFamily="34" charset="0"/>
              <a:buNone/>
              <a:defRPr lang="en-US" sz="1600" kern="1200" baseline="0">
                <a:solidFill>
                  <a:schemeClr val="tx1"/>
                </a:solidFill>
                <a:latin typeface="+mn-lt"/>
                <a:ea typeface="+mn-ea"/>
                <a:cs typeface="+mn-cs"/>
                <a:sym typeface="Trebuchet MS" panose="020B0603020202020204" pitchFamily="34" charset="0"/>
              </a:defRPr>
            </a:lvl7pPr>
            <a:lvl8pPr marL="3200400" indent="0" algn="ctr" defTabSz="914400" rtl="0" eaLnBrk="1" latinLnBrk="0" hangingPunct="1">
              <a:lnSpc>
                <a:spcPct val="90000"/>
              </a:lnSpc>
              <a:spcBef>
                <a:spcPts val="900"/>
              </a:spcBef>
              <a:spcAft>
                <a:spcPts val="0"/>
              </a:spcAft>
              <a:buFont typeface="Arial" panose="020B0604020202020204" pitchFamily="34" charset="0"/>
              <a:buNone/>
              <a:defRPr lang="en-US" sz="1600" kern="1200" baseline="0">
                <a:solidFill>
                  <a:schemeClr val="tx2"/>
                </a:solidFill>
                <a:latin typeface="+mn-lt"/>
                <a:ea typeface="+mn-ea"/>
                <a:cs typeface="+mn-cs"/>
                <a:sym typeface="Trebuchet MS" panose="020B0603020202020204" pitchFamily="34" charset="0"/>
              </a:defRPr>
            </a:lvl8pPr>
            <a:lvl9pPr marL="3657600" indent="0" algn="ctr" defTabSz="914400" rtl="0" eaLnBrk="1" latinLnBrk="0" hangingPunct="1">
              <a:lnSpc>
                <a:spcPct val="100000"/>
              </a:lnSpc>
              <a:spcBef>
                <a:spcPts val="0"/>
              </a:spcBef>
              <a:spcAft>
                <a:spcPts val="900"/>
              </a:spcAft>
              <a:buFont typeface="Arial" panose="020B0604020202020204" pitchFamily="34" charset="0"/>
              <a:buNone/>
              <a:defRPr lang="en-US" sz="1600" kern="1200" baseline="0">
                <a:solidFill>
                  <a:schemeClr val="tx2"/>
                </a:solidFill>
                <a:latin typeface="+mn-lt"/>
                <a:ea typeface="+mn-ea"/>
                <a:cs typeface="+mn-cs"/>
                <a:sym typeface="Trebuchet MS" panose="020B0603020202020204" pitchFamily="34" charset="0"/>
              </a:defRPr>
            </a:lvl9pPr>
          </a:lstStyle>
          <a:p>
            <a:r>
              <a:rPr lang="en-US" dirty="0" smtClean="0"/>
              <a:t>SARAH WILLERSDORF </a:t>
            </a:r>
            <a:endParaRPr lang="en-US" dirty="0"/>
          </a:p>
        </p:txBody>
      </p:sp>
    </p:spTree>
    <p:extLst>
      <p:ext uri="{BB962C8B-B14F-4D97-AF65-F5344CB8AC3E}">
        <p14:creationId xmlns:p14="http://schemas.microsoft.com/office/powerpoint/2010/main" val="291383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ext uri="{D42A27DB-BD31-4B8C-83A1-F6EECF244321}">
                <p14:modId xmlns:p14="http://schemas.microsoft.com/office/powerpoint/2010/main" val="40498619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0259" name="think-cell Slide" r:id="rId41" imgW="395" imgH="394" progId="TCLayout.ActiveDocument.1">
                  <p:embed/>
                </p:oleObj>
              </mc:Choice>
              <mc:Fallback>
                <p:oleObj name="think-cell Slide" r:id="rId41" imgW="395" imgH="394" progId="TCLayout.ActiveDocument.1">
                  <p:embed/>
                  <p:pic>
                    <p:nvPicPr>
                      <p:cNvPr id="0" name=""/>
                      <p:cNvPicPr/>
                      <p:nvPr/>
                    </p:nvPicPr>
                    <p:blipFill>
                      <a:blip r:embed="rId42"/>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100" b="1" dirty="0" err="1" smtClean="0">
              <a:solidFill>
                <a:srgbClr val="FFFFFF"/>
              </a:solidFill>
              <a:latin typeface="Trebuchet MS" panose="020B0603020202020204" pitchFamily="34" charset="0"/>
              <a:sym typeface="Trebuchet MS" panose="020B0603020202020204" pitchFamily="34" charset="0"/>
            </a:endParaRPr>
          </a:p>
        </p:txBody>
      </p:sp>
      <p:sp>
        <p:nvSpPr>
          <p:cNvPr id="113" name="ColumnHeader"/>
          <p:cNvSpPr txBox="1">
            <a:spLocks noChangeArrowheads="1"/>
          </p:cNvSpPr>
          <p:nvPr/>
        </p:nvSpPr>
        <p:spPr bwMode="auto">
          <a:xfrm>
            <a:off x="6262651" y="2160722"/>
            <a:ext cx="1601788" cy="349702"/>
          </a:xfrm>
          <a:prstGeom prst="rect">
            <a:avLst/>
          </a:prstGeom>
          <a:noFill/>
          <a:ln w="9525">
            <a:noFill/>
            <a:miter lim="800000"/>
            <a:headEnd type="none" w="lg" len="lg"/>
            <a:tailEnd type="none" w="lg" len="lg"/>
          </a:ln>
          <a:effectLst>
            <a:outerShdw dist="25400" dir="5400000" sx="99001" sy="99001" algn="ctr" rotWithShape="0">
              <a:srgbClr val="177B57"/>
            </a:outerShdw>
          </a:effectLst>
        </p:spPr>
        <p:txBody>
          <a:bodyPr lIns="0" tIns="0" rIns="0" bIns="72000" anchor="b">
            <a:spAutoFit/>
          </a:bodyPr>
          <a:lstStyle/>
          <a:p>
            <a:pPr algn="ctr" fontAlgn="auto">
              <a:spcBef>
                <a:spcPts val="0"/>
              </a:spcBef>
              <a:spcAft>
                <a:spcPts val="0"/>
              </a:spcAft>
              <a:buSzPct val="100000"/>
              <a:defRPr/>
            </a:pPr>
            <a:r>
              <a:rPr lang="en-US" b="1" kern="0" dirty="0" smtClean="0">
                <a:solidFill>
                  <a:srgbClr val="29BA74"/>
                </a:solidFill>
                <a:cs typeface="Arial" pitchFamily="34" charset="0"/>
              </a:rPr>
              <a:t>By generation</a:t>
            </a:r>
            <a:endParaRPr lang="en-US" b="1" kern="0" dirty="0">
              <a:solidFill>
                <a:srgbClr val="29BA74"/>
              </a:solidFill>
              <a:cs typeface="Arial" pitchFamily="34" charset="0"/>
            </a:endParaRPr>
          </a:p>
        </p:txBody>
      </p:sp>
      <p:sp>
        <p:nvSpPr>
          <p:cNvPr id="114" name="Text Placeholder 3"/>
          <p:cNvSpPr>
            <a:spLocks noGrp="1"/>
          </p:cNvSpPr>
          <p:nvPr/>
        </p:nvSpPr>
        <p:spPr bwMode="gray">
          <a:xfrm>
            <a:off x="8869363" y="2518199"/>
            <a:ext cx="1374627" cy="212725"/>
          </a:xfrm>
          <a:prstGeom prst="rect">
            <a:avLst/>
          </a:prstGeom>
          <a:noFill/>
          <a:effectLst/>
        </p:spPr>
        <p:txBody>
          <a:bodyPr lIns="0" tIns="0" rIns="0" bIns="0"/>
          <a:lstStyle/>
          <a:p>
            <a:pPr algn="ctr" defTabSz="914400"/>
            <a:r>
              <a:rPr lang="en-US" sz="1400" b="1" dirty="0" smtClean="0">
                <a:solidFill>
                  <a:srgbClr val="575757"/>
                </a:solidFill>
              </a:rPr>
              <a:t>Baby Boomer</a:t>
            </a:r>
            <a:endParaRPr lang="en-US" sz="1400" b="1" dirty="0">
              <a:solidFill>
                <a:srgbClr val="575757"/>
              </a:solidFill>
              <a:sym typeface="Arial" pitchFamily="34" charset="0"/>
            </a:endParaRPr>
          </a:p>
        </p:txBody>
      </p:sp>
      <p:sp>
        <p:nvSpPr>
          <p:cNvPr id="115" name="Text Placeholder 2"/>
          <p:cNvSpPr>
            <a:spLocks noGrp="1"/>
          </p:cNvSpPr>
          <p:nvPr/>
        </p:nvSpPr>
        <p:spPr bwMode="gray">
          <a:xfrm>
            <a:off x="7550150" y="2518199"/>
            <a:ext cx="1374627" cy="212725"/>
          </a:xfrm>
          <a:prstGeom prst="rect">
            <a:avLst/>
          </a:prstGeom>
          <a:noFill/>
          <a:effectLst/>
        </p:spPr>
        <p:txBody>
          <a:bodyPr lIns="0" tIns="0" rIns="0" bIns="0"/>
          <a:lstStyle/>
          <a:p>
            <a:pPr algn="ctr" defTabSz="914400"/>
            <a:fld id="{608791A6-0E32-4349-8A9F-6EA8C023E9DE}" type="datetime'''''''G''e''''''n''.'''''''''' ''''''''''''''''''''''''''X'">
              <a:rPr lang="en-US" sz="1400" b="1">
                <a:solidFill>
                  <a:srgbClr val="575757"/>
                </a:solidFill>
              </a:rPr>
              <a:pPr algn="ctr" defTabSz="914400"/>
              <a:t>Gen. X</a:t>
            </a:fld>
            <a:endParaRPr lang="en-US" sz="1400" b="1" dirty="0">
              <a:solidFill>
                <a:srgbClr val="575757"/>
              </a:solidFill>
              <a:sym typeface="Arial" pitchFamily="34" charset="0"/>
            </a:endParaRPr>
          </a:p>
        </p:txBody>
      </p:sp>
      <p:sp>
        <p:nvSpPr>
          <p:cNvPr id="121" name="Text Placeholder 48"/>
          <p:cNvSpPr>
            <a:spLocks noGrp="1"/>
          </p:cNvSpPr>
          <p:nvPr/>
        </p:nvSpPr>
        <p:spPr bwMode="gray">
          <a:xfrm>
            <a:off x="4730750" y="2525321"/>
            <a:ext cx="1374627" cy="198481"/>
          </a:xfrm>
          <a:prstGeom prst="rect">
            <a:avLst/>
          </a:prstGeom>
          <a:noFill/>
          <a:effectLst/>
        </p:spPr>
        <p:txBody>
          <a:bodyPr lIns="0" tIns="0" rIns="0" bIns="0"/>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ct val="0"/>
              </a:spcBef>
              <a:defRPr/>
            </a:pPr>
            <a:r>
              <a:rPr lang="en-US" sz="1400" dirty="0" smtClean="0">
                <a:solidFill>
                  <a:srgbClr val="575757"/>
                </a:solidFill>
                <a:sym typeface="+mn-lt"/>
              </a:rPr>
              <a:t>Gen. Z</a:t>
            </a:r>
            <a:endParaRPr lang="en-US" sz="1400" dirty="0">
              <a:solidFill>
                <a:srgbClr val="575757"/>
              </a:solidFill>
              <a:sym typeface="+mn-lt"/>
            </a:endParaRPr>
          </a:p>
        </p:txBody>
      </p:sp>
      <p:sp>
        <p:nvSpPr>
          <p:cNvPr id="122" name="Text Placeholder 3"/>
          <p:cNvSpPr>
            <a:spLocks noGrp="1"/>
          </p:cNvSpPr>
          <p:nvPr/>
        </p:nvSpPr>
        <p:spPr bwMode="gray">
          <a:xfrm>
            <a:off x="10274301" y="2518199"/>
            <a:ext cx="1374627" cy="212725"/>
          </a:xfrm>
          <a:prstGeom prst="rect">
            <a:avLst/>
          </a:prstGeom>
          <a:noFill/>
          <a:effectLst/>
        </p:spPr>
        <p:txBody>
          <a:bodyPr lIns="0" tIns="0" rIns="0" bIns="0"/>
          <a:lstStyle/>
          <a:p>
            <a:pPr algn="ctr" defTabSz="914400"/>
            <a:r>
              <a:rPr lang="en-US" sz="1400" b="1" dirty="0" smtClean="0">
                <a:solidFill>
                  <a:srgbClr val="575757"/>
                </a:solidFill>
              </a:rPr>
              <a:t>Silver</a:t>
            </a:r>
            <a:endParaRPr lang="en-US" sz="1400" b="1" dirty="0">
              <a:solidFill>
                <a:srgbClr val="575757"/>
              </a:solidFill>
              <a:sym typeface="Arial" pitchFamily="34" charset="0"/>
            </a:endParaRPr>
          </a:p>
        </p:txBody>
      </p:sp>
      <p:sp>
        <p:nvSpPr>
          <p:cNvPr id="127" name="Text Placeholder 48"/>
          <p:cNvSpPr>
            <a:spLocks noGrp="1"/>
          </p:cNvSpPr>
          <p:nvPr/>
        </p:nvSpPr>
        <p:spPr bwMode="gray">
          <a:xfrm>
            <a:off x="6097588" y="2525321"/>
            <a:ext cx="1374627" cy="198481"/>
          </a:xfrm>
          <a:prstGeom prst="rect">
            <a:avLst/>
          </a:prstGeom>
          <a:noFill/>
          <a:effectLst/>
        </p:spPr>
        <p:txBody>
          <a:bodyPr lIns="0" tIns="0" rIns="0" bIns="0"/>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ct val="0"/>
              </a:spcBef>
              <a:defRPr/>
            </a:pPr>
            <a:r>
              <a:rPr lang="en-US" sz="1400" dirty="0">
                <a:solidFill>
                  <a:srgbClr val="575757"/>
                </a:solidFill>
                <a:sym typeface="+mn-lt"/>
              </a:rPr>
              <a:t>Millennials</a:t>
            </a:r>
          </a:p>
        </p:txBody>
      </p:sp>
      <p:sp>
        <p:nvSpPr>
          <p:cNvPr id="182" name="TextBox 181"/>
          <p:cNvSpPr txBox="1"/>
          <p:nvPr/>
        </p:nvSpPr>
        <p:spPr>
          <a:xfrm>
            <a:off x="249153" y="3043222"/>
            <a:ext cx="3151504" cy="246221"/>
          </a:xfrm>
          <a:prstGeom prst="rect">
            <a:avLst/>
          </a:prstGeom>
          <a:noFill/>
        </p:spPr>
        <p:txBody>
          <a:bodyPr wrap="none" lIns="0" tIns="0" rIns="0" bIns="0" rtlCol="0" anchor="b">
            <a:spAutoFit/>
          </a:bodyPr>
          <a:lstStyle/>
          <a:p>
            <a:pPr>
              <a:buSzPct val="100000"/>
              <a:buFont typeface="Trebuchet MS" panose="020B0603020202020204" pitchFamily="34" charset="0"/>
              <a:buChar char="​"/>
            </a:pPr>
            <a:r>
              <a:rPr lang="en-US" sz="1600" dirty="0" smtClean="0">
                <a:solidFill>
                  <a:srgbClr val="575757"/>
                </a:solidFill>
                <a:latin typeface="Trebuchet MS" panose="020B0603020202020204" pitchFamily="34" charset="0"/>
              </a:rPr>
              <a:t>Shift towards Luxury casualwear </a:t>
            </a:r>
            <a:endParaRPr lang="en-US" sz="1600" dirty="0">
              <a:solidFill>
                <a:srgbClr val="575757"/>
              </a:solidFill>
              <a:latin typeface="Trebuchet MS" panose="020B0603020202020204" pitchFamily="34" charset="0"/>
            </a:endParaRPr>
          </a:p>
        </p:txBody>
      </p:sp>
      <p:graphicFrame>
        <p:nvGraphicFramePr>
          <p:cNvPr id="185" name="Object 184"/>
          <p:cNvGraphicFramePr>
            <a:graphicFrameLocks/>
          </p:cNvGraphicFramePr>
          <p:nvPr>
            <p:custDataLst>
              <p:tags r:id="rId4"/>
            </p:custDataLst>
            <p:extLst>
              <p:ext uri="{D42A27DB-BD31-4B8C-83A1-F6EECF244321}">
                <p14:modId xmlns:p14="http://schemas.microsoft.com/office/powerpoint/2010/main" val="1577101508"/>
              </p:ext>
            </p:extLst>
          </p:nvPr>
        </p:nvGraphicFramePr>
        <p:xfrm>
          <a:off x="4889500" y="3784600"/>
          <a:ext cx="1377814" cy="2743200"/>
        </p:xfrm>
        <a:graphic>
          <a:graphicData uri="http://schemas.openxmlformats.org/presentationml/2006/ole">
            <mc:AlternateContent xmlns:mc="http://schemas.openxmlformats.org/markup-compatibility/2006">
              <mc:Choice xmlns:v="urn:schemas-microsoft-com:vml" Requires="v">
                <p:oleObj spid="_x0000_s1220260" name="Chart" r:id="rId43" imgW="1377814" imgH="2743200" progId="MSGraph.Chart.8">
                  <p:embed followColorScheme="full"/>
                </p:oleObj>
              </mc:Choice>
              <mc:Fallback>
                <p:oleObj name="Chart" r:id="rId43" imgW="1377814" imgH="2743200" progId="MSGraph.Chart.8">
                  <p:embed followColorScheme="full"/>
                  <p:pic>
                    <p:nvPicPr>
                      <p:cNvPr id="0" name=""/>
                      <p:cNvPicPr/>
                      <p:nvPr/>
                    </p:nvPicPr>
                    <p:blipFill>
                      <a:blip r:embed="rId44"/>
                      <a:stretch>
                        <a:fillRect/>
                      </a:stretch>
                    </p:blipFill>
                    <p:spPr>
                      <a:xfrm>
                        <a:off x="4889500" y="3784600"/>
                        <a:ext cx="1377814" cy="2743200"/>
                      </a:xfrm>
                      <a:prstGeom prst="rect">
                        <a:avLst/>
                      </a:prstGeom>
                    </p:spPr>
                  </p:pic>
                </p:oleObj>
              </mc:Fallback>
            </mc:AlternateContent>
          </a:graphicData>
        </a:graphic>
      </p:graphicFrame>
      <p:sp>
        <p:nvSpPr>
          <p:cNvPr id="190" name="Text Placeholder 3"/>
          <p:cNvSpPr>
            <a:spLocks noGrp="1"/>
          </p:cNvSpPr>
          <p:nvPr>
            <p:custDataLst>
              <p:tags r:id="rId5"/>
            </p:custDataLst>
          </p:nvPr>
        </p:nvSpPr>
        <p:spPr bwMode="gray">
          <a:xfrm>
            <a:off x="5467350" y="558323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C95375B-3F0A-4325-8114-910273EE4F2C}" type="datetime'''''''''''''''''''2''''''0''''''''''%'''''''''''''''">
              <a:rPr lang="en-US" altLang="en-US" sz="1100" b="1"/>
              <a:pPr/>
              <a:t>20%</a:t>
            </a:fld>
            <a:endParaRPr lang="en-US" sz="1100" b="1" dirty="0">
              <a:sym typeface="+mn-lt"/>
            </a:endParaRPr>
          </a:p>
        </p:txBody>
      </p:sp>
      <p:sp>
        <p:nvSpPr>
          <p:cNvPr id="205" name="Text Placeholder 3"/>
          <p:cNvSpPr>
            <a:spLocks noGrp="1"/>
          </p:cNvSpPr>
          <p:nvPr>
            <p:custDataLst>
              <p:tags r:id="rId6"/>
            </p:custDataLst>
          </p:nvPr>
        </p:nvSpPr>
        <p:spPr bwMode="gray">
          <a:xfrm>
            <a:off x="5549900" y="60880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A479242-FF77-44FD-B472-73D707A0DAFE}" type="datetime'2''''''4''''''''''''''''''''''''%'''''''''''''''''''''''''''">
              <a:rPr lang="en-US" altLang="en-US" sz="1100" b="1"/>
              <a:pPr/>
              <a:t>24%</a:t>
            </a:fld>
            <a:endParaRPr lang="en-US" sz="1100" b="1" dirty="0">
              <a:sym typeface="+mn-lt"/>
            </a:endParaRPr>
          </a:p>
        </p:txBody>
      </p:sp>
      <p:sp>
        <p:nvSpPr>
          <p:cNvPr id="191" name="Text Placeholder 3"/>
          <p:cNvSpPr>
            <a:spLocks noGrp="1"/>
          </p:cNvSpPr>
          <p:nvPr>
            <p:custDataLst>
              <p:tags r:id="rId7"/>
            </p:custDataLst>
          </p:nvPr>
        </p:nvSpPr>
        <p:spPr bwMode="gray">
          <a:xfrm>
            <a:off x="5753100" y="457358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948ECA8-E34B-4331-822C-466F74119D6B}" type="datetime'''3''''''''''4''''''''''''''''''''''''''''%'''">
              <a:rPr lang="en-US" altLang="en-US" sz="1100" b="1"/>
              <a:pPr/>
              <a:t>34%</a:t>
            </a:fld>
            <a:endParaRPr lang="en-US" sz="1100" b="1" dirty="0">
              <a:sym typeface="+mn-lt"/>
            </a:endParaRPr>
          </a:p>
        </p:txBody>
      </p:sp>
      <p:sp>
        <p:nvSpPr>
          <p:cNvPr id="193" name="Text Placeholder 3"/>
          <p:cNvSpPr>
            <a:spLocks noGrp="1"/>
          </p:cNvSpPr>
          <p:nvPr>
            <p:custDataLst>
              <p:tags r:id="rId8"/>
            </p:custDataLst>
          </p:nvPr>
        </p:nvSpPr>
        <p:spPr bwMode="gray">
          <a:xfrm>
            <a:off x="5930900" y="40687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D30F7E5-CE7B-4526-AD2E-C7183062CC45}" type="datetime'''''''''''''''''''''''''''''''''''''''''''4''''''3''''''''%'">
              <a:rPr lang="en-US" altLang="en-US" sz="1100" b="1"/>
              <a:pPr/>
              <a:t>43%</a:t>
            </a:fld>
            <a:endParaRPr lang="en-US" sz="1100" b="1" dirty="0">
              <a:sym typeface="+mn-lt"/>
            </a:endParaRPr>
          </a:p>
        </p:txBody>
      </p:sp>
      <p:sp>
        <p:nvSpPr>
          <p:cNvPr id="192" name="Text Placeholder 3"/>
          <p:cNvSpPr>
            <a:spLocks noGrp="1"/>
          </p:cNvSpPr>
          <p:nvPr>
            <p:custDataLst>
              <p:tags r:id="rId9"/>
            </p:custDataLst>
          </p:nvPr>
        </p:nvSpPr>
        <p:spPr bwMode="gray">
          <a:xfrm>
            <a:off x="5670550" y="507841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83C7AB7A-8944-4CFD-A8D1-7F0131228DCE}" type="datetime'''''3''''''''''''''''''0%'''''''''">
              <a:rPr lang="en-US" altLang="en-US" sz="1100" b="1"/>
              <a:pPr/>
              <a:t>30%</a:t>
            </a:fld>
            <a:endParaRPr lang="en-US" sz="1100" b="1" dirty="0">
              <a:sym typeface="+mn-lt"/>
            </a:endParaRPr>
          </a:p>
        </p:txBody>
      </p:sp>
      <p:cxnSp>
        <p:nvCxnSpPr>
          <p:cNvPr id="4" name="Straight Connector 3"/>
          <p:cNvCxnSpPr/>
          <p:nvPr/>
        </p:nvCxnSpPr>
        <p:spPr>
          <a:xfrm>
            <a:off x="5103628" y="3697618"/>
            <a:ext cx="6661024" cy="0"/>
          </a:xfrm>
          <a:prstGeom prst="line">
            <a:avLst/>
          </a:prstGeom>
          <a:ln w="9525" cap="rnd">
            <a:solidFill>
              <a:schemeClr val="tx1">
                <a:lumMod val="60000"/>
                <a:lumOff val="40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477753" y="3950982"/>
            <a:ext cx="2699457" cy="430887"/>
          </a:xfrm>
          <a:prstGeom prst="rect">
            <a:avLst/>
          </a:prstGeom>
          <a:noFill/>
        </p:spPr>
        <p:txBody>
          <a:bodyPr wrap="none" lIns="0" tIns="0" rIns="0" bIns="0" rtlCol="0" anchor="b">
            <a:spAutoFit/>
          </a:bodyPr>
          <a:lstStyle/>
          <a:p>
            <a:pP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Now suitable / accepted in more </a:t>
            </a:r>
          </a:p>
          <a:p>
            <a:pP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occasions, even at work</a:t>
            </a:r>
            <a:endParaRPr lang="en-US" sz="1400" dirty="0">
              <a:solidFill>
                <a:srgbClr val="575757"/>
              </a:solidFill>
              <a:latin typeface="Trebuchet MS" panose="020B0603020202020204" pitchFamily="34" charset="0"/>
            </a:endParaRPr>
          </a:p>
        </p:txBody>
      </p:sp>
      <p:sp>
        <p:nvSpPr>
          <p:cNvPr id="200" name="ColumnHeader"/>
          <p:cNvSpPr txBox="1">
            <a:spLocks noChangeArrowheads="1"/>
          </p:cNvSpPr>
          <p:nvPr/>
        </p:nvSpPr>
        <p:spPr bwMode="auto">
          <a:xfrm>
            <a:off x="830220" y="3517403"/>
            <a:ext cx="1601788" cy="318924"/>
          </a:xfrm>
          <a:prstGeom prst="rect">
            <a:avLst/>
          </a:prstGeom>
          <a:noFill/>
          <a:ln w="9525">
            <a:noFill/>
            <a:miter lim="800000"/>
            <a:headEnd type="none" w="lg" len="lg"/>
            <a:tailEnd type="none" w="lg" len="lg"/>
          </a:ln>
          <a:effectLst>
            <a:outerShdw dist="25400" dir="5400000" sx="99001" sy="99001" algn="ctr" rotWithShape="0">
              <a:srgbClr val="177B57"/>
            </a:outerShdw>
          </a:effectLst>
        </p:spPr>
        <p:txBody>
          <a:bodyPr lIns="0" tIns="0" rIns="0" bIns="72000" anchor="b">
            <a:spAutoFit/>
          </a:bodyPr>
          <a:lstStyle/>
          <a:p>
            <a:pPr algn="ctr" fontAlgn="auto">
              <a:spcBef>
                <a:spcPts val="0"/>
              </a:spcBef>
              <a:spcAft>
                <a:spcPts val="0"/>
              </a:spcAft>
              <a:buSzPct val="100000"/>
              <a:defRPr/>
            </a:pPr>
            <a:r>
              <a:rPr lang="en-US" sz="1600" b="1" i="1" kern="0" dirty="0" smtClean="0">
                <a:solidFill>
                  <a:srgbClr val="29BA74"/>
                </a:solidFill>
                <a:cs typeface="Arial" pitchFamily="34" charset="0"/>
              </a:rPr>
              <a:t>Reasons why…</a:t>
            </a:r>
            <a:endParaRPr lang="en-US" sz="1600" b="1" i="1" kern="0" dirty="0">
              <a:solidFill>
                <a:srgbClr val="29BA74"/>
              </a:solidFill>
              <a:cs typeface="Arial" pitchFamily="34" charset="0"/>
            </a:endParaRPr>
          </a:p>
        </p:txBody>
      </p:sp>
      <p:sp>
        <p:nvSpPr>
          <p:cNvPr id="201" name="TextBox 200"/>
          <p:cNvSpPr txBox="1"/>
          <p:nvPr/>
        </p:nvSpPr>
        <p:spPr>
          <a:xfrm>
            <a:off x="477753" y="4530727"/>
            <a:ext cx="2771593" cy="215444"/>
          </a:xfrm>
          <a:prstGeom prst="rect">
            <a:avLst/>
          </a:prstGeom>
          <a:noFill/>
        </p:spPr>
        <p:txBody>
          <a:bodyPr wrap="none" lIns="0" tIns="0" rIns="0" bIns="0" rtlCol="0" anchor="b">
            <a:spAutoFit/>
          </a:bodyPr>
          <a:lstStyle/>
          <a:p>
            <a:pP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I wear casual during my free time </a:t>
            </a:r>
            <a:endParaRPr lang="en-US" sz="1400" dirty="0">
              <a:solidFill>
                <a:srgbClr val="575757"/>
              </a:solidFill>
              <a:latin typeface="Trebuchet MS" panose="020B0603020202020204" pitchFamily="34" charset="0"/>
            </a:endParaRPr>
          </a:p>
        </p:txBody>
      </p:sp>
      <p:sp>
        <p:nvSpPr>
          <p:cNvPr id="199" name="TextBox 198"/>
          <p:cNvSpPr txBox="1"/>
          <p:nvPr/>
        </p:nvSpPr>
        <p:spPr>
          <a:xfrm>
            <a:off x="477753" y="5060333"/>
            <a:ext cx="1824217" cy="215444"/>
          </a:xfrm>
          <a:prstGeom prst="rect">
            <a:avLst/>
          </a:prstGeom>
          <a:noFill/>
        </p:spPr>
        <p:txBody>
          <a:bodyPr wrap="none" lIns="0" tIns="0" rIns="0" bIns="0" rtlCol="0" anchor="b">
            <a:spAutoFit/>
          </a:bodyPr>
          <a:lstStyle/>
          <a:p>
            <a:pP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Formalwear saturation</a:t>
            </a:r>
            <a:endParaRPr lang="en-US" sz="1400" dirty="0">
              <a:solidFill>
                <a:srgbClr val="575757"/>
              </a:solidFill>
              <a:latin typeface="Trebuchet MS" panose="020B0603020202020204" pitchFamily="34" charset="0"/>
            </a:endParaRPr>
          </a:p>
        </p:txBody>
      </p:sp>
      <p:sp>
        <p:nvSpPr>
          <p:cNvPr id="203" name="TextBox 202"/>
          <p:cNvSpPr txBox="1"/>
          <p:nvPr/>
        </p:nvSpPr>
        <p:spPr>
          <a:xfrm>
            <a:off x="477753" y="5563846"/>
            <a:ext cx="1426673" cy="215444"/>
          </a:xfrm>
          <a:prstGeom prst="rect">
            <a:avLst/>
          </a:prstGeom>
          <a:noFill/>
        </p:spPr>
        <p:txBody>
          <a:bodyPr wrap="none" lIns="0" tIns="0" rIns="0" bIns="0" rtlCol="0" anchor="b">
            <a:spAutoFit/>
          </a:bodyPr>
          <a:lstStyle/>
          <a:p>
            <a:pP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More comfortable</a:t>
            </a:r>
            <a:endParaRPr lang="en-US" sz="1400" dirty="0">
              <a:solidFill>
                <a:srgbClr val="575757"/>
              </a:solidFill>
              <a:latin typeface="Trebuchet MS" panose="020B0603020202020204" pitchFamily="34" charset="0"/>
            </a:endParaRPr>
          </a:p>
        </p:txBody>
      </p:sp>
      <p:sp>
        <p:nvSpPr>
          <p:cNvPr id="204" name="TextBox 203"/>
          <p:cNvSpPr txBox="1"/>
          <p:nvPr/>
        </p:nvSpPr>
        <p:spPr>
          <a:xfrm>
            <a:off x="477753" y="5964260"/>
            <a:ext cx="2709844" cy="430887"/>
          </a:xfrm>
          <a:prstGeom prst="rect">
            <a:avLst/>
          </a:prstGeom>
          <a:noFill/>
        </p:spPr>
        <p:txBody>
          <a:bodyPr wrap="none" lIns="0" tIns="0" rIns="0" bIns="0" rtlCol="0" anchor="b">
            <a:spAutoFit/>
          </a:bodyPr>
          <a:lstStyle/>
          <a:p>
            <a:pP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Represents my personal branding </a:t>
            </a:r>
          </a:p>
          <a:p>
            <a:pP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and I feel cooler</a:t>
            </a:r>
            <a:endParaRPr lang="en-US" sz="1400" dirty="0">
              <a:solidFill>
                <a:srgbClr val="575757"/>
              </a:solidFill>
              <a:latin typeface="Trebuchet MS" panose="020B0603020202020204" pitchFamily="34" charset="0"/>
            </a:endParaRPr>
          </a:p>
        </p:txBody>
      </p:sp>
      <p:graphicFrame>
        <p:nvGraphicFramePr>
          <p:cNvPr id="206" name="Object 205"/>
          <p:cNvGraphicFramePr>
            <a:graphicFrameLocks/>
          </p:cNvGraphicFramePr>
          <p:nvPr>
            <p:custDataLst>
              <p:tags r:id="rId10"/>
            </p:custDataLst>
            <p:extLst>
              <p:ext uri="{D42A27DB-BD31-4B8C-83A1-F6EECF244321}">
                <p14:modId xmlns:p14="http://schemas.microsoft.com/office/powerpoint/2010/main" val="1758707147"/>
              </p:ext>
            </p:extLst>
          </p:nvPr>
        </p:nvGraphicFramePr>
        <p:xfrm>
          <a:off x="6299200" y="3784600"/>
          <a:ext cx="1377814" cy="2743200"/>
        </p:xfrm>
        <a:graphic>
          <a:graphicData uri="http://schemas.openxmlformats.org/presentationml/2006/ole">
            <mc:AlternateContent xmlns:mc="http://schemas.openxmlformats.org/markup-compatibility/2006">
              <mc:Choice xmlns:v="urn:schemas-microsoft-com:vml" Requires="v">
                <p:oleObj spid="_x0000_s1220261" name="Chart" r:id="rId45" imgW="1377814" imgH="2743200" progId="MSGraph.Chart.8">
                  <p:embed followColorScheme="full"/>
                </p:oleObj>
              </mc:Choice>
              <mc:Fallback>
                <p:oleObj name="Chart" r:id="rId45" imgW="1377814" imgH="2743200" progId="MSGraph.Chart.8">
                  <p:embed followColorScheme="full"/>
                  <p:pic>
                    <p:nvPicPr>
                      <p:cNvPr id="0" name=""/>
                      <p:cNvPicPr/>
                      <p:nvPr/>
                    </p:nvPicPr>
                    <p:blipFill>
                      <a:blip r:embed="rId46"/>
                      <a:stretch>
                        <a:fillRect/>
                      </a:stretch>
                    </p:blipFill>
                    <p:spPr>
                      <a:xfrm>
                        <a:off x="6299200" y="3784600"/>
                        <a:ext cx="1377814" cy="2743200"/>
                      </a:xfrm>
                      <a:prstGeom prst="rect">
                        <a:avLst/>
                      </a:prstGeom>
                    </p:spPr>
                  </p:pic>
                </p:oleObj>
              </mc:Fallback>
            </mc:AlternateContent>
          </a:graphicData>
        </a:graphic>
      </p:graphicFrame>
      <p:sp>
        <p:nvSpPr>
          <p:cNvPr id="210" name="Text Placeholder 3"/>
          <p:cNvSpPr>
            <a:spLocks noGrp="1"/>
          </p:cNvSpPr>
          <p:nvPr>
            <p:custDataLst>
              <p:tags r:id="rId11"/>
            </p:custDataLst>
          </p:nvPr>
        </p:nvSpPr>
        <p:spPr bwMode="gray">
          <a:xfrm>
            <a:off x="7194550" y="457358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F7B5A9D-F9F5-40BE-88D1-B7B1839C043F}" type="datetime'''''''''''''''''''''''3''8''''''''''''''''''''''%'''''''''''''">
              <a:rPr lang="en-US" altLang="en-US" sz="1100" b="1">
                <a:sym typeface="+mn-lt"/>
              </a:rPr>
              <a:pPr/>
              <a:t>38%</a:t>
            </a:fld>
            <a:endParaRPr lang="en-US" sz="1100" b="1" dirty="0">
              <a:sym typeface="+mn-lt"/>
            </a:endParaRPr>
          </a:p>
        </p:txBody>
      </p:sp>
      <p:sp>
        <p:nvSpPr>
          <p:cNvPr id="207" name="Text Placeholder 3"/>
          <p:cNvSpPr>
            <a:spLocks noGrp="1"/>
          </p:cNvSpPr>
          <p:nvPr>
            <p:custDataLst>
              <p:tags r:id="rId12"/>
            </p:custDataLst>
          </p:nvPr>
        </p:nvSpPr>
        <p:spPr bwMode="gray">
          <a:xfrm>
            <a:off x="7340600" y="40687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943987D-5617-4C39-A02F-634CB98CF585}" type="datetime'''''''''''''''''''''''''''4''''''''6''''''%'''''">
              <a:rPr lang="en-US" altLang="en-US" sz="1100" b="1">
                <a:sym typeface="+mn-lt"/>
              </a:rPr>
              <a:pPr/>
              <a:t>46%</a:t>
            </a:fld>
            <a:endParaRPr lang="en-US" sz="1100" b="1" dirty="0">
              <a:sym typeface="+mn-lt"/>
            </a:endParaRPr>
          </a:p>
        </p:txBody>
      </p:sp>
      <p:sp>
        <p:nvSpPr>
          <p:cNvPr id="76" name="Text Placeholder 3"/>
          <p:cNvSpPr>
            <a:spLocks noGrp="1"/>
          </p:cNvSpPr>
          <p:nvPr>
            <p:custDataLst>
              <p:tags r:id="rId13"/>
            </p:custDataLst>
          </p:nvPr>
        </p:nvSpPr>
        <p:spPr bwMode="gray">
          <a:xfrm>
            <a:off x="6908800" y="60880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9153C4F-22D0-4885-AB86-CAA5A16B2289}" type="datetime'2''''''3''''''%'''''''''">
              <a:rPr lang="en-US" altLang="en-US" sz="1100" b="1">
                <a:sym typeface="+mn-lt"/>
              </a:rPr>
              <a:pPr>
                <a:lnSpc>
                  <a:spcPct val="100000"/>
                </a:lnSpc>
                <a:spcBef>
                  <a:spcPct val="0"/>
                </a:spcBef>
                <a:spcAft>
                  <a:spcPct val="0"/>
                </a:spcAft>
              </a:pPr>
              <a:t>23%</a:t>
            </a:fld>
            <a:endParaRPr lang="en-US" sz="1100" b="1" dirty="0">
              <a:sym typeface="+mn-lt"/>
            </a:endParaRPr>
          </a:p>
        </p:txBody>
      </p:sp>
      <p:sp>
        <p:nvSpPr>
          <p:cNvPr id="209" name="Text Placeholder 3"/>
          <p:cNvSpPr>
            <a:spLocks noGrp="1"/>
          </p:cNvSpPr>
          <p:nvPr>
            <p:custDataLst>
              <p:tags r:id="rId14"/>
            </p:custDataLst>
          </p:nvPr>
        </p:nvSpPr>
        <p:spPr bwMode="gray">
          <a:xfrm>
            <a:off x="7010400" y="507841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6984892-42D5-48A1-8E92-1747DF825678}" type="datetime'''''''''''''''''''''''''''2''''''''''''''''''''''8''''''%'''">
              <a:rPr lang="en-US" altLang="en-US" sz="1100" b="1">
                <a:sym typeface="+mn-lt"/>
              </a:rPr>
              <a:pPr/>
              <a:t>28%</a:t>
            </a:fld>
            <a:endParaRPr lang="en-US" sz="1100" b="1" dirty="0">
              <a:sym typeface="+mn-lt"/>
            </a:endParaRPr>
          </a:p>
        </p:txBody>
      </p:sp>
      <p:sp>
        <p:nvSpPr>
          <p:cNvPr id="75" name="Text Placeholder 3"/>
          <p:cNvSpPr>
            <a:spLocks noGrp="1"/>
          </p:cNvSpPr>
          <p:nvPr>
            <p:custDataLst>
              <p:tags r:id="rId15"/>
            </p:custDataLst>
          </p:nvPr>
        </p:nvSpPr>
        <p:spPr bwMode="gray">
          <a:xfrm>
            <a:off x="6870700" y="558323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C32943B-1692-4602-A81B-1E9659BAFE0A}" type="datetime'''''''''''2''1''''''''''''''%'''''''''''''''''''''''''''''">
              <a:rPr lang="en-US" altLang="en-US" sz="1100" b="1">
                <a:sym typeface="+mn-lt"/>
              </a:rPr>
              <a:pPr>
                <a:lnSpc>
                  <a:spcPct val="100000"/>
                </a:lnSpc>
                <a:spcBef>
                  <a:spcPct val="0"/>
                </a:spcBef>
                <a:spcAft>
                  <a:spcPct val="0"/>
                </a:spcAft>
              </a:pPr>
              <a:t>21%</a:t>
            </a:fld>
            <a:endParaRPr lang="en-US" sz="1100" b="1" dirty="0">
              <a:sym typeface="+mn-lt"/>
            </a:endParaRPr>
          </a:p>
        </p:txBody>
      </p:sp>
      <p:graphicFrame>
        <p:nvGraphicFramePr>
          <p:cNvPr id="214" name="Object 213"/>
          <p:cNvGraphicFramePr>
            <a:graphicFrameLocks/>
          </p:cNvGraphicFramePr>
          <p:nvPr>
            <p:custDataLst>
              <p:tags r:id="rId16"/>
            </p:custDataLst>
            <p:extLst>
              <p:ext uri="{D42A27DB-BD31-4B8C-83A1-F6EECF244321}">
                <p14:modId xmlns:p14="http://schemas.microsoft.com/office/powerpoint/2010/main" val="2617165373"/>
              </p:ext>
            </p:extLst>
          </p:nvPr>
        </p:nvGraphicFramePr>
        <p:xfrm>
          <a:off x="7797800" y="3784600"/>
          <a:ext cx="1377814" cy="2743200"/>
        </p:xfrm>
        <a:graphic>
          <a:graphicData uri="http://schemas.openxmlformats.org/presentationml/2006/ole">
            <mc:AlternateContent xmlns:mc="http://schemas.openxmlformats.org/markup-compatibility/2006">
              <mc:Choice xmlns:v="urn:schemas-microsoft-com:vml" Requires="v">
                <p:oleObj spid="_x0000_s1220262" name="Chart" r:id="rId47" imgW="1377814" imgH="2743200" progId="MSGraph.Chart.8">
                  <p:embed followColorScheme="full"/>
                </p:oleObj>
              </mc:Choice>
              <mc:Fallback>
                <p:oleObj name="Chart" r:id="rId47" imgW="1377814" imgH="2743200" progId="MSGraph.Chart.8">
                  <p:embed followColorScheme="full"/>
                  <p:pic>
                    <p:nvPicPr>
                      <p:cNvPr id="0" name=""/>
                      <p:cNvPicPr/>
                      <p:nvPr/>
                    </p:nvPicPr>
                    <p:blipFill>
                      <a:blip r:embed="rId48"/>
                      <a:stretch>
                        <a:fillRect/>
                      </a:stretch>
                    </p:blipFill>
                    <p:spPr>
                      <a:xfrm>
                        <a:off x="7797800" y="3784600"/>
                        <a:ext cx="1377814" cy="2743200"/>
                      </a:xfrm>
                      <a:prstGeom prst="rect">
                        <a:avLst/>
                      </a:prstGeom>
                    </p:spPr>
                  </p:pic>
                </p:oleObj>
              </mc:Fallback>
            </mc:AlternateContent>
          </a:graphicData>
        </a:graphic>
      </p:graphicFrame>
      <p:sp>
        <p:nvSpPr>
          <p:cNvPr id="218" name="Text Placeholder 3"/>
          <p:cNvSpPr>
            <a:spLocks noGrp="1"/>
          </p:cNvSpPr>
          <p:nvPr>
            <p:custDataLst>
              <p:tags r:id="rId17"/>
            </p:custDataLst>
          </p:nvPr>
        </p:nvSpPr>
        <p:spPr bwMode="gray">
          <a:xfrm>
            <a:off x="8750300" y="457358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BD7D4824-247F-43E4-8CEE-A6BD6AA5FE39}" type="datetime'''''''''''''''''''''''3''''''''''''''''8%'''''''''''''''">
              <a:rPr lang="en-US" altLang="en-US" sz="1100" b="1">
                <a:sym typeface="+mn-lt"/>
              </a:rPr>
              <a:pPr/>
              <a:t>38%</a:t>
            </a:fld>
            <a:endParaRPr lang="en-US" sz="1100" b="1" dirty="0">
              <a:sym typeface="+mn-lt"/>
            </a:endParaRPr>
          </a:p>
        </p:txBody>
      </p:sp>
      <p:sp>
        <p:nvSpPr>
          <p:cNvPr id="219" name="Text Placeholder 3"/>
          <p:cNvSpPr>
            <a:spLocks noGrp="1"/>
          </p:cNvSpPr>
          <p:nvPr>
            <p:custDataLst>
              <p:tags r:id="rId18"/>
            </p:custDataLst>
          </p:nvPr>
        </p:nvSpPr>
        <p:spPr bwMode="gray">
          <a:xfrm>
            <a:off x="8464550" y="558323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504E620-9EAB-4CB5-949D-1C9AEBD5C807}" type="datetime'''2''''''4''''''''''''''%'''''''''''''''''">
              <a:rPr lang="en-US" altLang="en-US" sz="1100" b="1">
                <a:sym typeface="+mn-lt"/>
              </a:rPr>
              <a:pPr/>
              <a:t>24%</a:t>
            </a:fld>
            <a:endParaRPr lang="en-US" sz="1100" b="1" dirty="0">
              <a:sym typeface="+mn-lt"/>
            </a:endParaRPr>
          </a:p>
        </p:txBody>
      </p:sp>
      <p:sp>
        <p:nvSpPr>
          <p:cNvPr id="217" name="Text Placeholder 3"/>
          <p:cNvSpPr>
            <a:spLocks noGrp="1"/>
          </p:cNvSpPr>
          <p:nvPr>
            <p:custDataLst>
              <p:tags r:id="rId19"/>
            </p:custDataLst>
          </p:nvPr>
        </p:nvSpPr>
        <p:spPr bwMode="gray">
          <a:xfrm>
            <a:off x="8591550" y="507841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7509FBC-7E9B-4AD6-AE8A-406DDF3B0FCB}" type="datetime'''3''''''''''''''''''0''''''''''''''''''''''''''''''%'''''">
              <a:rPr lang="en-US" altLang="en-US" sz="1100" b="1">
                <a:sym typeface="+mn-lt"/>
              </a:rPr>
              <a:pPr/>
              <a:t>30%</a:t>
            </a:fld>
            <a:endParaRPr lang="en-US" sz="1100" b="1" dirty="0">
              <a:sym typeface="+mn-lt"/>
            </a:endParaRPr>
          </a:p>
        </p:txBody>
      </p:sp>
      <p:sp>
        <p:nvSpPr>
          <p:cNvPr id="215" name="Text Placeholder 3"/>
          <p:cNvSpPr>
            <a:spLocks noGrp="1"/>
          </p:cNvSpPr>
          <p:nvPr>
            <p:custDataLst>
              <p:tags r:id="rId20"/>
            </p:custDataLst>
          </p:nvPr>
        </p:nvSpPr>
        <p:spPr bwMode="gray">
          <a:xfrm>
            <a:off x="8839200" y="40687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5F381BE6-8649-47B6-9152-F15A654B296F}" type="datetime'''''''''''''''''''''4''''''''''3''''''''''''''''''''''''%'">
              <a:rPr lang="en-US" altLang="en-US" sz="1100" b="1">
                <a:sym typeface="+mn-lt"/>
              </a:rPr>
              <a:pPr/>
              <a:t>43%</a:t>
            </a:fld>
            <a:endParaRPr lang="en-US" sz="1100" b="1" dirty="0">
              <a:sym typeface="+mn-lt"/>
            </a:endParaRPr>
          </a:p>
        </p:txBody>
      </p:sp>
      <p:sp>
        <p:nvSpPr>
          <p:cNvPr id="77" name="Text Placeholder 3"/>
          <p:cNvSpPr>
            <a:spLocks noGrp="1"/>
          </p:cNvSpPr>
          <p:nvPr>
            <p:custDataLst>
              <p:tags r:id="rId21"/>
            </p:custDataLst>
          </p:nvPr>
        </p:nvSpPr>
        <p:spPr bwMode="gray">
          <a:xfrm>
            <a:off x="8420100" y="60880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B07BFF9-7A1D-4FA1-B658-6780E8A26BA3}" type="datetime'2''''''''''''''''''''''''''''''''''''''2''''''''''''%'''''''''">
              <a:rPr lang="en-US" altLang="en-US" sz="1100" b="1">
                <a:sym typeface="+mn-lt"/>
              </a:rPr>
              <a:pPr>
                <a:lnSpc>
                  <a:spcPct val="100000"/>
                </a:lnSpc>
                <a:spcBef>
                  <a:spcPct val="0"/>
                </a:spcBef>
                <a:spcAft>
                  <a:spcPct val="0"/>
                </a:spcAft>
              </a:pPr>
              <a:t>22%</a:t>
            </a:fld>
            <a:endParaRPr lang="en-US" sz="1100" b="1" dirty="0">
              <a:sym typeface="+mn-lt"/>
            </a:endParaRPr>
          </a:p>
        </p:txBody>
      </p:sp>
      <p:graphicFrame>
        <p:nvGraphicFramePr>
          <p:cNvPr id="220" name="Object 219"/>
          <p:cNvGraphicFramePr>
            <a:graphicFrameLocks/>
          </p:cNvGraphicFramePr>
          <p:nvPr>
            <p:custDataLst>
              <p:tags r:id="rId22"/>
            </p:custDataLst>
            <p:extLst>
              <p:ext uri="{D42A27DB-BD31-4B8C-83A1-F6EECF244321}">
                <p14:modId xmlns:p14="http://schemas.microsoft.com/office/powerpoint/2010/main" val="3345204186"/>
              </p:ext>
            </p:extLst>
          </p:nvPr>
        </p:nvGraphicFramePr>
        <p:xfrm>
          <a:off x="9182100" y="3784600"/>
          <a:ext cx="1377814" cy="2743200"/>
        </p:xfrm>
        <a:graphic>
          <a:graphicData uri="http://schemas.openxmlformats.org/presentationml/2006/ole">
            <mc:AlternateContent xmlns:mc="http://schemas.openxmlformats.org/markup-compatibility/2006">
              <mc:Choice xmlns:v="urn:schemas-microsoft-com:vml" Requires="v">
                <p:oleObj spid="_x0000_s1220263" name="Chart" r:id="rId49" imgW="1377814" imgH="2743200" progId="MSGraph.Chart.8">
                  <p:embed followColorScheme="full"/>
                </p:oleObj>
              </mc:Choice>
              <mc:Fallback>
                <p:oleObj name="Chart" r:id="rId49" imgW="1377814" imgH="2743200" progId="MSGraph.Chart.8">
                  <p:embed followColorScheme="full"/>
                  <p:pic>
                    <p:nvPicPr>
                      <p:cNvPr id="0" name=""/>
                      <p:cNvPicPr/>
                      <p:nvPr/>
                    </p:nvPicPr>
                    <p:blipFill>
                      <a:blip r:embed="rId50"/>
                      <a:stretch>
                        <a:fillRect/>
                      </a:stretch>
                    </p:blipFill>
                    <p:spPr>
                      <a:xfrm>
                        <a:off x="9182100" y="3784600"/>
                        <a:ext cx="1377814" cy="2743200"/>
                      </a:xfrm>
                      <a:prstGeom prst="rect">
                        <a:avLst/>
                      </a:prstGeom>
                    </p:spPr>
                  </p:pic>
                </p:oleObj>
              </mc:Fallback>
            </mc:AlternateContent>
          </a:graphicData>
        </a:graphic>
      </p:graphicFrame>
      <p:sp>
        <p:nvSpPr>
          <p:cNvPr id="225" name="Text Placeholder 3"/>
          <p:cNvSpPr>
            <a:spLocks noGrp="1"/>
          </p:cNvSpPr>
          <p:nvPr>
            <p:custDataLst>
              <p:tags r:id="rId23"/>
            </p:custDataLst>
          </p:nvPr>
        </p:nvSpPr>
        <p:spPr bwMode="gray">
          <a:xfrm>
            <a:off x="10026650" y="558323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E1BF46F-2E2E-4321-B1AB-6471FAC2D156}" type="datetime'3''''''''''''3''''''''''''''''''''''''''''''%'">
              <a:rPr lang="en-US" altLang="en-US" sz="1100" b="1">
                <a:sym typeface="+mn-lt"/>
              </a:rPr>
              <a:pPr/>
              <a:t>33%</a:t>
            </a:fld>
            <a:endParaRPr lang="en-US" sz="1100" b="1" dirty="0">
              <a:sym typeface="+mn-lt"/>
            </a:endParaRPr>
          </a:p>
        </p:txBody>
      </p:sp>
      <p:sp>
        <p:nvSpPr>
          <p:cNvPr id="223" name="Text Placeholder 3"/>
          <p:cNvSpPr>
            <a:spLocks noGrp="1"/>
          </p:cNvSpPr>
          <p:nvPr>
            <p:custDataLst>
              <p:tags r:id="rId24"/>
            </p:custDataLst>
          </p:nvPr>
        </p:nvSpPr>
        <p:spPr bwMode="gray">
          <a:xfrm>
            <a:off x="10140950" y="507841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5F08D45-FFE8-45A7-8661-DDA6EDF9B39C}" type="datetime'''''''''''3''''''9''''''''''''''''''%'''''''''''''''">
              <a:rPr lang="en-US" altLang="en-US" sz="1100" b="1">
                <a:sym typeface="+mn-lt"/>
              </a:rPr>
              <a:pPr/>
              <a:t>39%</a:t>
            </a:fld>
            <a:endParaRPr lang="en-US" sz="1100" b="1" dirty="0">
              <a:sym typeface="+mn-lt"/>
            </a:endParaRPr>
          </a:p>
        </p:txBody>
      </p:sp>
      <p:sp>
        <p:nvSpPr>
          <p:cNvPr id="221" name="Text Placeholder 3"/>
          <p:cNvSpPr>
            <a:spLocks noGrp="1"/>
          </p:cNvSpPr>
          <p:nvPr>
            <p:custDataLst>
              <p:tags r:id="rId25"/>
            </p:custDataLst>
          </p:nvPr>
        </p:nvSpPr>
        <p:spPr bwMode="gray">
          <a:xfrm>
            <a:off x="10223500" y="40687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19E47DC-E7A5-4C7A-BD64-4CDBC83B9B72}" type="datetime'''''''''''4''''''''''''''3''''%'''''''''''''''''''">
              <a:rPr lang="en-US" altLang="en-US" sz="1100" b="1">
                <a:sym typeface="+mn-lt"/>
              </a:rPr>
              <a:pPr/>
              <a:t>43%</a:t>
            </a:fld>
            <a:endParaRPr lang="en-US" sz="1100" b="1" dirty="0">
              <a:sym typeface="+mn-lt"/>
            </a:endParaRPr>
          </a:p>
        </p:txBody>
      </p:sp>
      <p:sp>
        <p:nvSpPr>
          <p:cNvPr id="224" name="Text Placeholder 3"/>
          <p:cNvSpPr>
            <a:spLocks noGrp="1"/>
          </p:cNvSpPr>
          <p:nvPr>
            <p:custDataLst>
              <p:tags r:id="rId26"/>
            </p:custDataLst>
          </p:nvPr>
        </p:nvSpPr>
        <p:spPr bwMode="gray">
          <a:xfrm>
            <a:off x="10039350" y="457358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04FCD80-D07C-4802-8CDB-3AFA6EF3C850}" type="datetime'''''''''''''''''''3''4''''%'''''''">
              <a:rPr lang="en-US" altLang="en-US" sz="1100" b="1"/>
              <a:pPr/>
              <a:t>34%</a:t>
            </a:fld>
            <a:endParaRPr lang="en-US" sz="1100" b="1" dirty="0">
              <a:sym typeface="+mn-lt"/>
            </a:endParaRPr>
          </a:p>
        </p:txBody>
      </p:sp>
      <p:sp>
        <p:nvSpPr>
          <p:cNvPr id="79" name="Text Placeholder 3"/>
          <p:cNvSpPr>
            <a:spLocks noGrp="1"/>
          </p:cNvSpPr>
          <p:nvPr>
            <p:custDataLst>
              <p:tags r:id="rId27"/>
            </p:custDataLst>
          </p:nvPr>
        </p:nvSpPr>
        <p:spPr bwMode="gray">
          <a:xfrm>
            <a:off x="9671050" y="60880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BCA9331-B09C-4649-A04E-401E1D5A8F14}" type="datetime'''''1''''''''''''6''''''''''''''''''''''''''''%'''">
              <a:rPr lang="en-US" altLang="en-US" sz="1100" b="1">
                <a:sym typeface="+mn-lt"/>
              </a:rPr>
              <a:pPr>
                <a:lnSpc>
                  <a:spcPct val="100000"/>
                </a:lnSpc>
                <a:spcBef>
                  <a:spcPct val="0"/>
                </a:spcBef>
                <a:spcAft>
                  <a:spcPct val="0"/>
                </a:spcAft>
              </a:pPr>
              <a:t>16%</a:t>
            </a:fld>
            <a:endParaRPr lang="en-US" sz="1100" b="1" dirty="0">
              <a:sym typeface="+mn-lt"/>
            </a:endParaRPr>
          </a:p>
        </p:txBody>
      </p:sp>
      <p:graphicFrame>
        <p:nvGraphicFramePr>
          <p:cNvPr id="230" name="Object 229"/>
          <p:cNvGraphicFramePr>
            <a:graphicFrameLocks/>
          </p:cNvGraphicFramePr>
          <p:nvPr>
            <p:custDataLst>
              <p:tags r:id="rId28"/>
            </p:custDataLst>
            <p:extLst>
              <p:ext uri="{D42A27DB-BD31-4B8C-83A1-F6EECF244321}">
                <p14:modId xmlns:p14="http://schemas.microsoft.com/office/powerpoint/2010/main" val="818108315"/>
              </p:ext>
            </p:extLst>
          </p:nvPr>
        </p:nvGraphicFramePr>
        <p:xfrm>
          <a:off x="10490200" y="3784600"/>
          <a:ext cx="1377814" cy="2743200"/>
        </p:xfrm>
        <a:graphic>
          <a:graphicData uri="http://schemas.openxmlformats.org/presentationml/2006/ole">
            <mc:AlternateContent xmlns:mc="http://schemas.openxmlformats.org/markup-compatibility/2006">
              <mc:Choice xmlns:v="urn:schemas-microsoft-com:vml" Requires="v">
                <p:oleObj spid="_x0000_s1220264" name="Chart" r:id="rId51" imgW="1377814" imgH="2743200" progId="MSGraph.Chart.8">
                  <p:embed followColorScheme="full"/>
                </p:oleObj>
              </mc:Choice>
              <mc:Fallback>
                <p:oleObj name="Chart" r:id="rId51" imgW="1377814" imgH="2743200" progId="MSGraph.Chart.8">
                  <p:embed followColorScheme="full"/>
                  <p:pic>
                    <p:nvPicPr>
                      <p:cNvPr id="0" name=""/>
                      <p:cNvPicPr/>
                      <p:nvPr/>
                    </p:nvPicPr>
                    <p:blipFill>
                      <a:blip r:embed="rId52"/>
                      <a:stretch>
                        <a:fillRect/>
                      </a:stretch>
                    </p:blipFill>
                    <p:spPr>
                      <a:xfrm>
                        <a:off x="10490200" y="3784600"/>
                        <a:ext cx="1377814" cy="2743200"/>
                      </a:xfrm>
                      <a:prstGeom prst="rect">
                        <a:avLst/>
                      </a:prstGeom>
                    </p:spPr>
                  </p:pic>
                </p:oleObj>
              </mc:Fallback>
            </mc:AlternateContent>
          </a:graphicData>
        </a:graphic>
      </p:graphicFrame>
      <p:sp>
        <p:nvSpPr>
          <p:cNvPr id="86" name="Text Placeholder 3"/>
          <p:cNvSpPr>
            <a:spLocks noGrp="1"/>
          </p:cNvSpPr>
          <p:nvPr>
            <p:custDataLst>
              <p:tags r:id="rId29"/>
            </p:custDataLst>
          </p:nvPr>
        </p:nvSpPr>
        <p:spPr bwMode="gray">
          <a:xfrm>
            <a:off x="10890250" y="60880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27FB3C8-D27A-44E6-9EE0-9D6FB23FA587}" type="datetime'''''1''''''''''''''''''''''''''3''''''''''''''%'''''''''''''">
              <a:rPr lang="en-US" altLang="en-US" sz="1100" b="1">
                <a:sym typeface="+mn-lt"/>
              </a:rPr>
              <a:pPr>
                <a:lnSpc>
                  <a:spcPct val="100000"/>
                </a:lnSpc>
                <a:spcBef>
                  <a:spcPct val="0"/>
                </a:spcBef>
                <a:spcAft>
                  <a:spcPct val="0"/>
                </a:spcAft>
              </a:pPr>
              <a:t>13%</a:t>
            </a:fld>
            <a:endParaRPr lang="en-US" sz="1100" b="1" dirty="0">
              <a:sym typeface="+mn-lt"/>
            </a:endParaRPr>
          </a:p>
        </p:txBody>
      </p:sp>
      <p:sp>
        <p:nvSpPr>
          <p:cNvPr id="234" name="Text Placeholder 3"/>
          <p:cNvSpPr>
            <a:spLocks noGrp="1"/>
          </p:cNvSpPr>
          <p:nvPr>
            <p:custDataLst>
              <p:tags r:id="rId30"/>
            </p:custDataLst>
          </p:nvPr>
        </p:nvSpPr>
        <p:spPr bwMode="gray">
          <a:xfrm>
            <a:off x="11144250" y="457358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FD16E8E-FE57-426C-90E5-0A4DA70C5D24}" type="datetime'''''''''''''''''''''''''''''2''''''''''7''''''%'''''''''''">
              <a:rPr lang="en-US" altLang="en-US" sz="1100" b="1">
                <a:sym typeface="+mn-lt"/>
              </a:rPr>
              <a:pPr/>
              <a:t>27%</a:t>
            </a:fld>
            <a:endParaRPr lang="en-US" sz="1100" b="1" dirty="0">
              <a:sym typeface="+mn-lt"/>
            </a:endParaRPr>
          </a:p>
        </p:txBody>
      </p:sp>
      <p:sp>
        <p:nvSpPr>
          <p:cNvPr id="231" name="Text Placeholder 3"/>
          <p:cNvSpPr>
            <a:spLocks noGrp="1"/>
          </p:cNvSpPr>
          <p:nvPr>
            <p:custDataLst>
              <p:tags r:id="rId31"/>
            </p:custDataLst>
          </p:nvPr>
        </p:nvSpPr>
        <p:spPr bwMode="gray">
          <a:xfrm>
            <a:off x="11537950" y="40687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16C92340-32E9-425C-B72E-CE7BA0024642}" type="datetime'''''''''''''''''''''4''9''''''''''''''''%'''''">
              <a:rPr lang="en-US" altLang="en-US" sz="1100" b="1">
                <a:sym typeface="+mn-lt"/>
              </a:rPr>
              <a:pPr/>
              <a:t>49%</a:t>
            </a:fld>
            <a:endParaRPr lang="en-US" sz="1100" b="1" dirty="0">
              <a:sym typeface="+mn-lt"/>
            </a:endParaRPr>
          </a:p>
        </p:txBody>
      </p:sp>
      <p:sp>
        <p:nvSpPr>
          <p:cNvPr id="235" name="Text Placeholder 3"/>
          <p:cNvSpPr>
            <a:spLocks noGrp="1"/>
          </p:cNvSpPr>
          <p:nvPr>
            <p:custDataLst>
              <p:tags r:id="rId32"/>
            </p:custDataLst>
          </p:nvPr>
        </p:nvSpPr>
        <p:spPr bwMode="gray">
          <a:xfrm>
            <a:off x="11442700" y="558323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3C87FF4-D007-412C-A381-CDA2F10C05E6}" type="datetime'4''''''''''''''''''3''''''''''''''''''''%'''''''">
              <a:rPr lang="en-US" altLang="en-US" sz="1100" b="1">
                <a:sym typeface="+mn-lt"/>
              </a:rPr>
              <a:pPr/>
              <a:t>43%</a:t>
            </a:fld>
            <a:endParaRPr lang="en-US" sz="1100" b="1" dirty="0">
              <a:sym typeface="+mn-lt"/>
            </a:endParaRPr>
          </a:p>
        </p:txBody>
      </p:sp>
      <p:sp>
        <p:nvSpPr>
          <p:cNvPr id="233" name="Text Placeholder 3"/>
          <p:cNvSpPr>
            <a:spLocks noGrp="1"/>
          </p:cNvSpPr>
          <p:nvPr>
            <p:custDataLst>
              <p:tags r:id="rId33"/>
            </p:custDataLst>
          </p:nvPr>
        </p:nvSpPr>
        <p:spPr bwMode="gray">
          <a:xfrm>
            <a:off x="11544300" y="507841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E5F89FAF-D5D3-4572-9B31-BEC6B69E837D}" type="datetime'''''4''''''''''''''''9''''''%'">
              <a:rPr lang="en-US" altLang="en-US" sz="1100" b="1">
                <a:sym typeface="+mn-lt"/>
              </a:rPr>
              <a:pPr/>
              <a:t>49%</a:t>
            </a:fld>
            <a:endParaRPr lang="en-US" sz="1100" b="1" dirty="0">
              <a:sym typeface="+mn-lt"/>
            </a:endParaRPr>
          </a:p>
        </p:txBody>
      </p:sp>
      <p:sp>
        <p:nvSpPr>
          <p:cNvPr id="238" name="Oval 237"/>
          <p:cNvSpPr>
            <a:spLocks noChangeAspect="1"/>
          </p:cNvSpPr>
          <p:nvPr/>
        </p:nvSpPr>
        <p:spPr>
          <a:xfrm>
            <a:off x="5014913" y="2826089"/>
            <a:ext cx="732346" cy="732346"/>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67%</a:t>
            </a:r>
            <a:endParaRPr lang="en-US" sz="1400" kern="0" dirty="0">
              <a:solidFill>
                <a:schemeClr val="tx1"/>
              </a:solidFill>
            </a:endParaRPr>
          </a:p>
        </p:txBody>
      </p:sp>
      <p:sp>
        <p:nvSpPr>
          <p:cNvPr id="239" name="Oval 238"/>
          <p:cNvSpPr>
            <a:spLocks noChangeAspect="1"/>
          </p:cNvSpPr>
          <p:nvPr/>
        </p:nvSpPr>
        <p:spPr>
          <a:xfrm>
            <a:off x="6432550" y="2826089"/>
            <a:ext cx="732346" cy="732346"/>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71%</a:t>
            </a:r>
            <a:endParaRPr lang="en-US" sz="1400" kern="0" dirty="0">
              <a:solidFill>
                <a:schemeClr val="tx1"/>
              </a:solidFill>
            </a:endParaRPr>
          </a:p>
        </p:txBody>
      </p:sp>
      <p:sp>
        <p:nvSpPr>
          <p:cNvPr id="240" name="Oval 239"/>
          <p:cNvSpPr>
            <a:spLocks noChangeAspect="1"/>
          </p:cNvSpPr>
          <p:nvPr/>
        </p:nvSpPr>
        <p:spPr>
          <a:xfrm>
            <a:off x="7872413" y="2826089"/>
            <a:ext cx="732346" cy="732346"/>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72%</a:t>
            </a:r>
            <a:endParaRPr lang="en-US" sz="1400" kern="0" dirty="0">
              <a:solidFill>
                <a:schemeClr val="tx1"/>
              </a:solidFill>
            </a:endParaRPr>
          </a:p>
        </p:txBody>
      </p:sp>
      <p:sp>
        <p:nvSpPr>
          <p:cNvPr id="241" name="Oval 240"/>
          <p:cNvSpPr>
            <a:spLocks noChangeAspect="1"/>
          </p:cNvSpPr>
          <p:nvPr/>
        </p:nvSpPr>
        <p:spPr>
          <a:xfrm>
            <a:off x="9180513" y="2826089"/>
            <a:ext cx="732346" cy="732346"/>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a:solidFill>
                  <a:schemeClr val="accent4"/>
                </a:solidFill>
              </a:rPr>
              <a:t>7</a:t>
            </a:r>
            <a:r>
              <a:rPr lang="en-US" sz="1400" b="1" kern="0" dirty="0" smtClean="0">
                <a:solidFill>
                  <a:schemeClr val="accent4"/>
                </a:solidFill>
              </a:rPr>
              <a:t>8%</a:t>
            </a:r>
            <a:endParaRPr lang="en-US" sz="1400" kern="0" dirty="0">
              <a:solidFill>
                <a:schemeClr val="tx1"/>
              </a:solidFill>
            </a:endParaRPr>
          </a:p>
        </p:txBody>
      </p:sp>
      <p:sp>
        <p:nvSpPr>
          <p:cNvPr id="242" name="Oval 241"/>
          <p:cNvSpPr>
            <a:spLocks noChangeAspect="1"/>
          </p:cNvSpPr>
          <p:nvPr/>
        </p:nvSpPr>
        <p:spPr>
          <a:xfrm>
            <a:off x="10560050" y="2826089"/>
            <a:ext cx="732346" cy="732346"/>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87%</a:t>
            </a:r>
            <a:endParaRPr lang="en-US" sz="1400" kern="0" dirty="0">
              <a:solidFill>
                <a:schemeClr val="tx1"/>
              </a:solidFill>
            </a:endParaRPr>
          </a:p>
        </p:txBody>
      </p:sp>
      <p:sp>
        <p:nvSpPr>
          <p:cNvPr id="66" name="Text Placeholder 48"/>
          <p:cNvSpPr>
            <a:spLocks noGrp="1"/>
          </p:cNvSpPr>
          <p:nvPr/>
        </p:nvSpPr>
        <p:spPr bwMode="gray">
          <a:xfrm>
            <a:off x="3121025" y="2525745"/>
            <a:ext cx="1374627" cy="198481"/>
          </a:xfrm>
          <a:prstGeom prst="rect">
            <a:avLst/>
          </a:prstGeom>
          <a:noFill/>
          <a:effectLst/>
        </p:spPr>
        <p:txBody>
          <a:bodyPr lIns="0" tIns="0" rIns="0" bIns="0"/>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ct val="0"/>
              </a:spcBef>
              <a:defRPr/>
            </a:pPr>
            <a:r>
              <a:rPr lang="en-US" sz="1400" dirty="0" smtClean="0">
                <a:solidFill>
                  <a:srgbClr val="575757"/>
                </a:solidFill>
                <a:sym typeface="+mn-lt"/>
              </a:rPr>
              <a:t>All</a:t>
            </a:r>
            <a:endParaRPr lang="en-US" sz="1400" dirty="0">
              <a:solidFill>
                <a:srgbClr val="575757"/>
              </a:solidFill>
              <a:sym typeface="+mn-lt"/>
            </a:endParaRPr>
          </a:p>
        </p:txBody>
      </p:sp>
      <p:graphicFrame>
        <p:nvGraphicFramePr>
          <p:cNvPr id="67" name="Object 66"/>
          <p:cNvGraphicFramePr>
            <a:graphicFrameLocks/>
          </p:cNvGraphicFramePr>
          <p:nvPr>
            <p:custDataLst>
              <p:tags r:id="rId34"/>
            </p:custDataLst>
            <p:extLst>
              <p:ext uri="{D42A27DB-BD31-4B8C-83A1-F6EECF244321}">
                <p14:modId xmlns:p14="http://schemas.microsoft.com/office/powerpoint/2010/main" val="1984281719"/>
              </p:ext>
            </p:extLst>
          </p:nvPr>
        </p:nvGraphicFramePr>
        <p:xfrm>
          <a:off x="3238500" y="3784600"/>
          <a:ext cx="1377814" cy="2743200"/>
        </p:xfrm>
        <a:graphic>
          <a:graphicData uri="http://schemas.openxmlformats.org/presentationml/2006/ole">
            <mc:AlternateContent xmlns:mc="http://schemas.openxmlformats.org/markup-compatibility/2006">
              <mc:Choice xmlns:v="urn:schemas-microsoft-com:vml" Requires="v">
                <p:oleObj spid="_x0000_s1220265" name="Chart" r:id="rId53" imgW="1377814" imgH="2743200" progId="MSGraph.Chart.8">
                  <p:embed followColorScheme="full"/>
                </p:oleObj>
              </mc:Choice>
              <mc:Fallback>
                <p:oleObj name="Chart" r:id="rId53" imgW="1377814" imgH="2743200" progId="MSGraph.Chart.8">
                  <p:embed followColorScheme="full"/>
                  <p:pic>
                    <p:nvPicPr>
                      <p:cNvPr id="0" name=""/>
                      <p:cNvPicPr/>
                      <p:nvPr/>
                    </p:nvPicPr>
                    <p:blipFill>
                      <a:blip r:embed="rId54"/>
                      <a:stretch>
                        <a:fillRect/>
                      </a:stretch>
                    </p:blipFill>
                    <p:spPr>
                      <a:xfrm>
                        <a:off x="3238500" y="3784600"/>
                        <a:ext cx="1377814" cy="2743200"/>
                      </a:xfrm>
                      <a:prstGeom prst="rect">
                        <a:avLst/>
                      </a:prstGeom>
                    </p:spPr>
                  </p:pic>
                </p:oleObj>
              </mc:Fallback>
            </mc:AlternateContent>
          </a:graphicData>
        </a:graphic>
      </p:graphicFrame>
      <p:sp>
        <p:nvSpPr>
          <p:cNvPr id="72" name="Text Placeholder 3"/>
          <p:cNvSpPr>
            <a:spLocks noGrp="1"/>
          </p:cNvSpPr>
          <p:nvPr>
            <p:custDataLst>
              <p:tags r:id="rId35"/>
            </p:custDataLst>
          </p:nvPr>
        </p:nvSpPr>
        <p:spPr bwMode="gray">
          <a:xfrm>
            <a:off x="3860800" y="60880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DC02207-FC37-449E-B0DD-44F7FFED7FEA}" type="datetime'''''''''2''''''''''''''5''%'''''''''''''">
              <a:rPr lang="en-US" altLang="en-US" sz="1100" b="1">
                <a:sym typeface="+mn-lt"/>
              </a:rPr>
              <a:pPr/>
              <a:t>25%</a:t>
            </a:fld>
            <a:endParaRPr lang="en-US" sz="1100" b="1" dirty="0">
              <a:sym typeface="+mn-lt"/>
            </a:endParaRPr>
          </a:p>
        </p:txBody>
      </p:sp>
      <p:sp>
        <p:nvSpPr>
          <p:cNvPr id="68" name="Text Placeholder 3"/>
          <p:cNvSpPr>
            <a:spLocks noGrp="1"/>
          </p:cNvSpPr>
          <p:nvPr>
            <p:custDataLst>
              <p:tags r:id="rId36"/>
            </p:custDataLst>
          </p:nvPr>
        </p:nvSpPr>
        <p:spPr bwMode="gray">
          <a:xfrm>
            <a:off x="4279900" y="406876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E94BE9A-DF98-4B91-AC9D-9F72A1A6111C}" type="datetime'''''''''''''''''''''''''''48''''''''''''''''''''''''''%'''''">
              <a:rPr lang="en-US" altLang="en-US" sz="1100" b="1">
                <a:sym typeface="+mn-lt"/>
              </a:rPr>
              <a:pPr/>
              <a:t>48%</a:t>
            </a:fld>
            <a:endParaRPr lang="en-US" sz="1100" b="1" dirty="0">
              <a:sym typeface="+mn-lt"/>
            </a:endParaRPr>
          </a:p>
        </p:txBody>
      </p:sp>
      <p:sp>
        <p:nvSpPr>
          <p:cNvPr id="69" name="Text Placeholder 3"/>
          <p:cNvSpPr>
            <a:spLocks noGrp="1"/>
          </p:cNvSpPr>
          <p:nvPr>
            <p:custDataLst>
              <p:tags r:id="rId37"/>
            </p:custDataLst>
          </p:nvPr>
        </p:nvSpPr>
        <p:spPr bwMode="gray">
          <a:xfrm>
            <a:off x="3898900" y="558323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F0E7B3D-FDCC-4638-A42D-A4DEAC1B23D0}" type="datetime'''''''2''''''''7''''''''%'''''''''''''''''''''''''">
              <a:rPr lang="en-US" altLang="en-US" sz="1100" b="1">
                <a:sym typeface="+mn-lt"/>
              </a:rPr>
              <a:pPr/>
              <a:t>27%</a:t>
            </a:fld>
            <a:endParaRPr lang="en-US" sz="1100" b="1" dirty="0">
              <a:sym typeface="+mn-lt"/>
            </a:endParaRPr>
          </a:p>
        </p:txBody>
      </p:sp>
      <p:sp>
        <p:nvSpPr>
          <p:cNvPr id="70" name="Text Placeholder 3"/>
          <p:cNvSpPr>
            <a:spLocks noGrp="1"/>
          </p:cNvSpPr>
          <p:nvPr>
            <p:custDataLst>
              <p:tags r:id="rId38"/>
            </p:custDataLst>
          </p:nvPr>
        </p:nvSpPr>
        <p:spPr bwMode="gray">
          <a:xfrm>
            <a:off x="3981450" y="5078413"/>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2DBD163-AB39-4EC7-BA0E-8AF6BBA987CB}" type="datetime'''''''''''''''''3''''''''''''''''''''''''''''''''''''1%'''''''">
              <a:rPr lang="en-US" altLang="en-US" sz="1100" b="1">
                <a:sym typeface="+mn-lt"/>
              </a:rPr>
              <a:pPr/>
              <a:t>31%</a:t>
            </a:fld>
            <a:endParaRPr lang="en-US" sz="1100" b="1" dirty="0">
              <a:sym typeface="+mn-lt"/>
            </a:endParaRPr>
          </a:p>
        </p:txBody>
      </p:sp>
      <p:sp>
        <p:nvSpPr>
          <p:cNvPr id="71" name="Text Placeholder 3"/>
          <p:cNvSpPr>
            <a:spLocks noGrp="1"/>
          </p:cNvSpPr>
          <p:nvPr>
            <p:custDataLst>
              <p:tags r:id="rId39"/>
            </p:custDataLst>
          </p:nvPr>
        </p:nvSpPr>
        <p:spPr bwMode="gray">
          <a:xfrm>
            <a:off x="4076700" y="4573588"/>
            <a:ext cx="3175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26CFB07E-4620-4283-9665-70063F60F061}" type="datetime'''''''''''''''''''''''3''''''''''''''''''''7%'''''''">
              <a:rPr lang="en-US" altLang="en-US" sz="1100" b="1">
                <a:sym typeface="+mn-lt"/>
              </a:rPr>
              <a:pPr/>
              <a:t>37%</a:t>
            </a:fld>
            <a:endParaRPr lang="en-US" sz="1100" b="1" dirty="0">
              <a:sym typeface="+mn-lt"/>
            </a:endParaRPr>
          </a:p>
        </p:txBody>
      </p:sp>
      <p:sp>
        <p:nvSpPr>
          <p:cNvPr id="73" name="Oval 72"/>
          <p:cNvSpPr>
            <a:spLocks noChangeAspect="1"/>
          </p:cNvSpPr>
          <p:nvPr/>
        </p:nvSpPr>
        <p:spPr>
          <a:xfrm>
            <a:off x="3405188" y="2825783"/>
            <a:ext cx="732346" cy="732346"/>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73%</a:t>
            </a:r>
            <a:endParaRPr lang="en-US" sz="1400" kern="0" dirty="0">
              <a:solidFill>
                <a:schemeClr val="tx1"/>
              </a:solidFill>
            </a:endParaRPr>
          </a:p>
        </p:txBody>
      </p:sp>
      <p:cxnSp>
        <p:nvCxnSpPr>
          <p:cNvPr id="78" name="Straight Connector 77"/>
          <p:cNvCxnSpPr/>
          <p:nvPr/>
        </p:nvCxnSpPr>
        <p:spPr>
          <a:xfrm>
            <a:off x="3267357" y="3697618"/>
            <a:ext cx="988441" cy="0"/>
          </a:xfrm>
          <a:prstGeom prst="line">
            <a:avLst/>
          </a:prstGeom>
          <a:ln w="9525" cap="rnd">
            <a:solidFill>
              <a:schemeClr val="tx1">
                <a:lumMod val="60000"/>
                <a:lumOff val="40000"/>
              </a:schemeClr>
            </a:solidFill>
            <a:prstDash val="dash"/>
            <a:round/>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4545676" y="3120103"/>
            <a:ext cx="306171" cy="3312000"/>
            <a:chOff x="5204587" y="2410223"/>
            <a:chExt cx="306171" cy="3312000"/>
          </a:xfrm>
        </p:grpSpPr>
        <p:cxnSp>
          <p:nvCxnSpPr>
            <p:cNvPr id="81" name="Straight Connector 80"/>
            <p:cNvCxnSpPr/>
            <p:nvPr/>
          </p:nvCxnSpPr>
          <p:spPr>
            <a:xfrm>
              <a:off x="5352322" y="2410223"/>
              <a:ext cx="0" cy="3312000"/>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5204587" y="3912768"/>
              <a:ext cx="306171" cy="306910"/>
              <a:chOff x="5942914" y="3833745"/>
              <a:chExt cx="306171" cy="306910"/>
            </a:xfrm>
          </p:grpSpPr>
          <p:sp>
            <p:nvSpPr>
              <p:cNvPr id="83"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84"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
        <p:nvSpPr>
          <p:cNvPr id="8" name="Title 7"/>
          <p:cNvSpPr>
            <a:spLocks noGrp="1"/>
          </p:cNvSpPr>
          <p:nvPr>
            <p:ph type="title"/>
          </p:nvPr>
        </p:nvSpPr>
        <p:spPr>
          <a:xfrm>
            <a:off x="630000" y="622800"/>
            <a:ext cx="10933200" cy="941796"/>
          </a:xfrm>
          <a:prstGeom prst="rect">
            <a:avLst/>
          </a:prstGeom>
        </p:spPr>
        <p:txBody>
          <a:bodyPr>
            <a:spAutoFit/>
          </a:bodyPr>
          <a:lstStyle/>
          <a:p>
            <a:pPr>
              <a:buSzPts val="3400"/>
            </a:pPr>
            <a:r>
              <a:rPr lang="en-US" dirty="0" smtClean="0"/>
              <a:t>Luxury casualwear the "new normal": driven by formal saturation &amp; comfort for older, by coolness for young</a:t>
            </a:r>
            <a:endParaRPr lang="en-US" dirty="0"/>
          </a:p>
        </p:txBody>
      </p:sp>
      <p:sp>
        <p:nvSpPr>
          <p:cNvPr id="8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87" name="Oval 86"/>
          <p:cNvSpPr>
            <a:spLocks noChangeAspect="1"/>
          </p:cNvSpPr>
          <p:nvPr/>
        </p:nvSpPr>
        <p:spPr>
          <a:xfrm>
            <a:off x="116743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1</a:t>
            </a:r>
            <a:endParaRPr lang="en-US" sz="1200" b="1" kern="0" dirty="0">
              <a:solidFill>
                <a:schemeClr val="accent5"/>
              </a:solidFill>
            </a:endParaRPr>
          </a:p>
        </p:txBody>
      </p:sp>
      <p:grpSp>
        <p:nvGrpSpPr>
          <p:cNvPr id="3" name="Group 2"/>
          <p:cNvGrpSpPr/>
          <p:nvPr/>
        </p:nvGrpSpPr>
        <p:grpSpPr>
          <a:xfrm>
            <a:off x="2582822" y="1709818"/>
            <a:ext cx="8248566" cy="360703"/>
            <a:chOff x="2468522" y="1543490"/>
            <a:chExt cx="8248566" cy="360703"/>
          </a:xfrm>
        </p:grpSpPr>
        <p:sp>
          <p:nvSpPr>
            <p:cNvPr id="91" name="Rettangolo 36"/>
            <p:cNvSpPr>
              <a:spLocks noChangeArrowheads="1"/>
            </p:cNvSpPr>
            <p:nvPr/>
          </p:nvSpPr>
          <p:spPr bwMode="auto">
            <a:xfrm>
              <a:off x="2725713" y="1544383"/>
              <a:ext cx="7991375" cy="359810"/>
            </a:xfrm>
            <a:prstGeom prst="rect">
              <a:avLst/>
            </a:prstGeom>
            <a:noFill/>
            <a:ln w="9525">
              <a:solidFill>
                <a:schemeClr val="bg2">
                  <a:lumMod val="90000"/>
                </a:schemeClr>
              </a:solidFill>
              <a:prstDash val="solid"/>
              <a:miter lim="800000"/>
              <a:headEnd/>
              <a:tailEnd/>
            </a:ln>
          </p:spPr>
          <p:txBody>
            <a:bodyPr wrap="square">
              <a:noAutofit/>
            </a:bodyPr>
            <a:lstStyle/>
            <a:p>
              <a:pPr algn="ctr"/>
              <a:r>
                <a:rPr lang="en-US" sz="1400" i="1" dirty="0"/>
                <a:t>"Thinking about formalwear / casualwear which of the following statements best apply to you?" </a:t>
              </a:r>
            </a:p>
          </p:txBody>
        </p:sp>
        <p:sp>
          <p:nvSpPr>
            <p:cNvPr id="92" name="Rettangolo 36"/>
            <p:cNvSpPr>
              <a:spLocks noChangeAspect="1" noChangeArrowheads="1"/>
            </p:cNvSpPr>
            <p:nvPr/>
          </p:nvSpPr>
          <p:spPr bwMode="auto">
            <a:xfrm>
              <a:off x="2468522" y="1543490"/>
              <a:ext cx="239608" cy="360000"/>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93" name="Freeform 37"/>
            <p:cNvSpPr>
              <a:spLocks noEditPoints="1"/>
            </p:cNvSpPr>
            <p:nvPr/>
          </p:nvSpPr>
          <p:spPr bwMode="auto">
            <a:xfrm>
              <a:off x="2542050" y="1589900"/>
              <a:ext cx="108001" cy="288000"/>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94" name="Group 93"/>
          <p:cNvGrpSpPr/>
          <p:nvPr/>
        </p:nvGrpSpPr>
        <p:grpSpPr>
          <a:xfrm>
            <a:off x="202019" y="131021"/>
            <a:ext cx="2636659" cy="427981"/>
            <a:chOff x="202019" y="131021"/>
            <a:chExt cx="2636659" cy="427981"/>
          </a:xfrm>
        </p:grpSpPr>
        <p:sp>
          <p:nvSpPr>
            <p:cNvPr id="95"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96" name="Picture 95"/>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97" name="ee4pFootnotes"/>
          <p:cNvSpPr>
            <a:spLocks noChangeArrowheads="1"/>
          </p:cNvSpPr>
          <p:nvPr/>
        </p:nvSpPr>
        <p:spPr bwMode="auto">
          <a:xfrm>
            <a:off x="629999" y="6232868"/>
            <a:ext cx="7182000"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endParaRPr lang="en-US" sz="1000" dirty="0" smtClean="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 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
        <p:nvSpPr>
          <p:cNvPr id="89" name="TextBox 88"/>
          <p:cNvSpPr txBox="1"/>
          <p:nvPr/>
        </p:nvSpPr>
        <p:spPr>
          <a:xfrm>
            <a:off x="9596362"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Luxury Casualwear</a:t>
            </a:r>
          </a:p>
        </p:txBody>
      </p:sp>
    </p:spTree>
    <p:extLst>
      <p:ext uri="{BB962C8B-B14F-4D97-AF65-F5344CB8AC3E}">
        <p14:creationId xmlns:p14="http://schemas.microsoft.com/office/powerpoint/2010/main" val="3496188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999" y="622800"/>
            <a:ext cx="10310903" cy="941796"/>
          </a:xfrm>
          <a:prstGeom prst="rect">
            <a:avLst/>
          </a:prstGeom>
        </p:spPr>
        <p:txBody>
          <a:bodyPr wrap="square">
            <a:spAutoFit/>
          </a:bodyPr>
          <a:lstStyle/>
          <a:p>
            <a:pPr>
              <a:buSzPts val="3400"/>
            </a:pPr>
            <a:r>
              <a:rPr lang="en-US" dirty="0" smtClean="0"/>
              <a:t>Among top 5 future luxury spending </a:t>
            </a:r>
            <a:r>
              <a:rPr lang="en-US" dirty="0"/>
              <a:t>categories </a:t>
            </a:r>
            <a:r>
              <a:rPr lang="en-US" dirty="0" smtClean="0"/>
              <a:t>True-Luxury </a:t>
            </a:r>
            <a:r>
              <a:rPr lang="en-US" dirty="0"/>
              <a:t>C</a:t>
            </a:r>
            <a:r>
              <a:rPr lang="en-US" dirty="0" smtClean="0"/>
              <a:t>onsumers do see 3 casual oriented ones</a:t>
            </a:r>
            <a:endParaRPr lang="en-US" dirty="0"/>
          </a:p>
        </p:txBody>
      </p:sp>
      <p:sp>
        <p:nvSpPr>
          <p:cNvPr id="47" name="ee4pFootnotes"/>
          <p:cNvSpPr>
            <a:spLocks noChangeArrowheads="1"/>
          </p:cNvSpPr>
          <p:nvPr/>
        </p:nvSpPr>
        <p:spPr bwMode="auto">
          <a:xfrm>
            <a:off x="629999" y="6449615"/>
            <a:ext cx="7182000" cy="153888"/>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
        <p:nvSpPr>
          <p:cNvPr id="26" name="Rectangle 25"/>
          <p:cNvSpPr/>
          <p:nvPr/>
        </p:nvSpPr>
        <p:spPr>
          <a:xfrm>
            <a:off x="1670761" y="2188564"/>
            <a:ext cx="8244582" cy="276999"/>
          </a:xfrm>
          <a:prstGeom prst="rect">
            <a:avLst/>
          </a:prstGeom>
        </p:spPr>
        <p:txBody>
          <a:bodyPr wrap="square">
            <a:spAutoFit/>
          </a:bodyPr>
          <a:lstStyle/>
          <a:p>
            <a:r>
              <a:rPr lang="en-US" sz="1200" i="1" dirty="0" smtClean="0">
                <a:solidFill>
                  <a:srgbClr val="575757"/>
                </a:solidFill>
                <a:latin typeface="Calibri" panose="020F0502020204030204" pitchFamily="34" charset="0"/>
              </a:rPr>
              <a:t>Index: % People expecting to increase spending - % of people expecting to decrease spending in that category</a:t>
            </a:r>
            <a:endParaRPr lang="en-US" sz="1200" i="1" dirty="0">
              <a:solidFill>
                <a:srgbClr val="575757"/>
              </a:solidFill>
            </a:endParaRPr>
          </a:p>
        </p:txBody>
      </p:sp>
      <p:sp>
        <p:nvSpPr>
          <p:cNvPr id="33"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34" name="Oval 33"/>
          <p:cNvSpPr>
            <a:spLocks noChangeAspect="1"/>
          </p:cNvSpPr>
          <p:nvPr/>
        </p:nvSpPr>
        <p:spPr>
          <a:xfrm>
            <a:off x="116743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1</a:t>
            </a:r>
            <a:endParaRPr lang="en-US" sz="1200" b="1" kern="0" dirty="0">
              <a:solidFill>
                <a:schemeClr val="accent5"/>
              </a:solidFill>
            </a:endParaRPr>
          </a:p>
        </p:txBody>
      </p:sp>
      <p:sp>
        <p:nvSpPr>
          <p:cNvPr id="9" name="Rectangle 8"/>
          <p:cNvSpPr/>
          <p:nvPr/>
        </p:nvSpPr>
        <p:spPr>
          <a:xfrm>
            <a:off x="320165" y="4680270"/>
            <a:ext cx="3148016" cy="830997"/>
          </a:xfrm>
          <a:prstGeom prst="rect">
            <a:avLst/>
          </a:prstGeom>
        </p:spPr>
        <p:txBody>
          <a:bodyPr wrap="square">
            <a:spAutoFit/>
          </a:bodyPr>
          <a:lstStyle/>
          <a:p>
            <a:r>
              <a:rPr lang="en-US" sz="1600" b="1" i="1" dirty="0" smtClean="0">
                <a:solidFill>
                  <a:srgbClr val="575757"/>
                </a:solidFill>
                <a:latin typeface="Calibri" panose="020F0502020204030204" pitchFamily="34" charset="0"/>
              </a:rPr>
              <a:t>Overall True-Luxury consumers</a:t>
            </a:r>
          </a:p>
          <a:p>
            <a:r>
              <a:rPr lang="en-US" sz="1600" b="1" i="1" dirty="0" smtClean="0">
                <a:solidFill>
                  <a:srgbClr val="575757"/>
                </a:solidFill>
                <a:latin typeface="Calibri" panose="020F0502020204030204" pitchFamily="34" charset="0"/>
              </a:rPr>
              <a:t>expected spending increase</a:t>
            </a:r>
          </a:p>
          <a:p>
            <a:endParaRPr lang="en-US" sz="1600" i="1" dirty="0">
              <a:solidFill>
                <a:srgbClr val="575757"/>
              </a:solidFill>
            </a:endParaRPr>
          </a:p>
        </p:txBody>
      </p:sp>
      <p:sp>
        <p:nvSpPr>
          <p:cNvPr id="16" name="Oval 15"/>
          <p:cNvSpPr>
            <a:spLocks noChangeAspect="1"/>
          </p:cNvSpPr>
          <p:nvPr/>
        </p:nvSpPr>
        <p:spPr>
          <a:xfrm>
            <a:off x="3421200" y="4531472"/>
            <a:ext cx="944399" cy="944399"/>
          </a:xfrm>
          <a:prstGeom prst="ellipse">
            <a:avLst/>
          </a:prstGeom>
          <a:grpFill/>
          <a:ln w="4953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820" kern="0" dirty="0" smtClean="0">
                <a:solidFill>
                  <a:schemeClr val="bg1">
                    <a:lumMod val="50000"/>
                  </a:schemeClr>
                </a:solidFill>
              </a:rPr>
              <a:t>+39%</a:t>
            </a:r>
            <a:endParaRPr lang="en-US" sz="1820" kern="0" dirty="0">
              <a:solidFill>
                <a:schemeClr val="bg1">
                  <a:lumMod val="50000"/>
                </a:schemeClr>
              </a:solidFill>
            </a:endParaRPr>
          </a:p>
        </p:txBody>
      </p:sp>
      <p:pic>
        <p:nvPicPr>
          <p:cNvPr id="19" name="Picture 18"/>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372364" y="2479133"/>
            <a:ext cx="1237787" cy="1650898"/>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129" y="2822563"/>
            <a:ext cx="725484" cy="923177"/>
          </a:xfrm>
          <a:prstGeom prst="rect">
            <a:avLst/>
          </a:prstGeom>
        </p:spPr>
      </p:pic>
      <p:sp>
        <p:nvSpPr>
          <p:cNvPr id="23" name="Oval 22"/>
          <p:cNvSpPr>
            <a:spLocks noChangeAspect="1"/>
          </p:cNvSpPr>
          <p:nvPr/>
        </p:nvSpPr>
        <p:spPr>
          <a:xfrm>
            <a:off x="6526426" y="4530780"/>
            <a:ext cx="944399" cy="944399"/>
          </a:xfrm>
          <a:prstGeom prst="ellipse">
            <a:avLst/>
          </a:prstGeom>
          <a:grpFill/>
          <a:ln w="4953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820" kern="0" dirty="0" smtClean="0">
                <a:solidFill>
                  <a:schemeClr val="bg1">
                    <a:lumMod val="50000"/>
                  </a:schemeClr>
                </a:solidFill>
              </a:rPr>
              <a:t>+37%</a:t>
            </a:r>
            <a:endParaRPr lang="en-US" sz="1820" kern="0" dirty="0">
              <a:solidFill>
                <a:schemeClr val="bg1">
                  <a:lumMod val="50000"/>
                </a:schemeClr>
              </a:solidFill>
            </a:endParaRPr>
          </a:p>
        </p:txBody>
      </p:sp>
      <p:sp>
        <p:nvSpPr>
          <p:cNvPr id="36" name="Oval 35"/>
          <p:cNvSpPr>
            <a:spLocks noChangeAspect="1"/>
          </p:cNvSpPr>
          <p:nvPr/>
        </p:nvSpPr>
        <p:spPr>
          <a:xfrm>
            <a:off x="8079039" y="4530780"/>
            <a:ext cx="944399" cy="944399"/>
          </a:xfrm>
          <a:prstGeom prst="ellipse">
            <a:avLst/>
          </a:prstGeom>
          <a:grpFill/>
          <a:ln w="4953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820" kern="0" dirty="0" smtClean="0">
                <a:solidFill>
                  <a:schemeClr val="bg1">
                    <a:lumMod val="50000"/>
                  </a:schemeClr>
                </a:solidFill>
              </a:rPr>
              <a:t>+35%</a:t>
            </a:r>
            <a:endParaRPr lang="en-US" sz="1820" kern="0" dirty="0">
              <a:solidFill>
                <a:schemeClr val="bg1">
                  <a:lumMod val="50000"/>
                </a:schemeClr>
              </a:solidFill>
            </a:endParaRPr>
          </a:p>
        </p:txBody>
      </p:sp>
      <p:pic>
        <p:nvPicPr>
          <p:cNvPr id="38" name="Picture 3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9681" y="3066484"/>
            <a:ext cx="724263" cy="524466"/>
          </a:xfrm>
          <a:prstGeom prst="rect">
            <a:avLst/>
          </a:prstGeom>
        </p:spPr>
      </p:pic>
      <p:sp>
        <p:nvSpPr>
          <p:cNvPr id="39" name="Oval 38"/>
          <p:cNvSpPr>
            <a:spLocks noChangeAspect="1"/>
          </p:cNvSpPr>
          <p:nvPr/>
        </p:nvSpPr>
        <p:spPr>
          <a:xfrm>
            <a:off x="4973813" y="4530780"/>
            <a:ext cx="944399" cy="944399"/>
          </a:xfrm>
          <a:prstGeom prst="ellipse">
            <a:avLst/>
          </a:prstGeom>
          <a:grpFill/>
          <a:ln w="4953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820" kern="0" dirty="0" smtClean="0">
                <a:solidFill>
                  <a:schemeClr val="bg1">
                    <a:lumMod val="50000"/>
                  </a:schemeClr>
                </a:solidFill>
              </a:rPr>
              <a:t>+38%</a:t>
            </a:r>
            <a:endParaRPr lang="en-US" sz="1820" kern="0" dirty="0">
              <a:solidFill>
                <a:schemeClr val="bg1">
                  <a:lumMod val="50000"/>
                </a:schemeClr>
              </a:solidFill>
            </a:endParaRPr>
          </a:p>
        </p:txBody>
      </p:sp>
      <p:sp>
        <p:nvSpPr>
          <p:cNvPr id="27" name="Rectangle 26"/>
          <p:cNvSpPr/>
          <p:nvPr/>
        </p:nvSpPr>
        <p:spPr>
          <a:xfrm>
            <a:off x="3242090" y="3819491"/>
            <a:ext cx="1411263" cy="338554"/>
          </a:xfrm>
          <a:prstGeom prst="rect">
            <a:avLst/>
          </a:prstGeom>
        </p:spPr>
        <p:txBody>
          <a:bodyPr wrap="square">
            <a:spAutoFit/>
          </a:bodyPr>
          <a:lstStyle/>
          <a:p>
            <a:pPr algn="ctr"/>
            <a:r>
              <a:rPr lang="en-US" sz="1600" b="1" i="1" dirty="0" smtClean="0">
                <a:solidFill>
                  <a:srgbClr val="29BA74"/>
                </a:solidFill>
                <a:latin typeface="Calibri" panose="020F0502020204030204" pitchFamily="34" charset="0"/>
              </a:rPr>
              <a:t>Pants &amp; Skirts</a:t>
            </a:r>
            <a:endParaRPr lang="en-US" sz="1600" i="1" dirty="0">
              <a:solidFill>
                <a:srgbClr val="29BA74"/>
              </a:solidFill>
            </a:endParaRPr>
          </a:p>
        </p:txBody>
      </p:sp>
      <p:sp>
        <p:nvSpPr>
          <p:cNvPr id="28" name="Rectangle 27"/>
          <p:cNvSpPr/>
          <p:nvPr/>
        </p:nvSpPr>
        <p:spPr>
          <a:xfrm>
            <a:off x="4794703" y="3819491"/>
            <a:ext cx="1287882" cy="338554"/>
          </a:xfrm>
          <a:prstGeom prst="rect">
            <a:avLst/>
          </a:prstGeom>
        </p:spPr>
        <p:txBody>
          <a:bodyPr wrap="square">
            <a:spAutoFit/>
          </a:bodyPr>
          <a:lstStyle/>
          <a:p>
            <a:pPr algn="ctr"/>
            <a:r>
              <a:rPr lang="en-US" sz="1600" b="1" i="1" dirty="0" smtClean="0">
                <a:solidFill>
                  <a:srgbClr val="29BA74"/>
                </a:solidFill>
                <a:latin typeface="Calibri" panose="020F0502020204030204" pitchFamily="34" charset="0"/>
              </a:rPr>
              <a:t>Shirts</a:t>
            </a:r>
            <a:endParaRPr lang="en-US" sz="1600" i="1" dirty="0">
              <a:solidFill>
                <a:srgbClr val="29BA74"/>
              </a:solidFill>
            </a:endParaRPr>
          </a:p>
        </p:txBody>
      </p:sp>
      <p:sp>
        <p:nvSpPr>
          <p:cNvPr id="29" name="Rectangle 28"/>
          <p:cNvSpPr/>
          <p:nvPr/>
        </p:nvSpPr>
        <p:spPr>
          <a:xfrm>
            <a:off x="6347317" y="3819491"/>
            <a:ext cx="1287882" cy="338554"/>
          </a:xfrm>
          <a:prstGeom prst="rect">
            <a:avLst/>
          </a:prstGeom>
        </p:spPr>
        <p:txBody>
          <a:bodyPr wrap="square">
            <a:spAutoFit/>
          </a:bodyPr>
          <a:lstStyle/>
          <a:p>
            <a:pPr algn="ctr"/>
            <a:r>
              <a:rPr lang="en-US" sz="1600" b="1" i="1" dirty="0" smtClean="0">
                <a:solidFill>
                  <a:srgbClr val="03522D"/>
                </a:solidFill>
                <a:latin typeface="Calibri" panose="020F0502020204030204" pitchFamily="34" charset="0"/>
              </a:rPr>
              <a:t>Sneakers</a:t>
            </a:r>
            <a:endParaRPr lang="en-US" sz="1600" i="1" dirty="0">
              <a:solidFill>
                <a:srgbClr val="03522D"/>
              </a:solidFill>
            </a:endParaRPr>
          </a:p>
        </p:txBody>
      </p:sp>
      <p:sp>
        <p:nvSpPr>
          <p:cNvPr id="30" name="Rectangle 29"/>
          <p:cNvSpPr/>
          <p:nvPr/>
        </p:nvSpPr>
        <p:spPr>
          <a:xfrm>
            <a:off x="7899929" y="3819491"/>
            <a:ext cx="1287882" cy="338554"/>
          </a:xfrm>
          <a:prstGeom prst="rect">
            <a:avLst/>
          </a:prstGeom>
        </p:spPr>
        <p:txBody>
          <a:bodyPr wrap="square">
            <a:spAutoFit/>
          </a:bodyPr>
          <a:lstStyle/>
          <a:p>
            <a:pPr algn="ctr"/>
            <a:r>
              <a:rPr lang="en-US" sz="1600" b="1" i="1" dirty="0" smtClean="0">
                <a:solidFill>
                  <a:srgbClr val="03522D"/>
                </a:solidFill>
                <a:latin typeface="Calibri" panose="020F0502020204030204" pitchFamily="34" charset="0"/>
              </a:rPr>
              <a:t>T-Shirt</a:t>
            </a:r>
            <a:endParaRPr lang="en-US" sz="1600" i="1" dirty="0">
              <a:solidFill>
                <a:srgbClr val="03522D"/>
              </a:solidFill>
            </a:endParaRPr>
          </a:p>
        </p:txBody>
      </p:sp>
      <p:sp>
        <p:nvSpPr>
          <p:cNvPr id="44" name="Oval 43"/>
          <p:cNvSpPr>
            <a:spLocks noChangeAspect="1"/>
          </p:cNvSpPr>
          <p:nvPr/>
        </p:nvSpPr>
        <p:spPr>
          <a:xfrm>
            <a:off x="9631653" y="4530780"/>
            <a:ext cx="944399" cy="944399"/>
          </a:xfrm>
          <a:prstGeom prst="ellipse">
            <a:avLst/>
          </a:prstGeom>
          <a:grpFill/>
          <a:ln w="4953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820" kern="0" dirty="0" smtClean="0">
                <a:solidFill>
                  <a:schemeClr val="bg1">
                    <a:lumMod val="50000"/>
                  </a:schemeClr>
                </a:solidFill>
              </a:rPr>
              <a:t>+34%</a:t>
            </a:r>
            <a:endParaRPr lang="en-US" sz="1820" kern="0" dirty="0">
              <a:solidFill>
                <a:schemeClr val="bg1">
                  <a:lumMod val="50000"/>
                </a:schemeClr>
              </a:solidFill>
            </a:endParaRPr>
          </a:p>
        </p:txBody>
      </p:sp>
      <p:sp>
        <p:nvSpPr>
          <p:cNvPr id="45" name="Rectangle 44"/>
          <p:cNvSpPr/>
          <p:nvPr/>
        </p:nvSpPr>
        <p:spPr>
          <a:xfrm>
            <a:off x="9452544" y="3819491"/>
            <a:ext cx="1287882" cy="338554"/>
          </a:xfrm>
          <a:prstGeom prst="rect">
            <a:avLst/>
          </a:prstGeom>
        </p:spPr>
        <p:txBody>
          <a:bodyPr wrap="square">
            <a:spAutoFit/>
          </a:bodyPr>
          <a:lstStyle/>
          <a:p>
            <a:pPr algn="ctr"/>
            <a:r>
              <a:rPr lang="en-US" sz="1600" b="1" i="1" dirty="0" smtClean="0">
                <a:solidFill>
                  <a:srgbClr val="03522D"/>
                </a:solidFill>
                <a:latin typeface="Calibri" panose="020F0502020204030204" pitchFamily="34" charset="0"/>
              </a:rPr>
              <a:t>Jeans</a:t>
            </a:r>
            <a:endParaRPr lang="en-US" sz="1600" i="1" dirty="0">
              <a:solidFill>
                <a:srgbClr val="03522D"/>
              </a:solidFill>
            </a:endParaRPr>
          </a:p>
        </p:txBody>
      </p:sp>
      <p:cxnSp>
        <p:nvCxnSpPr>
          <p:cNvPr id="73" name="Straight Connector 72"/>
          <p:cNvCxnSpPr/>
          <p:nvPr/>
        </p:nvCxnSpPr>
        <p:spPr>
          <a:xfrm flipH="1">
            <a:off x="3529262" y="5938775"/>
            <a:ext cx="7082031" cy="0"/>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6225579" y="6014172"/>
            <a:ext cx="1689397" cy="338554"/>
          </a:xfrm>
          <a:prstGeom prst="rect">
            <a:avLst/>
          </a:prstGeom>
        </p:spPr>
        <p:txBody>
          <a:bodyPr wrap="square">
            <a:spAutoFit/>
          </a:bodyPr>
          <a:lstStyle/>
          <a:p>
            <a:pPr algn="ctr"/>
            <a:r>
              <a:rPr lang="en-US" sz="1600" dirty="0" smtClean="0">
                <a:solidFill>
                  <a:srgbClr val="575757"/>
                </a:solidFill>
                <a:latin typeface="Calibri" panose="020F0502020204030204" pitchFamily="34" charset="0"/>
              </a:rPr>
              <a:t>Top 5 categories</a:t>
            </a:r>
            <a:endParaRPr lang="en-US" sz="1600" dirty="0">
              <a:solidFill>
                <a:srgbClr val="575757"/>
              </a:solidFill>
            </a:endParaRPr>
          </a:p>
        </p:txBody>
      </p:sp>
      <p:sp>
        <p:nvSpPr>
          <p:cNvPr id="5" name="Rectangle 4"/>
          <p:cNvSpPr/>
          <p:nvPr/>
        </p:nvSpPr>
        <p:spPr>
          <a:xfrm>
            <a:off x="6181967" y="2822563"/>
            <a:ext cx="4535651" cy="3009952"/>
          </a:xfrm>
          <a:prstGeom prst="rect">
            <a:avLst/>
          </a:prstGeom>
          <a:noFill/>
          <a:ln w="9525" cap="rnd" cmpd="sng" algn="ctr">
            <a:solidFill>
              <a:srgbClr val="3EAD92"/>
            </a:solidFill>
            <a:prstDash val="lgDash"/>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03522D"/>
              </a:solidFill>
            </a:endParaRPr>
          </a:p>
        </p:txBody>
      </p:sp>
      <p:sp>
        <p:nvSpPr>
          <p:cNvPr id="49" name="Rectangle 48"/>
          <p:cNvSpPr/>
          <p:nvPr/>
        </p:nvSpPr>
        <p:spPr>
          <a:xfrm>
            <a:off x="7449367" y="2513220"/>
            <a:ext cx="1689397" cy="307777"/>
          </a:xfrm>
          <a:prstGeom prst="rect">
            <a:avLst/>
          </a:prstGeom>
        </p:spPr>
        <p:txBody>
          <a:bodyPr wrap="square">
            <a:spAutoFit/>
          </a:bodyPr>
          <a:lstStyle/>
          <a:p>
            <a:pPr algn="ctr"/>
            <a:r>
              <a:rPr lang="en-US" sz="1400" b="1" i="1" dirty="0" smtClean="0">
                <a:solidFill>
                  <a:srgbClr val="03522D"/>
                </a:solidFill>
                <a:latin typeface="Calibri" panose="020F0502020204030204" pitchFamily="34" charset="0"/>
              </a:rPr>
              <a:t>Biased to Casual</a:t>
            </a:r>
            <a:endParaRPr lang="en-US" sz="1400" b="1" i="1" dirty="0">
              <a:solidFill>
                <a:srgbClr val="03522D"/>
              </a:solidFill>
            </a:endParaRPr>
          </a:p>
        </p:txBody>
      </p:sp>
      <p:grpSp>
        <p:nvGrpSpPr>
          <p:cNvPr id="50" name="Group 49"/>
          <p:cNvGrpSpPr/>
          <p:nvPr/>
        </p:nvGrpSpPr>
        <p:grpSpPr>
          <a:xfrm>
            <a:off x="1446029" y="1829180"/>
            <a:ext cx="8507921" cy="360892"/>
            <a:chOff x="2468521" y="1543490"/>
            <a:chExt cx="8507921" cy="360892"/>
          </a:xfrm>
        </p:grpSpPr>
        <p:sp>
          <p:nvSpPr>
            <p:cNvPr id="51" name="Rettangolo 36"/>
            <p:cNvSpPr>
              <a:spLocks noChangeArrowheads="1"/>
            </p:cNvSpPr>
            <p:nvPr/>
          </p:nvSpPr>
          <p:spPr bwMode="auto">
            <a:xfrm>
              <a:off x="2725713" y="1544382"/>
              <a:ext cx="8250729" cy="360000"/>
            </a:xfrm>
            <a:prstGeom prst="rect">
              <a:avLst/>
            </a:prstGeom>
            <a:noFill/>
            <a:ln w="9525">
              <a:solidFill>
                <a:schemeClr val="bg2">
                  <a:lumMod val="90000"/>
                </a:schemeClr>
              </a:solidFill>
              <a:prstDash val="solid"/>
              <a:miter lim="800000"/>
              <a:headEnd/>
              <a:tailEnd/>
            </a:ln>
          </p:spPr>
          <p:txBody>
            <a:bodyPr wrap="square">
              <a:noAutofit/>
            </a:bodyPr>
            <a:lstStyle/>
            <a:p>
              <a:pPr algn="ctr"/>
              <a:r>
                <a:rPr lang="en-US" sz="1400" i="1" dirty="0"/>
                <a:t>In which categories will your spending on luxury goods be affected the most and in which direction?</a:t>
              </a:r>
            </a:p>
          </p:txBody>
        </p:sp>
        <p:sp>
          <p:nvSpPr>
            <p:cNvPr id="52" name="Rettangolo 36"/>
            <p:cNvSpPr>
              <a:spLocks noChangeAspect="1" noChangeArrowheads="1"/>
            </p:cNvSpPr>
            <p:nvPr/>
          </p:nvSpPr>
          <p:spPr bwMode="auto">
            <a:xfrm>
              <a:off x="2468521" y="1543490"/>
              <a:ext cx="239608" cy="360000"/>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53" name="Freeform 37"/>
            <p:cNvSpPr>
              <a:spLocks noEditPoints="1"/>
            </p:cNvSpPr>
            <p:nvPr/>
          </p:nvSpPr>
          <p:spPr bwMode="auto">
            <a:xfrm>
              <a:off x="2542050" y="1589900"/>
              <a:ext cx="108001" cy="288000"/>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54" name="Group 53"/>
          <p:cNvGrpSpPr/>
          <p:nvPr/>
        </p:nvGrpSpPr>
        <p:grpSpPr>
          <a:xfrm>
            <a:off x="202019" y="131021"/>
            <a:ext cx="2636659" cy="427981"/>
            <a:chOff x="202019" y="131021"/>
            <a:chExt cx="2636659" cy="427981"/>
          </a:xfrm>
        </p:grpSpPr>
        <p:sp>
          <p:nvSpPr>
            <p:cNvPr id="55"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42" name="Rectangle 41"/>
          <p:cNvSpPr/>
          <p:nvPr/>
        </p:nvSpPr>
        <p:spPr>
          <a:xfrm>
            <a:off x="3554008" y="2513220"/>
            <a:ext cx="2395807" cy="307777"/>
          </a:xfrm>
          <a:prstGeom prst="rect">
            <a:avLst/>
          </a:prstGeom>
        </p:spPr>
        <p:txBody>
          <a:bodyPr wrap="square">
            <a:spAutoFit/>
          </a:bodyPr>
          <a:lstStyle/>
          <a:p>
            <a:pPr algn="ctr"/>
            <a:r>
              <a:rPr lang="en-US" sz="1400" b="1" i="1" dirty="0" smtClean="0">
                <a:solidFill>
                  <a:srgbClr val="29BA74"/>
                </a:solidFill>
                <a:latin typeface="Calibri" panose="020F0502020204030204" pitchFamily="34" charset="0"/>
              </a:rPr>
              <a:t>Balanced Casual &amp; Formal</a:t>
            </a:r>
            <a:endParaRPr lang="en-US" sz="1400" b="1" i="1" dirty="0">
              <a:solidFill>
                <a:srgbClr val="29BA74"/>
              </a:solidFill>
            </a:endParaRPr>
          </a:p>
        </p:txBody>
      </p:sp>
      <p:pic>
        <p:nvPicPr>
          <p:cNvPr id="46" name="Picture 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1115" y="2825441"/>
            <a:ext cx="712047" cy="9485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9">
            <a:clrChange>
              <a:clrFrom>
                <a:srgbClr val="FFFFFF"/>
              </a:clrFrom>
              <a:clrTo>
                <a:srgbClr val="FFFFFF">
                  <a:alpha val="0"/>
                </a:srgbClr>
              </a:clrTo>
            </a:clrChange>
          </a:blip>
          <a:stretch>
            <a:fillRect/>
          </a:stretch>
        </p:blipFill>
        <p:spPr>
          <a:xfrm>
            <a:off x="3880895" y="2924131"/>
            <a:ext cx="519294" cy="949438"/>
          </a:xfrm>
          <a:prstGeom prst="rect">
            <a:avLst/>
          </a:prstGeom>
        </p:spPr>
      </p:pic>
      <p:pic>
        <p:nvPicPr>
          <p:cNvPr id="57" name="Picture 56"/>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4227" y="2931381"/>
            <a:ext cx="773901" cy="773901"/>
          </a:xfrm>
          <a:prstGeom prst="rect">
            <a:avLst/>
          </a:prstGeom>
        </p:spPr>
      </p:pic>
      <p:pic>
        <p:nvPicPr>
          <p:cNvPr id="58" name="Picture 57"/>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53902" y="2990310"/>
            <a:ext cx="753549" cy="753549"/>
          </a:xfrm>
          <a:prstGeom prst="rect">
            <a:avLst/>
          </a:prstGeom>
        </p:spPr>
      </p:pic>
      <p:sp>
        <p:nvSpPr>
          <p:cNvPr id="40" name="TextBox 39"/>
          <p:cNvSpPr txBox="1"/>
          <p:nvPr/>
        </p:nvSpPr>
        <p:spPr>
          <a:xfrm>
            <a:off x="9596362"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Luxury Casualwear</a:t>
            </a:r>
          </a:p>
        </p:txBody>
      </p:sp>
    </p:spTree>
    <p:extLst>
      <p:ext uri="{BB962C8B-B14F-4D97-AF65-F5344CB8AC3E}">
        <p14:creationId xmlns:p14="http://schemas.microsoft.com/office/powerpoint/2010/main" val="3215510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1175" name="think-cell Slide" r:id="rId22" imgW="395" imgH="394" progId="TCLayout.ActiveDocument.1">
                  <p:embed/>
                </p:oleObj>
              </mc:Choice>
              <mc:Fallback>
                <p:oleObj name="think-cell Slide" r:id="rId22" imgW="395" imgH="394" progId="TCLayout.ActiveDocument.1">
                  <p:embed/>
                  <p:pic>
                    <p:nvPicPr>
                      <p:cNvPr id="0" name=""/>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14" name="Rectangle 13"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dirty="0" err="1" smtClean="0">
              <a:solidFill>
                <a:srgbClr val="FFFFFF"/>
              </a:solidFill>
              <a:latin typeface="Trebuchet MS" panose="020B0603020202020204" pitchFamily="34" charset="0"/>
              <a:sym typeface="Trebuchet MS" panose="020B0603020202020204" pitchFamily="34" charset="0"/>
            </a:endParaRPr>
          </a:p>
        </p:txBody>
      </p:sp>
      <p:sp>
        <p:nvSpPr>
          <p:cNvPr id="140" name="Rectangle 139"/>
          <p:cNvSpPr/>
          <p:nvPr/>
        </p:nvSpPr>
        <p:spPr>
          <a:xfrm>
            <a:off x="3996499" y="5468938"/>
            <a:ext cx="1624166" cy="467700"/>
          </a:xfrm>
          <a:prstGeom prst="rect">
            <a:avLst/>
          </a:prstGeom>
          <a:solidFill>
            <a:srgbClr val="D4DF33"/>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110" name="Rectangle 109"/>
          <p:cNvSpPr/>
          <p:nvPr/>
        </p:nvSpPr>
        <p:spPr>
          <a:xfrm>
            <a:off x="10468058" y="5468938"/>
            <a:ext cx="1219200" cy="467700"/>
          </a:xfrm>
          <a:prstGeom prst="rect">
            <a:avLst/>
          </a:prstGeom>
          <a:solidFill>
            <a:srgbClr val="D4DF33"/>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 name="Title 1"/>
          <p:cNvSpPr>
            <a:spLocks noGrp="1"/>
          </p:cNvSpPr>
          <p:nvPr>
            <p:ph type="title"/>
          </p:nvPr>
        </p:nvSpPr>
        <p:spPr>
          <a:xfrm>
            <a:off x="630000" y="622800"/>
            <a:ext cx="11358800" cy="941796"/>
          </a:xfrm>
          <a:prstGeom prst="rect">
            <a:avLst/>
          </a:prstGeom>
        </p:spPr>
        <p:txBody>
          <a:bodyPr wrap="square">
            <a:spAutoFit/>
          </a:bodyPr>
          <a:lstStyle/>
          <a:p>
            <a:pPr>
              <a:buSzPts val="3400"/>
            </a:pPr>
            <a:r>
              <a:rPr lang="en-US" dirty="0" smtClean="0"/>
              <a:t>Traditional luxury values still predominant, however </a:t>
            </a:r>
            <a:br>
              <a:rPr lang="en-US" dirty="0" smtClean="0"/>
            </a:br>
            <a:r>
              <a:rPr lang="en-US" dirty="0" smtClean="0"/>
              <a:t>new values key for success amongst </a:t>
            </a:r>
            <a:r>
              <a:rPr lang="en-US" dirty="0"/>
              <a:t>C</a:t>
            </a:r>
            <a:r>
              <a:rPr lang="en-US" dirty="0" smtClean="0"/>
              <a:t>hinese &amp; Millennials</a:t>
            </a:r>
            <a:endParaRPr lang="en-US" dirty="0"/>
          </a:p>
        </p:txBody>
      </p:sp>
      <p:grpSp>
        <p:nvGrpSpPr>
          <p:cNvPr id="11" name="Group 10"/>
          <p:cNvGrpSpPr/>
          <p:nvPr/>
        </p:nvGrpSpPr>
        <p:grpSpPr>
          <a:xfrm>
            <a:off x="3285451" y="2391179"/>
            <a:ext cx="306171" cy="2962797"/>
            <a:chOff x="3285451" y="2658807"/>
            <a:chExt cx="306171" cy="2962797"/>
          </a:xfrm>
        </p:grpSpPr>
        <p:cxnSp>
          <p:nvCxnSpPr>
            <p:cNvPr id="31" name="Straight Connector 30"/>
            <p:cNvCxnSpPr/>
            <p:nvPr/>
          </p:nvCxnSpPr>
          <p:spPr>
            <a:xfrm>
              <a:off x="3433186" y="2658807"/>
              <a:ext cx="0" cy="2962797"/>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285451" y="3986751"/>
              <a:ext cx="306171" cy="306910"/>
              <a:chOff x="5942914" y="3833745"/>
              <a:chExt cx="306171" cy="306910"/>
            </a:xfrm>
          </p:grpSpPr>
          <p:sp>
            <p:nvSpPr>
              <p:cNvPr id="33"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34"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graphicFrame>
        <p:nvGraphicFramePr>
          <p:cNvPr id="93" name="Object 92"/>
          <p:cNvGraphicFramePr>
            <a:graphicFrameLocks/>
          </p:cNvGraphicFramePr>
          <p:nvPr>
            <p:custDataLst>
              <p:tags r:id="rId4"/>
            </p:custDataLst>
            <p:extLst/>
          </p:nvPr>
        </p:nvGraphicFramePr>
        <p:xfrm>
          <a:off x="127000" y="2540000"/>
          <a:ext cx="1657165" cy="2882725"/>
        </p:xfrm>
        <a:graphic>
          <a:graphicData uri="http://schemas.openxmlformats.org/presentationml/2006/ole">
            <mc:AlternateContent xmlns:mc="http://schemas.openxmlformats.org/markup-compatibility/2006">
              <mc:Choice xmlns:v="urn:schemas-microsoft-com:vml" Requires="v">
                <p:oleObj spid="_x0000_s1221176" name="Chart" r:id="rId24" imgW="1657531" imgH="2882854" progId="MSGraph.Chart.8">
                  <p:embed followColorScheme="full"/>
                </p:oleObj>
              </mc:Choice>
              <mc:Fallback>
                <p:oleObj name="Chart" r:id="rId24" imgW="1657531" imgH="2882854" progId="MSGraph.Chart.8">
                  <p:embed followColorScheme="full"/>
                  <p:pic>
                    <p:nvPicPr>
                      <p:cNvPr id="0" name=""/>
                      <p:cNvPicPr/>
                      <p:nvPr/>
                    </p:nvPicPr>
                    <p:blipFill>
                      <a:blip r:embed="rId25"/>
                      <a:stretch>
                        <a:fillRect/>
                      </a:stretch>
                    </p:blipFill>
                    <p:spPr>
                      <a:xfrm>
                        <a:off x="127000" y="2540000"/>
                        <a:ext cx="1657165" cy="2882725"/>
                      </a:xfrm>
                      <a:prstGeom prst="rect">
                        <a:avLst/>
                      </a:prstGeom>
                    </p:spPr>
                  </p:pic>
                </p:oleObj>
              </mc:Fallback>
            </mc:AlternateContent>
          </a:graphicData>
        </a:graphic>
      </p:graphicFrame>
      <p:sp>
        <p:nvSpPr>
          <p:cNvPr id="95" name="Text Placeholder 3"/>
          <p:cNvSpPr>
            <a:spLocks noGrp="1"/>
          </p:cNvSpPr>
          <p:nvPr>
            <p:custDataLst>
              <p:tags r:id="rId5"/>
            </p:custDataLst>
          </p:nvPr>
        </p:nvSpPr>
        <p:spPr bwMode="gray">
          <a:xfrm>
            <a:off x="774700" y="48720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7F52B90-CFDA-4276-85E7-55BCCC306029}" type="datetime'''''''''2''''''''''''''''3''''%'''''''''''''''">
              <a:rPr lang="en-US" altLang="en-US" sz="1400">
                <a:solidFill>
                  <a:schemeClr val="bg1"/>
                </a:solidFill>
              </a:rPr>
              <a:pPr/>
              <a:t>23%</a:t>
            </a:fld>
            <a:endParaRPr lang="en-US" sz="1400" dirty="0">
              <a:solidFill>
                <a:schemeClr val="bg1"/>
              </a:solidFill>
              <a:sym typeface="+mn-lt"/>
            </a:endParaRPr>
          </a:p>
        </p:txBody>
      </p:sp>
      <p:sp>
        <p:nvSpPr>
          <p:cNvPr id="100" name="Text Placeholder 3"/>
          <p:cNvSpPr>
            <a:spLocks noGrp="1"/>
          </p:cNvSpPr>
          <p:nvPr>
            <p:custDataLst>
              <p:tags r:id="rId6"/>
            </p:custDataLst>
          </p:nvPr>
        </p:nvSpPr>
        <p:spPr bwMode="gray">
          <a:xfrm>
            <a:off x="774700" y="35512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F52B0C38-8A95-4717-AB28-BE6D56F1487E}" type="datetime'''''''''''''''''''''''''''''''''77''''''''''''''''''''''%'''''">
              <a:rPr lang="en-US" altLang="en-US" sz="1400">
                <a:solidFill>
                  <a:schemeClr val="bg1"/>
                </a:solidFill>
              </a:rPr>
              <a:pPr/>
              <a:t>77%</a:t>
            </a:fld>
            <a:endParaRPr lang="en-US" sz="1400" dirty="0">
              <a:solidFill>
                <a:schemeClr val="bg1"/>
              </a:solidFill>
              <a:sym typeface="+mn-lt"/>
            </a:endParaRPr>
          </a:p>
        </p:txBody>
      </p:sp>
      <p:sp>
        <p:nvSpPr>
          <p:cNvPr id="3" name="TextBox 2"/>
          <p:cNvSpPr txBox="1"/>
          <p:nvPr/>
        </p:nvSpPr>
        <p:spPr>
          <a:xfrm>
            <a:off x="1306946" y="2851610"/>
            <a:ext cx="2121510" cy="11263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300" b="1" dirty="0" smtClean="0">
                <a:solidFill>
                  <a:schemeClr val="accent2"/>
                </a:solidFill>
              </a:rPr>
              <a:t>Traditional luxury values</a:t>
            </a:r>
          </a:p>
          <a:p>
            <a:pPr algn="ctr"/>
            <a:r>
              <a:rPr lang="en-US" sz="1000" i="1" dirty="0" smtClean="0">
                <a:solidFill>
                  <a:schemeClr val="accent2"/>
                </a:solidFill>
              </a:rPr>
              <a:t>Superior quality</a:t>
            </a:r>
          </a:p>
          <a:p>
            <a:pPr algn="ctr"/>
            <a:r>
              <a:rPr lang="en-US" sz="1000" i="1" dirty="0" smtClean="0">
                <a:solidFill>
                  <a:schemeClr val="accent2"/>
                </a:solidFill>
              </a:rPr>
              <a:t>Craftsmanship</a:t>
            </a:r>
          </a:p>
          <a:p>
            <a:pPr algn="ctr"/>
            <a:r>
              <a:rPr lang="en-US" sz="1000" i="1" dirty="0" smtClean="0">
                <a:solidFill>
                  <a:schemeClr val="accent2"/>
                </a:solidFill>
              </a:rPr>
              <a:t>Exclusivity</a:t>
            </a:r>
          </a:p>
          <a:p>
            <a:pPr algn="ctr"/>
            <a:r>
              <a:rPr lang="en-US" sz="1000" i="1" dirty="0" smtClean="0">
                <a:solidFill>
                  <a:schemeClr val="accent2"/>
                </a:solidFill>
              </a:rPr>
              <a:t>...</a:t>
            </a:r>
          </a:p>
        </p:txBody>
      </p:sp>
      <p:sp>
        <p:nvSpPr>
          <p:cNvPr id="86" name="TextBox 85"/>
          <p:cNvSpPr txBox="1"/>
          <p:nvPr/>
        </p:nvSpPr>
        <p:spPr>
          <a:xfrm>
            <a:off x="1306946" y="4658751"/>
            <a:ext cx="2121510" cy="11263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300" b="1" dirty="0" smtClean="0">
                <a:solidFill>
                  <a:srgbClr val="03522D"/>
                </a:solidFill>
              </a:rPr>
              <a:t>New luxury values</a:t>
            </a:r>
          </a:p>
          <a:p>
            <a:pPr algn="ctr"/>
            <a:r>
              <a:rPr lang="en-US" sz="1000" i="1" dirty="0" smtClean="0">
                <a:solidFill>
                  <a:srgbClr val="03522D"/>
                </a:solidFill>
              </a:rPr>
              <a:t>Extravagant &amp; fun</a:t>
            </a:r>
          </a:p>
          <a:p>
            <a:pPr algn="ctr"/>
            <a:r>
              <a:rPr lang="en-US" sz="1000" i="1" dirty="0" smtClean="0">
                <a:solidFill>
                  <a:srgbClr val="03522D"/>
                </a:solidFill>
              </a:rPr>
              <a:t>Identity statement</a:t>
            </a:r>
          </a:p>
          <a:p>
            <a:pPr algn="ctr"/>
            <a:r>
              <a:rPr lang="en-US" sz="1000" i="1" dirty="0" smtClean="0">
                <a:solidFill>
                  <a:srgbClr val="03522D"/>
                </a:solidFill>
              </a:rPr>
              <a:t>Cool &amp; sexy</a:t>
            </a:r>
          </a:p>
          <a:p>
            <a:pPr algn="ctr"/>
            <a:r>
              <a:rPr lang="en-US" sz="1000" i="1" dirty="0" smtClean="0">
                <a:solidFill>
                  <a:srgbClr val="03522D"/>
                </a:solidFill>
              </a:rPr>
              <a:t>...</a:t>
            </a:r>
          </a:p>
        </p:txBody>
      </p:sp>
      <p:grpSp>
        <p:nvGrpSpPr>
          <p:cNvPr id="122" name="Group 121"/>
          <p:cNvGrpSpPr/>
          <p:nvPr/>
        </p:nvGrpSpPr>
        <p:grpSpPr>
          <a:xfrm>
            <a:off x="3508612" y="5613193"/>
            <a:ext cx="252000" cy="252000"/>
            <a:chOff x="982662" y="2251075"/>
            <a:chExt cx="269875" cy="269875"/>
          </a:xfrm>
        </p:grpSpPr>
        <p:sp>
          <p:nvSpPr>
            <p:cNvPr id="123" name="Oval 52"/>
            <p:cNvSpPr>
              <a:spLocks noChangeArrowheads="1"/>
            </p:cNvSpPr>
            <p:nvPr/>
          </p:nvSpPr>
          <p:spPr bwMode="auto">
            <a:xfrm>
              <a:off x="982662" y="2251075"/>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200" dirty="0">
                <a:solidFill>
                  <a:schemeClr val="bg1"/>
                </a:solidFill>
              </a:endParaRPr>
            </a:p>
          </p:txBody>
        </p:sp>
        <p:sp>
          <p:nvSpPr>
            <p:cNvPr id="124" name="Freeform 53"/>
            <p:cNvSpPr>
              <a:spLocks/>
            </p:cNvSpPr>
            <p:nvPr/>
          </p:nvSpPr>
          <p:spPr bwMode="auto">
            <a:xfrm>
              <a:off x="1030287" y="2330450"/>
              <a:ext cx="174625" cy="96837"/>
            </a:xfrm>
            <a:custGeom>
              <a:avLst/>
              <a:gdLst>
                <a:gd name="T0" fmla="*/ 55 w 110"/>
                <a:gd name="T1" fmla="*/ 0 h 61"/>
                <a:gd name="T2" fmla="*/ 49 w 110"/>
                <a:gd name="T3" fmla="*/ 6 h 61"/>
                <a:gd name="T4" fmla="*/ 0 w 110"/>
                <a:gd name="T5" fmla="*/ 54 h 61"/>
                <a:gd name="T6" fmla="*/ 7 w 110"/>
                <a:gd name="T7" fmla="*/ 61 h 61"/>
                <a:gd name="T8" fmla="*/ 55 w 110"/>
                <a:gd name="T9" fmla="*/ 12 h 61"/>
                <a:gd name="T10" fmla="*/ 103 w 110"/>
                <a:gd name="T11" fmla="*/ 61 h 61"/>
                <a:gd name="T12" fmla="*/ 110 w 110"/>
                <a:gd name="T13" fmla="*/ 54 h 61"/>
                <a:gd name="T14" fmla="*/ 62 w 110"/>
                <a:gd name="T15" fmla="*/ 6 h 61"/>
                <a:gd name="T16" fmla="*/ 55 w 110"/>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61">
                  <a:moveTo>
                    <a:pt x="55" y="0"/>
                  </a:moveTo>
                  <a:lnTo>
                    <a:pt x="49" y="6"/>
                  </a:lnTo>
                  <a:lnTo>
                    <a:pt x="0" y="54"/>
                  </a:lnTo>
                  <a:lnTo>
                    <a:pt x="7" y="61"/>
                  </a:lnTo>
                  <a:lnTo>
                    <a:pt x="55" y="12"/>
                  </a:lnTo>
                  <a:lnTo>
                    <a:pt x="103" y="61"/>
                  </a:lnTo>
                  <a:lnTo>
                    <a:pt x="110" y="54"/>
                  </a:lnTo>
                  <a:lnTo>
                    <a:pt x="62" y="6"/>
                  </a:lnTo>
                  <a:lnTo>
                    <a:pt x="55"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200" dirty="0">
                <a:solidFill>
                  <a:schemeClr val="bg1"/>
                </a:solidFill>
              </a:endParaRPr>
            </a:p>
          </p:txBody>
        </p:sp>
      </p:grpSp>
      <p:grpSp>
        <p:nvGrpSpPr>
          <p:cNvPr id="125" name="Group 124"/>
          <p:cNvGrpSpPr/>
          <p:nvPr/>
        </p:nvGrpSpPr>
        <p:grpSpPr>
          <a:xfrm>
            <a:off x="3508612" y="6008604"/>
            <a:ext cx="252000" cy="252000"/>
            <a:chOff x="5961063" y="3294063"/>
            <a:chExt cx="269875" cy="269875"/>
          </a:xfrm>
        </p:grpSpPr>
        <p:sp>
          <p:nvSpPr>
            <p:cNvPr id="126" name="Oval 48"/>
            <p:cNvSpPr>
              <a:spLocks noChangeArrowheads="1"/>
            </p:cNvSpPr>
            <p:nvPr/>
          </p:nvSpPr>
          <p:spPr bwMode="auto">
            <a:xfrm>
              <a:off x="5961063" y="3294063"/>
              <a:ext cx="269875" cy="269875"/>
            </a:xfrm>
            <a:prstGeom prst="ellipse">
              <a:avLst/>
            </a:prstGeom>
            <a:solidFill>
              <a:srgbClr val="E71C57"/>
            </a:solidFill>
            <a:ln>
              <a:noFill/>
            </a:ln>
          </p:spPr>
          <p:txBody>
            <a:bodyPr vert="horz" wrap="square" lIns="91440" tIns="45720" rIns="91440" bIns="45720" numCol="1" anchor="t" anchorCtr="0" compatLnSpc="1">
              <a:prstTxWarp prst="textNoShape">
                <a:avLst/>
              </a:prstTxWarp>
            </a:bodyPr>
            <a:lstStyle/>
            <a:p>
              <a:endParaRPr lang="en-US" sz="1200" dirty="0"/>
            </a:p>
          </p:txBody>
        </p:sp>
        <p:sp>
          <p:nvSpPr>
            <p:cNvPr id="127" name="Freeform 49"/>
            <p:cNvSpPr>
              <a:spLocks/>
            </p:cNvSpPr>
            <p:nvPr/>
          </p:nvSpPr>
          <p:spPr bwMode="auto">
            <a:xfrm>
              <a:off x="6008688" y="3384550"/>
              <a:ext cx="174625" cy="98425"/>
            </a:xfrm>
            <a:custGeom>
              <a:avLst/>
              <a:gdLst>
                <a:gd name="T0" fmla="*/ 55 w 110"/>
                <a:gd name="T1" fmla="*/ 62 h 62"/>
                <a:gd name="T2" fmla="*/ 62 w 110"/>
                <a:gd name="T3" fmla="*/ 55 h 62"/>
                <a:gd name="T4" fmla="*/ 110 w 110"/>
                <a:gd name="T5" fmla="*/ 7 h 62"/>
                <a:gd name="T6" fmla="*/ 103 w 110"/>
                <a:gd name="T7" fmla="*/ 0 h 62"/>
                <a:gd name="T8" fmla="*/ 55 w 110"/>
                <a:gd name="T9" fmla="*/ 49 h 62"/>
                <a:gd name="T10" fmla="*/ 7 w 110"/>
                <a:gd name="T11" fmla="*/ 0 h 62"/>
                <a:gd name="T12" fmla="*/ 0 w 110"/>
                <a:gd name="T13" fmla="*/ 7 h 62"/>
                <a:gd name="T14" fmla="*/ 49 w 110"/>
                <a:gd name="T15" fmla="*/ 55 h 62"/>
                <a:gd name="T16" fmla="*/ 55 w 11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62">
                  <a:moveTo>
                    <a:pt x="55" y="62"/>
                  </a:moveTo>
                  <a:lnTo>
                    <a:pt x="62" y="55"/>
                  </a:lnTo>
                  <a:lnTo>
                    <a:pt x="110" y="7"/>
                  </a:lnTo>
                  <a:lnTo>
                    <a:pt x="103" y="0"/>
                  </a:lnTo>
                  <a:lnTo>
                    <a:pt x="55" y="49"/>
                  </a:lnTo>
                  <a:lnTo>
                    <a:pt x="7" y="0"/>
                  </a:lnTo>
                  <a:lnTo>
                    <a:pt x="0" y="7"/>
                  </a:lnTo>
                  <a:lnTo>
                    <a:pt x="49" y="55"/>
                  </a:lnTo>
                  <a:lnTo>
                    <a:pt x="55" y="6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200" dirty="0"/>
            </a:p>
          </p:txBody>
        </p:sp>
      </p:grpSp>
      <p:sp>
        <p:nvSpPr>
          <p:cNvPr id="71"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2" name="Oval 71"/>
          <p:cNvSpPr>
            <a:spLocks noChangeAspect="1"/>
          </p:cNvSpPr>
          <p:nvPr/>
        </p:nvSpPr>
        <p:spPr>
          <a:xfrm>
            <a:off x="116743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2</a:t>
            </a:r>
            <a:endParaRPr lang="en-US" sz="1200" b="1" kern="0" dirty="0">
              <a:solidFill>
                <a:schemeClr val="accent5"/>
              </a:solidFill>
            </a:endParaRPr>
          </a:p>
        </p:txBody>
      </p:sp>
      <p:sp>
        <p:nvSpPr>
          <p:cNvPr id="73" name="TextBox 72"/>
          <p:cNvSpPr txBox="1"/>
          <p:nvPr/>
        </p:nvSpPr>
        <p:spPr>
          <a:xfrm>
            <a:off x="9511300"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Luxury product values</a:t>
            </a:r>
          </a:p>
        </p:txBody>
      </p:sp>
      <p:pic>
        <p:nvPicPr>
          <p:cNvPr id="78" name="flag_china"/>
          <p:cNvPicPr>
            <a:picLocks noChangeAspect="1" noChangeArrowheads="1"/>
          </p:cNvPicPr>
          <p:nvPr/>
        </p:nvPicPr>
        <p:blipFill rotWithShape="1">
          <a:blip r:embed="rId26"/>
          <a:srcRect l="4952" r="28423"/>
          <a:stretch/>
        </p:blipFill>
        <p:spPr bwMode="auto">
          <a:xfrm>
            <a:off x="4613307" y="1987160"/>
            <a:ext cx="396000" cy="396000"/>
          </a:xfrm>
          <a:prstGeom prst="ellipse">
            <a:avLst/>
          </a:prstGeom>
          <a:grpFill/>
          <a:ln w="24765">
            <a:gradFill flip="none" rotWithShape="1">
              <a:gsLst>
                <a:gs pos="0">
                  <a:schemeClr val="accent5"/>
                </a:gs>
                <a:gs pos="100000">
                  <a:schemeClr val="bg1">
                    <a:lumMod val="75000"/>
                  </a:schemeClr>
                </a:gs>
              </a:gsLst>
              <a:lin ang="2700000" scaled="1"/>
              <a:tileRect/>
            </a:gradFill>
          </a:ln>
        </p:spPr>
      </p:pic>
      <p:pic>
        <p:nvPicPr>
          <p:cNvPr id="79" name="flag_europeanunion"/>
          <p:cNvPicPr>
            <a:picLocks noChangeAspect="1" noChangeArrowheads="1"/>
          </p:cNvPicPr>
          <p:nvPr/>
        </p:nvPicPr>
        <p:blipFill rotWithShape="1">
          <a:blip r:embed="rId27" cstate="print"/>
          <a:srcRect l="16688" r="16688"/>
          <a:stretch/>
        </p:blipFill>
        <p:spPr bwMode="auto">
          <a:xfrm>
            <a:off x="6678141" y="1987160"/>
            <a:ext cx="396000" cy="396000"/>
          </a:xfrm>
          <a:prstGeom prst="ellipse">
            <a:avLst/>
          </a:prstGeom>
          <a:grpFill/>
          <a:ln w="24765">
            <a:gradFill flip="none" rotWithShape="1">
              <a:gsLst>
                <a:gs pos="0">
                  <a:schemeClr val="accent5"/>
                </a:gs>
                <a:gs pos="100000">
                  <a:schemeClr val="bg1">
                    <a:lumMod val="75000"/>
                  </a:schemeClr>
                </a:gs>
              </a:gsLst>
              <a:lin ang="2700000" scaled="1"/>
              <a:tileRect/>
            </a:gradFill>
          </a:ln>
        </p:spPr>
      </p:pic>
      <p:pic>
        <p:nvPicPr>
          <p:cNvPr id="80" name="flag_usa"/>
          <p:cNvPicPr>
            <a:picLocks noChangeAspect="1" noChangeArrowheads="1"/>
          </p:cNvPicPr>
          <p:nvPr/>
        </p:nvPicPr>
        <p:blipFill rotWithShape="1">
          <a:blip r:embed="rId28"/>
          <a:srcRect l="13232" r="34144"/>
          <a:stretch/>
        </p:blipFill>
        <p:spPr bwMode="auto">
          <a:xfrm>
            <a:off x="8726237" y="1987160"/>
            <a:ext cx="396000" cy="396000"/>
          </a:xfrm>
          <a:prstGeom prst="ellipse">
            <a:avLst/>
          </a:prstGeom>
          <a:grpFill/>
          <a:ln w="24765">
            <a:gradFill flip="none" rotWithShape="1">
              <a:gsLst>
                <a:gs pos="0">
                  <a:schemeClr val="accent5"/>
                </a:gs>
                <a:gs pos="100000">
                  <a:schemeClr val="bg1">
                    <a:lumMod val="75000"/>
                  </a:schemeClr>
                </a:gs>
              </a:gsLst>
              <a:lin ang="2700000" scaled="1"/>
              <a:tileRect/>
            </a:gradFill>
          </a:ln>
        </p:spPr>
      </p:pic>
      <p:graphicFrame>
        <p:nvGraphicFramePr>
          <p:cNvPr id="81" name="Object 80"/>
          <p:cNvGraphicFramePr>
            <a:graphicFrameLocks/>
          </p:cNvGraphicFramePr>
          <p:nvPr>
            <p:custDataLst>
              <p:tags r:id="rId7"/>
            </p:custDataLst>
            <p:extLst/>
          </p:nvPr>
        </p:nvGraphicFramePr>
        <p:xfrm>
          <a:off x="3987800" y="2540000"/>
          <a:ext cx="1663873" cy="2882725"/>
        </p:xfrm>
        <a:graphic>
          <a:graphicData uri="http://schemas.openxmlformats.org/presentationml/2006/ole">
            <mc:AlternateContent xmlns:mc="http://schemas.openxmlformats.org/markup-compatibility/2006">
              <mc:Choice xmlns:v="urn:schemas-microsoft-com:vml" Requires="v">
                <p:oleObj spid="_x0000_s1221177" name="Chart" r:id="rId29" imgW="1663752" imgH="2882854" progId="MSGraph.Chart.8">
                  <p:embed followColorScheme="full"/>
                </p:oleObj>
              </mc:Choice>
              <mc:Fallback>
                <p:oleObj name="Chart" r:id="rId29" imgW="1663752" imgH="2882854" progId="MSGraph.Chart.8">
                  <p:embed followColorScheme="full"/>
                  <p:pic>
                    <p:nvPicPr>
                      <p:cNvPr id="0" name=""/>
                      <p:cNvPicPr/>
                      <p:nvPr/>
                    </p:nvPicPr>
                    <p:blipFill>
                      <a:blip r:embed="rId30"/>
                      <a:stretch>
                        <a:fillRect/>
                      </a:stretch>
                    </p:blipFill>
                    <p:spPr>
                      <a:xfrm>
                        <a:off x="3987800" y="2540000"/>
                        <a:ext cx="1663873" cy="2882725"/>
                      </a:xfrm>
                      <a:prstGeom prst="rect">
                        <a:avLst/>
                      </a:prstGeom>
                    </p:spPr>
                  </p:pic>
                </p:oleObj>
              </mc:Fallback>
            </mc:AlternateContent>
          </a:graphicData>
        </a:graphic>
      </p:graphicFrame>
      <p:cxnSp>
        <p:nvCxnSpPr>
          <p:cNvPr id="12" name="Straight Connector 11"/>
          <p:cNvCxnSpPr/>
          <p:nvPr>
            <p:custDataLst>
              <p:tags r:id="rId8"/>
            </p:custDataLst>
          </p:nvPr>
        </p:nvCxnSpPr>
        <p:spPr bwMode="gray">
          <a:xfrm>
            <a:off x="4445000" y="4514850"/>
            <a:ext cx="762000" cy="0"/>
          </a:xfrm>
          <a:prstGeom prst="line">
            <a:avLst/>
          </a:prstGeom>
          <a:ln w="28575" cap="rnd">
            <a:solidFill>
              <a:schemeClr val="accent3"/>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sp>
        <p:nvSpPr>
          <p:cNvPr id="82" name="Text Placeholder 3"/>
          <p:cNvSpPr>
            <a:spLocks noGrp="1"/>
          </p:cNvSpPr>
          <p:nvPr>
            <p:custDataLst>
              <p:tags r:id="rId9"/>
            </p:custDataLst>
          </p:nvPr>
        </p:nvSpPr>
        <p:spPr bwMode="gray">
          <a:xfrm>
            <a:off x="4645025" y="479266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F17835C-9E8B-4B26-A58B-A753639CF2FE}" type="datetime'''''''''2''''''''''''''''''''''''9%'">
              <a:rPr lang="en-US" altLang="en-US" sz="1400">
                <a:solidFill>
                  <a:schemeClr val="bg1"/>
                </a:solidFill>
              </a:rPr>
              <a:pPr/>
              <a:t>29%</a:t>
            </a:fld>
            <a:endParaRPr lang="en-US" sz="1400" dirty="0">
              <a:solidFill>
                <a:schemeClr val="bg1"/>
              </a:solidFill>
              <a:sym typeface="+mn-lt"/>
            </a:endParaRPr>
          </a:p>
        </p:txBody>
      </p:sp>
      <p:sp>
        <p:nvSpPr>
          <p:cNvPr id="83" name="Text Placeholder 3"/>
          <p:cNvSpPr>
            <a:spLocks noGrp="1"/>
          </p:cNvSpPr>
          <p:nvPr>
            <p:custDataLst>
              <p:tags r:id="rId10"/>
            </p:custDataLst>
          </p:nvPr>
        </p:nvSpPr>
        <p:spPr bwMode="gray">
          <a:xfrm>
            <a:off x="4645025" y="347186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22154C3-938C-4203-AB32-258EC056D4ED}" type="datetime'''''''''''''''71''''''''''''''''''''''''''''''''%'''''''''''''">
              <a:rPr lang="en-US" altLang="en-US" sz="1400">
                <a:solidFill>
                  <a:schemeClr val="bg1"/>
                </a:solidFill>
              </a:rPr>
              <a:pPr/>
              <a:t>71%</a:t>
            </a:fld>
            <a:endParaRPr lang="en-US" sz="1400" dirty="0">
              <a:solidFill>
                <a:schemeClr val="bg1"/>
              </a:solidFill>
              <a:sym typeface="+mn-lt"/>
            </a:endParaRPr>
          </a:p>
        </p:txBody>
      </p:sp>
      <p:graphicFrame>
        <p:nvGraphicFramePr>
          <p:cNvPr id="84" name="Object 83"/>
          <p:cNvGraphicFramePr>
            <a:graphicFrameLocks/>
          </p:cNvGraphicFramePr>
          <p:nvPr>
            <p:custDataLst>
              <p:tags r:id="rId11"/>
            </p:custDataLst>
            <p:extLst/>
          </p:nvPr>
        </p:nvGraphicFramePr>
        <p:xfrm>
          <a:off x="6070600" y="2540000"/>
          <a:ext cx="1663873" cy="2882725"/>
        </p:xfrm>
        <a:graphic>
          <a:graphicData uri="http://schemas.openxmlformats.org/presentationml/2006/ole">
            <mc:AlternateContent xmlns:mc="http://schemas.openxmlformats.org/markup-compatibility/2006">
              <mc:Choice xmlns:v="urn:schemas-microsoft-com:vml" Requires="v">
                <p:oleObj spid="_x0000_s1221178" name="Chart" r:id="rId31" imgW="1663752" imgH="2882854" progId="MSGraph.Chart.8">
                  <p:embed followColorScheme="full"/>
                </p:oleObj>
              </mc:Choice>
              <mc:Fallback>
                <p:oleObj name="Chart" r:id="rId31" imgW="1663752" imgH="2882854" progId="MSGraph.Chart.8">
                  <p:embed followColorScheme="full"/>
                  <p:pic>
                    <p:nvPicPr>
                      <p:cNvPr id="0" name=""/>
                      <p:cNvPicPr/>
                      <p:nvPr/>
                    </p:nvPicPr>
                    <p:blipFill>
                      <a:blip r:embed="rId32"/>
                      <a:stretch>
                        <a:fillRect/>
                      </a:stretch>
                    </p:blipFill>
                    <p:spPr>
                      <a:xfrm>
                        <a:off x="6070600" y="2540000"/>
                        <a:ext cx="1663873" cy="2882725"/>
                      </a:xfrm>
                      <a:prstGeom prst="rect">
                        <a:avLst/>
                      </a:prstGeom>
                    </p:spPr>
                  </p:pic>
                </p:oleObj>
              </mc:Fallback>
            </mc:AlternateContent>
          </a:graphicData>
        </a:graphic>
      </p:graphicFrame>
      <p:sp>
        <p:nvSpPr>
          <p:cNvPr id="91" name="Text Placeholder 3"/>
          <p:cNvSpPr>
            <a:spLocks noGrp="1"/>
          </p:cNvSpPr>
          <p:nvPr>
            <p:custDataLst>
              <p:tags r:id="rId12"/>
            </p:custDataLst>
          </p:nvPr>
        </p:nvSpPr>
        <p:spPr bwMode="gray">
          <a:xfrm>
            <a:off x="6727825" y="35639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DFB6635-32FC-45EA-A221-9D1683585D5A}" type="datetime'''''''''7''''''''''8''''''''''%'''''''''">
              <a:rPr lang="en-US" altLang="en-US" sz="1400">
                <a:solidFill>
                  <a:schemeClr val="bg1"/>
                </a:solidFill>
              </a:rPr>
              <a:pPr/>
              <a:t>78%</a:t>
            </a:fld>
            <a:endParaRPr lang="en-US" sz="1400" dirty="0">
              <a:solidFill>
                <a:schemeClr val="bg1"/>
              </a:solidFill>
              <a:sym typeface="+mn-lt"/>
            </a:endParaRPr>
          </a:p>
        </p:txBody>
      </p:sp>
      <p:sp>
        <p:nvSpPr>
          <p:cNvPr id="85" name="Text Placeholder 3"/>
          <p:cNvSpPr>
            <a:spLocks noGrp="1"/>
          </p:cNvSpPr>
          <p:nvPr>
            <p:custDataLst>
              <p:tags r:id="rId13"/>
            </p:custDataLst>
          </p:nvPr>
        </p:nvSpPr>
        <p:spPr bwMode="gray">
          <a:xfrm>
            <a:off x="6727825" y="48847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903AE46-4F96-4919-B09E-73D66B9428F3}" type="datetime'''''''''''''''''''''2''''''2''''''''''''''%'''''''''''''''''">
              <a:rPr lang="en-US" altLang="en-US" sz="1400">
                <a:solidFill>
                  <a:schemeClr val="bg1"/>
                </a:solidFill>
              </a:rPr>
              <a:pPr/>
              <a:t>22%</a:t>
            </a:fld>
            <a:endParaRPr lang="en-US" sz="1400" dirty="0">
              <a:solidFill>
                <a:schemeClr val="bg1"/>
              </a:solidFill>
              <a:sym typeface="+mn-lt"/>
            </a:endParaRPr>
          </a:p>
        </p:txBody>
      </p:sp>
      <p:graphicFrame>
        <p:nvGraphicFramePr>
          <p:cNvPr id="92" name="Object 91"/>
          <p:cNvGraphicFramePr>
            <a:graphicFrameLocks/>
          </p:cNvGraphicFramePr>
          <p:nvPr>
            <p:custDataLst>
              <p:tags r:id="rId14"/>
            </p:custDataLst>
            <p:extLst/>
          </p:nvPr>
        </p:nvGraphicFramePr>
        <p:xfrm>
          <a:off x="8153401" y="2540000"/>
          <a:ext cx="1657165" cy="2882725"/>
        </p:xfrm>
        <a:graphic>
          <a:graphicData uri="http://schemas.openxmlformats.org/presentationml/2006/ole">
            <mc:AlternateContent xmlns:mc="http://schemas.openxmlformats.org/markup-compatibility/2006">
              <mc:Choice xmlns:v="urn:schemas-microsoft-com:vml" Requires="v">
                <p:oleObj spid="_x0000_s1221179" name="Chart" r:id="rId33" imgW="1657531" imgH="2882854" progId="MSGraph.Chart.8">
                  <p:embed followColorScheme="full"/>
                </p:oleObj>
              </mc:Choice>
              <mc:Fallback>
                <p:oleObj name="Chart" r:id="rId33" imgW="1657531" imgH="2882854" progId="MSGraph.Chart.8">
                  <p:embed followColorScheme="full"/>
                  <p:pic>
                    <p:nvPicPr>
                      <p:cNvPr id="0" name=""/>
                      <p:cNvPicPr/>
                      <p:nvPr/>
                    </p:nvPicPr>
                    <p:blipFill>
                      <a:blip r:embed="rId34"/>
                      <a:stretch>
                        <a:fillRect/>
                      </a:stretch>
                    </p:blipFill>
                    <p:spPr>
                      <a:xfrm>
                        <a:off x="8153401" y="2540000"/>
                        <a:ext cx="1657165" cy="2882725"/>
                      </a:xfrm>
                      <a:prstGeom prst="rect">
                        <a:avLst/>
                      </a:prstGeom>
                    </p:spPr>
                  </p:pic>
                </p:oleObj>
              </mc:Fallback>
            </mc:AlternateContent>
          </a:graphicData>
        </a:graphic>
      </p:graphicFrame>
      <p:sp>
        <p:nvSpPr>
          <p:cNvPr id="94" name="Text Placeholder 3"/>
          <p:cNvSpPr>
            <a:spLocks noGrp="1"/>
          </p:cNvSpPr>
          <p:nvPr>
            <p:custDataLst>
              <p:tags r:id="rId15"/>
            </p:custDataLst>
          </p:nvPr>
        </p:nvSpPr>
        <p:spPr bwMode="gray">
          <a:xfrm>
            <a:off x="8797925" y="490061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82A2E0D-9E2E-49E8-8C7E-9407F6C67EE8}" type="datetime'''''''''''''2''''''''''1''''''''''''''''''''''''''%'''''''''">
              <a:rPr lang="en-US" altLang="en-US" sz="1400">
                <a:solidFill>
                  <a:schemeClr val="bg1"/>
                </a:solidFill>
              </a:rPr>
              <a:pPr/>
              <a:t>21%</a:t>
            </a:fld>
            <a:endParaRPr lang="en-US" sz="1400" dirty="0">
              <a:solidFill>
                <a:schemeClr val="bg1"/>
              </a:solidFill>
              <a:sym typeface="+mn-lt"/>
            </a:endParaRPr>
          </a:p>
        </p:txBody>
      </p:sp>
      <p:sp>
        <p:nvSpPr>
          <p:cNvPr id="96" name="Text Placeholder 3"/>
          <p:cNvSpPr>
            <a:spLocks noGrp="1"/>
          </p:cNvSpPr>
          <p:nvPr>
            <p:custDataLst>
              <p:tags r:id="rId16"/>
            </p:custDataLst>
          </p:nvPr>
        </p:nvSpPr>
        <p:spPr bwMode="gray">
          <a:xfrm>
            <a:off x="8797925" y="357981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4D8B105-CE0F-4E0B-8188-5EC20724489A}" type="datetime'''''''''''''''7''''''9''''''''''''''''''''%'''''''''">
              <a:rPr lang="en-US" altLang="en-US" sz="1400">
                <a:solidFill>
                  <a:schemeClr val="bg1"/>
                </a:solidFill>
              </a:rPr>
              <a:pPr/>
              <a:t>79%</a:t>
            </a:fld>
            <a:endParaRPr lang="en-US" sz="1400" dirty="0">
              <a:solidFill>
                <a:schemeClr val="bg1"/>
              </a:solidFill>
              <a:sym typeface="+mn-lt"/>
            </a:endParaRPr>
          </a:p>
        </p:txBody>
      </p:sp>
      <p:graphicFrame>
        <p:nvGraphicFramePr>
          <p:cNvPr id="99" name="Object 98"/>
          <p:cNvGraphicFramePr>
            <a:graphicFrameLocks/>
          </p:cNvGraphicFramePr>
          <p:nvPr>
            <p:custDataLst>
              <p:tags r:id="rId17"/>
            </p:custDataLst>
            <p:extLst/>
          </p:nvPr>
        </p:nvGraphicFramePr>
        <p:xfrm>
          <a:off x="10223500" y="2540000"/>
          <a:ext cx="1663873" cy="2882725"/>
        </p:xfrm>
        <a:graphic>
          <a:graphicData uri="http://schemas.openxmlformats.org/presentationml/2006/ole">
            <mc:AlternateContent xmlns:mc="http://schemas.openxmlformats.org/markup-compatibility/2006">
              <mc:Choice xmlns:v="urn:schemas-microsoft-com:vml" Requires="v">
                <p:oleObj spid="_x0000_s1221180" name="Chart" r:id="rId35" imgW="1663752" imgH="2882854" progId="MSGraph.Chart.8">
                  <p:embed followColorScheme="full"/>
                </p:oleObj>
              </mc:Choice>
              <mc:Fallback>
                <p:oleObj name="Chart" r:id="rId35" imgW="1663752" imgH="2882854" progId="MSGraph.Chart.8">
                  <p:embed followColorScheme="full"/>
                  <p:pic>
                    <p:nvPicPr>
                      <p:cNvPr id="0" name=""/>
                      <p:cNvPicPr/>
                      <p:nvPr/>
                    </p:nvPicPr>
                    <p:blipFill>
                      <a:blip r:embed="rId36"/>
                      <a:stretch>
                        <a:fillRect/>
                      </a:stretch>
                    </p:blipFill>
                    <p:spPr>
                      <a:xfrm>
                        <a:off x="10223500" y="2540000"/>
                        <a:ext cx="1663873" cy="2882725"/>
                      </a:xfrm>
                      <a:prstGeom prst="rect">
                        <a:avLst/>
                      </a:prstGeom>
                    </p:spPr>
                  </p:pic>
                </p:oleObj>
              </mc:Fallback>
            </mc:AlternateContent>
          </a:graphicData>
        </a:graphic>
      </p:graphicFrame>
      <p:cxnSp>
        <p:nvCxnSpPr>
          <p:cNvPr id="10" name="Straight Connector 9"/>
          <p:cNvCxnSpPr/>
          <p:nvPr>
            <p:custDataLst>
              <p:tags r:id="rId18"/>
            </p:custDataLst>
          </p:nvPr>
        </p:nvCxnSpPr>
        <p:spPr bwMode="gray">
          <a:xfrm>
            <a:off x="10680700" y="4572000"/>
            <a:ext cx="762000" cy="0"/>
          </a:xfrm>
          <a:prstGeom prst="line">
            <a:avLst/>
          </a:prstGeom>
          <a:ln w="28575" cap="rnd">
            <a:solidFill>
              <a:schemeClr val="accent3"/>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 Placeholder 3"/>
          <p:cNvSpPr>
            <a:spLocks noGrp="1"/>
          </p:cNvSpPr>
          <p:nvPr>
            <p:custDataLst>
              <p:tags r:id="rId19"/>
            </p:custDataLst>
          </p:nvPr>
        </p:nvSpPr>
        <p:spPr bwMode="gray">
          <a:xfrm>
            <a:off x="10880725" y="35004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F31993F-E4DD-4E2F-822B-E14B4CA0727E}" type="datetime'''7''''''3''''''''''''''%'''''''''''''''''''''">
              <a:rPr lang="en-US" altLang="en-US" sz="1400">
                <a:solidFill>
                  <a:schemeClr val="bg1"/>
                </a:solidFill>
              </a:rPr>
              <a:pPr/>
              <a:t>73%</a:t>
            </a:fld>
            <a:endParaRPr lang="en-US" sz="1400" dirty="0">
              <a:solidFill>
                <a:schemeClr val="bg1"/>
              </a:solidFill>
              <a:sym typeface="+mn-lt"/>
            </a:endParaRPr>
          </a:p>
        </p:txBody>
      </p:sp>
      <p:sp>
        <p:nvSpPr>
          <p:cNvPr id="101" name="Text Placeholder 3"/>
          <p:cNvSpPr>
            <a:spLocks noGrp="1"/>
          </p:cNvSpPr>
          <p:nvPr>
            <p:custDataLst>
              <p:tags r:id="rId20"/>
            </p:custDataLst>
          </p:nvPr>
        </p:nvSpPr>
        <p:spPr bwMode="gray">
          <a:xfrm>
            <a:off x="10880725" y="48212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59A0180-05CB-4994-A26E-3AB2CBDA434D}" type="datetime'''''''''''''''''''2''''''''''''''7''''''''''%'">
              <a:rPr lang="en-US" altLang="en-US" sz="1400">
                <a:solidFill>
                  <a:schemeClr val="bg1"/>
                </a:solidFill>
              </a:rPr>
              <a:pPr/>
              <a:t>27%</a:t>
            </a:fld>
            <a:endParaRPr lang="en-US" sz="1400" dirty="0">
              <a:solidFill>
                <a:schemeClr val="bg1"/>
              </a:solidFill>
              <a:sym typeface="+mn-lt"/>
            </a:endParaRPr>
          </a:p>
        </p:txBody>
      </p:sp>
      <p:sp>
        <p:nvSpPr>
          <p:cNvPr id="112" name="TextBox 111"/>
          <p:cNvSpPr txBox="1"/>
          <p:nvPr/>
        </p:nvSpPr>
        <p:spPr>
          <a:xfrm>
            <a:off x="10519395" y="2005937"/>
            <a:ext cx="3639475" cy="276999"/>
          </a:xfrm>
          <a:prstGeom prst="rect">
            <a:avLst/>
          </a:prstGeom>
          <a:noFill/>
        </p:spPr>
        <p:txBody>
          <a:bodyPr wrap="square" lIns="0" tIns="0" rIns="0" bIns="0" rtlCol="0" anchor="b">
            <a:spAutoFit/>
          </a:bodyPr>
          <a:lstStyle/>
          <a:p>
            <a:pPr>
              <a:buSzPct val="100000"/>
            </a:pPr>
            <a:r>
              <a:rPr lang="en-US" dirty="0" smtClean="0">
                <a:solidFill>
                  <a:srgbClr val="29BA74"/>
                </a:solidFill>
                <a:latin typeface="Trebuchet MS" panose="020B0603020202020204" pitchFamily="34" charset="0"/>
              </a:rPr>
              <a:t>Millennials</a:t>
            </a:r>
            <a:endParaRPr lang="en-US" dirty="0">
              <a:solidFill>
                <a:srgbClr val="29BA74"/>
              </a:solidFill>
              <a:latin typeface="Trebuchet MS" panose="020B0603020202020204" pitchFamily="34" charset="0"/>
            </a:endParaRPr>
          </a:p>
        </p:txBody>
      </p:sp>
      <p:grpSp>
        <p:nvGrpSpPr>
          <p:cNvPr id="157" name="Group 156"/>
          <p:cNvGrpSpPr/>
          <p:nvPr/>
        </p:nvGrpSpPr>
        <p:grpSpPr>
          <a:xfrm>
            <a:off x="9872094" y="2391179"/>
            <a:ext cx="306171" cy="2962797"/>
            <a:chOff x="3285451" y="2658807"/>
            <a:chExt cx="306171" cy="2962797"/>
          </a:xfrm>
        </p:grpSpPr>
        <p:cxnSp>
          <p:nvCxnSpPr>
            <p:cNvPr id="158" name="Straight Connector 157"/>
            <p:cNvCxnSpPr/>
            <p:nvPr/>
          </p:nvCxnSpPr>
          <p:spPr>
            <a:xfrm>
              <a:off x="3433186" y="2658807"/>
              <a:ext cx="0" cy="2962797"/>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59" name="Group 158"/>
            <p:cNvGrpSpPr/>
            <p:nvPr/>
          </p:nvGrpSpPr>
          <p:grpSpPr>
            <a:xfrm>
              <a:off x="3285451" y="3986751"/>
              <a:ext cx="306171" cy="306910"/>
              <a:chOff x="5942914" y="3833745"/>
              <a:chExt cx="306171" cy="306910"/>
            </a:xfrm>
          </p:grpSpPr>
          <p:sp>
            <p:nvSpPr>
              <p:cNvPr id="160"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161"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
        <p:nvSpPr>
          <p:cNvPr id="162" name="TextBox 161"/>
          <p:cNvSpPr txBox="1"/>
          <p:nvPr/>
        </p:nvSpPr>
        <p:spPr>
          <a:xfrm>
            <a:off x="379270" y="2005937"/>
            <a:ext cx="3270648" cy="276999"/>
          </a:xfrm>
          <a:prstGeom prst="rect">
            <a:avLst/>
          </a:prstGeom>
          <a:noFill/>
          <a:extLst>
            <a:ext uri="{909E8E84-426E-40dd-AFC4-6F175D3DCCD1}">
              <a14:hiddenFill xmlns:a14="http://schemas.microsoft.com/office/drawing/2010/main">
                <a:solidFill>
                  <a:srgbClr val="C9E7CA"/>
                </a:solidFill>
              </a14:hiddenFill>
            </a:ext>
          </a:extLst>
        </p:spPr>
        <p:txBody>
          <a:bodyPr wrap="square" lIns="0" tIns="0" rIns="0" bIns="0" rtlCol="0" anchor="b">
            <a:spAutoFit/>
          </a:bodyPr>
          <a:lstStyle/>
          <a:p>
            <a:pPr>
              <a:buSzPct val="100000"/>
            </a:pPr>
            <a:r>
              <a:rPr lang="en-US" dirty="0" smtClean="0">
                <a:solidFill>
                  <a:srgbClr val="29BA74"/>
                </a:solidFill>
                <a:latin typeface="Trebuchet MS" panose="020B0603020202020204" pitchFamily="34" charset="0"/>
              </a:rPr>
              <a:t>Overall True-Luxury Consumers</a:t>
            </a:r>
            <a:endParaRPr lang="en-US" dirty="0">
              <a:solidFill>
                <a:srgbClr val="29BA74"/>
              </a:solidFill>
              <a:latin typeface="Trebuchet MS" panose="020B0603020202020204" pitchFamily="34" charset="0"/>
            </a:endParaRPr>
          </a:p>
        </p:txBody>
      </p:sp>
      <p:sp>
        <p:nvSpPr>
          <p:cNvPr id="65" name="TextBox 64"/>
          <p:cNvSpPr txBox="1"/>
          <p:nvPr/>
        </p:nvSpPr>
        <p:spPr>
          <a:xfrm>
            <a:off x="3971038" y="5423898"/>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Extravagant &amp; </a:t>
            </a:r>
            <a:r>
              <a:rPr lang="en-US" sz="1200" dirty="0">
                <a:solidFill>
                  <a:srgbClr val="575757"/>
                </a:solidFill>
              </a:rPr>
              <a:t>fun </a:t>
            </a:r>
            <a:endParaRPr lang="en-US" sz="1200" dirty="0" smtClean="0">
              <a:solidFill>
                <a:srgbClr val="575757"/>
              </a:solidFill>
            </a:endParaRPr>
          </a:p>
        </p:txBody>
      </p:sp>
      <p:sp>
        <p:nvSpPr>
          <p:cNvPr id="64" name="TextBox 63"/>
          <p:cNvSpPr txBox="1"/>
          <p:nvPr/>
        </p:nvSpPr>
        <p:spPr>
          <a:xfrm>
            <a:off x="3971038" y="5667987"/>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An identity statement</a:t>
            </a:r>
          </a:p>
        </p:txBody>
      </p:sp>
      <p:sp>
        <p:nvSpPr>
          <p:cNvPr id="66" name="TextBox 65"/>
          <p:cNvSpPr txBox="1"/>
          <p:nvPr/>
        </p:nvSpPr>
        <p:spPr>
          <a:xfrm>
            <a:off x="3971037" y="5912076"/>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Exclusivity</a:t>
            </a:r>
          </a:p>
        </p:txBody>
      </p:sp>
      <p:sp>
        <p:nvSpPr>
          <p:cNvPr id="67" name="TextBox 66"/>
          <p:cNvSpPr txBox="1"/>
          <p:nvPr/>
        </p:nvSpPr>
        <p:spPr>
          <a:xfrm>
            <a:off x="3971037" y="6156164"/>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solidFill>
                  <a:srgbClr val="575757"/>
                </a:solidFill>
              </a:rPr>
              <a:t>Adorned aesthetics</a:t>
            </a:r>
          </a:p>
        </p:txBody>
      </p:sp>
      <p:grpSp>
        <p:nvGrpSpPr>
          <p:cNvPr id="68" name="Group 67"/>
          <p:cNvGrpSpPr/>
          <p:nvPr/>
        </p:nvGrpSpPr>
        <p:grpSpPr>
          <a:xfrm>
            <a:off x="6170598" y="5423898"/>
            <a:ext cx="1702794" cy="1092266"/>
            <a:chOff x="3937584" y="5423898"/>
            <a:chExt cx="1702794" cy="1092266"/>
          </a:xfrm>
        </p:grpSpPr>
        <p:sp>
          <p:nvSpPr>
            <p:cNvPr id="69" name="TextBox 68"/>
            <p:cNvSpPr txBox="1"/>
            <p:nvPr/>
          </p:nvSpPr>
          <p:spPr>
            <a:xfrm>
              <a:off x="3937585" y="5423898"/>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Craftsmanship</a:t>
              </a:r>
            </a:p>
          </p:txBody>
        </p:sp>
        <p:sp>
          <p:nvSpPr>
            <p:cNvPr id="74" name="TextBox 73"/>
            <p:cNvSpPr txBox="1"/>
            <p:nvPr/>
          </p:nvSpPr>
          <p:spPr>
            <a:xfrm>
              <a:off x="3937585" y="5667987"/>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Heritage </a:t>
              </a:r>
            </a:p>
          </p:txBody>
        </p:sp>
        <p:sp>
          <p:nvSpPr>
            <p:cNvPr id="75" name="TextBox 74"/>
            <p:cNvSpPr txBox="1"/>
            <p:nvPr/>
          </p:nvSpPr>
          <p:spPr>
            <a:xfrm>
              <a:off x="3937584" y="5912076"/>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Brand iconic patterns</a:t>
              </a:r>
            </a:p>
          </p:txBody>
        </p:sp>
        <p:sp>
          <p:nvSpPr>
            <p:cNvPr id="76" name="TextBox 75"/>
            <p:cNvSpPr txBox="1"/>
            <p:nvPr/>
          </p:nvSpPr>
          <p:spPr>
            <a:xfrm>
              <a:off x="3937584" y="6156164"/>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Extravagant &amp; fun</a:t>
              </a:r>
            </a:p>
          </p:txBody>
        </p:sp>
      </p:grpSp>
      <p:grpSp>
        <p:nvGrpSpPr>
          <p:cNvPr id="77" name="Group 76"/>
          <p:cNvGrpSpPr/>
          <p:nvPr/>
        </p:nvGrpSpPr>
        <p:grpSpPr>
          <a:xfrm>
            <a:off x="8486594" y="5423898"/>
            <a:ext cx="1702794" cy="1092266"/>
            <a:chOff x="3937584" y="5423898"/>
            <a:chExt cx="1702794" cy="1092266"/>
          </a:xfrm>
        </p:grpSpPr>
        <p:sp>
          <p:nvSpPr>
            <p:cNvPr id="90" name="TextBox 89"/>
            <p:cNvSpPr txBox="1"/>
            <p:nvPr/>
          </p:nvSpPr>
          <p:spPr>
            <a:xfrm>
              <a:off x="3937585" y="5423898"/>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Timeless</a:t>
              </a:r>
            </a:p>
          </p:txBody>
        </p:sp>
        <p:sp>
          <p:nvSpPr>
            <p:cNvPr id="97" name="TextBox 96"/>
            <p:cNvSpPr txBox="1"/>
            <p:nvPr/>
          </p:nvSpPr>
          <p:spPr>
            <a:xfrm>
              <a:off x="3937585" y="5667987"/>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Craftsmanship</a:t>
              </a:r>
            </a:p>
          </p:txBody>
        </p:sp>
        <p:sp>
          <p:nvSpPr>
            <p:cNvPr id="98" name="TextBox 97"/>
            <p:cNvSpPr txBox="1"/>
            <p:nvPr/>
          </p:nvSpPr>
          <p:spPr>
            <a:xfrm>
              <a:off x="3937584" y="5912076"/>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solidFill>
                    <a:srgbClr val="575757"/>
                  </a:solidFill>
                </a:rPr>
                <a:t>Adorned aesthetics</a:t>
              </a:r>
              <a:endParaRPr lang="en-US" sz="1200" dirty="0" smtClean="0">
                <a:solidFill>
                  <a:srgbClr val="575757"/>
                </a:solidFill>
              </a:endParaRPr>
            </a:p>
          </p:txBody>
        </p:sp>
        <p:sp>
          <p:nvSpPr>
            <p:cNvPr id="102" name="TextBox 101"/>
            <p:cNvSpPr txBox="1"/>
            <p:nvPr/>
          </p:nvSpPr>
          <p:spPr>
            <a:xfrm>
              <a:off x="3937584" y="6156164"/>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Exclusivity</a:t>
              </a:r>
            </a:p>
          </p:txBody>
        </p:sp>
      </p:grpSp>
      <p:sp>
        <p:nvSpPr>
          <p:cNvPr id="106" name="TextBox 105"/>
          <p:cNvSpPr txBox="1"/>
          <p:nvPr/>
        </p:nvSpPr>
        <p:spPr>
          <a:xfrm>
            <a:off x="10527184" y="5423898"/>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Cool &amp; sexy </a:t>
            </a:r>
          </a:p>
        </p:txBody>
      </p:sp>
      <p:sp>
        <p:nvSpPr>
          <p:cNvPr id="105" name="TextBox 104"/>
          <p:cNvSpPr txBox="1"/>
          <p:nvPr/>
        </p:nvSpPr>
        <p:spPr>
          <a:xfrm>
            <a:off x="10527184" y="5667987"/>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Innovation</a:t>
            </a:r>
          </a:p>
        </p:txBody>
      </p:sp>
      <p:sp>
        <p:nvSpPr>
          <p:cNvPr id="107" name="TextBox 106"/>
          <p:cNvSpPr txBox="1"/>
          <p:nvPr/>
        </p:nvSpPr>
        <p:spPr>
          <a:xfrm>
            <a:off x="10527183" y="5912076"/>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Craftsmanship</a:t>
            </a:r>
          </a:p>
        </p:txBody>
      </p:sp>
      <p:sp>
        <p:nvSpPr>
          <p:cNvPr id="108" name="TextBox 107"/>
          <p:cNvSpPr txBox="1"/>
          <p:nvPr/>
        </p:nvSpPr>
        <p:spPr>
          <a:xfrm>
            <a:off x="10527183" y="6156164"/>
            <a:ext cx="1702793" cy="360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rgbClr val="575757"/>
                </a:solidFill>
              </a:rPr>
              <a:t>Superior quality</a:t>
            </a:r>
            <a:endParaRPr lang="en-US" sz="1200" dirty="0">
              <a:solidFill>
                <a:srgbClr val="575757"/>
              </a:solidFill>
            </a:endParaRPr>
          </a:p>
        </p:txBody>
      </p:sp>
      <p:cxnSp>
        <p:nvCxnSpPr>
          <p:cNvPr id="109" name="Straight Connector 108"/>
          <p:cNvCxnSpPr/>
          <p:nvPr/>
        </p:nvCxnSpPr>
        <p:spPr>
          <a:xfrm>
            <a:off x="3970785" y="5971523"/>
            <a:ext cx="7517581" cy="0"/>
          </a:xfrm>
          <a:prstGeom prst="line">
            <a:avLst/>
          </a:prstGeom>
          <a:ln w="9525" cap="rnd">
            <a:solidFill>
              <a:schemeClr val="tx1">
                <a:lumMod val="60000"/>
                <a:lumOff val="40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265918" y="5611425"/>
            <a:ext cx="3384000" cy="24948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300" b="1" i="1" dirty="0" smtClean="0">
                <a:solidFill>
                  <a:srgbClr val="7F7F7F"/>
                </a:solidFill>
              </a:rPr>
              <a:t>Highest positive difference vs. overall</a:t>
            </a:r>
            <a:endParaRPr lang="en-US" sz="1100" b="1" i="1" dirty="0" smtClean="0">
              <a:solidFill>
                <a:srgbClr val="7F7F7F"/>
              </a:solidFill>
            </a:endParaRPr>
          </a:p>
        </p:txBody>
      </p:sp>
      <p:sp>
        <p:nvSpPr>
          <p:cNvPr id="142" name="TextBox 141"/>
          <p:cNvSpPr txBox="1"/>
          <p:nvPr/>
        </p:nvSpPr>
        <p:spPr>
          <a:xfrm>
            <a:off x="265918" y="6026385"/>
            <a:ext cx="3384000" cy="24948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1300" b="1" i="1" dirty="0">
                <a:solidFill>
                  <a:srgbClr val="7F7F7F"/>
                </a:solidFill>
                <a:sym typeface="Trebuchet MS" panose="020B0603020202020204" pitchFamily="34" charset="0"/>
              </a:rPr>
              <a:t>Highest negative difference vs overall </a:t>
            </a:r>
          </a:p>
        </p:txBody>
      </p:sp>
      <p:grpSp>
        <p:nvGrpSpPr>
          <p:cNvPr id="143" name="Group 142"/>
          <p:cNvGrpSpPr/>
          <p:nvPr/>
        </p:nvGrpSpPr>
        <p:grpSpPr>
          <a:xfrm>
            <a:off x="202019" y="131021"/>
            <a:ext cx="2636659" cy="427981"/>
            <a:chOff x="202019" y="131021"/>
            <a:chExt cx="2636659" cy="427981"/>
          </a:xfrm>
        </p:grpSpPr>
        <p:sp>
          <p:nvSpPr>
            <p:cNvPr id="144"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145" name="Picture 144"/>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87" name="ee4pFootnotes"/>
          <p:cNvSpPr>
            <a:spLocks noChangeArrowheads="1"/>
          </p:cNvSpPr>
          <p:nvPr/>
        </p:nvSpPr>
        <p:spPr bwMode="auto">
          <a:xfrm>
            <a:off x="629998" y="6548331"/>
            <a:ext cx="8709441" cy="153888"/>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Tree>
    <p:extLst>
      <p:ext uri="{BB962C8B-B14F-4D97-AF65-F5344CB8AC3E}">
        <p14:creationId xmlns:p14="http://schemas.microsoft.com/office/powerpoint/2010/main" val="536902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8754" name="think-cell Slide" r:id="rId30" imgW="395" imgH="394" progId="TCLayout.ActiveDocument.1">
                  <p:embed/>
                </p:oleObj>
              </mc:Choice>
              <mc:Fallback>
                <p:oleObj name="think-cell Slide" r:id="rId30" imgW="395" imgH="394" progId="TCLayout.ActiveDocument.1">
                  <p:embed/>
                  <p:pic>
                    <p:nvPicPr>
                      <p:cNvPr id="0" name=""/>
                      <p:cNvPicPr/>
                      <p:nvPr/>
                    </p:nvPicPr>
                    <p:blipFill>
                      <a:blip r:embed="rId31"/>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b="1" dirty="0" err="1" smtClean="0">
              <a:solidFill>
                <a:srgbClr val="FFFFFF"/>
              </a:solidFill>
              <a:latin typeface="Trebuchet MS" panose="020B0603020202020204" pitchFamily="34" charset="0"/>
              <a:sym typeface="Trebuchet MS" panose="020B0603020202020204" pitchFamily="34" charset="0"/>
            </a:endParaRPr>
          </a:p>
        </p:txBody>
      </p:sp>
      <p:sp>
        <p:nvSpPr>
          <p:cNvPr id="7" name="Title 6"/>
          <p:cNvSpPr>
            <a:spLocks noGrp="1"/>
          </p:cNvSpPr>
          <p:nvPr>
            <p:ph type="title"/>
          </p:nvPr>
        </p:nvSpPr>
        <p:spPr>
          <a:xfrm>
            <a:off x="629999" y="622800"/>
            <a:ext cx="11095175" cy="941796"/>
          </a:xfrm>
        </p:spPr>
        <p:txBody>
          <a:bodyPr/>
          <a:lstStyle/>
          <a:p>
            <a:r>
              <a:rPr lang="en-US" dirty="0" smtClean="0"/>
              <a:t>88% of True-Luxury Consumers aware of collaborations, Generation Z and Millennials reaching ~94%</a:t>
            </a:r>
            <a:endParaRPr lang="en-US" dirty="0"/>
          </a:p>
        </p:txBody>
      </p:sp>
      <p:sp>
        <p:nvSpPr>
          <p:cNvPr id="118" name="TextBox 117"/>
          <p:cNvSpPr txBox="1"/>
          <p:nvPr/>
        </p:nvSpPr>
        <p:spPr>
          <a:xfrm>
            <a:off x="865188" y="2148144"/>
            <a:ext cx="2771280" cy="615553"/>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88% are aware of collaborations</a:t>
            </a:r>
            <a:endParaRPr lang="en-US" sz="2000" dirty="0">
              <a:solidFill>
                <a:srgbClr val="29BA74"/>
              </a:solidFill>
              <a:latin typeface="Trebuchet MS" panose="020B0603020202020204" pitchFamily="34" charset="0"/>
            </a:endParaRPr>
          </a:p>
        </p:txBody>
      </p:sp>
      <p:grpSp>
        <p:nvGrpSpPr>
          <p:cNvPr id="119" name="Group 118"/>
          <p:cNvGrpSpPr/>
          <p:nvPr/>
        </p:nvGrpSpPr>
        <p:grpSpPr>
          <a:xfrm>
            <a:off x="3959225" y="2015623"/>
            <a:ext cx="306171" cy="3943483"/>
            <a:chOff x="5942914" y="2060923"/>
            <a:chExt cx="306171" cy="3943483"/>
          </a:xfrm>
        </p:grpSpPr>
        <p:cxnSp>
          <p:nvCxnSpPr>
            <p:cNvPr id="120" name="Straight Connector 119"/>
            <p:cNvCxnSpPr/>
            <p:nvPr/>
          </p:nvCxnSpPr>
          <p:spPr>
            <a:xfrm>
              <a:off x="6090649" y="2060923"/>
              <a:ext cx="0" cy="3943483"/>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21" name="Group 120"/>
            <p:cNvGrpSpPr/>
            <p:nvPr/>
          </p:nvGrpSpPr>
          <p:grpSpPr>
            <a:xfrm>
              <a:off x="5942914" y="3833745"/>
              <a:ext cx="306171" cy="306910"/>
              <a:chOff x="5942914" y="3833745"/>
              <a:chExt cx="306171" cy="306910"/>
            </a:xfrm>
          </p:grpSpPr>
          <p:sp>
            <p:nvSpPr>
              <p:cNvPr id="122"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123"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cxnSp>
        <p:nvCxnSpPr>
          <p:cNvPr id="136" name="Straight Connector 135"/>
          <p:cNvCxnSpPr/>
          <p:nvPr>
            <p:custDataLst>
              <p:tags r:id="rId4"/>
            </p:custDataLst>
          </p:nvPr>
        </p:nvCxnSpPr>
        <p:spPr bwMode="gray">
          <a:xfrm>
            <a:off x="7067550" y="3314700"/>
            <a:ext cx="533400" cy="1206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custDataLst>
              <p:tags r:id="rId5"/>
            </p:custDataLst>
          </p:nvPr>
        </p:nvCxnSpPr>
        <p:spPr bwMode="gray">
          <a:xfrm>
            <a:off x="9334500" y="3797300"/>
            <a:ext cx="533400" cy="4635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custDataLst>
              <p:tags r:id="rId6"/>
            </p:custDataLst>
          </p:nvPr>
        </p:nvCxnSpPr>
        <p:spPr bwMode="gray">
          <a:xfrm>
            <a:off x="5930900" y="3314700"/>
            <a:ext cx="53340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custDataLst>
              <p:tags r:id="rId7"/>
            </p:custDataLst>
          </p:nvPr>
        </p:nvCxnSpPr>
        <p:spPr bwMode="gray">
          <a:xfrm flipV="1">
            <a:off x="5930900" y="3149600"/>
            <a:ext cx="533400" cy="127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8"/>
            </p:custDataLst>
          </p:nvPr>
        </p:nvCxnSpPr>
        <p:spPr bwMode="gray">
          <a:xfrm>
            <a:off x="9334500" y="3162300"/>
            <a:ext cx="53340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custDataLst>
              <p:tags r:id="rId9"/>
            </p:custDataLst>
          </p:nvPr>
        </p:nvCxnSpPr>
        <p:spPr bwMode="gray">
          <a:xfrm>
            <a:off x="7067550" y="3149600"/>
            <a:ext cx="533400" cy="254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custDataLst>
              <p:tags r:id="rId10"/>
            </p:custDataLst>
          </p:nvPr>
        </p:nvCxnSpPr>
        <p:spPr bwMode="gray">
          <a:xfrm>
            <a:off x="8197850" y="3435350"/>
            <a:ext cx="533400" cy="3619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11"/>
            </p:custDataLst>
          </p:nvPr>
        </p:nvCxnSpPr>
        <p:spPr bwMode="gray">
          <a:xfrm flipV="1">
            <a:off x="8197850" y="3162300"/>
            <a:ext cx="533400" cy="127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39" name="Object 138"/>
          <p:cNvGraphicFramePr>
            <a:graphicFrameLocks/>
          </p:cNvGraphicFramePr>
          <p:nvPr>
            <p:custDataLst>
              <p:tags r:id="rId12"/>
            </p:custDataLst>
            <p:extLst/>
          </p:nvPr>
        </p:nvGraphicFramePr>
        <p:xfrm>
          <a:off x="4965700" y="3035300"/>
          <a:ext cx="5867548" cy="2889425"/>
        </p:xfrm>
        <a:graphic>
          <a:graphicData uri="http://schemas.openxmlformats.org/presentationml/2006/ole">
            <mc:AlternateContent xmlns:mc="http://schemas.openxmlformats.org/markup-compatibility/2006">
              <mc:Choice xmlns:v="urn:schemas-microsoft-com:vml" Requires="v">
                <p:oleObj spid="_x0000_s1268755" name="Chart" r:id="rId32" imgW="5867548" imgH="2889425" progId="MSGraph.Chart.8">
                  <p:embed followColorScheme="full"/>
                </p:oleObj>
              </mc:Choice>
              <mc:Fallback>
                <p:oleObj name="Chart" r:id="rId32" imgW="5867548" imgH="2889425" progId="MSGraph.Chart.8">
                  <p:embed followColorScheme="full"/>
                  <p:pic>
                    <p:nvPicPr>
                      <p:cNvPr id="0" name=""/>
                      <p:cNvPicPr/>
                      <p:nvPr/>
                    </p:nvPicPr>
                    <p:blipFill>
                      <a:blip r:embed="rId33"/>
                      <a:stretch>
                        <a:fillRect/>
                      </a:stretch>
                    </p:blipFill>
                    <p:spPr>
                      <a:xfrm>
                        <a:off x="4965700" y="3035300"/>
                        <a:ext cx="5867548" cy="2889425"/>
                      </a:xfrm>
                      <a:prstGeom prst="rect">
                        <a:avLst/>
                      </a:prstGeom>
                    </p:spPr>
                  </p:pic>
                </p:oleObj>
              </mc:Fallback>
            </mc:AlternateContent>
          </a:graphicData>
        </a:graphic>
      </p:graphicFrame>
      <p:sp>
        <p:nvSpPr>
          <p:cNvPr id="152" name="Text Placeholder 3"/>
          <p:cNvSpPr>
            <a:spLocks noGrp="1"/>
          </p:cNvSpPr>
          <p:nvPr>
            <p:custDataLst>
              <p:tags r:id="rId13"/>
            </p:custDataLst>
          </p:nvPr>
        </p:nvSpPr>
        <p:spPr bwMode="gray">
          <a:xfrm>
            <a:off x="9985375" y="3605213"/>
            <a:ext cx="363538"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3E381C0-ADB2-4F77-BDBD-FBEB96CABC32}" type="datetime'''4''''''2''%'''''''''''''''''''''''''''''''''">
              <a:rPr lang="en-US" altLang="en-US" sz="1400">
                <a:solidFill>
                  <a:schemeClr val="bg1"/>
                </a:solidFill>
              </a:rPr>
              <a:pPr/>
              <a:t>42%</a:t>
            </a:fld>
            <a:endParaRPr lang="en-US" sz="1400" dirty="0">
              <a:solidFill>
                <a:schemeClr val="bg1"/>
              </a:solidFill>
              <a:sym typeface="+mn-lt"/>
            </a:endParaRPr>
          </a:p>
        </p:txBody>
      </p:sp>
      <p:sp>
        <p:nvSpPr>
          <p:cNvPr id="183" name="Text Placeholder 3"/>
          <p:cNvSpPr>
            <a:spLocks noGrp="1"/>
          </p:cNvSpPr>
          <p:nvPr>
            <p:custDataLst>
              <p:tags r:id="rId14"/>
            </p:custDataLst>
          </p:nvPr>
        </p:nvSpPr>
        <p:spPr bwMode="gray">
          <a:xfrm>
            <a:off x="8851900" y="46815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2012942-0D22-4B60-AEC8-AC89FD8413ED}" type="datetime'7''''''''''''''''''''6''''''''%'''''''''''''''''''''''">
              <a:rPr lang="en-US" altLang="en-US" sz="1400">
                <a:solidFill>
                  <a:schemeClr val="bg1"/>
                </a:solidFill>
              </a:rPr>
              <a:pPr/>
              <a:t>76%</a:t>
            </a:fld>
            <a:endParaRPr lang="en-US" sz="1400" dirty="0">
              <a:solidFill>
                <a:schemeClr val="bg1"/>
              </a:solidFill>
              <a:sym typeface="+mn-lt"/>
            </a:endParaRPr>
          </a:p>
        </p:txBody>
      </p:sp>
      <p:sp>
        <p:nvSpPr>
          <p:cNvPr id="153" name="Text Placeholder 3"/>
          <p:cNvSpPr>
            <a:spLocks noGrp="1"/>
          </p:cNvSpPr>
          <p:nvPr>
            <p:custDataLst>
              <p:tags r:id="rId15"/>
            </p:custDataLst>
          </p:nvPr>
        </p:nvSpPr>
        <p:spPr bwMode="gray">
          <a:xfrm>
            <a:off x="9985375" y="4913313"/>
            <a:ext cx="363538" cy="212725"/>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653F1C0B-E883-4640-8320-723671B94D5F}" type="datetime'5''''''8''''''''''''''''''''''''''%'''">
              <a:rPr lang="en-US" altLang="en-US" sz="1400">
                <a:solidFill>
                  <a:schemeClr val="bg1"/>
                </a:solidFill>
              </a:rPr>
              <a:pPr/>
              <a:t>58%</a:t>
            </a:fld>
            <a:endParaRPr lang="en-US" sz="1400" dirty="0">
              <a:solidFill>
                <a:schemeClr val="bg1"/>
              </a:solidFill>
              <a:sym typeface="+mn-lt"/>
            </a:endParaRPr>
          </a:p>
        </p:txBody>
      </p:sp>
      <p:sp>
        <p:nvSpPr>
          <p:cNvPr id="182" name="Text Placeholder 3"/>
          <p:cNvSpPr>
            <a:spLocks noGrp="1"/>
          </p:cNvSpPr>
          <p:nvPr>
            <p:custDataLst>
              <p:tags r:id="rId16"/>
            </p:custDataLst>
          </p:nvPr>
        </p:nvSpPr>
        <p:spPr bwMode="gray">
          <a:xfrm>
            <a:off x="8851900" y="3373438"/>
            <a:ext cx="363538"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0460537-8551-4403-9D46-2C53A0C80B66}" type="datetime'''2''''''''''''''''''''''4%'''''''''''''''''''''''">
              <a:rPr lang="en-US" altLang="en-US" sz="1400">
                <a:solidFill>
                  <a:schemeClr val="bg1"/>
                </a:solidFill>
              </a:rPr>
              <a:pPr/>
              <a:t>24%</a:t>
            </a:fld>
            <a:endParaRPr lang="en-US" sz="1400" dirty="0">
              <a:solidFill>
                <a:schemeClr val="bg1"/>
              </a:solidFill>
              <a:sym typeface="+mn-lt"/>
            </a:endParaRPr>
          </a:p>
        </p:txBody>
      </p:sp>
      <p:sp>
        <p:nvSpPr>
          <p:cNvPr id="151" name="Text Placeholder 3"/>
          <p:cNvSpPr>
            <a:spLocks noGrp="1"/>
          </p:cNvSpPr>
          <p:nvPr>
            <p:custDataLst>
              <p:tags r:id="rId17"/>
            </p:custDataLst>
          </p:nvPr>
        </p:nvSpPr>
        <p:spPr bwMode="gray">
          <a:xfrm>
            <a:off x="7718425" y="3198813"/>
            <a:ext cx="363538"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A968AD2-7989-4737-B2CB-9757C05EE1D1}" type="datetime'''''''''''''''1''''''''''''''0''''''''''%'''''''''''''''''''">
              <a:rPr lang="en-US" altLang="en-US" sz="1400">
                <a:solidFill>
                  <a:schemeClr val="bg1"/>
                </a:solidFill>
              </a:rPr>
              <a:pPr/>
              <a:t>10%</a:t>
            </a:fld>
            <a:endParaRPr lang="en-US" sz="1400" dirty="0">
              <a:solidFill>
                <a:schemeClr val="bg1"/>
              </a:solidFill>
              <a:sym typeface="+mn-lt"/>
            </a:endParaRPr>
          </a:p>
        </p:txBody>
      </p:sp>
      <p:sp>
        <p:nvSpPr>
          <p:cNvPr id="150" name="Text Placeholder 3"/>
          <p:cNvSpPr>
            <a:spLocks noGrp="1"/>
          </p:cNvSpPr>
          <p:nvPr>
            <p:custDataLst>
              <p:tags r:id="rId18"/>
            </p:custDataLst>
          </p:nvPr>
        </p:nvSpPr>
        <p:spPr bwMode="gray">
          <a:xfrm>
            <a:off x="7718425" y="4500563"/>
            <a:ext cx="363538" cy="212725"/>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8AD6D14-FCFB-494E-BE26-E60190D09435}" type="datetime'''''''8''''''''''''9''''''''''''''''''''''''''''''''%'''">
              <a:rPr lang="en-US" altLang="en-US" sz="1400">
                <a:solidFill>
                  <a:schemeClr val="bg1"/>
                </a:solidFill>
              </a:rPr>
              <a:pPr/>
              <a:t>89%</a:t>
            </a:fld>
            <a:endParaRPr lang="en-US" sz="1400" dirty="0">
              <a:solidFill>
                <a:schemeClr val="bg1"/>
              </a:solidFill>
              <a:sym typeface="+mn-lt"/>
            </a:endParaRPr>
          </a:p>
        </p:txBody>
      </p:sp>
      <p:sp>
        <p:nvSpPr>
          <p:cNvPr id="146" name="Text Placeholder 3"/>
          <p:cNvSpPr>
            <a:spLocks noGrp="1"/>
          </p:cNvSpPr>
          <p:nvPr>
            <p:custDataLst>
              <p:tags r:id="rId19"/>
            </p:custDataLst>
          </p:nvPr>
        </p:nvSpPr>
        <p:spPr bwMode="gray">
          <a:xfrm>
            <a:off x="6584950" y="4440238"/>
            <a:ext cx="363538" cy="212725"/>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2B22B07-F692-4ECF-B53A-822055DA3B0B}" type="datetime'''''''''''9''''''4''''''''%'''''''''''''">
              <a:rPr lang="en-US" altLang="en-US" sz="1400">
                <a:solidFill>
                  <a:schemeClr val="bg1"/>
                </a:solidFill>
              </a:rPr>
              <a:pPr/>
              <a:t>94%</a:t>
            </a:fld>
            <a:endParaRPr lang="en-US" sz="1400" dirty="0">
              <a:solidFill>
                <a:schemeClr val="bg1"/>
              </a:solidFill>
              <a:sym typeface="+mn-lt"/>
            </a:endParaRPr>
          </a:p>
        </p:txBody>
      </p:sp>
      <p:sp>
        <p:nvSpPr>
          <p:cNvPr id="148" name="Text Placeholder 3"/>
          <p:cNvSpPr>
            <a:spLocks noGrp="1"/>
          </p:cNvSpPr>
          <p:nvPr>
            <p:custDataLst>
              <p:tags r:id="rId20"/>
            </p:custDataLst>
          </p:nvPr>
        </p:nvSpPr>
        <p:spPr bwMode="gray">
          <a:xfrm>
            <a:off x="5451475" y="44402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9EEE93A-43AD-4620-8A86-2A83EAFCF768}" type="datetime'''''''''9''''''''''''''''''''''''4''''''''''''%'''''">
              <a:rPr lang="en-US" altLang="en-US" sz="1400">
                <a:solidFill>
                  <a:schemeClr val="bg1"/>
                </a:solidFill>
              </a:rPr>
              <a:pPr/>
              <a:t>94%</a:t>
            </a:fld>
            <a:endParaRPr lang="en-US" sz="1400" dirty="0">
              <a:solidFill>
                <a:schemeClr val="bg1"/>
              </a:solidFill>
              <a:sym typeface="+mn-lt"/>
            </a:endParaRPr>
          </a:p>
        </p:txBody>
      </p:sp>
      <p:sp>
        <p:nvSpPr>
          <p:cNvPr id="200" name="Text Placeholder 3"/>
          <p:cNvSpPr>
            <a:spLocks noGrp="1"/>
          </p:cNvSpPr>
          <p:nvPr>
            <p:custDataLst>
              <p:tags r:id="rId21"/>
            </p:custDataLst>
          </p:nvPr>
        </p:nvSpPr>
        <p:spPr bwMode="gray">
          <a:xfrm>
            <a:off x="5497513" y="3132138"/>
            <a:ext cx="269875" cy="212725"/>
          </a:xfrm>
          <a:prstGeom prst="rect">
            <a:avLst/>
          </a:prstGeom>
          <a:solidFill>
            <a:srgbClr val="197A56"/>
          </a:solidFill>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697C491-44B3-4FE6-9F95-064F07637D0A}" type="datetime'''''''6''''''''''''%'''''''''''''''''''''''''''">
              <a:rPr lang="en-US" altLang="en-US" sz="1400">
                <a:solidFill>
                  <a:schemeClr val="bg1"/>
                </a:solidFill>
                <a:sym typeface="+mn-lt"/>
              </a:rPr>
              <a:pPr algn="ctr">
                <a:lnSpc>
                  <a:spcPct val="100000"/>
                </a:lnSpc>
                <a:spcBef>
                  <a:spcPct val="0"/>
                </a:spcBef>
                <a:spcAft>
                  <a:spcPct val="0"/>
                </a:spcAft>
              </a:pPr>
              <a:t>6%</a:t>
            </a:fld>
            <a:endParaRPr lang="en-US" sz="1400" dirty="0">
              <a:solidFill>
                <a:schemeClr val="bg1"/>
              </a:solidFill>
              <a:sym typeface="+mn-lt"/>
            </a:endParaRPr>
          </a:p>
        </p:txBody>
      </p:sp>
      <p:sp>
        <p:nvSpPr>
          <p:cNvPr id="140" name="Text Placeholder 3"/>
          <p:cNvSpPr>
            <a:spLocks noGrp="1"/>
          </p:cNvSpPr>
          <p:nvPr>
            <p:custDataLst>
              <p:tags r:id="rId22"/>
            </p:custDataLst>
          </p:nvPr>
        </p:nvSpPr>
        <p:spPr bwMode="gray">
          <a:xfrm>
            <a:off x="6630988" y="3125788"/>
            <a:ext cx="269875"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AA9D011-715B-4584-BE87-643AFF640B84}" type="datetime'''''''''''''''''''''''''''''''''6''''''%'">
              <a:rPr lang="en-US" altLang="en-US" sz="1400"/>
              <a:pPr/>
              <a:t>6%</a:t>
            </a:fld>
            <a:endParaRPr lang="en-US" sz="1400" dirty="0">
              <a:sym typeface="+mn-lt"/>
            </a:endParaRPr>
          </a:p>
        </p:txBody>
      </p:sp>
      <p:graphicFrame>
        <p:nvGraphicFramePr>
          <p:cNvPr id="156" name="Object 155"/>
          <p:cNvGraphicFramePr>
            <a:graphicFrameLocks/>
          </p:cNvGraphicFramePr>
          <p:nvPr>
            <p:custDataLst>
              <p:tags r:id="rId23"/>
            </p:custDataLst>
            <p:extLst/>
          </p:nvPr>
        </p:nvGraphicFramePr>
        <p:xfrm>
          <a:off x="1219200" y="3035300"/>
          <a:ext cx="1841426" cy="2908344"/>
        </p:xfrm>
        <a:graphic>
          <a:graphicData uri="http://schemas.openxmlformats.org/presentationml/2006/ole">
            <mc:AlternateContent xmlns:mc="http://schemas.openxmlformats.org/markup-compatibility/2006">
              <mc:Choice xmlns:v="urn:schemas-microsoft-com:vml" Requires="v">
                <p:oleObj spid="_x0000_s1268756" name="Chart" r:id="rId34" imgW="1841426" imgH="2908344" progId="MSGraph.Chart.8">
                  <p:embed followColorScheme="full"/>
                </p:oleObj>
              </mc:Choice>
              <mc:Fallback>
                <p:oleObj name="Chart" r:id="rId34" imgW="1841426" imgH="2908344" progId="MSGraph.Chart.8">
                  <p:embed followColorScheme="full"/>
                  <p:pic>
                    <p:nvPicPr>
                      <p:cNvPr id="0" name=""/>
                      <p:cNvPicPr/>
                      <p:nvPr/>
                    </p:nvPicPr>
                    <p:blipFill>
                      <a:blip r:embed="rId35"/>
                      <a:stretch>
                        <a:fillRect/>
                      </a:stretch>
                    </p:blipFill>
                    <p:spPr>
                      <a:xfrm>
                        <a:off x="1219200" y="3035300"/>
                        <a:ext cx="1841426" cy="2908344"/>
                      </a:xfrm>
                      <a:prstGeom prst="rect">
                        <a:avLst/>
                      </a:prstGeom>
                    </p:spPr>
                  </p:pic>
                </p:oleObj>
              </mc:Fallback>
            </mc:AlternateContent>
          </a:graphicData>
        </a:graphic>
      </p:graphicFrame>
      <p:sp>
        <p:nvSpPr>
          <p:cNvPr id="164" name="Text Placeholder 3"/>
          <p:cNvSpPr>
            <a:spLocks noGrp="1"/>
          </p:cNvSpPr>
          <p:nvPr>
            <p:custDataLst>
              <p:tags r:id="rId24"/>
            </p:custDataLst>
          </p:nvPr>
        </p:nvSpPr>
        <p:spPr bwMode="gray">
          <a:xfrm>
            <a:off x="1962150" y="4516438"/>
            <a:ext cx="363538"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523AA08-03B8-4C77-9238-5BF04643398A}" type="datetime'8''''''''''''''''''''''''''''''''''''''''''''8''''''''''%'''''">
              <a:rPr lang="en-US" altLang="en-US" sz="1400">
                <a:solidFill>
                  <a:schemeClr val="bg1"/>
                </a:solidFill>
              </a:rPr>
              <a:pPr/>
              <a:t>88%</a:t>
            </a:fld>
            <a:endParaRPr lang="en-US" sz="1400" dirty="0">
              <a:solidFill>
                <a:schemeClr val="bg1"/>
              </a:solidFill>
              <a:sym typeface="+mn-lt"/>
            </a:endParaRPr>
          </a:p>
        </p:txBody>
      </p:sp>
      <p:sp>
        <p:nvSpPr>
          <p:cNvPr id="181" name="Text Placeholder 3"/>
          <p:cNvSpPr>
            <a:spLocks noGrp="1"/>
          </p:cNvSpPr>
          <p:nvPr>
            <p:custDataLst>
              <p:tags r:id="rId25"/>
            </p:custDataLst>
          </p:nvPr>
        </p:nvSpPr>
        <p:spPr bwMode="gray">
          <a:xfrm>
            <a:off x="1962150" y="3201988"/>
            <a:ext cx="363538"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F10A133-053E-46CC-9F9E-A9B3FA9BD7D5}" type="datetime'1''''''''''''''''''''''''''''''2''''''''''%'''''''''''''''''">
              <a:rPr lang="en-US" altLang="en-US" sz="1400">
                <a:solidFill>
                  <a:schemeClr val="bg1"/>
                </a:solidFill>
              </a:rPr>
              <a:pPr/>
              <a:t>12%</a:t>
            </a:fld>
            <a:endParaRPr lang="en-US" sz="1400" dirty="0">
              <a:solidFill>
                <a:schemeClr val="bg1"/>
              </a:solidFill>
              <a:sym typeface="+mn-lt"/>
            </a:endParaRPr>
          </a:p>
        </p:txBody>
      </p:sp>
      <p:sp>
        <p:nvSpPr>
          <p:cNvPr id="180" name="Text Placeholder 3"/>
          <p:cNvSpPr>
            <a:spLocks noGrp="1"/>
          </p:cNvSpPr>
          <p:nvPr>
            <p:custDataLst>
              <p:tags r:id="rId26"/>
            </p:custDataLst>
          </p:nvPr>
        </p:nvSpPr>
        <p:spPr bwMode="gray">
          <a:xfrm>
            <a:off x="762000" y="3201988"/>
            <a:ext cx="8509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88E9354-4B6E-43CD-AC26-76F822D213E7}" type="datetime'''''''''N''''''o''''''''t'''''''''''''' awa''''re'''''''''">
              <a:rPr lang="en-US" altLang="en-US" sz="1400" b="1"/>
              <a:pPr algn="r">
                <a:lnSpc>
                  <a:spcPct val="100000"/>
                </a:lnSpc>
                <a:spcBef>
                  <a:spcPct val="0"/>
                </a:spcBef>
                <a:spcAft>
                  <a:spcPct val="0"/>
                </a:spcAft>
              </a:pPr>
              <a:t>Not aware</a:t>
            </a:fld>
            <a:endParaRPr lang="en-US" sz="1400" b="1" dirty="0">
              <a:sym typeface="+mn-lt"/>
            </a:endParaRPr>
          </a:p>
        </p:txBody>
      </p:sp>
      <p:sp>
        <p:nvSpPr>
          <p:cNvPr id="157" name="Text Placeholder 3"/>
          <p:cNvSpPr>
            <a:spLocks noGrp="1"/>
          </p:cNvSpPr>
          <p:nvPr>
            <p:custDataLst>
              <p:tags r:id="rId27"/>
            </p:custDataLst>
          </p:nvPr>
        </p:nvSpPr>
        <p:spPr bwMode="gray">
          <a:xfrm>
            <a:off x="1090613" y="4516438"/>
            <a:ext cx="52228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40AE3A50-8E36-4626-B1E5-2AFDB4F2D6D6}" type="datetime'A''''w''''''''''''''a''''''''''r''''''''''''''e'">
              <a:rPr lang="en-US" altLang="en-US" sz="1400" b="1"/>
              <a:pPr algn="r">
                <a:lnSpc>
                  <a:spcPct val="100000"/>
                </a:lnSpc>
                <a:spcBef>
                  <a:spcPct val="0"/>
                </a:spcBef>
                <a:spcAft>
                  <a:spcPct val="0"/>
                </a:spcAft>
              </a:pPr>
              <a:t>Aware</a:t>
            </a:fld>
            <a:endParaRPr lang="en-US" sz="1400" b="1" dirty="0">
              <a:sym typeface="+mn-lt"/>
            </a:endParaRPr>
          </a:p>
        </p:txBody>
      </p:sp>
      <p:sp>
        <p:nvSpPr>
          <p:cNvPr id="161" name="Text Placeholder 3"/>
          <p:cNvSpPr>
            <a:spLocks noGrp="1"/>
          </p:cNvSpPr>
          <p:nvPr>
            <p:custDataLst>
              <p:tags r:id="rId28"/>
            </p:custDataLst>
          </p:nvPr>
        </p:nvSpPr>
        <p:spPr bwMode="gray">
          <a:xfrm>
            <a:off x="1949450" y="5940425"/>
            <a:ext cx="387350"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F6EAFFFA-D763-40C4-88E7-1013CD06AF39}" type="datetime'''''2''''0''1''''''''''''''7'''''''''''''''''''''''''''''">
              <a:rPr lang="en-US" altLang="en-US" sz="1400"/>
              <a:pPr/>
              <a:t>2017</a:t>
            </a:fld>
            <a:endParaRPr lang="en-US" sz="1400" dirty="0">
              <a:sym typeface="+mn-lt"/>
            </a:endParaRPr>
          </a:p>
        </p:txBody>
      </p:sp>
      <p:sp>
        <p:nvSpPr>
          <p:cNvPr id="166" name="TextBox 165"/>
          <p:cNvSpPr txBox="1"/>
          <p:nvPr/>
        </p:nvSpPr>
        <p:spPr>
          <a:xfrm>
            <a:off x="5180538" y="2148144"/>
            <a:ext cx="3717578"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By Generation</a:t>
            </a:r>
            <a:endParaRPr lang="en-US" sz="2000" dirty="0">
              <a:solidFill>
                <a:srgbClr val="29BA74"/>
              </a:solidFill>
              <a:latin typeface="Trebuchet MS" panose="020B0603020202020204" pitchFamily="34" charset="0"/>
            </a:endParaRPr>
          </a:p>
        </p:txBody>
      </p:sp>
      <p:sp>
        <p:nvSpPr>
          <p:cNvPr id="172" name="TextBox 171"/>
          <p:cNvSpPr txBox="1"/>
          <p:nvPr/>
        </p:nvSpPr>
        <p:spPr>
          <a:xfrm>
            <a:off x="5324475" y="2784475"/>
            <a:ext cx="615205" cy="246221"/>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600" dirty="0" smtClean="0">
                <a:solidFill>
                  <a:srgbClr val="575757"/>
                </a:solidFill>
                <a:latin typeface="Trebuchet MS" panose="020B0603020202020204" pitchFamily="34" charset="0"/>
              </a:rPr>
              <a:t>Gen. Z </a:t>
            </a:r>
            <a:endParaRPr lang="en-US" sz="1600" dirty="0">
              <a:solidFill>
                <a:srgbClr val="575757"/>
              </a:solidFill>
              <a:latin typeface="Trebuchet MS" panose="020B0603020202020204" pitchFamily="34" charset="0"/>
            </a:endParaRPr>
          </a:p>
        </p:txBody>
      </p:sp>
      <p:sp>
        <p:nvSpPr>
          <p:cNvPr id="173" name="TextBox 172"/>
          <p:cNvSpPr txBox="1"/>
          <p:nvPr/>
        </p:nvSpPr>
        <p:spPr>
          <a:xfrm>
            <a:off x="6269038" y="2784475"/>
            <a:ext cx="977542" cy="246221"/>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600" dirty="0" smtClean="0">
                <a:solidFill>
                  <a:srgbClr val="A8B21C"/>
                </a:solidFill>
                <a:latin typeface="Trebuchet MS" panose="020B0603020202020204" pitchFamily="34" charset="0"/>
              </a:rPr>
              <a:t>Millennials</a:t>
            </a:r>
            <a:endParaRPr lang="en-US" sz="1600" dirty="0">
              <a:solidFill>
                <a:srgbClr val="A8B21C"/>
              </a:solidFill>
              <a:latin typeface="Trebuchet MS" panose="020B0603020202020204" pitchFamily="34" charset="0"/>
            </a:endParaRPr>
          </a:p>
        </p:txBody>
      </p:sp>
      <p:sp>
        <p:nvSpPr>
          <p:cNvPr id="174" name="TextBox 173"/>
          <p:cNvSpPr txBox="1"/>
          <p:nvPr/>
        </p:nvSpPr>
        <p:spPr>
          <a:xfrm>
            <a:off x="7510463" y="2784475"/>
            <a:ext cx="615205" cy="246221"/>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600" dirty="0" smtClean="0">
                <a:solidFill>
                  <a:srgbClr val="575757"/>
                </a:solidFill>
                <a:latin typeface="Trebuchet MS" panose="020B0603020202020204" pitchFamily="34" charset="0"/>
              </a:rPr>
              <a:t>Gen. X </a:t>
            </a:r>
            <a:endParaRPr lang="en-US" sz="1600" dirty="0">
              <a:solidFill>
                <a:srgbClr val="575757"/>
              </a:solidFill>
              <a:latin typeface="Trebuchet MS" panose="020B0603020202020204" pitchFamily="34" charset="0"/>
            </a:endParaRPr>
          </a:p>
        </p:txBody>
      </p:sp>
      <p:sp>
        <p:nvSpPr>
          <p:cNvPr id="175" name="TextBox 174"/>
          <p:cNvSpPr txBox="1"/>
          <p:nvPr/>
        </p:nvSpPr>
        <p:spPr>
          <a:xfrm>
            <a:off x="8656638" y="2538413"/>
            <a:ext cx="780375" cy="492443"/>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600" dirty="0" smtClean="0">
                <a:solidFill>
                  <a:srgbClr val="575757"/>
                </a:solidFill>
                <a:latin typeface="Trebuchet MS" panose="020B0603020202020204" pitchFamily="34" charset="0"/>
              </a:rPr>
              <a:t>Baby Boomers</a:t>
            </a:r>
            <a:endParaRPr lang="en-US" sz="1600" dirty="0">
              <a:solidFill>
                <a:srgbClr val="575757"/>
              </a:solidFill>
              <a:latin typeface="Trebuchet MS" panose="020B0603020202020204" pitchFamily="34" charset="0"/>
            </a:endParaRPr>
          </a:p>
        </p:txBody>
      </p:sp>
      <p:sp>
        <p:nvSpPr>
          <p:cNvPr id="176" name="TextBox 175"/>
          <p:cNvSpPr txBox="1"/>
          <p:nvPr/>
        </p:nvSpPr>
        <p:spPr>
          <a:xfrm>
            <a:off x="9872663" y="2784475"/>
            <a:ext cx="615205" cy="246221"/>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600" dirty="0" smtClean="0">
                <a:solidFill>
                  <a:srgbClr val="575757"/>
                </a:solidFill>
                <a:latin typeface="Trebuchet MS" panose="020B0603020202020204" pitchFamily="34" charset="0"/>
              </a:rPr>
              <a:t>Silver</a:t>
            </a:r>
            <a:endParaRPr lang="en-US" sz="1600" dirty="0">
              <a:solidFill>
                <a:srgbClr val="575757"/>
              </a:solidFill>
              <a:latin typeface="Trebuchet MS" panose="020B0603020202020204" pitchFamily="34" charset="0"/>
            </a:endParaRPr>
          </a:p>
        </p:txBody>
      </p:sp>
      <p:sp>
        <p:nvSpPr>
          <p:cNvPr id="198" name="ee4pFootnotes"/>
          <p:cNvSpPr>
            <a:spLocks noChangeArrowheads="1"/>
          </p:cNvSpPr>
          <p:nvPr/>
        </p:nvSpPr>
        <p:spPr bwMode="auto">
          <a:xfrm>
            <a:off x="629999" y="6253194"/>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p:txBody>
      </p:sp>
      <p:sp>
        <p:nvSpPr>
          <p:cNvPr id="77"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8" name="Oval 77"/>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3</a:t>
            </a:r>
            <a:endParaRPr lang="en-US" sz="1200" b="1" kern="0" dirty="0">
              <a:solidFill>
                <a:schemeClr val="accent5"/>
              </a:solidFill>
            </a:endParaRPr>
          </a:p>
        </p:txBody>
      </p:sp>
      <p:sp>
        <p:nvSpPr>
          <p:cNvPr id="79" name="TextBox 78"/>
          <p:cNvSpPr txBox="1"/>
          <p:nvPr/>
        </p:nvSpPr>
        <p:spPr>
          <a:xfrm>
            <a:off x="10195838" y="60353"/>
            <a:ext cx="1174805"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Collaborations</a:t>
            </a:r>
          </a:p>
        </p:txBody>
      </p:sp>
      <p:grpSp>
        <p:nvGrpSpPr>
          <p:cNvPr id="83" name="Group 82"/>
          <p:cNvGrpSpPr/>
          <p:nvPr/>
        </p:nvGrpSpPr>
        <p:grpSpPr>
          <a:xfrm>
            <a:off x="409192" y="126813"/>
            <a:ext cx="1631440" cy="427981"/>
            <a:chOff x="1653202" y="129045"/>
            <a:chExt cx="1631440" cy="427981"/>
          </a:xfrm>
        </p:grpSpPr>
        <p:pic>
          <p:nvPicPr>
            <p:cNvPr id="84" name="Picture 83"/>
            <p:cNvPicPr>
              <a:picLocks noChangeAspect="1"/>
            </p:cNvPicPr>
            <p:nvPr/>
          </p:nvPicPr>
          <p:blipFill rotWithShape="1">
            <a:blip r:embed="rId36"/>
            <a:srcRect l="14684" t="-819" r="14013" b="-4746"/>
            <a:stretch/>
          </p:blipFill>
          <p:spPr>
            <a:xfrm>
              <a:off x="1653202" y="129045"/>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85" name="ColumnHeader"/>
            <p:cNvSpPr>
              <a:spLocks noChangeArrowheads="1"/>
            </p:cNvSpPr>
            <p:nvPr/>
          </p:nvSpPr>
          <p:spPr bwMode="gray">
            <a:xfrm rot="10800000" flipV="1">
              <a:off x="2012787"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Millennials</a:t>
              </a:r>
              <a:endParaRPr lang="en-US" sz="1600" b="1" dirty="0">
                <a:solidFill>
                  <a:srgbClr val="575757"/>
                </a:solidFill>
                <a:latin typeface="Trebuchet MS" panose="020B0603020202020204" pitchFamily="34" charset="0"/>
                <a:cs typeface="Arial" pitchFamily="34" charset="0"/>
              </a:endParaRPr>
            </a:p>
          </p:txBody>
        </p:sp>
      </p:grpSp>
    </p:spTree>
    <p:extLst>
      <p:ext uri="{BB962C8B-B14F-4D97-AF65-F5344CB8AC3E}">
        <p14:creationId xmlns:p14="http://schemas.microsoft.com/office/powerpoint/2010/main" val="1343562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9798" name="think-cell Slide" r:id="rId46" imgW="395" imgH="394" progId="TCLayout.ActiveDocument.1">
                  <p:embed/>
                </p:oleObj>
              </mc:Choice>
              <mc:Fallback>
                <p:oleObj name="think-cell Slide" r:id="rId46" imgW="395" imgH="394" progId="TCLayout.ActiveDocument.1">
                  <p:embed/>
                  <p:pic>
                    <p:nvPicPr>
                      <p:cNvPr id="0" name=""/>
                      <p:cNvPicPr/>
                      <p:nvPr/>
                    </p:nvPicPr>
                    <p:blipFill>
                      <a:blip r:embed="rId47"/>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b="1" dirty="0" err="1" smtClean="0">
              <a:solidFill>
                <a:srgbClr val="FFFFFF"/>
              </a:solidFill>
              <a:latin typeface="Trebuchet MS" panose="020B0603020202020204" pitchFamily="34" charset="0"/>
              <a:sym typeface="Trebuchet MS" panose="020B0603020202020204" pitchFamily="34" charset="0"/>
            </a:endParaRPr>
          </a:p>
        </p:txBody>
      </p:sp>
      <p:sp>
        <p:nvSpPr>
          <p:cNvPr id="3" name="Rectangle 2"/>
          <p:cNvSpPr/>
          <p:nvPr/>
        </p:nvSpPr>
        <p:spPr>
          <a:xfrm>
            <a:off x="5784860" y="2606204"/>
            <a:ext cx="1430085" cy="3684999"/>
          </a:xfrm>
          <a:prstGeom prst="rect">
            <a:avLst/>
          </a:prstGeom>
          <a:solidFill>
            <a:srgbClr val="EEE89A">
              <a:alpha val="60000"/>
            </a:srgbClr>
          </a:solidFill>
          <a:ln w="9525" cap="rnd" cmpd="sng" algn="ctr">
            <a:solidFill>
              <a:srgbClr val="D4DF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 name="Title 6"/>
          <p:cNvSpPr>
            <a:spLocks noGrp="1"/>
          </p:cNvSpPr>
          <p:nvPr>
            <p:ph type="title"/>
          </p:nvPr>
        </p:nvSpPr>
        <p:spPr>
          <a:xfrm>
            <a:off x="630000" y="622800"/>
            <a:ext cx="11347688" cy="941796"/>
          </a:xfrm>
        </p:spPr>
        <p:txBody>
          <a:bodyPr/>
          <a:lstStyle/>
          <a:p>
            <a:r>
              <a:rPr lang="en-US" dirty="0" smtClean="0"/>
              <a:t>Collaborations with streetwear &amp; artists have a positive impact on young generations and no impact on older ones</a:t>
            </a:r>
            <a:endParaRPr lang="en-US" dirty="0"/>
          </a:p>
        </p:txBody>
      </p:sp>
      <p:graphicFrame>
        <p:nvGraphicFramePr>
          <p:cNvPr id="27" name="Object 26"/>
          <p:cNvGraphicFramePr>
            <a:graphicFrameLocks noChangeAspect="1"/>
          </p:cNvGraphicFramePr>
          <p:nvPr>
            <p:custDataLst>
              <p:tags r:id="rId4"/>
            </p:custDataLst>
            <p:extLst/>
          </p:nvPr>
        </p:nvGraphicFramePr>
        <p:xfrm>
          <a:off x="2514600" y="3581400"/>
          <a:ext cx="1600200" cy="2771775"/>
        </p:xfrm>
        <a:graphic>
          <a:graphicData uri="http://schemas.openxmlformats.org/presentationml/2006/ole">
            <mc:AlternateContent xmlns:mc="http://schemas.openxmlformats.org/markup-compatibility/2006">
              <mc:Choice xmlns:v="urn:schemas-microsoft-com:vml" Requires="v">
                <p:oleObj spid="_x0000_s1269799" name="Chart" r:id="rId48" imgW="1600348" imgH="2775125" progId="MSGraph.Chart.8">
                  <p:embed followColorScheme="full"/>
                </p:oleObj>
              </mc:Choice>
              <mc:Fallback>
                <p:oleObj name="Chart" r:id="rId48" imgW="1600348" imgH="2775125" progId="MSGraph.Chart.8">
                  <p:embed followColorScheme="full"/>
                  <p:pic>
                    <p:nvPicPr>
                      <p:cNvPr id="0" name=""/>
                      <p:cNvPicPr>
                        <a:picLocks noChangeAspect="1" noChangeArrowheads="1"/>
                      </p:cNvPicPr>
                      <p:nvPr/>
                    </p:nvPicPr>
                    <p:blipFill>
                      <a:blip r:embed="rId49"/>
                      <a:srcRect/>
                      <a:stretch>
                        <a:fillRect/>
                      </a:stretch>
                    </p:blipFill>
                    <p:spPr bwMode="auto">
                      <a:xfrm>
                        <a:off x="2514600" y="3581400"/>
                        <a:ext cx="1600200" cy="2771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 name="Text Placeholder 12"/>
          <p:cNvSpPr>
            <a:spLocks noGrp="1"/>
          </p:cNvSpPr>
          <p:nvPr>
            <p:custDataLst>
              <p:tags r:id="rId5"/>
            </p:custDataLst>
          </p:nvPr>
        </p:nvSpPr>
        <p:spPr bwMode="gray">
          <a:xfrm>
            <a:off x="1739900" y="5391150"/>
            <a:ext cx="815975" cy="182563"/>
          </a:xfrm>
          <a:prstGeom prst="rect">
            <a:avLst/>
          </a:prstGeom>
          <a:noFill/>
          <a:effectLst/>
        </p:spPr>
        <p:txBody>
          <a:bodyPr vert="horz" wrap="none" lIns="0" tIns="0" rIns="0" bIns="0" numCol="1" spcCol="0" rtl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11D237C1-A218-4A67-ABDD-46B2A5392F67}" type="datetime'I''n''d''i''''f''''''f''''''e''''r''''''''''e''''n''t'' '''">
              <a:rPr lang="en-US" altLang="en-US" sz="1200" b="1">
                <a:solidFill>
                  <a:schemeClr val="tx1"/>
                </a:solidFill>
                <a:sym typeface="+mn-lt"/>
              </a:rPr>
              <a:pPr/>
              <a:t>Indifferent </a:t>
            </a:fld>
            <a:endParaRPr lang="en-US" sz="1200" b="1" dirty="0">
              <a:solidFill>
                <a:schemeClr val="tx1"/>
              </a:solidFill>
              <a:sym typeface="+mn-lt"/>
            </a:endParaRPr>
          </a:p>
        </p:txBody>
      </p:sp>
      <p:sp>
        <p:nvSpPr>
          <p:cNvPr id="67" name="Text Placeholder 3"/>
          <p:cNvSpPr>
            <a:spLocks noGrp="1"/>
          </p:cNvSpPr>
          <p:nvPr>
            <p:custDataLst>
              <p:tags r:id="rId6"/>
            </p:custDataLst>
          </p:nvPr>
        </p:nvSpPr>
        <p:spPr bwMode="gray">
          <a:xfrm>
            <a:off x="2987675" y="5375275"/>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BB4BC43-DC8F-4970-AD37-0F4D8A9B7773}" type="datetime'''''''''''''''''''1''''''''''4''''''''%'''''''''''''''''''''">
              <a:rPr lang="en-US" altLang="en-US" sz="1400" b="1"/>
              <a:pPr/>
              <a:t>14%</a:t>
            </a:fld>
            <a:endParaRPr lang="en-US" sz="1400" b="1" dirty="0">
              <a:sym typeface="+mn-lt"/>
            </a:endParaRPr>
          </a:p>
        </p:txBody>
      </p:sp>
      <p:sp>
        <p:nvSpPr>
          <p:cNvPr id="35" name="Text Placeholder 15"/>
          <p:cNvSpPr>
            <a:spLocks noGrp="1"/>
          </p:cNvSpPr>
          <p:nvPr>
            <p:custDataLst>
              <p:tags r:id="rId7"/>
            </p:custDataLst>
          </p:nvPr>
        </p:nvSpPr>
        <p:spPr bwMode="gray">
          <a:xfrm>
            <a:off x="3006725" y="487045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4B5B40E7-A177-4FE1-9036-BCE00DE15940}" type="datetime'''''''''1''''''''''''''''''''''''''''''''''''''''''''''''5''%'">
              <a:rPr lang="en-US" altLang="en-US" sz="1400">
                <a:solidFill>
                  <a:schemeClr val="tx1"/>
                </a:solidFill>
              </a:rPr>
              <a:pPr/>
              <a:t>15%</a:t>
            </a:fld>
            <a:endParaRPr lang="it-IT" sz="1400">
              <a:solidFill>
                <a:schemeClr val="tx1"/>
              </a:solidFill>
              <a:sym typeface="+mn-lt"/>
            </a:endParaRPr>
          </a:p>
        </p:txBody>
      </p:sp>
      <p:sp>
        <p:nvSpPr>
          <p:cNvPr id="33" name="Text Placeholder 12"/>
          <p:cNvSpPr>
            <a:spLocks noGrp="1"/>
          </p:cNvSpPr>
          <p:nvPr>
            <p:custDataLst>
              <p:tags r:id="rId8"/>
            </p:custDataLst>
          </p:nvPr>
        </p:nvSpPr>
        <p:spPr bwMode="gray">
          <a:xfrm>
            <a:off x="395288" y="4381500"/>
            <a:ext cx="2160588" cy="182563"/>
          </a:xfrm>
          <a:prstGeom prst="rect">
            <a:avLst/>
          </a:prstGeom>
          <a:noFill/>
          <a:effectLst/>
        </p:spPr>
        <p:txBody>
          <a:bodyPr vert="horz" wrap="none" lIns="0" tIns="0" rIns="0" bIns="0" numCol="1" spcCol="0" rtl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320EA489-4F1C-4B4D-9B4B-DABDDA7BD475}" type="datetime'Sp''ecial ''and uni''qu''''e'' c''oll''''e''c''''''tions'">
              <a:rPr lang="en-US" altLang="en-US" sz="1200" b="1">
                <a:solidFill>
                  <a:schemeClr val="tx1"/>
                </a:solidFill>
                <a:sym typeface="+mn-lt"/>
              </a:rPr>
              <a:pPr/>
              <a:t>Special and unique collections</a:t>
            </a:fld>
            <a:endParaRPr lang="en-US" sz="1200" b="1" dirty="0">
              <a:solidFill>
                <a:schemeClr val="tx1"/>
              </a:solidFill>
              <a:sym typeface="+mn-lt"/>
            </a:endParaRPr>
          </a:p>
        </p:txBody>
      </p:sp>
      <p:sp>
        <p:nvSpPr>
          <p:cNvPr id="75" name="Text Placeholder 12"/>
          <p:cNvSpPr>
            <a:spLocks noGrp="1"/>
          </p:cNvSpPr>
          <p:nvPr>
            <p:custDataLst>
              <p:tags r:id="rId9"/>
            </p:custDataLst>
          </p:nvPr>
        </p:nvSpPr>
        <p:spPr bwMode="gray">
          <a:xfrm>
            <a:off x="1403350" y="5895975"/>
            <a:ext cx="1152525" cy="182563"/>
          </a:xfrm>
          <a:prstGeom prst="rect">
            <a:avLst/>
          </a:prstGeom>
          <a:noFill/>
          <a:effectLst/>
        </p:spPr>
        <p:txBody>
          <a:bodyPr vert="horz" wrap="none" lIns="0" tIns="0" rIns="0" bIns="0" numCol="1" spcCol="0" rtl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91F8EA4F-FD89-43B0-A70A-5FBC03EA3F7A}" type="datetime'N''''''eg''''a''ti''''''''v''''e'' im''p''''''a''''c''t'''''''">
              <a:rPr lang="en-US" altLang="en-US" sz="1200" b="1">
                <a:solidFill>
                  <a:schemeClr val="tx1"/>
                </a:solidFill>
                <a:sym typeface="+mn-lt"/>
              </a:rPr>
              <a:pPr/>
              <a:t>Negative impact</a:t>
            </a:fld>
            <a:endParaRPr lang="en-US" sz="1200" b="1" dirty="0">
              <a:solidFill>
                <a:schemeClr val="tx1"/>
              </a:solidFill>
              <a:sym typeface="+mn-lt"/>
            </a:endParaRPr>
          </a:p>
        </p:txBody>
      </p:sp>
      <p:sp>
        <p:nvSpPr>
          <p:cNvPr id="76" name="Text Placeholder 3"/>
          <p:cNvSpPr>
            <a:spLocks noGrp="1"/>
          </p:cNvSpPr>
          <p:nvPr>
            <p:custDataLst>
              <p:tags r:id="rId10"/>
            </p:custDataLst>
          </p:nvPr>
        </p:nvSpPr>
        <p:spPr bwMode="gray">
          <a:xfrm>
            <a:off x="2759075" y="5880100"/>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DD23141-CDB9-41B4-A7ED-5A59CC12D5B0}" type="datetime'''''''''''''''3''''''''''''''''''''''''''''''%'''''">
              <a:rPr lang="en-US" altLang="en-US" sz="1400" b="1"/>
              <a:pPr/>
              <a:t>3%</a:t>
            </a:fld>
            <a:endParaRPr lang="en-US" sz="1400" b="1" dirty="0">
              <a:sym typeface="+mn-lt"/>
            </a:endParaRPr>
          </a:p>
        </p:txBody>
      </p:sp>
      <p:sp>
        <p:nvSpPr>
          <p:cNvPr id="32" name="Text Placeholder 12"/>
          <p:cNvSpPr>
            <a:spLocks noGrp="1"/>
          </p:cNvSpPr>
          <p:nvPr>
            <p:custDataLst>
              <p:tags r:id="rId11"/>
            </p:custDataLst>
          </p:nvPr>
        </p:nvSpPr>
        <p:spPr bwMode="gray">
          <a:xfrm>
            <a:off x="722313" y="4794250"/>
            <a:ext cx="1833563" cy="365125"/>
          </a:xfrm>
          <a:prstGeom prst="rect">
            <a:avLst/>
          </a:prstGeom>
          <a:noFill/>
          <a:effectLst/>
        </p:spPr>
        <p:txBody>
          <a:bodyPr vert="horz" wrap="none" lIns="0" tIns="0" rIns="0" bIns="0" numCol="1" spcCol="0" rtl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5621608A-FA20-4616-B906-0DF78277A66B}" type="datetime'''Something new'' &#10;''w''ith''o''ut'' changing iden''tity'''">
              <a:rPr lang="en-US" altLang="en-US" sz="1200" b="1">
                <a:solidFill>
                  <a:schemeClr val="tx1"/>
                </a:solidFill>
                <a:sym typeface="+mn-lt"/>
              </a:rPr>
              <a:pPr/>
              <a:t>Something new 
without changing identity</a:t>
            </a:fld>
            <a:endParaRPr lang="en-US" sz="1200" b="1" dirty="0">
              <a:solidFill>
                <a:schemeClr val="tx1"/>
              </a:solidFill>
              <a:sym typeface="+mn-lt"/>
            </a:endParaRPr>
          </a:p>
        </p:txBody>
      </p:sp>
      <p:sp>
        <p:nvSpPr>
          <p:cNvPr id="34" name="Text Placeholder 12"/>
          <p:cNvSpPr>
            <a:spLocks noGrp="1"/>
          </p:cNvSpPr>
          <p:nvPr>
            <p:custDataLst>
              <p:tags r:id="rId12"/>
            </p:custDataLst>
          </p:nvPr>
        </p:nvSpPr>
        <p:spPr bwMode="gray">
          <a:xfrm>
            <a:off x="669925" y="3876675"/>
            <a:ext cx="1885950" cy="182563"/>
          </a:xfrm>
          <a:prstGeom prst="rect">
            <a:avLst/>
          </a:prstGeom>
          <a:noFill/>
          <a:effectLst/>
        </p:spPr>
        <p:txBody>
          <a:bodyPr vert="horz" wrap="none" lIns="0" tIns="0" rIns="0" bIns="0" numCol="1" spcCol="0" rtl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AC5847CD-5A9A-4EE9-AC0C-B39701E1009C}" type="datetime'''''C''ool, n''''e''w dif''''f''eren''t s''tyle''s '''''''''">
              <a:rPr lang="en-US" altLang="en-US" sz="1200" b="1">
                <a:solidFill>
                  <a:schemeClr val="tx1"/>
                </a:solidFill>
                <a:sym typeface="+mn-lt"/>
              </a:rPr>
              <a:pPr/>
              <a:t>Cool, new different styles </a:t>
            </a:fld>
            <a:endParaRPr lang="en-US" sz="1200" b="1" dirty="0">
              <a:solidFill>
                <a:schemeClr val="tx1"/>
              </a:solidFill>
              <a:sym typeface="+mn-lt"/>
            </a:endParaRPr>
          </a:p>
        </p:txBody>
      </p:sp>
      <p:sp>
        <p:nvSpPr>
          <p:cNvPr id="36" name="Text Placeholder 14"/>
          <p:cNvSpPr>
            <a:spLocks noGrp="1"/>
          </p:cNvSpPr>
          <p:nvPr>
            <p:custDataLst>
              <p:tags r:id="rId13"/>
            </p:custDataLst>
          </p:nvPr>
        </p:nvSpPr>
        <p:spPr bwMode="gray">
          <a:xfrm>
            <a:off x="3235325" y="4365625"/>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3CF8FACE-7803-44A0-B094-02473F6E0113}" type="datetime'''''''''''2''''''''''''''6''''%'''''''''''''">
              <a:rPr lang="en-US" altLang="en-US" sz="1400">
                <a:solidFill>
                  <a:schemeClr val="tx1"/>
                </a:solidFill>
              </a:rPr>
              <a:pPr/>
              <a:t>26%</a:t>
            </a:fld>
            <a:endParaRPr lang="it-IT" sz="1400">
              <a:solidFill>
                <a:schemeClr val="tx1"/>
              </a:solidFill>
              <a:sym typeface="+mn-lt"/>
            </a:endParaRPr>
          </a:p>
        </p:txBody>
      </p:sp>
      <p:sp>
        <p:nvSpPr>
          <p:cNvPr id="28" name="Text Placeholder 13"/>
          <p:cNvSpPr>
            <a:spLocks noGrp="1"/>
          </p:cNvSpPr>
          <p:nvPr>
            <p:custDataLst>
              <p:tags r:id="rId14"/>
            </p:custDataLst>
          </p:nvPr>
        </p:nvSpPr>
        <p:spPr bwMode="gray">
          <a:xfrm>
            <a:off x="3359150" y="386080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96E0BDF0-2D45-40DE-94AD-DE76AF93B8B6}" type="datetime'''3''''''''2''''''''''''%'''''''''''''''''">
              <a:rPr lang="en-US" altLang="en-US" sz="1400">
                <a:solidFill>
                  <a:schemeClr val="tx1"/>
                </a:solidFill>
              </a:rPr>
              <a:pPr/>
              <a:t>32%</a:t>
            </a:fld>
            <a:endParaRPr lang="it-IT" sz="1400" dirty="0">
              <a:solidFill>
                <a:schemeClr val="tx1"/>
              </a:solidFill>
              <a:sym typeface="+mn-lt"/>
            </a:endParaRPr>
          </a:p>
        </p:txBody>
      </p:sp>
      <p:sp>
        <p:nvSpPr>
          <p:cNvPr id="38" name="TextBox 99"/>
          <p:cNvSpPr txBox="1">
            <a:spLocks noChangeArrowheads="1"/>
          </p:cNvSpPr>
          <p:nvPr/>
        </p:nvSpPr>
        <p:spPr bwMode="auto">
          <a:xfrm>
            <a:off x="273920" y="2219699"/>
            <a:ext cx="2604321" cy="427979"/>
          </a:xfrm>
          <a:prstGeom prst="rect">
            <a:avLst/>
          </a:prstGeom>
          <a:noFill/>
          <a:ln w="9525">
            <a:noFill/>
            <a:miter lim="800000"/>
            <a:headEnd/>
            <a:tailEnd/>
          </a:ln>
        </p:spPr>
        <p:txBody>
          <a:bodyPr wrap="square" tIns="90000" bIns="90000">
            <a:spAutoFit/>
          </a:bodyPr>
          <a:lstStyle/>
          <a:p>
            <a:pPr>
              <a:buClr>
                <a:srgbClr val="177B57"/>
              </a:buClr>
              <a:buSzPct val="100000"/>
            </a:pPr>
            <a:r>
              <a:rPr lang="en-US" sz="1600" i="1" dirty="0">
                <a:solidFill>
                  <a:srgbClr val="29BA74"/>
                </a:solidFill>
                <a:cs typeface="Arial" pitchFamily="34" charset="0"/>
              </a:rPr>
              <a:t>% of </a:t>
            </a:r>
            <a:r>
              <a:rPr lang="en-US" sz="1600" i="1" dirty="0" smtClean="0">
                <a:solidFill>
                  <a:srgbClr val="29BA74"/>
                </a:solidFill>
                <a:cs typeface="Arial" pitchFamily="34" charset="0"/>
              </a:rPr>
              <a:t>respondents</a:t>
            </a:r>
            <a:endParaRPr lang="en-US" sz="1600" i="1" baseline="30000" dirty="0">
              <a:solidFill>
                <a:srgbClr val="29BA74"/>
              </a:solidFill>
              <a:cs typeface="Arial" pitchFamily="34" charset="0"/>
            </a:endParaRPr>
          </a:p>
        </p:txBody>
      </p:sp>
      <p:sp>
        <p:nvSpPr>
          <p:cNvPr id="39" name="ColumnHeader"/>
          <p:cNvSpPr txBox="1">
            <a:spLocks noChangeArrowheads="1"/>
          </p:cNvSpPr>
          <p:nvPr/>
        </p:nvSpPr>
        <p:spPr bwMode="auto">
          <a:xfrm>
            <a:off x="2186169" y="2297113"/>
            <a:ext cx="1601788" cy="318924"/>
          </a:xfrm>
          <a:prstGeom prst="rect">
            <a:avLst/>
          </a:prstGeom>
          <a:noFill/>
          <a:ln w="9525">
            <a:noFill/>
            <a:miter lim="800000"/>
            <a:headEnd type="none" w="lg" len="lg"/>
            <a:tailEnd type="none" w="lg" len="lg"/>
          </a:ln>
          <a:effectLst>
            <a:outerShdw dist="25400" dir="5400000" sx="99001" sy="99001" algn="ctr" rotWithShape="0">
              <a:srgbClr val="177B57"/>
            </a:outerShdw>
          </a:effectLst>
        </p:spPr>
        <p:txBody>
          <a:bodyPr lIns="0" tIns="0" rIns="0" bIns="72000" anchor="b">
            <a:spAutoFit/>
          </a:bodyPr>
          <a:lstStyle/>
          <a:p>
            <a:pPr algn="ctr" fontAlgn="auto">
              <a:spcBef>
                <a:spcPts val="0"/>
              </a:spcBef>
              <a:spcAft>
                <a:spcPts val="0"/>
              </a:spcAft>
              <a:buSzPct val="100000"/>
              <a:defRPr/>
            </a:pPr>
            <a:r>
              <a:rPr lang="en-US" sz="1600" b="1" kern="0" dirty="0" smtClean="0">
                <a:solidFill>
                  <a:srgbClr val="29BA74"/>
                </a:solidFill>
                <a:latin typeface="+mn-lt"/>
                <a:ea typeface="+mn-ea"/>
                <a:cs typeface="Arial" pitchFamily="34" charset="0"/>
              </a:rPr>
              <a:t>Overall</a:t>
            </a:r>
            <a:endParaRPr lang="en-US" sz="1600" b="1" kern="0" dirty="0">
              <a:solidFill>
                <a:srgbClr val="29BA74"/>
              </a:solidFill>
              <a:latin typeface="+mn-lt"/>
              <a:ea typeface="+mn-ea"/>
              <a:cs typeface="Arial" pitchFamily="34" charset="0"/>
            </a:endParaRPr>
          </a:p>
        </p:txBody>
      </p:sp>
      <p:sp>
        <p:nvSpPr>
          <p:cNvPr id="40" name="ColumnHeader"/>
          <p:cNvSpPr txBox="1">
            <a:spLocks noChangeArrowheads="1"/>
          </p:cNvSpPr>
          <p:nvPr/>
        </p:nvSpPr>
        <p:spPr bwMode="auto">
          <a:xfrm>
            <a:off x="4121698" y="2297113"/>
            <a:ext cx="1601788" cy="318924"/>
          </a:xfrm>
          <a:prstGeom prst="rect">
            <a:avLst/>
          </a:prstGeom>
          <a:noFill/>
          <a:ln w="9525">
            <a:noFill/>
            <a:miter lim="800000"/>
            <a:headEnd type="none" w="lg" len="lg"/>
            <a:tailEnd type="none" w="lg" len="lg"/>
          </a:ln>
          <a:effectLst>
            <a:outerShdw dist="25400" dir="5400000" sx="99001" sy="99001" algn="ctr" rotWithShape="0">
              <a:srgbClr val="177B57"/>
            </a:outerShdw>
          </a:effectLst>
        </p:spPr>
        <p:txBody>
          <a:bodyPr lIns="0" tIns="0" rIns="0" bIns="72000" anchor="b">
            <a:spAutoFit/>
          </a:bodyPr>
          <a:lstStyle/>
          <a:p>
            <a:pPr algn="ctr" fontAlgn="auto">
              <a:spcBef>
                <a:spcPts val="0"/>
              </a:spcBef>
              <a:spcAft>
                <a:spcPts val="0"/>
              </a:spcAft>
              <a:buSzPct val="100000"/>
              <a:defRPr/>
            </a:pPr>
            <a:r>
              <a:rPr lang="en-US" sz="1600" b="1" kern="0" dirty="0" smtClean="0">
                <a:solidFill>
                  <a:srgbClr val="29BA74"/>
                </a:solidFill>
                <a:cs typeface="Arial" pitchFamily="34" charset="0"/>
              </a:rPr>
              <a:t>By Generation</a:t>
            </a:r>
            <a:endParaRPr lang="en-US" sz="1600" b="1" kern="0" dirty="0">
              <a:solidFill>
                <a:srgbClr val="29BA74"/>
              </a:solidFill>
              <a:cs typeface="Arial" pitchFamily="34" charset="0"/>
            </a:endParaRPr>
          </a:p>
        </p:txBody>
      </p:sp>
      <p:cxnSp>
        <p:nvCxnSpPr>
          <p:cNvPr id="59" name="Straight Connector 58"/>
          <p:cNvCxnSpPr/>
          <p:nvPr/>
        </p:nvCxnSpPr>
        <p:spPr>
          <a:xfrm>
            <a:off x="3883129" y="2628900"/>
            <a:ext cx="0" cy="3606205"/>
          </a:xfrm>
          <a:prstGeom prst="line">
            <a:avLst/>
          </a:prstGeom>
          <a:ln>
            <a:solidFill>
              <a:srgbClr val="B2B2B2"/>
            </a:solidFill>
            <a:prstDash val="dash"/>
          </a:ln>
        </p:spPr>
        <p:style>
          <a:lnRef idx="1">
            <a:schemeClr val="accent1"/>
          </a:lnRef>
          <a:fillRef idx="0">
            <a:schemeClr val="accent1"/>
          </a:fillRef>
          <a:effectRef idx="0">
            <a:schemeClr val="accent1"/>
          </a:effectRef>
          <a:fontRef idx="minor">
            <a:schemeClr val="tx1"/>
          </a:fontRef>
        </p:style>
      </p:cxnSp>
      <p:sp>
        <p:nvSpPr>
          <p:cNvPr id="60" name="Text Placeholder 3"/>
          <p:cNvSpPr>
            <a:spLocks noGrp="1"/>
          </p:cNvSpPr>
          <p:nvPr/>
        </p:nvSpPr>
        <p:spPr bwMode="gray">
          <a:xfrm>
            <a:off x="8462529" y="2619706"/>
            <a:ext cx="1384300" cy="212725"/>
          </a:xfrm>
          <a:prstGeom prst="rect">
            <a:avLst/>
          </a:prstGeom>
          <a:noFill/>
          <a:effectLst/>
        </p:spPr>
        <p:txBody>
          <a:bodyPr lIns="0" tIns="0" rIns="0" bIns="0"/>
          <a:lstStyle/>
          <a:p>
            <a:pPr algn="ctr" defTabSz="914400"/>
            <a:r>
              <a:rPr lang="en-US" sz="1400" b="1" dirty="0" smtClean="0">
                <a:solidFill>
                  <a:srgbClr val="575757"/>
                </a:solidFill>
              </a:rPr>
              <a:t>Baby Boomer</a:t>
            </a:r>
            <a:endParaRPr lang="en-US" sz="1400" b="1" dirty="0">
              <a:solidFill>
                <a:srgbClr val="575757"/>
              </a:solidFill>
              <a:sym typeface="Arial" pitchFamily="34" charset="0"/>
            </a:endParaRPr>
          </a:p>
        </p:txBody>
      </p:sp>
      <p:sp>
        <p:nvSpPr>
          <p:cNvPr id="61" name="Text Placeholder 2"/>
          <p:cNvSpPr>
            <a:spLocks noGrp="1"/>
          </p:cNvSpPr>
          <p:nvPr/>
        </p:nvSpPr>
        <p:spPr bwMode="gray">
          <a:xfrm>
            <a:off x="7442200" y="2619706"/>
            <a:ext cx="574675" cy="212725"/>
          </a:xfrm>
          <a:prstGeom prst="rect">
            <a:avLst/>
          </a:prstGeom>
          <a:noFill/>
          <a:effectLst/>
        </p:spPr>
        <p:txBody>
          <a:bodyPr lIns="0" tIns="0" rIns="0" bIns="0"/>
          <a:lstStyle/>
          <a:p>
            <a:pPr algn="ctr" defTabSz="914400"/>
            <a:fld id="{608791A6-0E32-4349-8A9F-6EA8C023E9DE}" type="datetime'''''''G''e''''''n''.'''''''''' ''''''''''''''''''''''''''X'">
              <a:rPr lang="en-US" sz="1400" b="1">
                <a:solidFill>
                  <a:srgbClr val="575757"/>
                </a:solidFill>
              </a:rPr>
              <a:pPr algn="ctr" defTabSz="914400"/>
              <a:t>Gen. X</a:t>
            </a:fld>
            <a:endParaRPr lang="en-US" sz="1400" b="1" dirty="0">
              <a:solidFill>
                <a:srgbClr val="575757"/>
              </a:solidFill>
              <a:sym typeface="Arial" pitchFamily="34" charset="0"/>
            </a:endParaRPr>
          </a:p>
        </p:txBody>
      </p:sp>
      <p:sp>
        <p:nvSpPr>
          <p:cNvPr id="62" name="Text Placeholder 48"/>
          <p:cNvSpPr>
            <a:spLocks noGrp="1"/>
          </p:cNvSpPr>
          <p:nvPr/>
        </p:nvSpPr>
        <p:spPr bwMode="gray">
          <a:xfrm>
            <a:off x="5596008" y="2619706"/>
            <a:ext cx="1374627" cy="198481"/>
          </a:xfrm>
          <a:prstGeom prst="rect">
            <a:avLst/>
          </a:prstGeom>
          <a:noFill/>
          <a:effectLst/>
        </p:spPr>
        <p:txBody>
          <a:bodyPr lIns="0" tIns="0" rIns="0" bIns="0"/>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ct val="0"/>
              </a:spcBef>
              <a:defRPr/>
            </a:pPr>
            <a:r>
              <a:rPr lang="en-US" sz="1400" dirty="0" smtClean="0">
                <a:solidFill>
                  <a:srgbClr val="A8B21C"/>
                </a:solidFill>
                <a:sym typeface="+mn-lt"/>
              </a:rPr>
              <a:t>Millennials</a:t>
            </a:r>
            <a:endParaRPr lang="en-US" sz="1400" dirty="0">
              <a:solidFill>
                <a:srgbClr val="A8B21C"/>
              </a:solidFill>
              <a:sym typeface="+mn-lt"/>
            </a:endParaRPr>
          </a:p>
        </p:txBody>
      </p:sp>
      <p:sp>
        <p:nvSpPr>
          <p:cNvPr id="95" name="Text Placeholder 3"/>
          <p:cNvSpPr>
            <a:spLocks noGrp="1"/>
          </p:cNvSpPr>
          <p:nvPr/>
        </p:nvSpPr>
        <p:spPr bwMode="gray">
          <a:xfrm>
            <a:off x="10026650" y="2619706"/>
            <a:ext cx="1384300" cy="212725"/>
          </a:xfrm>
          <a:prstGeom prst="rect">
            <a:avLst/>
          </a:prstGeom>
          <a:noFill/>
          <a:effectLst/>
        </p:spPr>
        <p:txBody>
          <a:bodyPr lIns="0" tIns="0" rIns="0" bIns="0"/>
          <a:lstStyle/>
          <a:p>
            <a:pPr algn="ctr" defTabSz="914400"/>
            <a:r>
              <a:rPr lang="en-US" sz="1400" b="1" dirty="0" smtClean="0">
                <a:solidFill>
                  <a:srgbClr val="575757"/>
                </a:solidFill>
              </a:rPr>
              <a:t>Silver</a:t>
            </a:r>
            <a:endParaRPr lang="en-US" sz="1400" b="1" dirty="0">
              <a:solidFill>
                <a:srgbClr val="575757"/>
              </a:solidFill>
              <a:sym typeface="Arial" pitchFamily="34" charset="0"/>
            </a:endParaRPr>
          </a:p>
        </p:txBody>
      </p:sp>
      <p:graphicFrame>
        <p:nvGraphicFramePr>
          <p:cNvPr id="141" name="Object 140"/>
          <p:cNvGraphicFramePr>
            <a:graphicFrameLocks noChangeAspect="1"/>
          </p:cNvGraphicFramePr>
          <p:nvPr>
            <p:custDataLst>
              <p:tags r:id="rId15"/>
            </p:custDataLst>
            <p:extLst/>
          </p:nvPr>
        </p:nvGraphicFramePr>
        <p:xfrm>
          <a:off x="10210800" y="3581400"/>
          <a:ext cx="1619385" cy="2752635"/>
        </p:xfrm>
        <a:graphic>
          <a:graphicData uri="http://schemas.openxmlformats.org/presentationml/2006/ole">
            <mc:AlternateContent xmlns:mc="http://schemas.openxmlformats.org/markup-compatibility/2006">
              <mc:Choice xmlns:v="urn:schemas-microsoft-com:vml" Requires="v">
                <p:oleObj spid="_x0000_s1269800" name="Chart" r:id="rId50" imgW="1619287" imgH="2749506" progId="MSGraph.Chart.8">
                  <p:embed followColorScheme="full"/>
                </p:oleObj>
              </mc:Choice>
              <mc:Fallback>
                <p:oleObj name="Chart" r:id="rId50" imgW="1619287" imgH="2749506" progId="MSGraph.Chart.8">
                  <p:embed followColorScheme="full"/>
                  <p:pic>
                    <p:nvPicPr>
                      <p:cNvPr id="0" name=""/>
                      <p:cNvPicPr>
                        <a:picLocks noChangeAspect="1" noChangeArrowheads="1"/>
                      </p:cNvPicPr>
                      <p:nvPr/>
                    </p:nvPicPr>
                    <p:blipFill>
                      <a:blip r:embed="rId51"/>
                      <a:srcRect/>
                      <a:stretch>
                        <a:fillRect/>
                      </a:stretch>
                    </p:blipFill>
                    <p:spPr bwMode="auto">
                      <a:xfrm>
                        <a:off x="10210800" y="3581400"/>
                        <a:ext cx="1619385" cy="2752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 name="Text Placeholder 19"/>
          <p:cNvSpPr>
            <a:spLocks noGrp="1"/>
          </p:cNvSpPr>
          <p:nvPr>
            <p:custDataLst>
              <p:tags r:id="rId16"/>
            </p:custDataLst>
          </p:nvPr>
        </p:nvSpPr>
        <p:spPr bwMode="gray">
          <a:xfrm>
            <a:off x="10569575" y="3860800"/>
            <a:ext cx="296863"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CB2B2C31-C282-40F2-8EC1-183B252B125C}" type="datetime'''''''''''''8''''''''''''''''''''''''''''%'''''''''''">
              <a:rPr lang="en-US" altLang="en-US" sz="1400">
                <a:solidFill>
                  <a:schemeClr val="tx1"/>
                </a:solidFill>
              </a:rPr>
              <a:pPr/>
              <a:t>8%</a:t>
            </a:fld>
            <a:endParaRPr lang="it-IT" sz="1400" dirty="0">
              <a:solidFill>
                <a:schemeClr val="tx1"/>
              </a:solidFill>
              <a:sym typeface="+mn-lt"/>
            </a:endParaRPr>
          </a:p>
        </p:txBody>
      </p:sp>
      <p:sp>
        <p:nvSpPr>
          <p:cNvPr id="147" name="Text Placeholder 3"/>
          <p:cNvSpPr>
            <a:spLocks noGrp="1"/>
          </p:cNvSpPr>
          <p:nvPr>
            <p:custDataLst>
              <p:tags r:id="rId17"/>
            </p:custDataLst>
          </p:nvPr>
        </p:nvSpPr>
        <p:spPr bwMode="gray">
          <a:xfrm>
            <a:off x="10569575" y="5870575"/>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E04AA8D-51E1-4D6C-9AAB-36474250C645}" type="datetime'''''8''''''''''''''''''''''''''''''''''''''''''''%'''''''">
              <a:rPr lang="en-US" altLang="en-US" sz="1400" b="1"/>
              <a:pPr/>
              <a:t>8%</a:t>
            </a:fld>
            <a:endParaRPr lang="en-US" sz="1400" b="1" dirty="0">
              <a:sym typeface="+mn-lt"/>
            </a:endParaRPr>
          </a:p>
        </p:txBody>
      </p:sp>
      <p:sp>
        <p:nvSpPr>
          <p:cNvPr id="145" name="Text Placeholder 21"/>
          <p:cNvSpPr>
            <a:spLocks noGrp="1"/>
          </p:cNvSpPr>
          <p:nvPr>
            <p:custDataLst>
              <p:tags r:id="rId18"/>
            </p:custDataLst>
          </p:nvPr>
        </p:nvSpPr>
        <p:spPr bwMode="gray">
          <a:xfrm>
            <a:off x="11550650" y="536575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EB1598F2-D45F-4D57-B7CA-19715750CA72}" type="datetime'''''''''''''5''''''''''5''''''%'''''''''">
              <a:rPr lang="en-US" altLang="en-US" sz="1400">
                <a:solidFill>
                  <a:schemeClr val="tx1"/>
                </a:solidFill>
              </a:rPr>
              <a:pPr/>
              <a:t>55%</a:t>
            </a:fld>
            <a:endParaRPr lang="it-IT" sz="1400">
              <a:solidFill>
                <a:schemeClr val="tx1"/>
              </a:solidFill>
              <a:sym typeface="+mn-lt"/>
            </a:endParaRPr>
          </a:p>
        </p:txBody>
      </p:sp>
      <p:sp>
        <p:nvSpPr>
          <p:cNvPr id="68" name="Text Placeholder 3"/>
          <p:cNvSpPr>
            <a:spLocks noGrp="1"/>
          </p:cNvSpPr>
          <p:nvPr>
            <p:custDataLst>
              <p:tags r:id="rId19"/>
            </p:custDataLst>
          </p:nvPr>
        </p:nvSpPr>
        <p:spPr bwMode="gray">
          <a:xfrm>
            <a:off x="10598150" y="4865688"/>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55557F8-8985-4D2D-B78A-EE2220633943}" type="datetime'''''''''''''''''''9''''%'">
              <a:rPr lang="en-US" altLang="en-US" sz="1400" b="1"/>
              <a:pPr/>
              <a:t>9%</a:t>
            </a:fld>
            <a:endParaRPr lang="en-US" sz="1400" b="1" dirty="0">
              <a:sym typeface="+mn-lt"/>
            </a:endParaRPr>
          </a:p>
        </p:txBody>
      </p:sp>
      <p:sp>
        <p:nvSpPr>
          <p:cNvPr id="142" name="Text Placeholder 20"/>
          <p:cNvSpPr>
            <a:spLocks noGrp="1"/>
          </p:cNvSpPr>
          <p:nvPr>
            <p:custDataLst>
              <p:tags r:id="rId20"/>
            </p:custDataLst>
          </p:nvPr>
        </p:nvSpPr>
        <p:spPr bwMode="gray">
          <a:xfrm>
            <a:off x="10693400" y="4365625"/>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172E3C1A-90F5-46DC-BC6C-79D93C57E41B}" type="datetime'''''''''''''''''''''''''''''''''''1''4''''''''''''%'">
              <a:rPr lang="en-US" altLang="en-US" sz="1400">
                <a:solidFill>
                  <a:schemeClr val="tx1"/>
                </a:solidFill>
              </a:rPr>
              <a:pPr/>
              <a:t>14%</a:t>
            </a:fld>
            <a:endParaRPr lang="it-IT" sz="1400" dirty="0">
              <a:solidFill>
                <a:schemeClr val="tx1"/>
              </a:solidFill>
              <a:sym typeface="+mn-lt"/>
            </a:endParaRPr>
          </a:p>
        </p:txBody>
      </p:sp>
      <p:sp>
        <p:nvSpPr>
          <p:cNvPr id="63" name="ee4pFootnotes"/>
          <p:cNvSpPr>
            <a:spLocks noChangeArrowheads="1"/>
          </p:cNvSpPr>
          <p:nvPr/>
        </p:nvSpPr>
        <p:spPr bwMode="auto">
          <a:xfrm>
            <a:off x="629999" y="6266455"/>
            <a:ext cx="7182000"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smtClean="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Note: </a:t>
            </a:r>
            <a:r>
              <a:rPr lang="en-US" sz="1000" dirty="0">
                <a:solidFill>
                  <a:schemeClr val="bg1">
                    <a:lumMod val="50000"/>
                  </a:schemeClr>
                </a:solidFill>
                <a:latin typeface="Trebuchet MS" panose="020B0603020202020204" pitchFamily="34" charset="0"/>
                <a:cs typeface="Arial" pitchFamily="34" charset="0"/>
              </a:rPr>
              <a:t>S</a:t>
            </a:r>
            <a:r>
              <a:rPr lang="en-US" sz="1000" dirty="0" smtClean="0">
                <a:solidFill>
                  <a:schemeClr val="bg1">
                    <a:lumMod val="50000"/>
                  </a:schemeClr>
                </a:solidFill>
                <a:latin typeface="Trebuchet MS" panose="020B0603020202020204" pitchFamily="34" charset="0"/>
                <a:cs typeface="Arial" pitchFamily="34" charset="0"/>
              </a:rPr>
              <a:t>elected most important answers </a:t>
            </a:r>
            <a:endParaRPr lang="en-US" sz="1000" dirty="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p:txBody>
      </p:sp>
      <p:graphicFrame>
        <p:nvGraphicFramePr>
          <p:cNvPr id="70" name="Object 69"/>
          <p:cNvGraphicFramePr>
            <a:graphicFrameLocks noChangeAspect="1"/>
          </p:cNvGraphicFramePr>
          <p:nvPr>
            <p:custDataLst>
              <p:tags r:id="rId21"/>
            </p:custDataLst>
            <p:extLst/>
          </p:nvPr>
        </p:nvGraphicFramePr>
        <p:xfrm>
          <a:off x="8648700" y="3581400"/>
          <a:ext cx="1619385" cy="2752635"/>
        </p:xfrm>
        <a:graphic>
          <a:graphicData uri="http://schemas.openxmlformats.org/presentationml/2006/ole">
            <mc:AlternateContent xmlns:mc="http://schemas.openxmlformats.org/markup-compatibility/2006">
              <mc:Choice xmlns:v="urn:schemas-microsoft-com:vml" Requires="v">
                <p:oleObj spid="_x0000_s1269801" name="Chart" r:id="rId52" imgW="1619287" imgH="2749506" progId="MSGraph.Chart.8">
                  <p:embed followColorScheme="full"/>
                </p:oleObj>
              </mc:Choice>
              <mc:Fallback>
                <p:oleObj name="Chart" r:id="rId52" imgW="1619287" imgH="2749506" progId="MSGraph.Chart.8">
                  <p:embed followColorScheme="full"/>
                  <p:pic>
                    <p:nvPicPr>
                      <p:cNvPr id="0" name=""/>
                      <p:cNvPicPr>
                        <a:picLocks noChangeAspect="1" noChangeArrowheads="1"/>
                      </p:cNvPicPr>
                      <p:nvPr/>
                    </p:nvPicPr>
                    <p:blipFill>
                      <a:blip r:embed="rId53"/>
                      <a:srcRect/>
                      <a:stretch>
                        <a:fillRect/>
                      </a:stretch>
                    </p:blipFill>
                    <p:spPr bwMode="auto">
                      <a:xfrm>
                        <a:off x="8648700" y="3581400"/>
                        <a:ext cx="1619385" cy="2752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ext Placeholder 19"/>
          <p:cNvSpPr>
            <a:spLocks noGrp="1"/>
          </p:cNvSpPr>
          <p:nvPr>
            <p:custDataLst>
              <p:tags r:id="rId22"/>
            </p:custDataLst>
          </p:nvPr>
        </p:nvSpPr>
        <p:spPr bwMode="gray">
          <a:xfrm>
            <a:off x="9159875" y="386080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A118A4EB-3CB8-48EA-81FD-19B66617CB74}" type="datetime'''''''''''1''''''''''''''5''''%'''''''''''''''''''''">
              <a:rPr lang="en-US" altLang="en-US" sz="1400">
                <a:solidFill>
                  <a:schemeClr val="tx1"/>
                </a:solidFill>
              </a:rPr>
              <a:pPr/>
              <a:t>15%</a:t>
            </a:fld>
            <a:endParaRPr lang="it-IT" sz="1400" dirty="0">
              <a:solidFill>
                <a:schemeClr val="tx1"/>
              </a:solidFill>
              <a:sym typeface="+mn-lt"/>
            </a:endParaRPr>
          </a:p>
        </p:txBody>
      </p:sp>
      <p:sp>
        <p:nvSpPr>
          <p:cNvPr id="82" name="Text Placeholder 20"/>
          <p:cNvSpPr>
            <a:spLocks noGrp="1"/>
          </p:cNvSpPr>
          <p:nvPr>
            <p:custDataLst>
              <p:tags r:id="rId23"/>
            </p:custDataLst>
          </p:nvPr>
        </p:nvSpPr>
        <p:spPr bwMode="gray">
          <a:xfrm>
            <a:off x="9283700" y="4365625"/>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50D4FEEC-53E6-4230-AA4E-024539A098E8}" type="datetime'''2''''''''''''''''''''''''1''''''%'''''''''''''''''''''''">
              <a:rPr lang="en-US" altLang="en-US" sz="1400">
                <a:solidFill>
                  <a:schemeClr val="tx1"/>
                </a:solidFill>
              </a:rPr>
              <a:pPr/>
              <a:t>21%</a:t>
            </a:fld>
            <a:endParaRPr lang="it-IT" sz="1400">
              <a:solidFill>
                <a:schemeClr val="tx1"/>
              </a:solidFill>
              <a:sym typeface="+mn-lt"/>
            </a:endParaRPr>
          </a:p>
        </p:txBody>
      </p:sp>
      <p:sp>
        <p:nvSpPr>
          <p:cNvPr id="71" name="Text Placeholder 21"/>
          <p:cNvSpPr>
            <a:spLocks noGrp="1"/>
          </p:cNvSpPr>
          <p:nvPr>
            <p:custDataLst>
              <p:tags r:id="rId24"/>
            </p:custDataLst>
          </p:nvPr>
        </p:nvSpPr>
        <p:spPr bwMode="gray">
          <a:xfrm>
            <a:off x="9483725" y="536575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090269A6-604D-4E90-9A11-531D6EE43B4C}" type="datetime'''''''''''''''''''''''''''3''''''''''''''1''''%'''''''">
              <a:rPr lang="en-US" altLang="en-US" sz="1400">
                <a:solidFill>
                  <a:schemeClr val="tx1"/>
                </a:solidFill>
              </a:rPr>
              <a:pPr/>
              <a:t>31%</a:t>
            </a:fld>
            <a:endParaRPr lang="it-IT" sz="1400">
              <a:solidFill>
                <a:schemeClr val="tx1"/>
              </a:solidFill>
              <a:sym typeface="+mn-lt"/>
            </a:endParaRPr>
          </a:p>
        </p:txBody>
      </p:sp>
      <p:sp>
        <p:nvSpPr>
          <p:cNvPr id="79" name="Text Placeholder 3"/>
          <p:cNvSpPr>
            <a:spLocks noGrp="1"/>
          </p:cNvSpPr>
          <p:nvPr>
            <p:custDataLst>
              <p:tags r:id="rId25"/>
            </p:custDataLst>
          </p:nvPr>
        </p:nvSpPr>
        <p:spPr bwMode="gray">
          <a:xfrm>
            <a:off x="9197975" y="4865688"/>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56CDF7F8-5A20-4D23-A4A9-6AB94140177C}" type="datetime'''''''''''1''''''''''''''''''''''''7''%'''''''''''">
              <a:rPr lang="en-US" altLang="en-US" sz="1400" b="1"/>
              <a:pPr/>
              <a:t>17%</a:t>
            </a:fld>
            <a:endParaRPr lang="en-US" sz="1400" b="1" dirty="0">
              <a:sym typeface="+mn-lt"/>
            </a:endParaRPr>
          </a:p>
        </p:txBody>
      </p:sp>
      <p:sp>
        <p:nvSpPr>
          <p:cNvPr id="80" name="Text Placeholder 3"/>
          <p:cNvSpPr>
            <a:spLocks noGrp="1"/>
          </p:cNvSpPr>
          <p:nvPr>
            <p:custDataLst>
              <p:tags r:id="rId26"/>
            </p:custDataLst>
          </p:nvPr>
        </p:nvSpPr>
        <p:spPr bwMode="gray">
          <a:xfrm>
            <a:off x="8988425" y="5870575"/>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9D03260C-A332-469E-8813-7F022B9B0488}" type="datetime'''''''''''''''''''''''''''''''7''%'''''''''''''''">
              <a:rPr lang="en-US" altLang="en-US" sz="1400" b="1"/>
              <a:pPr/>
              <a:t>7%</a:t>
            </a:fld>
            <a:endParaRPr lang="en-US" sz="1400" b="1" dirty="0">
              <a:sym typeface="+mn-lt"/>
            </a:endParaRPr>
          </a:p>
        </p:txBody>
      </p:sp>
      <p:graphicFrame>
        <p:nvGraphicFramePr>
          <p:cNvPr id="84" name="Object 83"/>
          <p:cNvGraphicFramePr>
            <a:graphicFrameLocks noChangeAspect="1"/>
          </p:cNvGraphicFramePr>
          <p:nvPr>
            <p:custDataLst>
              <p:tags r:id="rId27"/>
            </p:custDataLst>
            <p:extLst/>
          </p:nvPr>
        </p:nvGraphicFramePr>
        <p:xfrm>
          <a:off x="7277100" y="3581400"/>
          <a:ext cx="1609657" cy="2752635"/>
        </p:xfrm>
        <a:graphic>
          <a:graphicData uri="http://schemas.openxmlformats.org/presentationml/2006/ole">
            <mc:AlternateContent xmlns:mc="http://schemas.openxmlformats.org/markup-compatibility/2006">
              <mc:Choice xmlns:v="urn:schemas-microsoft-com:vml" Requires="v">
                <p:oleObj spid="_x0000_s1269802" name="Chart" r:id="rId54" imgW="1606661" imgH="2749506" progId="MSGraph.Chart.8">
                  <p:embed followColorScheme="full"/>
                </p:oleObj>
              </mc:Choice>
              <mc:Fallback>
                <p:oleObj name="Chart" r:id="rId54" imgW="1606661" imgH="2749506" progId="MSGraph.Chart.8">
                  <p:embed followColorScheme="full"/>
                  <p:pic>
                    <p:nvPicPr>
                      <p:cNvPr id="0" name=""/>
                      <p:cNvPicPr>
                        <a:picLocks noChangeAspect="1" noChangeArrowheads="1"/>
                      </p:cNvPicPr>
                      <p:nvPr/>
                    </p:nvPicPr>
                    <p:blipFill>
                      <a:blip r:embed="rId55"/>
                      <a:srcRect/>
                      <a:stretch>
                        <a:fillRect/>
                      </a:stretch>
                    </p:blipFill>
                    <p:spPr bwMode="auto">
                      <a:xfrm>
                        <a:off x="7277100" y="3581400"/>
                        <a:ext cx="1609657" cy="2752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 name="Text Placeholder 3"/>
          <p:cNvSpPr>
            <a:spLocks noGrp="1"/>
          </p:cNvSpPr>
          <p:nvPr>
            <p:custDataLst>
              <p:tags r:id="rId28"/>
            </p:custDataLst>
          </p:nvPr>
        </p:nvSpPr>
        <p:spPr bwMode="gray">
          <a:xfrm>
            <a:off x="7531100" y="5870575"/>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27F9B31-C9D3-46A8-BB11-2A4FAD6407FB}" type="datetime'''''''''''''''''''''''''''''''''''''''''''''''''3%'">
              <a:rPr lang="en-US" altLang="en-US" sz="1400" b="1"/>
              <a:pPr/>
              <a:t>3%</a:t>
            </a:fld>
            <a:endParaRPr lang="en-US" sz="1400" b="1" dirty="0">
              <a:sym typeface="+mn-lt"/>
            </a:endParaRPr>
          </a:p>
        </p:txBody>
      </p:sp>
      <p:sp>
        <p:nvSpPr>
          <p:cNvPr id="90" name="Text Placeholder 20"/>
          <p:cNvSpPr>
            <a:spLocks noGrp="1"/>
          </p:cNvSpPr>
          <p:nvPr>
            <p:custDataLst>
              <p:tags r:id="rId29"/>
            </p:custDataLst>
          </p:nvPr>
        </p:nvSpPr>
        <p:spPr bwMode="gray">
          <a:xfrm>
            <a:off x="8064500" y="4365625"/>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4E071BAF-9731-4FA0-94E5-9E914BB094F3}" type="datetime'''''''''''''''2''9%'''''''''''''''''''''''''''''">
              <a:rPr lang="en-US" altLang="en-US" sz="1400">
                <a:solidFill>
                  <a:schemeClr val="tx1"/>
                </a:solidFill>
              </a:rPr>
              <a:pPr/>
              <a:t>29%</a:t>
            </a:fld>
            <a:endParaRPr lang="it-IT" sz="1400">
              <a:solidFill>
                <a:schemeClr val="tx1"/>
              </a:solidFill>
              <a:sym typeface="+mn-lt"/>
            </a:endParaRPr>
          </a:p>
        </p:txBody>
      </p:sp>
      <p:sp>
        <p:nvSpPr>
          <p:cNvPr id="91" name="Text Placeholder 19"/>
          <p:cNvSpPr>
            <a:spLocks noGrp="1"/>
          </p:cNvSpPr>
          <p:nvPr>
            <p:custDataLst>
              <p:tags r:id="rId30"/>
            </p:custDataLst>
          </p:nvPr>
        </p:nvSpPr>
        <p:spPr bwMode="gray">
          <a:xfrm>
            <a:off x="8083550" y="386080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5A72F252-8EC9-4A36-B3A5-6A2B8E3C1972}" type="datetime'''''''''''''''''''3''''''''0%'''''">
              <a:rPr lang="en-US" altLang="en-US" sz="1400">
                <a:solidFill>
                  <a:schemeClr val="tx1"/>
                </a:solidFill>
              </a:rPr>
              <a:pPr/>
              <a:t>30%</a:t>
            </a:fld>
            <a:endParaRPr lang="it-IT" sz="1400" dirty="0">
              <a:solidFill>
                <a:schemeClr val="tx1"/>
              </a:solidFill>
              <a:sym typeface="+mn-lt"/>
            </a:endParaRPr>
          </a:p>
        </p:txBody>
      </p:sp>
      <p:sp>
        <p:nvSpPr>
          <p:cNvPr id="85" name="Text Placeholder 21"/>
          <p:cNvSpPr>
            <a:spLocks noGrp="1"/>
          </p:cNvSpPr>
          <p:nvPr>
            <p:custDataLst>
              <p:tags r:id="rId31"/>
            </p:custDataLst>
          </p:nvPr>
        </p:nvSpPr>
        <p:spPr bwMode="gray">
          <a:xfrm>
            <a:off x="7731125" y="536575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C49A8636-26DA-4F72-A382-5DA16145B6FD}" type="datetime'''''''''''''''''''''''''''''''''''''''1''3''''''''''%'''''''''">
              <a:rPr lang="en-US" altLang="en-US" sz="1400">
                <a:solidFill>
                  <a:schemeClr val="tx1"/>
                </a:solidFill>
              </a:rPr>
              <a:pPr/>
              <a:t>13%</a:t>
            </a:fld>
            <a:endParaRPr lang="it-IT" sz="1400">
              <a:solidFill>
                <a:schemeClr val="tx1"/>
              </a:solidFill>
              <a:sym typeface="+mn-lt"/>
            </a:endParaRPr>
          </a:p>
        </p:txBody>
      </p:sp>
      <p:sp>
        <p:nvSpPr>
          <p:cNvPr id="87" name="Text Placeholder 3"/>
          <p:cNvSpPr>
            <a:spLocks noGrp="1"/>
          </p:cNvSpPr>
          <p:nvPr>
            <p:custDataLst>
              <p:tags r:id="rId32"/>
            </p:custDataLst>
          </p:nvPr>
        </p:nvSpPr>
        <p:spPr bwMode="gray">
          <a:xfrm>
            <a:off x="7797800" y="4865688"/>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29927D75-A065-4259-A166-A26F34710CB1}" type="datetime'1''''''''''6''%'''''''''''''''''''''''''''''">
              <a:rPr lang="en-US" altLang="en-US" sz="1400" b="1"/>
              <a:pPr/>
              <a:t>16%</a:t>
            </a:fld>
            <a:endParaRPr lang="en-US" sz="1400" b="1" dirty="0">
              <a:sym typeface="+mn-lt"/>
            </a:endParaRPr>
          </a:p>
        </p:txBody>
      </p:sp>
      <p:graphicFrame>
        <p:nvGraphicFramePr>
          <p:cNvPr id="101" name="Object 100"/>
          <p:cNvGraphicFramePr>
            <a:graphicFrameLocks noChangeAspect="1"/>
          </p:cNvGraphicFramePr>
          <p:nvPr>
            <p:custDataLst>
              <p:tags r:id="rId33"/>
            </p:custDataLst>
            <p:extLst/>
          </p:nvPr>
        </p:nvGraphicFramePr>
        <p:xfrm>
          <a:off x="5791200" y="3581400"/>
          <a:ext cx="1619385" cy="2752635"/>
        </p:xfrm>
        <a:graphic>
          <a:graphicData uri="http://schemas.openxmlformats.org/presentationml/2006/ole">
            <mc:AlternateContent xmlns:mc="http://schemas.openxmlformats.org/markup-compatibility/2006">
              <mc:Choice xmlns:v="urn:schemas-microsoft-com:vml" Requires="v">
                <p:oleObj spid="_x0000_s1269803" name="Chart" r:id="rId56" imgW="1619287" imgH="2749506" progId="MSGraph.Chart.8">
                  <p:embed followColorScheme="full"/>
                </p:oleObj>
              </mc:Choice>
              <mc:Fallback>
                <p:oleObj name="Chart" r:id="rId56" imgW="1619287" imgH="2749506" progId="MSGraph.Chart.8">
                  <p:embed followColorScheme="full"/>
                  <p:pic>
                    <p:nvPicPr>
                      <p:cNvPr id="0" name=""/>
                      <p:cNvPicPr>
                        <a:picLocks noChangeAspect="1" noChangeArrowheads="1"/>
                      </p:cNvPicPr>
                      <p:nvPr/>
                    </p:nvPicPr>
                    <p:blipFill>
                      <a:blip r:embed="rId57"/>
                      <a:srcRect/>
                      <a:stretch>
                        <a:fillRect/>
                      </a:stretch>
                    </p:blipFill>
                    <p:spPr bwMode="auto">
                      <a:xfrm>
                        <a:off x="5791200" y="3581400"/>
                        <a:ext cx="1619385" cy="2752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 name="Text Placeholder 3"/>
          <p:cNvSpPr>
            <a:spLocks noGrp="1"/>
          </p:cNvSpPr>
          <p:nvPr>
            <p:custDataLst>
              <p:tags r:id="rId34"/>
            </p:custDataLst>
          </p:nvPr>
        </p:nvSpPr>
        <p:spPr bwMode="gray">
          <a:xfrm>
            <a:off x="6302375" y="4865688"/>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83BD24C7-1C3B-4D5A-A601-EFBECFF98823}" type="datetime'''''''''''''''''''15''''''''''''''''''%'''''''''''''">
              <a:rPr lang="en-US" altLang="en-US" sz="1400" b="1"/>
              <a:pPr/>
              <a:t>15%</a:t>
            </a:fld>
            <a:endParaRPr lang="en-US" sz="1400" b="1" dirty="0">
              <a:sym typeface="+mn-lt"/>
            </a:endParaRPr>
          </a:p>
        </p:txBody>
      </p:sp>
      <p:sp>
        <p:nvSpPr>
          <p:cNvPr id="105" name="Text Placeholder 3"/>
          <p:cNvSpPr>
            <a:spLocks noGrp="1"/>
          </p:cNvSpPr>
          <p:nvPr>
            <p:custDataLst>
              <p:tags r:id="rId35"/>
            </p:custDataLst>
          </p:nvPr>
        </p:nvSpPr>
        <p:spPr bwMode="gray">
          <a:xfrm>
            <a:off x="6026150" y="5870575"/>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B0DB487-B226-4EFC-B5D8-D5A8E75B9E9D}" type="datetime'''''''''''''2''''''''''''''''''''''''''''''''''''%'''''''''''">
              <a:rPr lang="en-US" altLang="en-US" sz="1400" b="1"/>
              <a:pPr/>
              <a:t>2%</a:t>
            </a:fld>
            <a:endParaRPr lang="en-US" sz="1400" b="1" dirty="0">
              <a:sym typeface="+mn-lt"/>
            </a:endParaRPr>
          </a:p>
        </p:txBody>
      </p:sp>
      <p:sp>
        <p:nvSpPr>
          <p:cNvPr id="102" name="Text Placeholder 21"/>
          <p:cNvSpPr>
            <a:spLocks noGrp="1"/>
          </p:cNvSpPr>
          <p:nvPr>
            <p:custDataLst>
              <p:tags r:id="rId36"/>
            </p:custDataLst>
          </p:nvPr>
        </p:nvSpPr>
        <p:spPr bwMode="gray">
          <a:xfrm>
            <a:off x="6178550" y="5365750"/>
            <a:ext cx="296863"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FC639795-F8BD-400F-88AF-0B2201BF92E6}" type="datetime'''''''''''''''''''''''''''''''''''''''''''''9''''''%'">
              <a:rPr lang="en-US" altLang="en-US" sz="1400">
                <a:solidFill>
                  <a:schemeClr val="tx1"/>
                </a:solidFill>
              </a:rPr>
              <a:pPr/>
              <a:t>9%</a:t>
            </a:fld>
            <a:endParaRPr lang="it-IT" sz="1400">
              <a:solidFill>
                <a:schemeClr val="tx1"/>
              </a:solidFill>
              <a:sym typeface="+mn-lt"/>
            </a:endParaRPr>
          </a:p>
        </p:txBody>
      </p:sp>
      <p:sp>
        <p:nvSpPr>
          <p:cNvPr id="108" name="Text Placeholder 19"/>
          <p:cNvSpPr>
            <a:spLocks noGrp="1"/>
          </p:cNvSpPr>
          <p:nvPr>
            <p:custDataLst>
              <p:tags r:id="rId37"/>
            </p:custDataLst>
          </p:nvPr>
        </p:nvSpPr>
        <p:spPr bwMode="gray">
          <a:xfrm>
            <a:off x="6816725" y="386080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67FA2F0B-8745-4417-9456-9048373ECD0D}" type="datetime'''''''''''''''''''''''''4''''''''''''''''''''''''''''''''''0%'">
              <a:rPr lang="en-US" altLang="en-US" sz="1400">
                <a:solidFill>
                  <a:schemeClr val="tx1"/>
                </a:solidFill>
              </a:rPr>
              <a:pPr/>
              <a:t>40%</a:t>
            </a:fld>
            <a:endParaRPr lang="it-IT" sz="1400" dirty="0">
              <a:solidFill>
                <a:schemeClr val="tx1"/>
              </a:solidFill>
              <a:sym typeface="+mn-lt"/>
            </a:endParaRPr>
          </a:p>
        </p:txBody>
      </p:sp>
      <p:sp>
        <p:nvSpPr>
          <p:cNvPr id="107" name="Text Placeholder 20"/>
          <p:cNvSpPr>
            <a:spLocks noGrp="1"/>
          </p:cNvSpPr>
          <p:nvPr>
            <p:custDataLst>
              <p:tags r:id="rId38"/>
            </p:custDataLst>
          </p:nvPr>
        </p:nvSpPr>
        <p:spPr bwMode="gray">
          <a:xfrm>
            <a:off x="6530975" y="4365625"/>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F8F1735A-F9CD-4C91-BA43-79E49F6D694E}" type="datetime'''''''''2''6''''''''''''''''%'''''''''''''''''''''''''''''''">
              <a:rPr lang="en-US" altLang="en-US" sz="1400">
                <a:solidFill>
                  <a:schemeClr val="tx1"/>
                </a:solidFill>
              </a:rPr>
              <a:pPr/>
              <a:t>26%</a:t>
            </a:fld>
            <a:endParaRPr lang="it-IT" sz="1400">
              <a:solidFill>
                <a:schemeClr val="tx1"/>
              </a:solidFill>
              <a:sym typeface="+mn-lt"/>
            </a:endParaRPr>
          </a:p>
        </p:txBody>
      </p:sp>
      <p:sp>
        <p:nvSpPr>
          <p:cNvPr id="69" name="Text Placeholder 48"/>
          <p:cNvSpPr>
            <a:spLocks noGrp="1"/>
          </p:cNvSpPr>
          <p:nvPr/>
        </p:nvSpPr>
        <p:spPr bwMode="gray">
          <a:xfrm>
            <a:off x="3960204" y="2619706"/>
            <a:ext cx="1374627" cy="198481"/>
          </a:xfrm>
          <a:prstGeom prst="rect">
            <a:avLst/>
          </a:prstGeom>
          <a:noFill/>
          <a:effectLst/>
        </p:spPr>
        <p:txBody>
          <a:bodyPr lIns="0" tIns="0" rIns="0" bIns="0"/>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ct val="0"/>
              </a:spcBef>
              <a:defRPr/>
            </a:pPr>
            <a:r>
              <a:rPr lang="en-US" sz="1400" dirty="0" smtClean="0">
                <a:solidFill>
                  <a:srgbClr val="575757"/>
                </a:solidFill>
                <a:sym typeface="+mn-lt"/>
              </a:rPr>
              <a:t>Gen. Z</a:t>
            </a:r>
            <a:endParaRPr lang="en-US" sz="1400" dirty="0">
              <a:solidFill>
                <a:srgbClr val="575757"/>
              </a:solidFill>
              <a:sym typeface="+mn-lt"/>
            </a:endParaRPr>
          </a:p>
        </p:txBody>
      </p:sp>
      <p:graphicFrame>
        <p:nvGraphicFramePr>
          <p:cNvPr id="77" name="Object 76"/>
          <p:cNvGraphicFramePr>
            <a:graphicFrameLocks noChangeAspect="1"/>
          </p:cNvGraphicFramePr>
          <p:nvPr>
            <p:custDataLst>
              <p:tags r:id="rId39"/>
            </p:custDataLst>
            <p:extLst/>
          </p:nvPr>
        </p:nvGraphicFramePr>
        <p:xfrm>
          <a:off x="4114800" y="3581400"/>
          <a:ext cx="1590743" cy="2752635"/>
        </p:xfrm>
        <a:graphic>
          <a:graphicData uri="http://schemas.openxmlformats.org/presentationml/2006/ole">
            <mc:AlternateContent xmlns:mc="http://schemas.openxmlformats.org/markup-compatibility/2006">
              <mc:Choice xmlns:v="urn:schemas-microsoft-com:vml" Requires="v">
                <p:oleObj spid="_x0000_s1269804" name="Chart" r:id="rId58" imgW="1587327" imgH="2749506" progId="MSGraph.Chart.8">
                  <p:embed followColorScheme="full"/>
                </p:oleObj>
              </mc:Choice>
              <mc:Fallback>
                <p:oleObj name="Chart" r:id="rId58" imgW="1587327" imgH="2749506" progId="MSGraph.Chart.8">
                  <p:embed followColorScheme="full"/>
                  <p:pic>
                    <p:nvPicPr>
                      <p:cNvPr id="0" name=""/>
                      <p:cNvPicPr>
                        <a:picLocks noChangeAspect="1" noChangeArrowheads="1"/>
                      </p:cNvPicPr>
                      <p:nvPr/>
                    </p:nvPicPr>
                    <p:blipFill>
                      <a:blip r:embed="rId59"/>
                      <a:srcRect/>
                      <a:stretch>
                        <a:fillRect/>
                      </a:stretch>
                    </p:blipFill>
                    <p:spPr bwMode="auto">
                      <a:xfrm>
                        <a:off x="4114800" y="3581400"/>
                        <a:ext cx="1590743" cy="2752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6" name="Text Placeholder 20"/>
          <p:cNvSpPr>
            <a:spLocks noGrp="1"/>
          </p:cNvSpPr>
          <p:nvPr>
            <p:custDataLst>
              <p:tags r:id="rId40"/>
            </p:custDataLst>
          </p:nvPr>
        </p:nvSpPr>
        <p:spPr bwMode="gray">
          <a:xfrm>
            <a:off x="4806950" y="4365625"/>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6A76784C-35E3-4B6C-9D64-867C68D92976}" type="datetime'''''2''''5''''''''''''''''''''''''''''''%'''''''''''''''''''">
              <a:rPr lang="en-US" altLang="en-US" sz="1400">
                <a:solidFill>
                  <a:schemeClr val="tx1"/>
                </a:solidFill>
              </a:rPr>
              <a:pPr/>
              <a:t>25%</a:t>
            </a:fld>
            <a:endParaRPr lang="it-IT" sz="1400">
              <a:solidFill>
                <a:schemeClr val="tx1"/>
              </a:solidFill>
              <a:sym typeface="+mn-lt"/>
            </a:endParaRPr>
          </a:p>
        </p:txBody>
      </p:sp>
      <p:sp>
        <p:nvSpPr>
          <p:cNvPr id="93" name="Text Placeholder 3"/>
          <p:cNvSpPr>
            <a:spLocks noGrp="1"/>
          </p:cNvSpPr>
          <p:nvPr>
            <p:custDataLst>
              <p:tags r:id="rId41"/>
            </p:custDataLst>
          </p:nvPr>
        </p:nvSpPr>
        <p:spPr bwMode="gray">
          <a:xfrm>
            <a:off x="4521200" y="4865688"/>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56EFCB3C-ADB6-49C6-951A-4ABF8A3FDAB1}" type="datetime'''''''1''''''''''1''''''''''%'''''''''''''''''">
              <a:rPr lang="en-US" altLang="en-US" sz="1400" b="1"/>
              <a:pPr/>
              <a:t>11%</a:t>
            </a:fld>
            <a:endParaRPr lang="en-US" sz="1400" b="1" dirty="0">
              <a:sym typeface="+mn-lt"/>
            </a:endParaRPr>
          </a:p>
        </p:txBody>
      </p:sp>
      <p:sp>
        <p:nvSpPr>
          <p:cNvPr id="97" name="Text Placeholder 19"/>
          <p:cNvSpPr>
            <a:spLocks noGrp="1"/>
          </p:cNvSpPr>
          <p:nvPr>
            <p:custDataLst>
              <p:tags r:id="rId42"/>
            </p:custDataLst>
          </p:nvPr>
        </p:nvSpPr>
        <p:spPr bwMode="gray">
          <a:xfrm>
            <a:off x="5311775" y="3860800"/>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CE942D2F-1107-4D29-B44C-EA80AE12DF85}" type="datetime'''''''''''''''4''''''9''''%'''''''''''''''">
              <a:rPr lang="en-US" altLang="en-US" sz="1400">
                <a:solidFill>
                  <a:schemeClr val="tx1"/>
                </a:solidFill>
              </a:rPr>
              <a:pPr/>
              <a:t>49%</a:t>
            </a:fld>
            <a:endParaRPr lang="it-IT" sz="1400" dirty="0">
              <a:solidFill>
                <a:schemeClr val="tx1"/>
              </a:solidFill>
              <a:sym typeface="+mn-lt"/>
            </a:endParaRPr>
          </a:p>
        </p:txBody>
      </p:sp>
      <p:sp>
        <p:nvSpPr>
          <p:cNvPr id="78" name="Text Placeholder 21"/>
          <p:cNvSpPr>
            <a:spLocks noGrp="1"/>
          </p:cNvSpPr>
          <p:nvPr>
            <p:custDataLst>
              <p:tags r:id="rId43"/>
            </p:custDataLst>
          </p:nvPr>
        </p:nvSpPr>
        <p:spPr bwMode="gray">
          <a:xfrm>
            <a:off x="4416425" y="5365750"/>
            <a:ext cx="296863"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7D5A190C-E147-4168-A02C-92823D010AF5}" type="datetime'''''''''''''''''''''''''''''''''6''''''''''''''%'''''''''''">
              <a:rPr lang="en-US" altLang="en-US" sz="1400">
                <a:solidFill>
                  <a:schemeClr val="tx1"/>
                </a:solidFill>
              </a:rPr>
              <a:pPr/>
              <a:t>6%</a:t>
            </a:fld>
            <a:endParaRPr lang="it-IT" sz="1400">
              <a:solidFill>
                <a:schemeClr val="tx1"/>
              </a:solidFill>
              <a:sym typeface="+mn-lt"/>
            </a:endParaRPr>
          </a:p>
        </p:txBody>
      </p:sp>
      <p:sp>
        <p:nvSpPr>
          <p:cNvPr id="94" name="Text Placeholder 3"/>
          <p:cNvSpPr>
            <a:spLocks noGrp="1"/>
          </p:cNvSpPr>
          <p:nvPr>
            <p:custDataLst>
              <p:tags r:id="rId44"/>
            </p:custDataLst>
          </p:nvPr>
        </p:nvSpPr>
        <p:spPr bwMode="gray">
          <a:xfrm>
            <a:off x="4330700" y="5870575"/>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E8D5173F-9869-4380-B708-65A82B973F95}" type="datetime'''''''''''''''2''''''''''''%'''''''''''''''">
              <a:rPr lang="en-US" altLang="en-US" sz="1400" b="1"/>
              <a:pPr/>
              <a:t>2%</a:t>
            </a:fld>
            <a:endParaRPr lang="en-US" sz="1400" b="1" dirty="0">
              <a:sym typeface="+mn-lt"/>
            </a:endParaRPr>
          </a:p>
        </p:txBody>
      </p:sp>
      <p:sp>
        <p:nvSpPr>
          <p:cNvPr id="65" name="TextBox 64"/>
          <p:cNvSpPr txBox="1"/>
          <p:nvPr/>
        </p:nvSpPr>
        <p:spPr>
          <a:xfrm>
            <a:off x="220871" y="3051294"/>
            <a:ext cx="2197909" cy="246221"/>
          </a:xfrm>
          <a:prstGeom prst="rect">
            <a:avLst/>
          </a:prstGeom>
          <a:noFill/>
        </p:spPr>
        <p:txBody>
          <a:bodyPr wrap="none" lIns="0" tIns="0" rIns="0" bIns="0" rtlCol="0" anchor="b">
            <a:spAutoFit/>
          </a:bodyPr>
          <a:lstStyle/>
          <a:p>
            <a:pPr>
              <a:buSzPct val="100000"/>
            </a:pPr>
            <a:r>
              <a:rPr lang="en-US" sz="1600" dirty="0" smtClean="0">
                <a:solidFill>
                  <a:srgbClr val="575757"/>
                </a:solidFill>
                <a:latin typeface="Trebuchet MS" panose="020B0603020202020204" pitchFamily="34" charset="0"/>
              </a:rPr>
              <a:t>Aware of Collaborations</a:t>
            </a:r>
            <a:endParaRPr lang="en-US" sz="1600" dirty="0">
              <a:solidFill>
                <a:srgbClr val="575757"/>
              </a:solidFill>
              <a:latin typeface="Trebuchet MS" panose="020B0603020202020204" pitchFamily="34" charset="0"/>
            </a:endParaRPr>
          </a:p>
        </p:txBody>
      </p:sp>
      <p:sp>
        <p:nvSpPr>
          <p:cNvPr id="72" name="Oval 71"/>
          <p:cNvSpPr>
            <a:spLocks noChangeAspect="1"/>
          </p:cNvSpPr>
          <p:nvPr/>
        </p:nvSpPr>
        <p:spPr>
          <a:xfrm>
            <a:off x="2632987" y="2907418"/>
            <a:ext cx="690079" cy="630661"/>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200" b="1" kern="0" dirty="0" smtClean="0">
                <a:solidFill>
                  <a:schemeClr val="accent4"/>
                </a:solidFill>
              </a:rPr>
              <a:t>88%</a:t>
            </a:r>
            <a:endParaRPr lang="en-US" sz="1200" kern="0" dirty="0">
              <a:solidFill>
                <a:schemeClr val="tx1"/>
              </a:solidFill>
            </a:endParaRPr>
          </a:p>
        </p:txBody>
      </p:sp>
      <p:sp>
        <p:nvSpPr>
          <p:cNvPr id="89" name="Oval 88"/>
          <p:cNvSpPr>
            <a:spLocks noChangeAspect="1"/>
          </p:cNvSpPr>
          <p:nvPr/>
        </p:nvSpPr>
        <p:spPr>
          <a:xfrm>
            <a:off x="4302082" y="2907418"/>
            <a:ext cx="690079" cy="630661"/>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200" b="1" kern="0" dirty="0" smtClean="0">
                <a:solidFill>
                  <a:schemeClr val="accent4"/>
                </a:solidFill>
              </a:rPr>
              <a:t>94%</a:t>
            </a:r>
            <a:endParaRPr lang="en-US" sz="1200" kern="0" dirty="0">
              <a:solidFill>
                <a:schemeClr val="tx1"/>
              </a:solidFill>
            </a:endParaRPr>
          </a:p>
        </p:txBody>
      </p:sp>
      <p:sp>
        <p:nvSpPr>
          <p:cNvPr id="98" name="Oval 97"/>
          <p:cNvSpPr>
            <a:spLocks noChangeAspect="1"/>
          </p:cNvSpPr>
          <p:nvPr/>
        </p:nvSpPr>
        <p:spPr>
          <a:xfrm>
            <a:off x="5950717" y="2907418"/>
            <a:ext cx="690079" cy="630661"/>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200" b="1" kern="0" dirty="0" smtClean="0">
                <a:solidFill>
                  <a:schemeClr val="accent4"/>
                </a:solidFill>
              </a:rPr>
              <a:t>94%</a:t>
            </a:r>
            <a:endParaRPr lang="en-US" sz="1200" kern="0" dirty="0">
              <a:solidFill>
                <a:schemeClr val="tx1"/>
              </a:solidFill>
            </a:endParaRPr>
          </a:p>
        </p:txBody>
      </p:sp>
      <p:sp>
        <p:nvSpPr>
          <p:cNvPr id="100" name="Oval 99"/>
          <p:cNvSpPr>
            <a:spLocks noChangeAspect="1"/>
          </p:cNvSpPr>
          <p:nvPr/>
        </p:nvSpPr>
        <p:spPr>
          <a:xfrm>
            <a:off x="7383281" y="2907418"/>
            <a:ext cx="690079" cy="630661"/>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200" b="1" kern="0" dirty="0" smtClean="0">
                <a:solidFill>
                  <a:schemeClr val="accent4"/>
                </a:solidFill>
              </a:rPr>
              <a:t>90%</a:t>
            </a:r>
            <a:endParaRPr lang="en-US" sz="1200" kern="0" dirty="0">
              <a:solidFill>
                <a:schemeClr val="tx1"/>
              </a:solidFill>
            </a:endParaRPr>
          </a:p>
        </p:txBody>
      </p:sp>
      <p:sp>
        <p:nvSpPr>
          <p:cNvPr id="106" name="Oval 105"/>
          <p:cNvSpPr>
            <a:spLocks noChangeAspect="1"/>
          </p:cNvSpPr>
          <p:nvPr/>
        </p:nvSpPr>
        <p:spPr>
          <a:xfrm>
            <a:off x="8760935" y="2907418"/>
            <a:ext cx="690079" cy="630661"/>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200" b="1" kern="0" dirty="0" smtClean="0">
                <a:solidFill>
                  <a:schemeClr val="accent4"/>
                </a:solidFill>
              </a:rPr>
              <a:t>76%</a:t>
            </a:r>
            <a:endParaRPr lang="en-US" sz="1200" kern="0" dirty="0">
              <a:solidFill>
                <a:schemeClr val="tx1"/>
              </a:solidFill>
            </a:endParaRPr>
          </a:p>
        </p:txBody>
      </p:sp>
      <p:sp>
        <p:nvSpPr>
          <p:cNvPr id="109" name="Oval 108"/>
          <p:cNvSpPr>
            <a:spLocks noChangeAspect="1"/>
          </p:cNvSpPr>
          <p:nvPr/>
        </p:nvSpPr>
        <p:spPr>
          <a:xfrm>
            <a:off x="10343755" y="2907418"/>
            <a:ext cx="690079" cy="630661"/>
          </a:xfrm>
          <a:prstGeom prst="ellipse">
            <a:avLst/>
          </a:prstGeom>
          <a:solidFill>
            <a:srgbClr val="F2F2F2"/>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200" b="1" kern="0" dirty="0" smtClean="0">
                <a:solidFill>
                  <a:schemeClr val="accent4"/>
                </a:solidFill>
              </a:rPr>
              <a:t>58%</a:t>
            </a:r>
            <a:endParaRPr lang="en-US" sz="1200" kern="0" dirty="0">
              <a:solidFill>
                <a:schemeClr val="tx1"/>
              </a:solidFill>
            </a:endParaRPr>
          </a:p>
        </p:txBody>
      </p:sp>
      <p:sp>
        <p:nvSpPr>
          <p:cNvPr id="64"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4" name="TextBox 73"/>
          <p:cNvSpPr txBox="1"/>
          <p:nvPr/>
        </p:nvSpPr>
        <p:spPr>
          <a:xfrm>
            <a:off x="10195838" y="60353"/>
            <a:ext cx="1174805"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Collaborations</a:t>
            </a:r>
          </a:p>
        </p:txBody>
      </p:sp>
      <p:grpSp>
        <p:nvGrpSpPr>
          <p:cNvPr id="92" name="Group 91"/>
          <p:cNvGrpSpPr/>
          <p:nvPr/>
        </p:nvGrpSpPr>
        <p:grpSpPr>
          <a:xfrm>
            <a:off x="409192" y="126813"/>
            <a:ext cx="1631440" cy="427981"/>
            <a:chOff x="1653202" y="129045"/>
            <a:chExt cx="1631440" cy="427981"/>
          </a:xfrm>
        </p:grpSpPr>
        <p:pic>
          <p:nvPicPr>
            <p:cNvPr id="99" name="Picture 98"/>
            <p:cNvPicPr>
              <a:picLocks noChangeAspect="1"/>
            </p:cNvPicPr>
            <p:nvPr/>
          </p:nvPicPr>
          <p:blipFill rotWithShape="1">
            <a:blip r:embed="rId60"/>
            <a:srcRect l="14684" t="-819" r="14013" b="-4746"/>
            <a:stretch/>
          </p:blipFill>
          <p:spPr>
            <a:xfrm>
              <a:off x="1653202" y="129045"/>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103" name="ColumnHeader"/>
            <p:cNvSpPr>
              <a:spLocks noChangeArrowheads="1"/>
            </p:cNvSpPr>
            <p:nvPr/>
          </p:nvSpPr>
          <p:spPr bwMode="gray">
            <a:xfrm rot="10800000" flipV="1">
              <a:off x="2012787"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Millennials</a:t>
              </a:r>
              <a:endParaRPr lang="en-US" sz="1600" b="1" dirty="0">
                <a:solidFill>
                  <a:srgbClr val="575757"/>
                </a:solidFill>
                <a:latin typeface="Trebuchet MS" panose="020B0603020202020204" pitchFamily="34" charset="0"/>
                <a:cs typeface="Arial" pitchFamily="34" charset="0"/>
              </a:endParaRPr>
            </a:p>
          </p:txBody>
        </p:sp>
      </p:grpSp>
      <p:grpSp>
        <p:nvGrpSpPr>
          <p:cNvPr id="110" name="Group 109"/>
          <p:cNvGrpSpPr/>
          <p:nvPr/>
        </p:nvGrpSpPr>
        <p:grpSpPr>
          <a:xfrm>
            <a:off x="1745965" y="1669730"/>
            <a:ext cx="9190278" cy="468000"/>
            <a:chOff x="1659072" y="1786364"/>
            <a:chExt cx="9190278" cy="468000"/>
          </a:xfrm>
        </p:grpSpPr>
        <p:grpSp>
          <p:nvGrpSpPr>
            <p:cNvPr id="111" name="Group 110"/>
            <p:cNvGrpSpPr/>
            <p:nvPr/>
          </p:nvGrpSpPr>
          <p:grpSpPr>
            <a:xfrm>
              <a:off x="1659072" y="1786364"/>
              <a:ext cx="9190278" cy="468000"/>
              <a:chOff x="1659072" y="1786364"/>
              <a:chExt cx="9190278" cy="468000"/>
            </a:xfrm>
          </p:grpSpPr>
          <p:sp>
            <p:nvSpPr>
              <p:cNvPr id="113" name="Rettangolo 36"/>
              <p:cNvSpPr>
                <a:spLocks noChangeArrowheads="1"/>
              </p:cNvSpPr>
              <p:nvPr/>
            </p:nvSpPr>
            <p:spPr bwMode="auto">
              <a:xfrm>
                <a:off x="1973467" y="1786364"/>
                <a:ext cx="8875883" cy="468000"/>
              </a:xfrm>
              <a:prstGeom prst="rect">
                <a:avLst/>
              </a:prstGeom>
              <a:noFill/>
              <a:ln w="9525">
                <a:solidFill>
                  <a:schemeClr val="bg2">
                    <a:lumMod val="75000"/>
                  </a:schemeClr>
                </a:solidFill>
                <a:prstDash val="dash"/>
                <a:miter lim="800000"/>
                <a:headEnd/>
                <a:tailEnd/>
              </a:ln>
            </p:spPr>
            <p:txBody>
              <a:bodyPr wrap="square" anchor="ctr" anchorCtr="0">
                <a:noAutofit/>
              </a:bodyPr>
              <a:lstStyle/>
              <a:p>
                <a:pPr algn="ctr"/>
                <a:r>
                  <a:rPr lang="en-US" sz="1400" i="1" dirty="0"/>
                  <a:t>"Thinking about special editions realized in collaboration with different brands / artists, </a:t>
                </a:r>
                <a:endParaRPr lang="en-US" sz="1400" i="1" dirty="0" smtClean="0"/>
              </a:p>
              <a:p>
                <a:pPr algn="ctr"/>
                <a:r>
                  <a:rPr lang="en-US" sz="1400" i="1" dirty="0" smtClean="0"/>
                  <a:t>which </a:t>
                </a:r>
                <a:r>
                  <a:rPr lang="en-US" sz="1400" i="1" dirty="0"/>
                  <a:t>of the following statements best applies to you?"</a:t>
                </a:r>
              </a:p>
            </p:txBody>
          </p:sp>
          <p:sp>
            <p:nvSpPr>
              <p:cNvPr id="114" name="Rettangolo 36"/>
              <p:cNvSpPr>
                <a:spLocks noChangeArrowheads="1"/>
              </p:cNvSpPr>
              <p:nvPr/>
            </p:nvSpPr>
            <p:spPr bwMode="auto">
              <a:xfrm>
                <a:off x="1659072" y="1786364"/>
                <a:ext cx="288000" cy="468000"/>
              </a:xfrm>
              <a:prstGeom prst="rect">
                <a:avLst/>
              </a:prstGeom>
              <a:solidFill>
                <a:schemeClr val="tx2"/>
              </a:solidFill>
              <a:ln w="9525">
                <a:noFill/>
                <a:miter lim="800000"/>
                <a:headEnd/>
                <a:tailEnd/>
              </a:ln>
            </p:spPr>
            <p:txBody>
              <a:bodyPr wrap="square">
                <a:noAutofit/>
              </a:bodyPr>
              <a:lstStyle/>
              <a:p>
                <a:pPr algn="ctr">
                  <a:spcBef>
                    <a:spcPct val="50000"/>
                  </a:spcBef>
                </a:pPr>
                <a:endParaRPr lang="en-US" sz="1600" b="1" i="1" dirty="0">
                  <a:solidFill>
                    <a:srgbClr val="575757"/>
                  </a:solidFill>
                  <a:cs typeface="Arial" pitchFamily="34" charset="0"/>
                </a:endParaRPr>
              </a:p>
            </p:txBody>
          </p:sp>
        </p:grpSp>
        <p:sp>
          <p:nvSpPr>
            <p:cNvPr id="112" name="Freeform 37"/>
            <p:cNvSpPr>
              <a:spLocks noEditPoints="1"/>
            </p:cNvSpPr>
            <p:nvPr/>
          </p:nvSpPr>
          <p:spPr bwMode="auto">
            <a:xfrm>
              <a:off x="1767696" y="1883574"/>
              <a:ext cx="112349"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
        <p:nvSpPr>
          <p:cNvPr id="115" name="Oval 114"/>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3</a:t>
            </a:r>
            <a:endParaRPr lang="en-US" sz="1200" b="1" kern="0" dirty="0">
              <a:solidFill>
                <a:schemeClr val="accent5"/>
              </a:solidFill>
            </a:endParaRPr>
          </a:p>
        </p:txBody>
      </p:sp>
    </p:spTree>
    <p:extLst>
      <p:ext uri="{BB962C8B-B14F-4D97-AF65-F5344CB8AC3E}">
        <p14:creationId xmlns:p14="http://schemas.microsoft.com/office/powerpoint/2010/main" val="4252278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0822" name="think-cell Slide" r:id="rId29" imgW="395" imgH="394" progId="TCLayout.ActiveDocument.1">
                  <p:embed/>
                </p:oleObj>
              </mc:Choice>
              <mc:Fallback>
                <p:oleObj name="think-cell Slide" r:id="rId29" imgW="395" imgH="394"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18" name="Rectangle 17"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b="1" dirty="0" err="1" smtClean="0">
              <a:solidFill>
                <a:srgbClr val="FFFFFF"/>
              </a:solidFill>
              <a:latin typeface="Trebuchet MS" panose="020B0603020202020204" pitchFamily="34" charset="0"/>
              <a:sym typeface="Trebuchet MS" panose="020B0603020202020204" pitchFamily="34" charset="0"/>
            </a:endParaRPr>
          </a:p>
        </p:txBody>
      </p:sp>
      <p:sp>
        <p:nvSpPr>
          <p:cNvPr id="86" name="Rectangle 85"/>
          <p:cNvSpPr/>
          <p:nvPr/>
        </p:nvSpPr>
        <p:spPr>
          <a:xfrm>
            <a:off x="5878962" y="2376488"/>
            <a:ext cx="1430085" cy="3460028"/>
          </a:xfrm>
          <a:prstGeom prst="rect">
            <a:avLst/>
          </a:prstGeom>
          <a:solidFill>
            <a:srgbClr val="EEE89A">
              <a:alpha val="60000"/>
            </a:srgbClr>
          </a:solidFill>
          <a:ln w="9525" cap="rnd" cmpd="sng" algn="ctr">
            <a:solidFill>
              <a:srgbClr val="D4DF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 name="Title 1"/>
          <p:cNvSpPr>
            <a:spLocks noGrp="1"/>
          </p:cNvSpPr>
          <p:nvPr>
            <p:ph type="title"/>
          </p:nvPr>
        </p:nvSpPr>
        <p:spPr>
          <a:xfrm>
            <a:off x="629999" y="622800"/>
            <a:ext cx="11152357" cy="941796"/>
          </a:xfrm>
        </p:spPr>
        <p:txBody>
          <a:bodyPr/>
          <a:lstStyle/>
          <a:p>
            <a:r>
              <a:rPr lang="en-US" dirty="0" smtClean="0"/>
              <a:t>Additionally, collaborations have a positive impact on the willingness to buy for ~55% of True-Luxury Consumers</a:t>
            </a:r>
            <a:endParaRPr lang="en-US" dirty="0"/>
          </a:p>
        </p:txBody>
      </p:sp>
      <p:sp>
        <p:nvSpPr>
          <p:cNvPr id="4" name="ee4pFootnotes"/>
          <p:cNvSpPr>
            <a:spLocks noChangeArrowheads="1"/>
          </p:cNvSpPr>
          <p:nvPr/>
        </p:nvSpPr>
        <p:spPr bwMode="auto">
          <a:xfrm>
            <a:off x="629998" y="5981295"/>
            <a:ext cx="9044944" cy="769441"/>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smtClean="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1. % "Positive </a:t>
            </a:r>
            <a:r>
              <a:rPr lang="en-US" sz="1000" dirty="0">
                <a:solidFill>
                  <a:schemeClr val="bg1">
                    <a:lumMod val="50000"/>
                  </a:schemeClr>
                </a:solidFill>
                <a:latin typeface="Trebuchet MS" panose="020B0603020202020204" pitchFamily="34" charset="0"/>
                <a:cs typeface="Arial" pitchFamily="34" charset="0"/>
              </a:rPr>
              <a:t>influence on my willingness to buy repeatedly from the collaboration’s </a:t>
            </a:r>
            <a:r>
              <a:rPr lang="en-US" sz="1000" dirty="0" smtClean="0">
                <a:solidFill>
                  <a:schemeClr val="bg1">
                    <a:lumMod val="50000"/>
                  </a:schemeClr>
                </a:solidFill>
                <a:latin typeface="Trebuchet MS" panose="020B0603020202020204" pitchFamily="34" charset="0"/>
                <a:cs typeface="Arial" pitchFamily="34" charset="0"/>
              </a:rPr>
              <a:t>collection</a:t>
            </a:r>
            <a:r>
              <a:rPr lang="en-US" sz="1000" dirty="0">
                <a:solidFill>
                  <a:schemeClr val="bg1">
                    <a:lumMod val="50000"/>
                  </a:schemeClr>
                </a:solidFill>
                <a:latin typeface="Trebuchet MS" panose="020B0603020202020204" pitchFamily="34" charset="0"/>
                <a:cs typeface="Arial" pitchFamily="34" charset="0"/>
              </a:rPr>
              <a:t>" +</a:t>
            </a:r>
            <a:r>
              <a:rPr lang="en-US" sz="1000" dirty="0" smtClean="0">
                <a:solidFill>
                  <a:schemeClr val="bg1">
                    <a:lumMod val="50000"/>
                  </a:schemeClr>
                </a:solidFill>
                <a:latin typeface="Trebuchet MS" panose="020B0603020202020204" pitchFamily="34" charset="0"/>
                <a:cs typeface="Arial" pitchFamily="34" charset="0"/>
              </a:rPr>
              <a:t> %"Positive </a:t>
            </a:r>
            <a:r>
              <a:rPr lang="en-US" sz="1000" dirty="0">
                <a:solidFill>
                  <a:schemeClr val="bg1">
                    <a:lumMod val="50000"/>
                  </a:schemeClr>
                </a:solidFill>
                <a:latin typeface="Trebuchet MS" panose="020B0603020202020204" pitchFamily="34" charset="0"/>
                <a:cs typeface="Arial" pitchFamily="34" charset="0"/>
              </a:rPr>
              <a:t>influence on </a:t>
            </a:r>
            <a:r>
              <a:rPr lang="en-US" sz="1000" dirty="0" smtClean="0">
                <a:solidFill>
                  <a:schemeClr val="bg1">
                    <a:lumMod val="50000"/>
                  </a:schemeClr>
                </a:solidFill>
                <a:latin typeface="Trebuchet MS" panose="020B0603020202020204" pitchFamily="34" charset="0"/>
                <a:cs typeface="Arial" pitchFamily="34" charset="0"/>
              </a:rPr>
              <a:t>my </a:t>
            </a:r>
            <a:r>
              <a:rPr lang="en-US" sz="1000" dirty="0">
                <a:solidFill>
                  <a:schemeClr val="bg1">
                    <a:lumMod val="50000"/>
                  </a:schemeClr>
                </a:solidFill>
                <a:latin typeface="Trebuchet MS" panose="020B0603020202020204" pitchFamily="34" charset="0"/>
                <a:cs typeface="Arial" pitchFamily="34" charset="0"/>
              </a:rPr>
              <a:t>willingness to buy from the brand’s main </a:t>
            </a:r>
            <a:r>
              <a:rPr lang="en-US" sz="1000" dirty="0" smtClean="0">
                <a:solidFill>
                  <a:schemeClr val="bg1">
                    <a:lumMod val="50000"/>
                  </a:schemeClr>
                </a:solidFill>
                <a:latin typeface="Trebuchet MS" panose="020B0603020202020204" pitchFamily="34" charset="0"/>
                <a:cs typeface="Arial" pitchFamily="34" charset="0"/>
              </a:rPr>
              <a:t>collection" </a:t>
            </a:r>
            <a:r>
              <a:rPr lang="en-US" sz="1000" dirty="0">
                <a:solidFill>
                  <a:schemeClr val="bg1">
                    <a:lumMod val="50000"/>
                  </a:schemeClr>
                </a:solidFill>
                <a:latin typeface="Trebuchet MS" panose="020B0603020202020204" pitchFamily="34" charset="0"/>
                <a:cs typeface="Arial" pitchFamily="34" charset="0"/>
              </a:rPr>
              <a:t>-</a:t>
            </a:r>
            <a:r>
              <a:rPr lang="en-US" sz="1000" dirty="0" smtClean="0">
                <a:solidFill>
                  <a:schemeClr val="bg1">
                    <a:lumMod val="50000"/>
                  </a:schemeClr>
                </a:solidFill>
                <a:latin typeface="Trebuchet MS" panose="020B0603020202020204" pitchFamily="34" charset="0"/>
                <a:cs typeface="Arial" pitchFamily="34" charset="0"/>
              </a:rPr>
              <a:t> %"Negative </a:t>
            </a:r>
            <a:r>
              <a:rPr lang="en-US" sz="1000" dirty="0">
                <a:solidFill>
                  <a:schemeClr val="bg1">
                    <a:lumMod val="50000"/>
                  </a:schemeClr>
                </a:solidFill>
                <a:latin typeface="Trebuchet MS" panose="020B0603020202020204" pitchFamily="34" charset="0"/>
                <a:cs typeface="Arial" pitchFamily="34" charset="0"/>
              </a:rPr>
              <a:t>impact on long-term customers like myself: I do not recognize the </a:t>
            </a:r>
            <a:r>
              <a:rPr lang="en-US" sz="1000" dirty="0" smtClean="0">
                <a:solidFill>
                  <a:schemeClr val="bg1">
                    <a:lumMod val="50000"/>
                  </a:schemeClr>
                </a:solidFill>
                <a:latin typeface="Trebuchet MS" panose="020B0603020202020204" pitchFamily="34" charset="0"/>
                <a:cs typeface="Arial" pitchFamily="34" charset="0"/>
              </a:rPr>
              <a:t>brand or want </a:t>
            </a:r>
            <a:r>
              <a:rPr lang="en-US" sz="1000" dirty="0">
                <a:solidFill>
                  <a:schemeClr val="bg1">
                    <a:lumMod val="50000"/>
                  </a:schemeClr>
                </a:solidFill>
                <a:latin typeface="Trebuchet MS" panose="020B0603020202020204" pitchFamily="34" charset="0"/>
                <a:cs typeface="Arial" pitchFamily="34" charset="0"/>
              </a:rPr>
              <a:t>to buy from it </a:t>
            </a:r>
            <a:r>
              <a:rPr lang="en-US" sz="1000" dirty="0" smtClean="0">
                <a:solidFill>
                  <a:schemeClr val="bg1">
                    <a:lumMod val="50000"/>
                  </a:schemeClr>
                </a:solidFill>
                <a:latin typeface="Trebuchet MS" panose="020B0603020202020204" pitchFamily="34" charset="0"/>
                <a:cs typeface="Arial" pitchFamily="34" charset="0"/>
              </a:rPr>
              <a:t>anymore" </a:t>
            </a:r>
          </a:p>
          <a:p>
            <a:r>
              <a:rPr lang="en-US" sz="1000" dirty="0" smtClean="0">
                <a:solidFill>
                  <a:schemeClr val="bg1">
                    <a:lumMod val="50000"/>
                  </a:schemeClr>
                </a:solidFill>
                <a:latin typeface="Trebuchet MS" panose="020B0603020202020204" pitchFamily="34" charset="0"/>
                <a:cs typeface="Arial" pitchFamily="34" charset="0"/>
              </a:rPr>
              <a:t>Note: </a:t>
            </a:r>
            <a:r>
              <a:rPr lang="en-US" sz="1000" dirty="0">
                <a:solidFill>
                  <a:schemeClr val="bg1">
                    <a:lumMod val="50000"/>
                  </a:schemeClr>
                </a:solidFill>
                <a:latin typeface="Trebuchet MS" panose="020B0603020202020204" pitchFamily="34" charset="0"/>
                <a:cs typeface="Arial" pitchFamily="34" charset="0"/>
              </a:rPr>
              <a:t>S</a:t>
            </a:r>
            <a:r>
              <a:rPr lang="en-US" sz="1000" dirty="0" smtClean="0">
                <a:solidFill>
                  <a:schemeClr val="bg1">
                    <a:lumMod val="50000"/>
                  </a:schemeClr>
                </a:solidFill>
                <a:latin typeface="Trebuchet MS" panose="020B0603020202020204" pitchFamily="34" charset="0"/>
                <a:cs typeface="Arial" pitchFamily="34" charset="0"/>
              </a:rPr>
              <a:t>elected most important answers </a:t>
            </a:r>
            <a:endParaRPr lang="en-US" sz="1000" dirty="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p:txBody>
      </p:sp>
      <p:sp>
        <p:nvSpPr>
          <p:cNvPr id="44" name="ColumnHeader"/>
          <p:cNvSpPr txBox="1">
            <a:spLocks noChangeArrowheads="1"/>
          </p:cNvSpPr>
          <p:nvPr/>
        </p:nvSpPr>
        <p:spPr bwMode="auto">
          <a:xfrm>
            <a:off x="2822940" y="2306638"/>
            <a:ext cx="1601788" cy="349702"/>
          </a:xfrm>
          <a:prstGeom prst="rect">
            <a:avLst/>
          </a:prstGeom>
          <a:noFill/>
          <a:ln w="9525">
            <a:noFill/>
            <a:miter lim="800000"/>
            <a:headEnd type="none" w="lg" len="lg"/>
            <a:tailEnd type="none" w="lg" len="lg"/>
          </a:ln>
          <a:effectLst>
            <a:outerShdw dist="25400" dir="5400000" sx="99001" sy="99001" algn="ctr" rotWithShape="0">
              <a:srgbClr val="177B57"/>
            </a:outerShdw>
          </a:effectLst>
        </p:spPr>
        <p:txBody>
          <a:bodyPr wrap="square" lIns="0" tIns="0" rIns="0" bIns="72000" anchor="b">
            <a:spAutoFit/>
          </a:bodyPr>
          <a:lstStyle/>
          <a:p>
            <a:pPr algn="ctr" fontAlgn="auto">
              <a:spcBef>
                <a:spcPts val="0"/>
              </a:spcBef>
              <a:spcAft>
                <a:spcPts val="0"/>
              </a:spcAft>
              <a:buSzPct val="100000"/>
              <a:defRPr/>
            </a:pPr>
            <a:r>
              <a:rPr lang="en-US" b="1" kern="0" dirty="0" smtClean="0">
                <a:solidFill>
                  <a:srgbClr val="29BA74"/>
                </a:solidFill>
                <a:latin typeface="+mn-lt"/>
                <a:ea typeface="+mn-ea"/>
                <a:cs typeface="Arial" pitchFamily="34" charset="0"/>
              </a:rPr>
              <a:t>Overall</a:t>
            </a:r>
            <a:endParaRPr lang="en-US" sz="1600" b="1" kern="0" dirty="0">
              <a:solidFill>
                <a:srgbClr val="29BA74"/>
              </a:solidFill>
              <a:latin typeface="+mn-lt"/>
              <a:ea typeface="+mn-ea"/>
              <a:cs typeface="Arial" pitchFamily="34" charset="0"/>
            </a:endParaRPr>
          </a:p>
        </p:txBody>
      </p:sp>
      <p:sp>
        <p:nvSpPr>
          <p:cNvPr id="45" name="Text Placeholder 3"/>
          <p:cNvSpPr>
            <a:spLocks noGrp="1"/>
          </p:cNvSpPr>
          <p:nvPr/>
        </p:nvSpPr>
        <p:spPr bwMode="gray">
          <a:xfrm>
            <a:off x="8742363" y="2378075"/>
            <a:ext cx="1384300" cy="212725"/>
          </a:xfrm>
          <a:prstGeom prst="rect">
            <a:avLst/>
          </a:prstGeom>
          <a:noFill/>
          <a:effectLst/>
        </p:spPr>
        <p:txBody>
          <a:bodyPr lIns="0" tIns="0" rIns="0" bIns="0"/>
          <a:lstStyle/>
          <a:p>
            <a:pPr algn="ctr" defTabSz="914400"/>
            <a:r>
              <a:rPr lang="en-US" sz="1400" b="1" dirty="0" smtClean="0">
                <a:solidFill>
                  <a:srgbClr val="575757"/>
                </a:solidFill>
              </a:rPr>
              <a:t>Baby Boomer</a:t>
            </a:r>
            <a:endParaRPr lang="en-US" sz="1400" b="1" dirty="0">
              <a:solidFill>
                <a:srgbClr val="575757"/>
              </a:solidFill>
              <a:sym typeface="Arial" pitchFamily="34" charset="0"/>
            </a:endParaRPr>
          </a:p>
        </p:txBody>
      </p:sp>
      <p:sp>
        <p:nvSpPr>
          <p:cNvPr id="46" name="Text Placeholder 2"/>
          <p:cNvSpPr>
            <a:spLocks noGrp="1"/>
          </p:cNvSpPr>
          <p:nvPr/>
        </p:nvSpPr>
        <p:spPr bwMode="gray">
          <a:xfrm>
            <a:off x="7650899" y="2378075"/>
            <a:ext cx="574675" cy="212725"/>
          </a:xfrm>
          <a:prstGeom prst="rect">
            <a:avLst/>
          </a:prstGeom>
          <a:noFill/>
          <a:effectLst/>
        </p:spPr>
        <p:txBody>
          <a:bodyPr lIns="0" tIns="0" rIns="0" bIns="0"/>
          <a:lstStyle/>
          <a:p>
            <a:pPr algn="ctr" defTabSz="914400"/>
            <a:fld id="{608791A6-0E32-4349-8A9F-6EA8C023E9DE}" type="datetime'''''''G''e''''''n''.'''''''''' ''''''''''''''''''''''''''X'">
              <a:rPr lang="en-US" sz="1400" b="1">
                <a:solidFill>
                  <a:srgbClr val="575757"/>
                </a:solidFill>
              </a:rPr>
              <a:pPr algn="ctr" defTabSz="914400"/>
              <a:t>Gen. X</a:t>
            </a:fld>
            <a:endParaRPr lang="en-US" sz="1400" b="1" dirty="0">
              <a:solidFill>
                <a:srgbClr val="575757"/>
              </a:solidFill>
              <a:sym typeface="Arial" pitchFamily="34" charset="0"/>
            </a:endParaRPr>
          </a:p>
        </p:txBody>
      </p:sp>
      <p:sp>
        <p:nvSpPr>
          <p:cNvPr id="47" name="Text Placeholder 48"/>
          <p:cNvSpPr>
            <a:spLocks noGrp="1"/>
          </p:cNvSpPr>
          <p:nvPr/>
        </p:nvSpPr>
        <p:spPr bwMode="gray">
          <a:xfrm>
            <a:off x="5909040" y="2386013"/>
            <a:ext cx="1374627" cy="198481"/>
          </a:xfrm>
          <a:prstGeom prst="rect">
            <a:avLst/>
          </a:prstGeom>
          <a:noFill/>
          <a:effectLst/>
        </p:spPr>
        <p:txBody>
          <a:bodyPr lIns="0" tIns="0" rIns="0" bIns="0"/>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ct val="0"/>
              </a:spcBef>
              <a:defRPr/>
            </a:pPr>
            <a:r>
              <a:rPr lang="en-US" sz="1400" dirty="0" smtClean="0">
                <a:solidFill>
                  <a:srgbClr val="A8B21C"/>
                </a:solidFill>
                <a:sym typeface="+mn-lt"/>
              </a:rPr>
              <a:t>Millennials</a:t>
            </a:r>
            <a:endParaRPr lang="en-US" sz="1400" dirty="0">
              <a:solidFill>
                <a:srgbClr val="A8B21C"/>
              </a:solidFill>
              <a:sym typeface="+mn-lt"/>
            </a:endParaRPr>
          </a:p>
        </p:txBody>
      </p:sp>
      <p:sp>
        <p:nvSpPr>
          <p:cNvPr id="48" name="Text Placeholder 3"/>
          <p:cNvSpPr>
            <a:spLocks noGrp="1"/>
          </p:cNvSpPr>
          <p:nvPr/>
        </p:nvSpPr>
        <p:spPr bwMode="gray">
          <a:xfrm>
            <a:off x="10109200" y="2371725"/>
            <a:ext cx="1384300" cy="212725"/>
          </a:xfrm>
          <a:prstGeom prst="rect">
            <a:avLst/>
          </a:prstGeom>
          <a:noFill/>
          <a:effectLst/>
        </p:spPr>
        <p:txBody>
          <a:bodyPr lIns="0" tIns="0" rIns="0" bIns="0"/>
          <a:lstStyle/>
          <a:p>
            <a:pPr algn="ctr" defTabSz="914400"/>
            <a:r>
              <a:rPr lang="en-US" sz="1400" b="1" dirty="0" smtClean="0">
                <a:solidFill>
                  <a:srgbClr val="575757"/>
                </a:solidFill>
              </a:rPr>
              <a:t>Silver</a:t>
            </a:r>
            <a:endParaRPr lang="en-US" sz="1400" b="1" dirty="0">
              <a:solidFill>
                <a:srgbClr val="575757"/>
              </a:solidFill>
              <a:sym typeface="Arial" pitchFamily="34" charset="0"/>
            </a:endParaRPr>
          </a:p>
        </p:txBody>
      </p:sp>
      <p:sp>
        <p:nvSpPr>
          <p:cNvPr id="57" name="Text Placeholder 48"/>
          <p:cNvSpPr>
            <a:spLocks noGrp="1"/>
          </p:cNvSpPr>
          <p:nvPr/>
        </p:nvSpPr>
        <p:spPr bwMode="gray">
          <a:xfrm>
            <a:off x="4427538" y="2386013"/>
            <a:ext cx="1374627" cy="198481"/>
          </a:xfrm>
          <a:prstGeom prst="rect">
            <a:avLst/>
          </a:prstGeom>
          <a:noFill/>
          <a:effectLst/>
        </p:spPr>
        <p:txBody>
          <a:bodyPr lIns="0" tIns="0" rIns="0" bIns="0"/>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ct val="0"/>
              </a:spcBef>
              <a:defRPr/>
            </a:pPr>
            <a:r>
              <a:rPr lang="en-US" sz="1400" dirty="0" smtClean="0">
                <a:solidFill>
                  <a:srgbClr val="575757"/>
                </a:solidFill>
                <a:sym typeface="+mn-lt"/>
              </a:rPr>
              <a:t>Gen. Z</a:t>
            </a:r>
            <a:endParaRPr lang="en-US" sz="1400" dirty="0">
              <a:solidFill>
                <a:srgbClr val="575757"/>
              </a:solidFill>
              <a:sym typeface="+mn-lt"/>
            </a:endParaRPr>
          </a:p>
        </p:txBody>
      </p:sp>
      <p:sp>
        <p:nvSpPr>
          <p:cNvPr id="58" name="Rectangle 57"/>
          <p:cNvSpPr/>
          <p:nvPr/>
        </p:nvSpPr>
        <p:spPr>
          <a:xfrm>
            <a:off x="-159520" y="2874613"/>
            <a:ext cx="2996567" cy="307777"/>
          </a:xfrm>
          <a:prstGeom prst="rect">
            <a:avLst/>
          </a:prstGeom>
        </p:spPr>
        <p:txBody>
          <a:bodyPr wrap="square">
            <a:spAutoFit/>
          </a:bodyPr>
          <a:lstStyle/>
          <a:p>
            <a:pPr lvl="1" algn="r">
              <a:spcAft>
                <a:spcPts val="0"/>
              </a:spcAft>
            </a:pPr>
            <a:r>
              <a:rPr lang="it-IT" sz="1400" b="1" i="1" dirty="0" err="1" smtClean="0">
                <a:solidFill>
                  <a:srgbClr val="575757"/>
                </a:solidFill>
                <a:latin typeface="+mj-lt"/>
                <a:ea typeface="+mj-ea"/>
                <a:cs typeface="+mj-cs"/>
                <a:sym typeface="Trebuchet MS" panose="020B0603020202020204" pitchFamily="34" charset="0"/>
              </a:rPr>
              <a:t>Willingness</a:t>
            </a:r>
            <a:r>
              <a:rPr lang="it-IT" sz="1400" b="1" i="1" dirty="0" smtClean="0">
                <a:solidFill>
                  <a:srgbClr val="575757"/>
                </a:solidFill>
                <a:latin typeface="+mj-lt"/>
                <a:ea typeface="+mj-ea"/>
                <a:cs typeface="+mj-cs"/>
                <a:sym typeface="Trebuchet MS" panose="020B0603020202020204" pitchFamily="34" charset="0"/>
              </a:rPr>
              <a:t> to </a:t>
            </a:r>
            <a:r>
              <a:rPr lang="it-IT" sz="1400" b="1" i="1" dirty="0" err="1" smtClean="0">
                <a:solidFill>
                  <a:srgbClr val="575757"/>
                </a:solidFill>
                <a:latin typeface="+mj-lt"/>
                <a:ea typeface="+mj-ea"/>
                <a:cs typeface="+mj-cs"/>
                <a:sym typeface="Trebuchet MS" panose="020B0603020202020204" pitchFamily="34" charset="0"/>
              </a:rPr>
              <a:t>buy</a:t>
            </a:r>
            <a:r>
              <a:rPr lang="it-IT" sz="1400" b="1" i="1" dirty="0" smtClean="0">
                <a:solidFill>
                  <a:srgbClr val="575757"/>
                </a:solidFill>
                <a:latin typeface="+mj-lt"/>
                <a:ea typeface="+mj-ea"/>
                <a:cs typeface="+mj-cs"/>
                <a:sym typeface="Trebuchet MS" panose="020B0603020202020204" pitchFamily="34" charset="0"/>
              </a:rPr>
              <a:t> Index</a:t>
            </a:r>
            <a:r>
              <a:rPr lang="it-IT" sz="1400" b="1" i="1" baseline="30000" dirty="0" smtClean="0">
                <a:solidFill>
                  <a:srgbClr val="575757"/>
                </a:solidFill>
                <a:latin typeface="+mj-lt"/>
                <a:ea typeface="+mj-ea"/>
                <a:cs typeface="+mj-cs"/>
                <a:sym typeface="Trebuchet MS" panose="020B0603020202020204" pitchFamily="34" charset="0"/>
              </a:rPr>
              <a:t>1</a:t>
            </a:r>
            <a:r>
              <a:rPr lang="it-IT" sz="1400" b="1" i="1" dirty="0" smtClean="0">
                <a:solidFill>
                  <a:srgbClr val="575757"/>
                </a:solidFill>
                <a:latin typeface="+mj-lt"/>
                <a:ea typeface="+mj-ea"/>
                <a:cs typeface="+mj-cs"/>
                <a:sym typeface="Trebuchet MS" panose="020B0603020202020204" pitchFamily="34" charset="0"/>
              </a:rPr>
              <a:t> </a:t>
            </a:r>
            <a:endParaRPr lang="it-IT" sz="1400" b="1" i="1" dirty="0">
              <a:solidFill>
                <a:srgbClr val="575757"/>
              </a:solidFill>
              <a:latin typeface="+mj-lt"/>
              <a:ea typeface="+mj-ea"/>
              <a:cs typeface="+mj-cs"/>
              <a:sym typeface="Trebuchet MS" panose="020B0603020202020204" pitchFamily="34" charset="0"/>
            </a:endParaRPr>
          </a:p>
        </p:txBody>
      </p:sp>
      <p:cxnSp>
        <p:nvCxnSpPr>
          <p:cNvPr id="59" name="Straight Connector 58"/>
          <p:cNvCxnSpPr/>
          <p:nvPr/>
        </p:nvCxnSpPr>
        <p:spPr>
          <a:xfrm>
            <a:off x="2932733" y="2768283"/>
            <a:ext cx="0" cy="536938"/>
          </a:xfrm>
          <a:prstGeom prst="line">
            <a:avLst/>
          </a:prstGeom>
          <a:ln w="9525">
            <a:solidFill>
              <a:srgbClr val="808080"/>
            </a:solidFill>
          </a:ln>
        </p:spPr>
        <p:style>
          <a:lnRef idx="1">
            <a:schemeClr val="accent1"/>
          </a:lnRef>
          <a:fillRef idx="0">
            <a:schemeClr val="accent1"/>
          </a:fillRef>
          <a:effectRef idx="0">
            <a:schemeClr val="accent1"/>
          </a:effectRef>
          <a:fontRef idx="minor">
            <a:schemeClr val="tx1"/>
          </a:fontRef>
        </p:style>
      </p:cxnSp>
      <p:sp>
        <p:nvSpPr>
          <p:cNvPr id="61" name="Oval 60"/>
          <p:cNvSpPr>
            <a:spLocks noChangeAspect="1"/>
          </p:cNvSpPr>
          <p:nvPr/>
        </p:nvSpPr>
        <p:spPr>
          <a:xfrm>
            <a:off x="3223978" y="2638108"/>
            <a:ext cx="748444" cy="684000"/>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55%</a:t>
            </a:r>
            <a:endParaRPr lang="en-US" sz="1400" b="1" kern="0" dirty="0">
              <a:solidFill>
                <a:schemeClr val="tx1"/>
              </a:solidFill>
            </a:endParaRPr>
          </a:p>
        </p:txBody>
      </p:sp>
      <p:sp>
        <p:nvSpPr>
          <p:cNvPr id="62" name="Oval 61"/>
          <p:cNvSpPr>
            <a:spLocks noChangeAspect="1"/>
          </p:cNvSpPr>
          <p:nvPr/>
        </p:nvSpPr>
        <p:spPr>
          <a:xfrm>
            <a:off x="4732812" y="2638108"/>
            <a:ext cx="748444" cy="684000"/>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61%</a:t>
            </a:r>
            <a:endParaRPr lang="en-US" sz="1400" b="1" kern="0" dirty="0">
              <a:solidFill>
                <a:schemeClr val="accent4"/>
              </a:solidFill>
            </a:endParaRPr>
          </a:p>
        </p:txBody>
      </p:sp>
      <p:sp>
        <p:nvSpPr>
          <p:cNvPr id="63" name="Oval 62"/>
          <p:cNvSpPr>
            <a:spLocks noChangeAspect="1"/>
          </p:cNvSpPr>
          <p:nvPr/>
        </p:nvSpPr>
        <p:spPr>
          <a:xfrm>
            <a:off x="6163341" y="2638108"/>
            <a:ext cx="748444" cy="684000"/>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62%</a:t>
            </a:r>
            <a:endParaRPr lang="en-US" sz="1400" b="1" kern="0" dirty="0">
              <a:solidFill>
                <a:schemeClr val="accent4"/>
              </a:solidFill>
            </a:endParaRPr>
          </a:p>
        </p:txBody>
      </p:sp>
      <p:sp>
        <p:nvSpPr>
          <p:cNvPr id="64" name="Oval 63"/>
          <p:cNvSpPr>
            <a:spLocks noChangeAspect="1"/>
          </p:cNvSpPr>
          <p:nvPr/>
        </p:nvSpPr>
        <p:spPr>
          <a:xfrm>
            <a:off x="7593870" y="2638108"/>
            <a:ext cx="748444" cy="684000"/>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57%</a:t>
            </a:r>
            <a:endParaRPr lang="en-US" sz="1400" b="1" kern="0" dirty="0">
              <a:solidFill>
                <a:schemeClr val="accent4"/>
              </a:solidFill>
            </a:endParaRPr>
          </a:p>
        </p:txBody>
      </p:sp>
      <p:sp>
        <p:nvSpPr>
          <p:cNvPr id="65" name="Oval 64"/>
          <p:cNvSpPr>
            <a:spLocks noChangeAspect="1"/>
          </p:cNvSpPr>
          <p:nvPr/>
        </p:nvSpPr>
        <p:spPr>
          <a:xfrm>
            <a:off x="9024399" y="2638108"/>
            <a:ext cx="748444" cy="684000"/>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32%</a:t>
            </a:r>
            <a:endParaRPr lang="en-US" sz="1400" b="1" kern="0" dirty="0">
              <a:solidFill>
                <a:schemeClr val="accent4"/>
              </a:solidFill>
            </a:endParaRPr>
          </a:p>
        </p:txBody>
      </p:sp>
      <p:sp>
        <p:nvSpPr>
          <p:cNvPr id="66" name="Oval 65"/>
          <p:cNvSpPr>
            <a:spLocks noChangeAspect="1"/>
          </p:cNvSpPr>
          <p:nvPr/>
        </p:nvSpPr>
        <p:spPr>
          <a:xfrm>
            <a:off x="10454927" y="2638108"/>
            <a:ext cx="748444" cy="684000"/>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12%</a:t>
            </a:r>
            <a:endParaRPr lang="en-US" sz="1400" b="1" kern="0" dirty="0">
              <a:solidFill>
                <a:schemeClr val="accent4"/>
              </a:solidFill>
            </a:endParaRPr>
          </a:p>
        </p:txBody>
      </p:sp>
      <p:sp>
        <p:nvSpPr>
          <p:cNvPr id="24" name="Rectangle 23"/>
          <p:cNvSpPr/>
          <p:nvPr/>
        </p:nvSpPr>
        <p:spPr>
          <a:xfrm>
            <a:off x="1" y="4032250"/>
            <a:ext cx="2961654" cy="461665"/>
          </a:xfrm>
          <a:prstGeom prst="rect">
            <a:avLst/>
          </a:prstGeom>
        </p:spPr>
        <p:txBody>
          <a:bodyPr wrap="square">
            <a:spAutoFit/>
          </a:bodyPr>
          <a:lstStyle/>
          <a:p>
            <a:pPr lvl="1" algn="r">
              <a:spcAft>
                <a:spcPts val="0"/>
              </a:spcAft>
            </a:pPr>
            <a:r>
              <a:rPr lang="en-US" sz="1200" b="1" i="1" dirty="0">
                <a:solidFill>
                  <a:srgbClr val="575757"/>
                </a:solidFill>
                <a:latin typeface="+mj-lt"/>
                <a:ea typeface="+mj-ea"/>
                <a:cs typeface="+mj-cs"/>
                <a:sym typeface="Trebuchet MS" panose="020B0603020202020204" pitchFamily="34" charset="0"/>
              </a:rPr>
              <a:t>I</a:t>
            </a:r>
            <a:r>
              <a:rPr lang="en-US" sz="1200" b="1" i="1" dirty="0" smtClean="0">
                <a:solidFill>
                  <a:srgbClr val="575757"/>
                </a:solidFill>
                <a:latin typeface="+mj-lt"/>
                <a:ea typeface="+mj-ea"/>
                <a:cs typeface="+mj-cs"/>
                <a:sym typeface="Trebuchet MS" panose="020B0603020202020204" pitchFamily="34" charset="0"/>
              </a:rPr>
              <a:t>ncrease in my willingness </a:t>
            </a:r>
            <a:r>
              <a:rPr lang="en-US" sz="1200" b="1" i="1" dirty="0">
                <a:solidFill>
                  <a:srgbClr val="575757"/>
                </a:solidFill>
                <a:latin typeface="+mj-lt"/>
                <a:ea typeface="+mj-ea"/>
                <a:cs typeface="+mj-cs"/>
                <a:sym typeface="Trebuchet MS" panose="020B0603020202020204" pitchFamily="34" charset="0"/>
              </a:rPr>
              <a:t>to </a:t>
            </a:r>
            <a:r>
              <a:rPr lang="en-US" sz="1200" b="1" i="1" dirty="0" smtClean="0">
                <a:solidFill>
                  <a:srgbClr val="575757"/>
                </a:solidFill>
                <a:latin typeface="+mj-lt"/>
                <a:ea typeface="+mj-ea"/>
                <a:cs typeface="+mj-cs"/>
                <a:sym typeface="Trebuchet MS" panose="020B0603020202020204" pitchFamily="34" charset="0"/>
              </a:rPr>
              <a:t>buy the main collection</a:t>
            </a:r>
            <a:endParaRPr lang="it-IT" sz="1200" b="1" i="1" dirty="0">
              <a:solidFill>
                <a:srgbClr val="575757"/>
              </a:solidFill>
              <a:latin typeface="+mj-lt"/>
              <a:ea typeface="+mj-ea"/>
              <a:cs typeface="+mj-cs"/>
              <a:sym typeface="Trebuchet MS" panose="020B0603020202020204" pitchFamily="34" charset="0"/>
            </a:endParaRPr>
          </a:p>
        </p:txBody>
      </p:sp>
      <p:sp>
        <p:nvSpPr>
          <p:cNvPr id="23" name="Rectangle 22"/>
          <p:cNvSpPr/>
          <p:nvPr/>
        </p:nvSpPr>
        <p:spPr>
          <a:xfrm>
            <a:off x="1" y="4656138"/>
            <a:ext cx="2961654" cy="461665"/>
          </a:xfrm>
          <a:prstGeom prst="rect">
            <a:avLst/>
          </a:prstGeom>
        </p:spPr>
        <p:txBody>
          <a:bodyPr wrap="square">
            <a:spAutoFit/>
          </a:bodyPr>
          <a:lstStyle/>
          <a:p>
            <a:pPr lvl="1" algn="r">
              <a:spcAft>
                <a:spcPts val="0"/>
              </a:spcAft>
            </a:pPr>
            <a:r>
              <a:rPr lang="en-US" sz="1200" b="1" i="1" dirty="0">
                <a:solidFill>
                  <a:srgbClr val="575757"/>
                </a:solidFill>
                <a:latin typeface="+mj-lt"/>
                <a:ea typeface="+mj-ea"/>
                <a:cs typeface="+mj-cs"/>
                <a:sym typeface="Trebuchet MS" panose="020B0603020202020204" pitchFamily="34" charset="0"/>
              </a:rPr>
              <a:t>I</a:t>
            </a:r>
            <a:r>
              <a:rPr lang="en-US" sz="1200" b="1" i="1" dirty="0" smtClean="0">
                <a:solidFill>
                  <a:srgbClr val="575757"/>
                </a:solidFill>
                <a:latin typeface="+mj-lt"/>
                <a:ea typeface="+mj-ea"/>
                <a:cs typeface="+mj-cs"/>
                <a:sym typeface="Trebuchet MS" panose="020B0603020202020204" pitchFamily="34" charset="0"/>
              </a:rPr>
              <a:t>ncrease in my willingness </a:t>
            </a:r>
            <a:r>
              <a:rPr lang="en-US" sz="1200" b="1" i="1" dirty="0">
                <a:solidFill>
                  <a:srgbClr val="575757"/>
                </a:solidFill>
                <a:latin typeface="+mj-lt"/>
                <a:ea typeface="+mj-ea"/>
                <a:cs typeface="+mj-cs"/>
                <a:sym typeface="Trebuchet MS" panose="020B0603020202020204" pitchFamily="34" charset="0"/>
              </a:rPr>
              <a:t>to </a:t>
            </a:r>
            <a:r>
              <a:rPr lang="en-US" sz="1200" b="1" i="1" dirty="0" smtClean="0">
                <a:solidFill>
                  <a:srgbClr val="575757"/>
                </a:solidFill>
                <a:latin typeface="+mj-lt"/>
                <a:ea typeface="+mj-ea"/>
                <a:cs typeface="+mj-cs"/>
                <a:sym typeface="Trebuchet MS" panose="020B0603020202020204" pitchFamily="34" charset="0"/>
              </a:rPr>
              <a:t>buy the collaboration collection</a:t>
            </a:r>
            <a:endParaRPr lang="it-IT" sz="1200" b="1" i="1" dirty="0">
              <a:solidFill>
                <a:srgbClr val="575757"/>
              </a:solidFill>
              <a:latin typeface="+mj-lt"/>
              <a:ea typeface="+mj-ea"/>
              <a:cs typeface="+mj-cs"/>
              <a:sym typeface="Trebuchet MS" panose="020B0603020202020204" pitchFamily="34" charset="0"/>
            </a:endParaRPr>
          </a:p>
        </p:txBody>
      </p:sp>
      <p:graphicFrame>
        <p:nvGraphicFramePr>
          <p:cNvPr id="25" name="Object 24"/>
          <p:cNvGraphicFramePr>
            <a:graphicFrameLocks noChangeAspect="1"/>
          </p:cNvGraphicFramePr>
          <p:nvPr>
            <p:custDataLst>
              <p:tags r:id="rId4"/>
            </p:custDataLst>
            <p:extLst/>
          </p:nvPr>
        </p:nvGraphicFramePr>
        <p:xfrm>
          <a:off x="4686300" y="3810000"/>
          <a:ext cx="1381057" cy="2085975"/>
        </p:xfrm>
        <a:graphic>
          <a:graphicData uri="http://schemas.openxmlformats.org/presentationml/2006/ole">
            <mc:AlternateContent xmlns:mc="http://schemas.openxmlformats.org/markup-compatibility/2006">
              <mc:Choice xmlns:v="urn:schemas-microsoft-com:vml" Requires="v">
                <p:oleObj spid="_x0000_s1270823" name="Chart" r:id="rId31" imgW="1377814" imgH="2089325" progId="MSGraph.Chart.8">
                  <p:embed followColorScheme="full"/>
                </p:oleObj>
              </mc:Choice>
              <mc:Fallback>
                <p:oleObj name="Chart" r:id="rId31" imgW="1377814" imgH="2089325" progId="MSGraph.Chart.8">
                  <p:embed followColorScheme="full"/>
                  <p:pic>
                    <p:nvPicPr>
                      <p:cNvPr id="0" name=""/>
                      <p:cNvPicPr>
                        <a:picLocks noChangeAspect="1" noChangeArrowheads="1"/>
                      </p:cNvPicPr>
                      <p:nvPr/>
                    </p:nvPicPr>
                    <p:blipFill>
                      <a:blip r:embed="rId32"/>
                      <a:srcRect/>
                      <a:stretch>
                        <a:fillRect/>
                      </a:stretch>
                    </p:blipFill>
                    <p:spPr bwMode="auto">
                      <a:xfrm>
                        <a:off x="4686300" y="3810000"/>
                        <a:ext cx="1381057"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ext Placeholder 3"/>
          <p:cNvSpPr>
            <a:spLocks noGrp="1"/>
          </p:cNvSpPr>
          <p:nvPr>
            <p:custDataLst>
              <p:tags r:id="rId5"/>
            </p:custDataLst>
          </p:nvPr>
        </p:nvSpPr>
        <p:spPr bwMode="gray">
          <a:xfrm>
            <a:off x="5283200" y="4756150"/>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4A578A7-582A-4FB1-9CFB-BB8B1D8A8387}" type="datetime'''''''''3''''''''''''''''''3''''%'''''''''''''''''''">
              <a:rPr lang="en-US" altLang="en-US" sz="1400" b="1"/>
              <a:pPr/>
              <a:t>33%</a:t>
            </a:fld>
            <a:endParaRPr lang="en-US" sz="1400" b="1" dirty="0">
              <a:sym typeface="+mn-lt"/>
            </a:endParaRPr>
          </a:p>
        </p:txBody>
      </p:sp>
      <p:sp>
        <p:nvSpPr>
          <p:cNvPr id="28" name="Text Placeholder 13"/>
          <p:cNvSpPr>
            <a:spLocks noGrp="1"/>
          </p:cNvSpPr>
          <p:nvPr>
            <p:custDataLst>
              <p:tags r:id="rId6"/>
            </p:custDataLst>
          </p:nvPr>
        </p:nvSpPr>
        <p:spPr bwMode="gray">
          <a:xfrm>
            <a:off x="5330825" y="4141788"/>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D26A164E-8515-4316-9EAE-33660B330A77}" type="datetime'''''''''3''''''''7''''''''''''''''%'''''''">
              <a:rPr lang="en-US" altLang="en-US" sz="1400">
                <a:solidFill>
                  <a:schemeClr val="tx1"/>
                </a:solidFill>
              </a:rPr>
              <a:pPr/>
              <a:t>37%</a:t>
            </a:fld>
            <a:endParaRPr lang="it-IT" sz="1400" dirty="0">
              <a:solidFill>
                <a:schemeClr val="tx1"/>
              </a:solidFill>
              <a:sym typeface="+mn-lt"/>
            </a:endParaRPr>
          </a:p>
        </p:txBody>
      </p:sp>
      <p:sp>
        <p:nvSpPr>
          <p:cNvPr id="70" name="Text Placeholder 3"/>
          <p:cNvSpPr>
            <a:spLocks noGrp="1"/>
          </p:cNvSpPr>
          <p:nvPr>
            <p:custDataLst>
              <p:tags r:id="rId7"/>
            </p:custDataLst>
          </p:nvPr>
        </p:nvSpPr>
        <p:spPr bwMode="gray">
          <a:xfrm>
            <a:off x="4997450" y="5370513"/>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CAAB4D88-8878-496A-B04F-34695E9A0679}" type="datetime'''''''''''''''''''''''''''''''''''9%'''''''''">
              <a:rPr lang="en-US" altLang="en-US" sz="1400" b="1"/>
              <a:pPr/>
              <a:t>9%</a:t>
            </a:fld>
            <a:endParaRPr lang="en-US" sz="1400" b="1" dirty="0">
              <a:sym typeface="+mn-lt"/>
            </a:endParaRPr>
          </a:p>
        </p:txBody>
      </p:sp>
      <p:graphicFrame>
        <p:nvGraphicFramePr>
          <p:cNvPr id="30" name="Object 29"/>
          <p:cNvGraphicFramePr>
            <a:graphicFrameLocks noChangeAspect="1"/>
          </p:cNvGraphicFramePr>
          <p:nvPr>
            <p:custDataLst>
              <p:tags r:id="rId8"/>
            </p:custDataLst>
            <p:extLst/>
          </p:nvPr>
        </p:nvGraphicFramePr>
        <p:xfrm>
          <a:off x="6172200" y="3810000"/>
          <a:ext cx="1381057" cy="2085975"/>
        </p:xfrm>
        <a:graphic>
          <a:graphicData uri="http://schemas.openxmlformats.org/presentationml/2006/ole">
            <mc:AlternateContent xmlns:mc="http://schemas.openxmlformats.org/markup-compatibility/2006">
              <mc:Choice xmlns:v="urn:schemas-microsoft-com:vml" Requires="v">
                <p:oleObj spid="_x0000_s1270824" name="Chart" r:id="rId33" imgW="1377814" imgH="2089325" progId="MSGraph.Chart.8">
                  <p:embed followColorScheme="full"/>
                </p:oleObj>
              </mc:Choice>
              <mc:Fallback>
                <p:oleObj name="Chart" r:id="rId33" imgW="1377814" imgH="2089325" progId="MSGraph.Chart.8">
                  <p:embed followColorScheme="full"/>
                  <p:pic>
                    <p:nvPicPr>
                      <p:cNvPr id="0" name=""/>
                      <p:cNvPicPr>
                        <a:picLocks noChangeAspect="1" noChangeArrowheads="1"/>
                      </p:cNvPicPr>
                      <p:nvPr/>
                    </p:nvPicPr>
                    <p:blipFill>
                      <a:blip r:embed="rId34"/>
                      <a:srcRect/>
                      <a:stretch>
                        <a:fillRect/>
                      </a:stretch>
                    </p:blipFill>
                    <p:spPr bwMode="auto">
                      <a:xfrm>
                        <a:off x="6172200" y="3810000"/>
                        <a:ext cx="1381057"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 Placeholder 3"/>
          <p:cNvSpPr>
            <a:spLocks noGrp="1"/>
          </p:cNvSpPr>
          <p:nvPr>
            <p:custDataLst>
              <p:tags r:id="rId9"/>
            </p:custDataLst>
          </p:nvPr>
        </p:nvSpPr>
        <p:spPr bwMode="gray">
          <a:xfrm>
            <a:off x="6778625" y="4756150"/>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D248062-5B33-4536-9BBA-9D64995FAA79}" type="datetime'3''''''''''6''''''''''''''''''''''''''''''''''''''%'''''''''''">
              <a:rPr lang="en-US" altLang="en-US" sz="1400" b="1"/>
              <a:pPr/>
              <a:t>36%</a:t>
            </a:fld>
            <a:endParaRPr lang="en-US" sz="1400" b="1" dirty="0">
              <a:sym typeface="+mn-lt"/>
            </a:endParaRPr>
          </a:p>
        </p:txBody>
      </p:sp>
      <p:sp>
        <p:nvSpPr>
          <p:cNvPr id="71" name="Text Placeholder 3"/>
          <p:cNvSpPr>
            <a:spLocks noGrp="1"/>
          </p:cNvSpPr>
          <p:nvPr>
            <p:custDataLst>
              <p:tags r:id="rId10"/>
            </p:custDataLst>
          </p:nvPr>
        </p:nvSpPr>
        <p:spPr bwMode="gray">
          <a:xfrm>
            <a:off x="6454775" y="5370513"/>
            <a:ext cx="296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6B879C13-A639-49EB-B092-0815B9229CB1}" type="datetime'9''''''''''''''%'''''''''''''''''''">
              <a:rPr lang="en-US" altLang="en-US" sz="1400" b="1">
                <a:sym typeface="+mn-lt"/>
              </a:rPr>
              <a:pPr>
                <a:lnSpc>
                  <a:spcPct val="100000"/>
                </a:lnSpc>
                <a:spcBef>
                  <a:spcPct val="0"/>
                </a:spcBef>
                <a:spcAft>
                  <a:spcPct val="0"/>
                </a:spcAft>
              </a:pPr>
              <a:t>9%</a:t>
            </a:fld>
            <a:endParaRPr lang="en-US" sz="1400" b="1" dirty="0">
              <a:sym typeface="+mn-lt"/>
            </a:endParaRPr>
          </a:p>
        </p:txBody>
      </p:sp>
      <p:sp>
        <p:nvSpPr>
          <p:cNvPr id="31" name="Text Placeholder 13"/>
          <p:cNvSpPr>
            <a:spLocks noGrp="1"/>
          </p:cNvSpPr>
          <p:nvPr>
            <p:custDataLst>
              <p:tags r:id="rId11"/>
            </p:custDataLst>
          </p:nvPr>
        </p:nvSpPr>
        <p:spPr bwMode="gray">
          <a:xfrm>
            <a:off x="6769100" y="4141788"/>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6FADBE61-8150-4F11-9A92-D524DE495BFB}" type="datetime'''''35%'''''''''''''''''''''''''''''''''''''''''''''''">
              <a:rPr lang="en-US" altLang="en-US" sz="1400">
                <a:solidFill>
                  <a:schemeClr val="tx1"/>
                </a:solidFill>
              </a:rPr>
              <a:pPr/>
              <a:t>35%</a:t>
            </a:fld>
            <a:endParaRPr lang="it-IT" sz="1400" dirty="0">
              <a:solidFill>
                <a:schemeClr val="tx1"/>
              </a:solidFill>
              <a:sym typeface="+mn-lt"/>
            </a:endParaRPr>
          </a:p>
        </p:txBody>
      </p:sp>
      <p:graphicFrame>
        <p:nvGraphicFramePr>
          <p:cNvPr id="33" name="Object 32"/>
          <p:cNvGraphicFramePr>
            <a:graphicFrameLocks noChangeAspect="1"/>
          </p:cNvGraphicFramePr>
          <p:nvPr>
            <p:custDataLst>
              <p:tags r:id="rId12"/>
            </p:custDataLst>
            <p:extLst/>
          </p:nvPr>
        </p:nvGraphicFramePr>
        <p:xfrm>
          <a:off x="7543800" y="3810000"/>
          <a:ext cx="1381057" cy="2085975"/>
        </p:xfrm>
        <a:graphic>
          <a:graphicData uri="http://schemas.openxmlformats.org/presentationml/2006/ole">
            <mc:AlternateContent xmlns:mc="http://schemas.openxmlformats.org/markup-compatibility/2006">
              <mc:Choice xmlns:v="urn:schemas-microsoft-com:vml" Requires="v">
                <p:oleObj spid="_x0000_s1270825" name="Chart" r:id="rId35" imgW="1377814" imgH="2089325" progId="MSGraph.Chart.8">
                  <p:embed followColorScheme="full"/>
                </p:oleObj>
              </mc:Choice>
              <mc:Fallback>
                <p:oleObj name="Chart" r:id="rId35" imgW="1377814" imgH="2089325" progId="MSGraph.Chart.8">
                  <p:embed followColorScheme="full"/>
                  <p:pic>
                    <p:nvPicPr>
                      <p:cNvPr id="0" name=""/>
                      <p:cNvPicPr>
                        <a:picLocks noChangeAspect="1" noChangeArrowheads="1"/>
                      </p:cNvPicPr>
                      <p:nvPr/>
                    </p:nvPicPr>
                    <p:blipFill>
                      <a:blip r:embed="rId36"/>
                      <a:srcRect/>
                      <a:stretch>
                        <a:fillRect/>
                      </a:stretch>
                    </p:blipFill>
                    <p:spPr bwMode="auto">
                      <a:xfrm>
                        <a:off x="7543800" y="3810000"/>
                        <a:ext cx="1381057"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Text Placeholder 3"/>
          <p:cNvSpPr>
            <a:spLocks noGrp="1"/>
          </p:cNvSpPr>
          <p:nvPr>
            <p:custDataLst>
              <p:tags r:id="rId13"/>
            </p:custDataLst>
          </p:nvPr>
        </p:nvSpPr>
        <p:spPr bwMode="gray">
          <a:xfrm>
            <a:off x="7854950" y="5370513"/>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F119DDD-3E50-4653-827E-C1555B3FB82D}" type="datetime'''1''''''''''''''1''''''''''''''''''''''''''''''''''%'''">
              <a:rPr lang="en-US" altLang="en-US" sz="1400" b="1"/>
              <a:pPr/>
              <a:t>11%</a:t>
            </a:fld>
            <a:endParaRPr lang="en-US" sz="1400" b="1" dirty="0">
              <a:sym typeface="+mn-lt"/>
            </a:endParaRPr>
          </a:p>
        </p:txBody>
      </p:sp>
      <p:sp>
        <p:nvSpPr>
          <p:cNvPr id="34" name="Text Placeholder 13"/>
          <p:cNvSpPr>
            <a:spLocks noGrp="1"/>
          </p:cNvSpPr>
          <p:nvPr>
            <p:custDataLst>
              <p:tags r:id="rId14"/>
            </p:custDataLst>
          </p:nvPr>
        </p:nvSpPr>
        <p:spPr bwMode="gray">
          <a:xfrm>
            <a:off x="8140700" y="4141788"/>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3888B032-0B1C-45A0-9F1D-02F132211547}" type="datetime'''''''''''''''''''''''''''''''3''4''''''''''''''''''''%'''">
              <a:rPr lang="en-US" altLang="en-US" sz="1400">
                <a:solidFill>
                  <a:schemeClr val="tx1"/>
                </a:solidFill>
              </a:rPr>
              <a:pPr/>
              <a:t>34%</a:t>
            </a:fld>
            <a:endParaRPr lang="it-IT" sz="1400" dirty="0">
              <a:solidFill>
                <a:schemeClr val="tx1"/>
              </a:solidFill>
              <a:sym typeface="+mn-lt"/>
            </a:endParaRPr>
          </a:p>
        </p:txBody>
      </p:sp>
      <p:sp>
        <p:nvSpPr>
          <p:cNvPr id="35" name="Text Placeholder 3"/>
          <p:cNvSpPr>
            <a:spLocks noGrp="1"/>
          </p:cNvSpPr>
          <p:nvPr>
            <p:custDataLst>
              <p:tags r:id="rId15"/>
            </p:custDataLst>
          </p:nvPr>
        </p:nvSpPr>
        <p:spPr bwMode="gray">
          <a:xfrm>
            <a:off x="8150225" y="4756150"/>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1FE3FF70-215C-4E90-9F8E-6F0FB63AFEB8}" type="datetime'''3''''''''''''''5''''''''''''''''''''''''''%'">
              <a:rPr lang="en-US" altLang="en-US" sz="1400" b="1"/>
              <a:pPr/>
              <a:t>35%</a:t>
            </a:fld>
            <a:endParaRPr lang="en-US" sz="1400" b="1" dirty="0">
              <a:sym typeface="+mn-lt"/>
            </a:endParaRPr>
          </a:p>
        </p:txBody>
      </p:sp>
      <p:graphicFrame>
        <p:nvGraphicFramePr>
          <p:cNvPr id="36" name="Object 35"/>
          <p:cNvGraphicFramePr>
            <a:graphicFrameLocks noChangeAspect="1"/>
          </p:cNvGraphicFramePr>
          <p:nvPr>
            <p:custDataLst>
              <p:tags r:id="rId16"/>
            </p:custDataLst>
            <p:extLst/>
          </p:nvPr>
        </p:nvGraphicFramePr>
        <p:xfrm>
          <a:off x="8991600" y="3810000"/>
          <a:ext cx="1381057" cy="2085975"/>
        </p:xfrm>
        <a:graphic>
          <a:graphicData uri="http://schemas.openxmlformats.org/presentationml/2006/ole">
            <mc:AlternateContent xmlns:mc="http://schemas.openxmlformats.org/markup-compatibility/2006">
              <mc:Choice xmlns:v="urn:schemas-microsoft-com:vml" Requires="v">
                <p:oleObj spid="_x0000_s1270826" name="Chart" r:id="rId37" imgW="1377814" imgH="2089325" progId="MSGraph.Chart.8">
                  <p:embed followColorScheme="full"/>
                </p:oleObj>
              </mc:Choice>
              <mc:Fallback>
                <p:oleObj name="Chart" r:id="rId37" imgW="1377814" imgH="2089325" progId="MSGraph.Chart.8">
                  <p:embed followColorScheme="full"/>
                  <p:pic>
                    <p:nvPicPr>
                      <p:cNvPr id="0" name=""/>
                      <p:cNvPicPr>
                        <a:picLocks noChangeAspect="1" noChangeArrowheads="1"/>
                      </p:cNvPicPr>
                      <p:nvPr/>
                    </p:nvPicPr>
                    <p:blipFill>
                      <a:blip r:embed="rId38"/>
                      <a:srcRect/>
                      <a:stretch>
                        <a:fillRect/>
                      </a:stretch>
                    </p:blipFill>
                    <p:spPr bwMode="auto">
                      <a:xfrm>
                        <a:off x="8991600" y="3810000"/>
                        <a:ext cx="1381057"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Text Placeholder 3"/>
          <p:cNvSpPr>
            <a:spLocks noGrp="1"/>
          </p:cNvSpPr>
          <p:nvPr>
            <p:custDataLst>
              <p:tags r:id="rId17"/>
            </p:custDataLst>
          </p:nvPr>
        </p:nvSpPr>
        <p:spPr bwMode="gray">
          <a:xfrm>
            <a:off x="9521825" y="4756150"/>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C28AC93-0DB4-43F1-8843-BD619083FC33}" type="datetime'''''''''''''2''''''''8''''%'''">
              <a:rPr lang="en-US" altLang="en-US" sz="1400" b="1"/>
              <a:pPr/>
              <a:t>28%</a:t>
            </a:fld>
            <a:endParaRPr lang="en-US" sz="1400" b="1" dirty="0">
              <a:sym typeface="+mn-lt"/>
            </a:endParaRPr>
          </a:p>
        </p:txBody>
      </p:sp>
      <p:sp>
        <p:nvSpPr>
          <p:cNvPr id="37" name="Text Placeholder 13"/>
          <p:cNvSpPr>
            <a:spLocks noGrp="1"/>
          </p:cNvSpPr>
          <p:nvPr>
            <p:custDataLst>
              <p:tags r:id="rId18"/>
            </p:custDataLst>
          </p:nvPr>
        </p:nvSpPr>
        <p:spPr bwMode="gray">
          <a:xfrm>
            <a:off x="9474200" y="4141788"/>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54272F77-2941-4028-89EC-32C50F98B960}" type="datetime'''''''''''2''4''''''''%'''''''''''''''''''''''''''''''''''''''">
              <a:rPr lang="en-US" altLang="en-US" sz="1400">
                <a:solidFill>
                  <a:schemeClr val="tx1"/>
                </a:solidFill>
              </a:rPr>
              <a:pPr/>
              <a:t>24%</a:t>
            </a:fld>
            <a:endParaRPr lang="it-IT" sz="1400" dirty="0">
              <a:solidFill>
                <a:schemeClr val="tx1"/>
              </a:solidFill>
              <a:sym typeface="+mn-lt"/>
            </a:endParaRPr>
          </a:p>
        </p:txBody>
      </p:sp>
      <p:sp>
        <p:nvSpPr>
          <p:cNvPr id="73" name="Text Placeholder 3"/>
          <p:cNvSpPr>
            <a:spLocks noGrp="1"/>
          </p:cNvSpPr>
          <p:nvPr>
            <p:custDataLst>
              <p:tags r:id="rId19"/>
            </p:custDataLst>
          </p:nvPr>
        </p:nvSpPr>
        <p:spPr bwMode="gray">
          <a:xfrm>
            <a:off x="9426575" y="5370513"/>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8A812EF-114B-4B7D-B9A3-992668990E84}" type="datetime'''''''''''''''''''''''2''''0''''''''%'''''">
              <a:rPr lang="en-US" altLang="en-US" sz="1400" b="1"/>
              <a:pPr/>
              <a:t>20%</a:t>
            </a:fld>
            <a:endParaRPr lang="en-US" sz="1400" b="1" dirty="0">
              <a:sym typeface="+mn-lt"/>
            </a:endParaRPr>
          </a:p>
        </p:txBody>
      </p:sp>
      <p:graphicFrame>
        <p:nvGraphicFramePr>
          <p:cNvPr id="51" name="Object 50"/>
          <p:cNvGraphicFramePr>
            <a:graphicFrameLocks noChangeAspect="1"/>
          </p:cNvGraphicFramePr>
          <p:nvPr>
            <p:custDataLst>
              <p:tags r:id="rId20"/>
            </p:custDataLst>
            <p:extLst/>
          </p:nvPr>
        </p:nvGraphicFramePr>
        <p:xfrm>
          <a:off x="10401300" y="3810000"/>
          <a:ext cx="1381057" cy="2085975"/>
        </p:xfrm>
        <a:graphic>
          <a:graphicData uri="http://schemas.openxmlformats.org/presentationml/2006/ole">
            <mc:AlternateContent xmlns:mc="http://schemas.openxmlformats.org/markup-compatibility/2006">
              <mc:Choice xmlns:v="urn:schemas-microsoft-com:vml" Requires="v">
                <p:oleObj spid="_x0000_s1270827" name="Chart" r:id="rId39" imgW="1377814" imgH="2089325" progId="MSGraph.Chart.8">
                  <p:embed followColorScheme="full"/>
                </p:oleObj>
              </mc:Choice>
              <mc:Fallback>
                <p:oleObj name="Chart" r:id="rId39" imgW="1377814" imgH="2089325" progId="MSGraph.Chart.8">
                  <p:embed followColorScheme="full"/>
                  <p:pic>
                    <p:nvPicPr>
                      <p:cNvPr id="0" name=""/>
                      <p:cNvPicPr>
                        <a:picLocks noChangeAspect="1" noChangeArrowheads="1"/>
                      </p:cNvPicPr>
                      <p:nvPr/>
                    </p:nvPicPr>
                    <p:blipFill>
                      <a:blip r:embed="rId40"/>
                      <a:srcRect/>
                      <a:stretch>
                        <a:fillRect/>
                      </a:stretch>
                    </p:blipFill>
                    <p:spPr bwMode="auto">
                      <a:xfrm>
                        <a:off x="10401300" y="3810000"/>
                        <a:ext cx="1381057"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 name="Text Placeholder 3"/>
          <p:cNvSpPr>
            <a:spLocks noGrp="1"/>
          </p:cNvSpPr>
          <p:nvPr>
            <p:custDataLst>
              <p:tags r:id="rId21"/>
            </p:custDataLst>
          </p:nvPr>
        </p:nvSpPr>
        <p:spPr bwMode="gray">
          <a:xfrm>
            <a:off x="10874375" y="5370513"/>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D2386D8-8B1B-4DBF-AEE4-68A7375A6CC4}" type="datetime'''2''''''''4''''''''''''%'''''''''">
              <a:rPr lang="en-US" altLang="en-US" sz="1400" b="1"/>
              <a:pPr/>
              <a:t>24%</a:t>
            </a:fld>
            <a:endParaRPr lang="en-US" sz="1400" b="1" dirty="0">
              <a:sym typeface="+mn-lt"/>
            </a:endParaRPr>
          </a:p>
        </p:txBody>
      </p:sp>
      <p:sp>
        <p:nvSpPr>
          <p:cNvPr id="52" name="Text Placeholder 13"/>
          <p:cNvSpPr>
            <a:spLocks noGrp="1"/>
          </p:cNvSpPr>
          <p:nvPr>
            <p:custDataLst>
              <p:tags r:id="rId22"/>
            </p:custDataLst>
          </p:nvPr>
        </p:nvSpPr>
        <p:spPr bwMode="gray">
          <a:xfrm>
            <a:off x="10855325" y="4141788"/>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5B56E007-C8A1-4D04-B925-4E06D0B4DDFE}" type="datetime'''''''''''''''''''''''''2''3''''''''''''%'''">
              <a:rPr lang="en-US" altLang="en-US" sz="1400">
                <a:solidFill>
                  <a:schemeClr val="tx1"/>
                </a:solidFill>
              </a:rPr>
              <a:pPr/>
              <a:t>23%</a:t>
            </a:fld>
            <a:endParaRPr lang="it-IT" sz="1400" dirty="0">
              <a:solidFill>
                <a:schemeClr val="tx1"/>
              </a:solidFill>
              <a:sym typeface="+mn-lt"/>
            </a:endParaRPr>
          </a:p>
        </p:txBody>
      </p:sp>
      <p:sp>
        <p:nvSpPr>
          <p:cNvPr id="53" name="Text Placeholder 3"/>
          <p:cNvSpPr>
            <a:spLocks noGrp="1"/>
          </p:cNvSpPr>
          <p:nvPr>
            <p:custDataLst>
              <p:tags r:id="rId23"/>
            </p:custDataLst>
          </p:nvPr>
        </p:nvSpPr>
        <p:spPr bwMode="gray">
          <a:xfrm>
            <a:off x="10741025" y="4756150"/>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96255984-D395-487B-9BA3-29CC8DD9495A}" type="datetime'''''''''''''''''''1''''''''3''''''''''''''%'''''''''''''''">
              <a:rPr lang="en-US" altLang="en-US" sz="1400" b="1"/>
              <a:pPr/>
              <a:t>13%</a:t>
            </a:fld>
            <a:endParaRPr lang="en-US" sz="1400" b="1" dirty="0">
              <a:sym typeface="+mn-lt"/>
            </a:endParaRPr>
          </a:p>
        </p:txBody>
      </p:sp>
      <p:graphicFrame>
        <p:nvGraphicFramePr>
          <p:cNvPr id="55" name="Object 54"/>
          <p:cNvGraphicFramePr>
            <a:graphicFrameLocks noChangeAspect="1"/>
          </p:cNvGraphicFramePr>
          <p:nvPr>
            <p:custDataLst>
              <p:tags r:id="rId24"/>
            </p:custDataLst>
            <p:extLst/>
          </p:nvPr>
        </p:nvGraphicFramePr>
        <p:xfrm>
          <a:off x="3200400" y="3810000"/>
          <a:ext cx="1381057" cy="2085975"/>
        </p:xfrm>
        <a:graphic>
          <a:graphicData uri="http://schemas.openxmlformats.org/presentationml/2006/ole">
            <mc:AlternateContent xmlns:mc="http://schemas.openxmlformats.org/markup-compatibility/2006">
              <mc:Choice xmlns:v="urn:schemas-microsoft-com:vml" Requires="v">
                <p:oleObj spid="_x0000_s1270828" name="Chart" r:id="rId41" imgW="1377814" imgH="2089325" progId="MSGraph.Chart.8">
                  <p:embed followColorScheme="full"/>
                </p:oleObj>
              </mc:Choice>
              <mc:Fallback>
                <p:oleObj name="Chart" r:id="rId41" imgW="1377814" imgH="2089325" progId="MSGraph.Chart.8">
                  <p:embed followColorScheme="full"/>
                  <p:pic>
                    <p:nvPicPr>
                      <p:cNvPr id="0" name=""/>
                      <p:cNvPicPr>
                        <a:picLocks noChangeAspect="1" noChangeArrowheads="1"/>
                      </p:cNvPicPr>
                      <p:nvPr/>
                    </p:nvPicPr>
                    <p:blipFill>
                      <a:blip r:embed="rId42"/>
                      <a:srcRect/>
                      <a:stretch>
                        <a:fillRect/>
                      </a:stretch>
                    </p:blipFill>
                    <p:spPr bwMode="auto">
                      <a:xfrm>
                        <a:off x="3200400" y="3810000"/>
                        <a:ext cx="1381057"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Text Placeholder 13"/>
          <p:cNvSpPr>
            <a:spLocks noGrp="1"/>
          </p:cNvSpPr>
          <p:nvPr>
            <p:custDataLst>
              <p:tags r:id="rId25"/>
            </p:custDataLst>
          </p:nvPr>
        </p:nvSpPr>
        <p:spPr bwMode="gray">
          <a:xfrm>
            <a:off x="3787775" y="4141788"/>
            <a:ext cx="401638" cy="212725"/>
          </a:xfrm>
          <a:prstGeom prst="rect">
            <a:avLst/>
          </a:prstGeom>
          <a:noFill/>
          <a:effectLst/>
        </p:spPr>
        <p:txBody>
          <a:bodyPr wrap="none" lIns="34925" tIns="0" rIns="34925" bIns="0" numCol="1" spc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5FD53A77-F367-400E-A8C4-6D9DB8E97AA2}" type="datetime'3''''''''''''''''''''''''''''''''3''''''''''''''''%'''''">
              <a:rPr lang="en-US" altLang="en-US" sz="1400">
                <a:solidFill>
                  <a:schemeClr val="tx1"/>
                </a:solidFill>
              </a:rPr>
              <a:pPr/>
              <a:t>33%</a:t>
            </a:fld>
            <a:endParaRPr lang="it-IT" sz="1400" dirty="0">
              <a:solidFill>
                <a:schemeClr val="tx1"/>
              </a:solidFill>
              <a:sym typeface="+mn-lt"/>
            </a:endParaRPr>
          </a:p>
        </p:txBody>
      </p:sp>
      <p:sp>
        <p:nvSpPr>
          <p:cNvPr id="60" name="Text Placeholder 3"/>
          <p:cNvSpPr>
            <a:spLocks noGrp="1"/>
          </p:cNvSpPr>
          <p:nvPr>
            <p:custDataLst>
              <p:tags r:id="rId26"/>
            </p:custDataLst>
          </p:nvPr>
        </p:nvSpPr>
        <p:spPr bwMode="gray">
          <a:xfrm>
            <a:off x="3797300" y="4756150"/>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B4F43EB-4136-4363-BAB3-E786DD35F8F2}" type="datetime'3''''''''''''''4%'''''''''">
              <a:rPr lang="en-US" altLang="en-US" sz="1400" b="1"/>
              <a:pPr/>
              <a:t>34%</a:t>
            </a:fld>
            <a:endParaRPr lang="en-US" sz="1400" b="1" dirty="0">
              <a:sym typeface="+mn-lt"/>
            </a:endParaRPr>
          </a:p>
        </p:txBody>
      </p:sp>
      <p:sp>
        <p:nvSpPr>
          <p:cNvPr id="69" name="Text Placeholder 3"/>
          <p:cNvSpPr>
            <a:spLocks noGrp="1"/>
          </p:cNvSpPr>
          <p:nvPr>
            <p:custDataLst>
              <p:tags r:id="rId27"/>
            </p:custDataLst>
          </p:nvPr>
        </p:nvSpPr>
        <p:spPr bwMode="gray">
          <a:xfrm>
            <a:off x="3540125" y="5370513"/>
            <a:ext cx="4016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19788B5-D513-40B7-95A3-1D1C13102652}" type="datetime'1''''''2''''''''''''''''''''''''''''%'''''''''''">
              <a:rPr lang="en-US" altLang="en-US" sz="1400" b="1"/>
              <a:pPr/>
              <a:t>12%</a:t>
            </a:fld>
            <a:endParaRPr lang="en-US" sz="1400" b="1" dirty="0">
              <a:sym typeface="+mn-lt"/>
            </a:endParaRPr>
          </a:p>
        </p:txBody>
      </p:sp>
      <p:sp>
        <p:nvSpPr>
          <p:cNvPr id="68" name="Rectangle 67"/>
          <p:cNvSpPr/>
          <p:nvPr/>
        </p:nvSpPr>
        <p:spPr>
          <a:xfrm>
            <a:off x="1" y="5280025"/>
            <a:ext cx="2961654" cy="461665"/>
          </a:xfrm>
          <a:prstGeom prst="rect">
            <a:avLst/>
          </a:prstGeom>
        </p:spPr>
        <p:txBody>
          <a:bodyPr wrap="square">
            <a:spAutoFit/>
          </a:bodyPr>
          <a:lstStyle/>
          <a:p>
            <a:pPr lvl="1" algn="r">
              <a:spcAft>
                <a:spcPts val="0"/>
              </a:spcAft>
            </a:pPr>
            <a:r>
              <a:rPr lang="en-US" sz="1200" b="1" i="1" dirty="0" smtClean="0">
                <a:solidFill>
                  <a:srgbClr val="575757"/>
                </a:solidFill>
                <a:latin typeface="+mj-lt"/>
                <a:ea typeface="+mj-ea"/>
                <a:cs typeface="+mj-cs"/>
                <a:sym typeface="Trebuchet MS" panose="020B0603020202020204" pitchFamily="34" charset="0"/>
              </a:rPr>
              <a:t>Decrease in willingness to buy from the brand </a:t>
            </a:r>
            <a:endParaRPr lang="it-IT" sz="1200" b="1" i="1" dirty="0">
              <a:solidFill>
                <a:srgbClr val="575757"/>
              </a:solidFill>
              <a:latin typeface="+mj-lt"/>
              <a:ea typeface="+mj-ea"/>
              <a:cs typeface="+mj-cs"/>
              <a:sym typeface="Trebuchet MS" panose="020B0603020202020204" pitchFamily="34" charset="0"/>
            </a:endParaRPr>
          </a:p>
        </p:txBody>
      </p:sp>
      <p:cxnSp>
        <p:nvCxnSpPr>
          <p:cNvPr id="75" name="Straight Connector 74"/>
          <p:cNvCxnSpPr/>
          <p:nvPr/>
        </p:nvCxnSpPr>
        <p:spPr>
          <a:xfrm>
            <a:off x="4379008" y="2682875"/>
            <a:ext cx="0" cy="2963895"/>
          </a:xfrm>
          <a:prstGeom prst="line">
            <a:avLst/>
          </a:prstGeom>
          <a:ln>
            <a:solidFill>
              <a:srgbClr val="B2B2B2"/>
            </a:solidFill>
            <a:prstDash val="dash"/>
          </a:ln>
        </p:spPr>
        <p:style>
          <a:lnRef idx="1">
            <a:schemeClr val="accent1"/>
          </a:lnRef>
          <a:fillRef idx="0">
            <a:schemeClr val="accent1"/>
          </a:fillRef>
          <a:effectRef idx="0">
            <a:schemeClr val="accent1"/>
          </a:effectRef>
          <a:fontRef idx="minor">
            <a:schemeClr val="tx1"/>
          </a:fontRef>
        </p:style>
      </p:cxnSp>
      <p:sp>
        <p:nvSpPr>
          <p:cNvPr id="50"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67" name="TextBox 66"/>
          <p:cNvSpPr txBox="1"/>
          <p:nvPr/>
        </p:nvSpPr>
        <p:spPr>
          <a:xfrm>
            <a:off x="10195838" y="60353"/>
            <a:ext cx="1174805"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Collaborations</a:t>
            </a:r>
          </a:p>
        </p:txBody>
      </p:sp>
      <p:grpSp>
        <p:nvGrpSpPr>
          <p:cNvPr id="79" name="Group 78"/>
          <p:cNvGrpSpPr/>
          <p:nvPr/>
        </p:nvGrpSpPr>
        <p:grpSpPr>
          <a:xfrm>
            <a:off x="409192" y="126813"/>
            <a:ext cx="1631440" cy="427981"/>
            <a:chOff x="1653202" y="129045"/>
            <a:chExt cx="1631440" cy="427981"/>
          </a:xfrm>
        </p:grpSpPr>
        <p:pic>
          <p:nvPicPr>
            <p:cNvPr id="80" name="Picture 79"/>
            <p:cNvPicPr>
              <a:picLocks noChangeAspect="1"/>
            </p:cNvPicPr>
            <p:nvPr/>
          </p:nvPicPr>
          <p:blipFill rotWithShape="1">
            <a:blip r:embed="rId43"/>
            <a:srcRect l="14684" t="-819" r="14013" b="-4746"/>
            <a:stretch/>
          </p:blipFill>
          <p:spPr>
            <a:xfrm>
              <a:off x="1653202" y="129045"/>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81" name="ColumnHeader"/>
            <p:cNvSpPr>
              <a:spLocks noChangeArrowheads="1"/>
            </p:cNvSpPr>
            <p:nvPr/>
          </p:nvSpPr>
          <p:spPr bwMode="gray">
            <a:xfrm rot="10800000" flipV="1">
              <a:off x="2012787"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Millennials</a:t>
              </a:r>
              <a:endParaRPr lang="en-US" sz="1600" b="1" dirty="0">
                <a:solidFill>
                  <a:srgbClr val="575757"/>
                </a:solidFill>
                <a:latin typeface="Trebuchet MS" panose="020B0603020202020204" pitchFamily="34" charset="0"/>
                <a:cs typeface="Arial" pitchFamily="34" charset="0"/>
              </a:endParaRPr>
            </a:p>
          </p:txBody>
        </p:sp>
      </p:grpSp>
      <p:grpSp>
        <p:nvGrpSpPr>
          <p:cNvPr id="76" name="Group 75"/>
          <p:cNvGrpSpPr/>
          <p:nvPr/>
        </p:nvGrpSpPr>
        <p:grpSpPr>
          <a:xfrm>
            <a:off x="2787959" y="1669730"/>
            <a:ext cx="7175650" cy="468000"/>
            <a:chOff x="1659072" y="1786364"/>
            <a:chExt cx="7175650" cy="468000"/>
          </a:xfrm>
        </p:grpSpPr>
        <p:grpSp>
          <p:nvGrpSpPr>
            <p:cNvPr id="82" name="Group 81"/>
            <p:cNvGrpSpPr/>
            <p:nvPr/>
          </p:nvGrpSpPr>
          <p:grpSpPr>
            <a:xfrm>
              <a:off x="1659072" y="1786364"/>
              <a:ext cx="7175650" cy="468000"/>
              <a:chOff x="1659072" y="1786364"/>
              <a:chExt cx="7175650" cy="468000"/>
            </a:xfrm>
          </p:grpSpPr>
          <p:sp>
            <p:nvSpPr>
              <p:cNvPr id="84" name="Rettangolo 36"/>
              <p:cNvSpPr>
                <a:spLocks noChangeArrowheads="1"/>
              </p:cNvSpPr>
              <p:nvPr/>
            </p:nvSpPr>
            <p:spPr bwMode="auto">
              <a:xfrm>
                <a:off x="1973468" y="1786364"/>
                <a:ext cx="6861254" cy="468000"/>
              </a:xfrm>
              <a:prstGeom prst="rect">
                <a:avLst/>
              </a:prstGeom>
              <a:noFill/>
              <a:ln w="9525">
                <a:solidFill>
                  <a:schemeClr val="bg2">
                    <a:lumMod val="75000"/>
                  </a:schemeClr>
                </a:solidFill>
                <a:prstDash val="dash"/>
                <a:miter lim="800000"/>
                <a:headEnd/>
                <a:tailEnd/>
              </a:ln>
            </p:spPr>
            <p:txBody>
              <a:bodyPr wrap="square" anchor="ctr" anchorCtr="0">
                <a:noAutofit/>
              </a:bodyPr>
              <a:lstStyle/>
              <a:p>
                <a:pPr algn="ctr"/>
                <a:r>
                  <a:rPr lang="en-US" sz="1400" i="1" dirty="0"/>
                  <a:t>What is the impact of collaborations in your willingness to buy from the brand? </a:t>
                </a:r>
              </a:p>
            </p:txBody>
          </p:sp>
          <p:sp>
            <p:nvSpPr>
              <p:cNvPr id="85" name="Rettangolo 36"/>
              <p:cNvSpPr>
                <a:spLocks noChangeArrowheads="1"/>
              </p:cNvSpPr>
              <p:nvPr/>
            </p:nvSpPr>
            <p:spPr bwMode="auto">
              <a:xfrm>
                <a:off x="1659072" y="1786364"/>
                <a:ext cx="288000" cy="468000"/>
              </a:xfrm>
              <a:prstGeom prst="rect">
                <a:avLst/>
              </a:prstGeom>
              <a:solidFill>
                <a:schemeClr val="tx2"/>
              </a:solidFill>
              <a:ln w="9525">
                <a:noFill/>
                <a:miter lim="800000"/>
                <a:headEnd/>
                <a:tailEnd/>
              </a:ln>
            </p:spPr>
            <p:txBody>
              <a:bodyPr wrap="square">
                <a:noAutofit/>
              </a:bodyPr>
              <a:lstStyle/>
              <a:p>
                <a:pPr algn="ctr">
                  <a:spcBef>
                    <a:spcPct val="50000"/>
                  </a:spcBef>
                </a:pPr>
                <a:endParaRPr lang="en-US" sz="1600" b="1" i="1" dirty="0">
                  <a:solidFill>
                    <a:srgbClr val="575757"/>
                  </a:solidFill>
                  <a:cs typeface="Arial" pitchFamily="34" charset="0"/>
                </a:endParaRPr>
              </a:p>
            </p:txBody>
          </p:sp>
        </p:grpSp>
        <p:sp>
          <p:nvSpPr>
            <p:cNvPr id="83" name="Freeform 37"/>
            <p:cNvSpPr>
              <a:spLocks noEditPoints="1"/>
            </p:cNvSpPr>
            <p:nvPr/>
          </p:nvSpPr>
          <p:spPr bwMode="auto">
            <a:xfrm>
              <a:off x="1767696" y="1883574"/>
              <a:ext cx="112349"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
        <p:nvSpPr>
          <p:cNvPr id="87" name="Oval 86"/>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3</a:t>
            </a:r>
            <a:endParaRPr lang="en-US" sz="1200" b="1" kern="0" dirty="0">
              <a:solidFill>
                <a:schemeClr val="accent5"/>
              </a:solidFill>
            </a:endParaRPr>
          </a:p>
        </p:txBody>
      </p:sp>
      <p:grpSp>
        <p:nvGrpSpPr>
          <p:cNvPr id="77" name="Group 76"/>
          <p:cNvGrpSpPr/>
          <p:nvPr/>
        </p:nvGrpSpPr>
        <p:grpSpPr>
          <a:xfrm rot="5400000">
            <a:off x="6840839" y="-233927"/>
            <a:ext cx="306171" cy="7723311"/>
            <a:chOff x="5942932" y="-240976"/>
            <a:chExt cx="306171" cy="7723311"/>
          </a:xfrm>
        </p:grpSpPr>
        <p:cxnSp>
          <p:nvCxnSpPr>
            <p:cNvPr id="78" name="Straight Connector 77"/>
            <p:cNvCxnSpPr/>
            <p:nvPr/>
          </p:nvCxnSpPr>
          <p:spPr>
            <a:xfrm rot="16200000" flipH="1">
              <a:off x="2229039" y="3620680"/>
              <a:ext cx="7723311" cy="0"/>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5942932" y="3833751"/>
              <a:ext cx="306171" cy="306910"/>
              <a:chOff x="5942932" y="3833751"/>
              <a:chExt cx="306171" cy="306910"/>
            </a:xfrm>
          </p:grpSpPr>
          <p:sp>
            <p:nvSpPr>
              <p:cNvPr id="89" name="Freeform 94"/>
              <p:cNvSpPr>
                <a:spLocks/>
              </p:cNvSpPr>
              <p:nvPr/>
            </p:nvSpPr>
            <p:spPr bwMode="gray">
              <a:xfrm>
                <a:off x="5942932" y="3833751"/>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90"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Tree>
    <p:extLst>
      <p:ext uri="{BB962C8B-B14F-4D97-AF65-F5344CB8AC3E}">
        <p14:creationId xmlns:p14="http://schemas.microsoft.com/office/powerpoint/2010/main" val="2673633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1826" name="think-cell Slide" r:id="rId33" imgW="395" imgH="394" progId="TCLayout.ActiveDocument.1">
                  <p:embed/>
                </p:oleObj>
              </mc:Choice>
              <mc:Fallback>
                <p:oleObj name="think-cell Slide" r:id="rId33" imgW="395" imgH="394" progId="TCLayout.ActiveDocument.1">
                  <p:embed/>
                  <p:pic>
                    <p:nvPicPr>
                      <p:cNvPr id="0" name=""/>
                      <p:cNvPicPr/>
                      <p:nvPr/>
                    </p:nvPicPr>
                    <p:blipFill>
                      <a:blip r:embed="rId34"/>
                      <a:stretch>
                        <a:fillRect/>
                      </a:stretch>
                    </p:blipFill>
                    <p:spPr>
                      <a:xfrm>
                        <a:off x="1588" y="1588"/>
                        <a:ext cx="1587" cy="1587"/>
                      </a:xfrm>
                      <a:prstGeom prst="rect">
                        <a:avLst/>
                      </a:prstGeom>
                    </p:spPr>
                  </p:pic>
                </p:oleObj>
              </mc:Fallback>
            </mc:AlternateContent>
          </a:graphicData>
        </a:graphic>
      </p:graphicFrame>
      <p:sp>
        <p:nvSpPr>
          <p:cNvPr id="14" name="Rectangle 13"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b="1" dirty="0" err="1" smtClean="0">
              <a:solidFill>
                <a:srgbClr val="FFFFFF"/>
              </a:solidFill>
              <a:latin typeface="Trebuchet MS" panose="020B0603020202020204" pitchFamily="34" charset="0"/>
              <a:sym typeface="Trebuchet MS" panose="020B0603020202020204" pitchFamily="34" charset="0"/>
            </a:endParaRPr>
          </a:p>
        </p:txBody>
      </p:sp>
      <p:sp>
        <p:nvSpPr>
          <p:cNvPr id="2" name="Title 1"/>
          <p:cNvSpPr>
            <a:spLocks noGrp="1"/>
          </p:cNvSpPr>
          <p:nvPr>
            <p:ph type="title"/>
          </p:nvPr>
        </p:nvSpPr>
        <p:spPr>
          <a:xfrm>
            <a:off x="630000" y="622800"/>
            <a:ext cx="10933200" cy="470898"/>
          </a:xfrm>
          <a:prstGeom prst="rect">
            <a:avLst/>
          </a:prstGeom>
        </p:spPr>
        <p:txBody>
          <a:bodyPr>
            <a:spAutoFit/>
          </a:bodyPr>
          <a:lstStyle/>
          <a:p>
            <a:pPr>
              <a:buSzPts val="3400"/>
            </a:pPr>
            <a:r>
              <a:rPr lang="en-US" smtClean="0"/>
              <a:t>The mix &amp; match trend attains ~54% for millennials</a:t>
            </a:r>
            <a:endParaRPr lang="en-US" dirty="0"/>
          </a:p>
        </p:txBody>
      </p:sp>
      <p:sp>
        <p:nvSpPr>
          <p:cNvPr id="29" name="TextBox 28"/>
          <p:cNvSpPr txBox="1"/>
          <p:nvPr/>
        </p:nvSpPr>
        <p:spPr>
          <a:xfrm>
            <a:off x="1122435" y="2669073"/>
            <a:ext cx="3639475"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47% of respondents have shifted from top luxury brands </a:t>
            </a:r>
            <a:endParaRPr lang="en-US" sz="2000" dirty="0">
              <a:solidFill>
                <a:srgbClr val="29BA74"/>
              </a:solidFill>
              <a:latin typeface="Trebuchet MS" panose="020B0603020202020204" pitchFamily="34" charset="0"/>
            </a:endParaRPr>
          </a:p>
        </p:txBody>
      </p:sp>
      <p:grpSp>
        <p:nvGrpSpPr>
          <p:cNvPr id="30" name="Group 29"/>
          <p:cNvGrpSpPr/>
          <p:nvPr/>
        </p:nvGrpSpPr>
        <p:grpSpPr>
          <a:xfrm>
            <a:off x="5303300" y="2362904"/>
            <a:ext cx="306171" cy="3943483"/>
            <a:chOff x="5942914" y="2060923"/>
            <a:chExt cx="306171" cy="3943483"/>
          </a:xfrm>
        </p:grpSpPr>
        <p:cxnSp>
          <p:nvCxnSpPr>
            <p:cNvPr id="31" name="Straight Connector 30"/>
            <p:cNvCxnSpPr/>
            <p:nvPr/>
          </p:nvCxnSpPr>
          <p:spPr>
            <a:xfrm>
              <a:off x="6090649" y="2060923"/>
              <a:ext cx="0" cy="3943483"/>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5942914" y="3833745"/>
              <a:ext cx="306171" cy="306910"/>
              <a:chOff x="5942914" y="3833745"/>
              <a:chExt cx="306171" cy="306910"/>
            </a:xfrm>
          </p:grpSpPr>
          <p:sp>
            <p:nvSpPr>
              <p:cNvPr id="33"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34"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cxnSp>
        <p:nvCxnSpPr>
          <p:cNvPr id="67" name="Straight Connector 66"/>
          <p:cNvCxnSpPr/>
          <p:nvPr>
            <p:custDataLst>
              <p:tags r:id="rId4"/>
            </p:custDataLst>
          </p:nvPr>
        </p:nvCxnSpPr>
        <p:spPr bwMode="gray">
          <a:xfrm>
            <a:off x="6927850" y="3289300"/>
            <a:ext cx="52705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custDataLst>
              <p:tags r:id="rId5"/>
            </p:custDataLst>
          </p:nvPr>
        </p:nvCxnSpPr>
        <p:spPr bwMode="gray">
          <a:xfrm>
            <a:off x="10267950" y="3289300"/>
            <a:ext cx="52705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custDataLst>
              <p:tags r:id="rId6"/>
            </p:custDataLst>
          </p:nvPr>
        </p:nvCxnSpPr>
        <p:spPr bwMode="gray">
          <a:xfrm flipV="1">
            <a:off x="10267950" y="3860800"/>
            <a:ext cx="527050" cy="3175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custDataLst>
              <p:tags r:id="rId7"/>
            </p:custDataLst>
          </p:nvPr>
        </p:nvCxnSpPr>
        <p:spPr bwMode="gray">
          <a:xfrm>
            <a:off x="8039100" y="3289300"/>
            <a:ext cx="52705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custDataLst>
              <p:tags r:id="rId8"/>
            </p:custDataLst>
          </p:nvPr>
        </p:nvCxnSpPr>
        <p:spPr bwMode="gray">
          <a:xfrm>
            <a:off x="6927850" y="4578350"/>
            <a:ext cx="527050" cy="444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custDataLst>
              <p:tags r:id="rId9"/>
            </p:custDataLst>
          </p:nvPr>
        </p:nvCxnSpPr>
        <p:spPr bwMode="gray">
          <a:xfrm flipV="1">
            <a:off x="8039100" y="4400550"/>
            <a:ext cx="527050" cy="2222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custDataLst>
              <p:tags r:id="rId10"/>
            </p:custDataLst>
          </p:nvPr>
        </p:nvCxnSpPr>
        <p:spPr bwMode="gray">
          <a:xfrm flipV="1">
            <a:off x="9156700" y="4178300"/>
            <a:ext cx="527050" cy="2222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custDataLst>
              <p:tags r:id="rId11"/>
            </p:custDataLst>
          </p:nvPr>
        </p:nvCxnSpPr>
        <p:spPr bwMode="gray">
          <a:xfrm>
            <a:off x="9156700" y="3289300"/>
            <a:ext cx="52705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5" name="Object 74"/>
          <p:cNvGraphicFramePr>
            <a:graphicFrameLocks/>
          </p:cNvGraphicFramePr>
          <p:nvPr>
            <p:custDataLst>
              <p:tags r:id="rId12"/>
            </p:custDataLst>
            <p:extLst/>
          </p:nvPr>
        </p:nvGraphicFramePr>
        <p:xfrm>
          <a:off x="5969000" y="3187700"/>
          <a:ext cx="5772064" cy="2724281"/>
        </p:xfrm>
        <a:graphic>
          <a:graphicData uri="http://schemas.openxmlformats.org/presentationml/2006/ole">
            <mc:AlternateContent xmlns:mc="http://schemas.openxmlformats.org/markup-compatibility/2006">
              <mc:Choice xmlns:v="urn:schemas-microsoft-com:vml" Requires="v">
                <p:oleObj spid="_x0000_s1271827" name="Chart" r:id="rId35" imgW="5772064" imgH="2724281" progId="MSGraph.Chart.8">
                  <p:embed followColorScheme="full"/>
                </p:oleObj>
              </mc:Choice>
              <mc:Fallback>
                <p:oleObj name="Chart" r:id="rId35" imgW="5772064" imgH="2724281" progId="MSGraph.Chart.8">
                  <p:embed followColorScheme="full"/>
                  <p:pic>
                    <p:nvPicPr>
                      <p:cNvPr id="0" name=""/>
                      <p:cNvPicPr/>
                      <p:nvPr/>
                    </p:nvPicPr>
                    <p:blipFill>
                      <a:blip r:embed="rId36"/>
                      <a:stretch>
                        <a:fillRect/>
                      </a:stretch>
                    </p:blipFill>
                    <p:spPr>
                      <a:xfrm>
                        <a:off x="5969000" y="3187700"/>
                        <a:ext cx="5772064" cy="2724281"/>
                      </a:xfrm>
                      <a:prstGeom prst="rect">
                        <a:avLst/>
                      </a:prstGeom>
                    </p:spPr>
                  </p:pic>
                </p:oleObj>
              </mc:Fallback>
            </mc:AlternateContent>
          </a:graphicData>
        </a:graphic>
      </p:graphicFrame>
      <p:sp>
        <p:nvSpPr>
          <p:cNvPr id="78" name="Text Placeholder 3"/>
          <p:cNvSpPr>
            <a:spLocks noGrp="1"/>
          </p:cNvSpPr>
          <p:nvPr>
            <p:custDataLst>
              <p:tags r:id="rId13"/>
            </p:custDataLst>
          </p:nvPr>
        </p:nvSpPr>
        <p:spPr bwMode="gray">
          <a:xfrm>
            <a:off x="7566025" y="384968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C04CEC6-D069-4DDA-9063-273609C43011}" type="datetime'''''''''''''''''''''5''''''''''''''''''4''%'''''''''''''''''">
              <a:rPr lang="en-US" altLang="en-US" sz="1400"/>
              <a:pPr/>
              <a:t>54%</a:t>
            </a:fld>
            <a:endParaRPr lang="en-US" sz="1400" dirty="0">
              <a:sym typeface="+mn-lt"/>
            </a:endParaRPr>
          </a:p>
        </p:txBody>
      </p:sp>
      <p:sp>
        <p:nvSpPr>
          <p:cNvPr id="79" name="Text Placeholder 3"/>
          <p:cNvSpPr>
            <a:spLocks noGrp="1"/>
          </p:cNvSpPr>
          <p:nvPr>
            <p:custDataLst>
              <p:tags r:id="rId14"/>
            </p:custDataLst>
          </p:nvPr>
        </p:nvSpPr>
        <p:spPr bwMode="gray">
          <a:xfrm>
            <a:off x="7566025" y="5087938"/>
            <a:ext cx="363538" cy="212725"/>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A04DC46-D231-46D8-92FB-67E9012BD84A}" type="datetime'''''4''''''''''''''6''''''''''''''''''''''%'''''''''''''''''">
              <a:rPr lang="en-US" altLang="en-US" sz="1400">
                <a:solidFill>
                  <a:schemeClr val="bg1"/>
                </a:solidFill>
              </a:rPr>
              <a:pPr/>
              <a:t>46%</a:t>
            </a:fld>
            <a:endParaRPr lang="en-US" sz="1400" dirty="0">
              <a:solidFill>
                <a:schemeClr val="bg1"/>
              </a:solidFill>
              <a:sym typeface="+mn-lt"/>
            </a:endParaRPr>
          </a:p>
        </p:txBody>
      </p:sp>
      <p:sp>
        <p:nvSpPr>
          <p:cNvPr id="80" name="Text Placeholder 3"/>
          <p:cNvSpPr>
            <a:spLocks noGrp="1"/>
          </p:cNvSpPr>
          <p:nvPr>
            <p:custDataLst>
              <p:tags r:id="rId15"/>
            </p:custDataLst>
          </p:nvPr>
        </p:nvSpPr>
        <p:spPr bwMode="gray">
          <a:xfrm>
            <a:off x="6454775" y="506571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8CBECCA-9194-4D7A-9918-35CAF6D4F6EE}" type="datetime'''''''''''''''4''''''''''''''''''''''''''''8''%'''''">
              <a:rPr lang="en-US" altLang="en-US" sz="1400">
                <a:solidFill>
                  <a:schemeClr val="bg1"/>
                </a:solidFill>
              </a:rPr>
              <a:pPr/>
              <a:t>48%</a:t>
            </a:fld>
            <a:endParaRPr lang="en-US" sz="1400" dirty="0">
              <a:solidFill>
                <a:schemeClr val="bg1"/>
              </a:solidFill>
              <a:sym typeface="+mn-lt"/>
            </a:endParaRPr>
          </a:p>
        </p:txBody>
      </p:sp>
      <p:sp>
        <p:nvSpPr>
          <p:cNvPr id="81" name="Text Placeholder 3"/>
          <p:cNvSpPr>
            <a:spLocks noGrp="1"/>
          </p:cNvSpPr>
          <p:nvPr>
            <p:custDataLst>
              <p:tags r:id="rId16"/>
            </p:custDataLst>
          </p:nvPr>
        </p:nvSpPr>
        <p:spPr bwMode="gray">
          <a:xfrm>
            <a:off x="6454775" y="3827463"/>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2EF8F31-3FC3-44EE-9C88-32D357623748}" type="datetime'''''''5''''2''''''%'''''''''''''''''''''''''''''''''">
              <a:rPr lang="en-US" altLang="en-US" sz="1400">
                <a:solidFill>
                  <a:schemeClr val="bg1"/>
                </a:solidFill>
              </a:rPr>
              <a:pPr/>
              <a:t>52%</a:t>
            </a:fld>
            <a:endParaRPr lang="en-US" sz="1400" dirty="0">
              <a:solidFill>
                <a:schemeClr val="bg1"/>
              </a:solidFill>
              <a:sym typeface="+mn-lt"/>
            </a:endParaRPr>
          </a:p>
        </p:txBody>
      </p:sp>
      <p:sp>
        <p:nvSpPr>
          <p:cNvPr id="82" name="Text Placeholder 3"/>
          <p:cNvSpPr>
            <a:spLocks noGrp="1"/>
          </p:cNvSpPr>
          <p:nvPr>
            <p:custDataLst>
              <p:tags r:id="rId17"/>
            </p:custDataLst>
          </p:nvPr>
        </p:nvSpPr>
        <p:spPr bwMode="gray">
          <a:xfrm>
            <a:off x="8680450" y="4976813"/>
            <a:ext cx="363538" cy="212725"/>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A4CD6E4-B2A7-4139-B2A8-5894F97C2DA6}" type="datetime'''''''''''''''''''''''''''''''''''''5''''''5''%'''''''">
              <a:rPr lang="en-US" altLang="en-US" sz="1400">
                <a:solidFill>
                  <a:schemeClr val="bg1"/>
                </a:solidFill>
              </a:rPr>
              <a:pPr/>
              <a:t>55%</a:t>
            </a:fld>
            <a:endParaRPr lang="en-US" sz="1400" dirty="0">
              <a:solidFill>
                <a:schemeClr val="bg1"/>
              </a:solidFill>
              <a:sym typeface="+mn-lt"/>
            </a:endParaRPr>
          </a:p>
        </p:txBody>
      </p:sp>
      <p:sp>
        <p:nvSpPr>
          <p:cNvPr id="83" name="Text Placeholder 3"/>
          <p:cNvSpPr>
            <a:spLocks noGrp="1"/>
          </p:cNvSpPr>
          <p:nvPr>
            <p:custDataLst>
              <p:tags r:id="rId18"/>
            </p:custDataLst>
          </p:nvPr>
        </p:nvSpPr>
        <p:spPr bwMode="gray">
          <a:xfrm>
            <a:off x="8680450" y="3738563"/>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F37E722-3507-44C2-85A1-7F571319EE10}" type="datetime'''''''45''''%'''''''''''''''''''''''''''''''''''''">
              <a:rPr lang="en-US" altLang="en-US" sz="1400">
                <a:solidFill>
                  <a:schemeClr val="bg1"/>
                </a:solidFill>
              </a:rPr>
              <a:pPr/>
              <a:t>45%</a:t>
            </a:fld>
            <a:endParaRPr lang="en-US" sz="1400" dirty="0">
              <a:solidFill>
                <a:schemeClr val="bg1"/>
              </a:solidFill>
              <a:sym typeface="+mn-lt"/>
            </a:endParaRPr>
          </a:p>
        </p:txBody>
      </p:sp>
      <p:sp>
        <p:nvSpPr>
          <p:cNvPr id="84" name="Text Placeholder 3"/>
          <p:cNvSpPr>
            <a:spLocks noGrp="1"/>
          </p:cNvSpPr>
          <p:nvPr>
            <p:custDataLst>
              <p:tags r:id="rId19"/>
            </p:custDataLst>
          </p:nvPr>
        </p:nvSpPr>
        <p:spPr bwMode="gray">
          <a:xfrm>
            <a:off x="10906125" y="346868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3F86089-2E05-42EB-B628-84D3CBC76A30}" type="datetime'''''''''''2''''''''3''''''''''''''''''''''''''''%'''">
              <a:rPr lang="en-US" altLang="en-US" sz="1400">
                <a:solidFill>
                  <a:schemeClr val="bg1"/>
                </a:solidFill>
              </a:rPr>
              <a:pPr/>
              <a:t>23%</a:t>
            </a:fld>
            <a:endParaRPr lang="en-US" sz="1400" dirty="0">
              <a:solidFill>
                <a:schemeClr val="bg1"/>
              </a:solidFill>
              <a:sym typeface="+mn-lt"/>
            </a:endParaRPr>
          </a:p>
        </p:txBody>
      </p:sp>
      <p:sp>
        <p:nvSpPr>
          <p:cNvPr id="85" name="Text Placeholder 3"/>
          <p:cNvSpPr>
            <a:spLocks noGrp="1"/>
          </p:cNvSpPr>
          <p:nvPr>
            <p:custDataLst>
              <p:tags r:id="rId20"/>
            </p:custDataLst>
          </p:nvPr>
        </p:nvSpPr>
        <p:spPr bwMode="gray">
          <a:xfrm>
            <a:off x="10906125" y="4706938"/>
            <a:ext cx="363538" cy="212725"/>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C3C1D28-D586-433B-85DC-3B7083BE9AD4}" type="datetime'''''7''''''''''''''''''''''''''''''7''''%'''''''">
              <a:rPr lang="en-US" altLang="en-US" sz="1400">
                <a:solidFill>
                  <a:schemeClr val="bg1"/>
                </a:solidFill>
              </a:rPr>
              <a:pPr/>
              <a:t>77%</a:t>
            </a:fld>
            <a:endParaRPr lang="en-US" sz="1400" dirty="0">
              <a:solidFill>
                <a:schemeClr val="bg1"/>
              </a:solidFill>
              <a:sym typeface="+mn-lt"/>
            </a:endParaRPr>
          </a:p>
        </p:txBody>
      </p:sp>
      <p:cxnSp>
        <p:nvCxnSpPr>
          <p:cNvPr id="91" name="Straight Connector 90"/>
          <p:cNvCxnSpPr/>
          <p:nvPr>
            <p:custDataLst>
              <p:tags r:id="rId21"/>
            </p:custDataLst>
          </p:nvPr>
        </p:nvCxnSpPr>
        <p:spPr bwMode="gray">
          <a:xfrm>
            <a:off x="2381250" y="3276600"/>
            <a:ext cx="76835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custDataLst>
              <p:tags r:id="rId22"/>
            </p:custDataLst>
          </p:nvPr>
        </p:nvCxnSpPr>
        <p:spPr bwMode="gray">
          <a:xfrm>
            <a:off x="2381250" y="4298950"/>
            <a:ext cx="768350" cy="1460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93" name="Object 92"/>
          <p:cNvGraphicFramePr>
            <a:graphicFrameLocks/>
          </p:cNvGraphicFramePr>
          <p:nvPr>
            <p:custDataLst>
              <p:tags r:id="rId23"/>
            </p:custDataLst>
            <p:extLst/>
          </p:nvPr>
        </p:nvGraphicFramePr>
        <p:xfrm>
          <a:off x="1028701" y="3175000"/>
          <a:ext cx="3460713" cy="2749506"/>
        </p:xfrm>
        <a:graphic>
          <a:graphicData uri="http://schemas.openxmlformats.org/presentationml/2006/ole">
            <mc:AlternateContent xmlns:mc="http://schemas.openxmlformats.org/markup-compatibility/2006">
              <mc:Choice xmlns:v="urn:schemas-microsoft-com:vml" Requires="v">
                <p:oleObj spid="_x0000_s1271828" name="Chart" r:id="rId37" imgW="3460713" imgH="2749506" progId="MSGraph.Chart.8">
                  <p:embed followColorScheme="full"/>
                </p:oleObj>
              </mc:Choice>
              <mc:Fallback>
                <p:oleObj name="Chart" r:id="rId37" imgW="3460713" imgH="2749506" progId="MSGraph.Chart.8">
                  <p:embed followColorScheme="full"/>
                  <p:pic>
                    <p:nvPicPr>
                      <p:cNvPr id="0" name=""/>
                      <p:cNvPicPr/>
                      <p:nvPr/>
                    </p:nvPicPr>
                    <p:blipFill>
                      <a:blip r:embed="rId38"/>
                      <a:stretch>
                        <a:fillRect/>
                      </a:stretch>
                    </p:blipFill>
                    <p:spPr>
                      <a:xfrm>
                        <a:off x="1028701" y="3175000"/>
                        <a:ext cx="3460713" cy="2749506"/>
                      </a:xfrm>
                      <a:prstGeom prst="rect">
                        <a:avLst/>
                      </a:prstGeom>
                    </p:spPr>
                  </p:pic>
                </p:oleObj>
              </mc:Fallback>
            </mc:AlternateContent>
          </a:graphicData>
        </a:graphic>
      </p:graphicFrame>
      <p:sp>
        <p:nvSpPr>
          <p:cNvPr id="94" name="Text Placeholder 3"/>
          <p:cNvSpPr>
            <a:spLocks noGrp="1"/>
          </p:cNvSpPr>
          <p:nvPr>
            <p:custDataLst>
              <p:tags r:id="rId24"/>
            </p:custDataLst>
          </p:nvPr>
        </p:nvSpPr>
        <p:spPr bwMode="gray">
          <a:xfrm>
            <a:off x="835025" y="3681413"/>
            <a:ext cx="5873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975B538-EA22-432A-BDE2-BA0CC161C59D}" type="datetime'''S''''''h''''''''''''''''''''''if''t''''''e''''d'">
              <a:rPr lang="en-US" altLang="en-US" sz="1400" b="1"/>
              <a:pPr/>
              <a:t>Shifted</a:t>
            </a:fld>
            <a:endParaRPr lang="en-US" sz="1400" b="1" dirty="0">
              <a:sym typeface="+mn-lt"/>
            </a:endParaRPr>
          </a:p>
        </p:txBody>
      </p:sp>
      <p:sp>
        <p:nvSpPr>
          <p:cNvPr id="95" name="Text Placeholder 3"/>
          <p:cNvSpPr>
            <a:spLocks noGrp="1"/>
          </p:cNvSpPr>
          <p:nvPr>
            <p:custDataLst>
              <p:tags r:id="rId25"/>
            </p:custDataLst>
          </p:nvPr>
        </p:nvSpPr>
        <p:spPr bwMode="gray">
          <a:xfrm>
            <a:off x="1771650" y="492601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89C3531-EE4F-4E31-B469-BA734AA071B4}" type="datetime'5''''''''''''''''''''9''''''''''''''''''''''%'''''''''''''">
              <a:rPr lang="en-US" altLang="en-US" sz="1400">
                <a:solidFill>
                  <a:schemeClr val="bg1"/>
                </a:solidFill>
              </a:rPr>
              <a:pPr/>
              <a:t>59%</a:t>
            </a:fld>
            <a:endParaRPr lang="en-US" sz="1400" dirty="0">
              <a:solidFill>
                <a:schemeClr val="bg1"/>
              </a:solidFill>
              <a:sym typeface="+mn-lt"/>
            </a:endParaRPr>
          </a:p>
        </p:txBody>
      </p:sp>
      <p:sp>
        <p:nvSpPr>
          <p:cNvPr id="96" name="Text Placeholder 3"/>
          <p:cNvSpPr>
            <a:spLocks noGrp="1"/>
          </p:cNvSpPr>
          <p:nvPr>
            <p:custDataLst>
              <p:tags r:id="rId26"/>
            </p:custDataLst>
          </p:nvPr>
        </p:nvSpPr>
        <p:spPr bwMode="gray">
          <a:xfrm>
            <a:off x="3397250" y="4999038"/>
            <a:ext cx="363538" cy="212725"/>
          </a:xfrm>
          <a:prstGeom prst="rect">
            <a:avLst/>
          </a:prstGeom>
          <a:noFill/>
          <a:extLst>
            <a:ext uri="{909E8E84-426E-40dd-AFC4-6F175D3DCCD1}">
              <a14:hiddenFill xmlns:a14="http://schemas.microsoft.com/office/drawing/2010/main">
                <a:solidFill>
                  <a:srgbClr val="C8C8C8"/>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6F93552-B95C-4596-BF4B-7A47A3A969B5}" type="datetime'''''''''''5''''''''''''''''''''''''3''''%'''''''''">
              <a:rPr lang="en-US" altLang="en-US" sz="1400">
                <a:solidFill>
                  <a:schemeClr val="bg1"/>
                </a:solidFill>
              </a:rPr>
              <a:pPr/>
              <a:t>53%</a:t>
            </a:fld>
            <a:endParaRPr lang="en-US" sz="1400" dirty="0">
              <a:solidFill>
                <a:schemeClr val="bg1"/>
              </a:solidFill>
              <a:sym typeface="+mn-lt"/>
            </a:endParaRPr>
          </a:p>
        </p:txBody>
      </p:sp>
      <p:sp>
        <p:nvSpPr>
          <p:cNvPr id="97" name="Text Placeholder 3"/>
          <p:cNvSpPr>
            <a:spLocks noGrp="1"/>
          </p:cNvSpPr>
          <p:nvPr>
            <p:custDataLst>
              <p:tags r:id="rId27"/>
            </p:custDataLst>
          </p:nvPr>
        </p:nvSpPr>
        <p:spPr bwMode="gray">
          <a:xfrm>
            <a:off x="506413" y="4926013"/>
            <a:ext cx="91598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70D028AB-4F52-462E-A254-57DD0B791A8D}" type="datetime'Not'''''''''' ''''''''sh''''i''''''''f''''te''''''''''''d'''">
              <a:rPr lang="en-US" altLang="en-US" sz="1400" b="1"/>
              <a:pPr/>
              <a:t>Not shifted</a:t>
            </a:fld>
            <a:endParaRPr lang="en-US" sz="1400" b="1" dirty="0">
              <a:sym typeface="+mn-lt"/>
            </a:endParaRPr>
          </a:p>
        </p:txBody>
      </p:sp>
      <p:sp>
        <p:nvSpPr>
          <p:cNvPr id="98" name="Text Placeholder 3"/>
          <p:cNvSpPr>
            <a:spLocks noGrp="1"/>
          </p:cNvSpPr>
          <p:nvPr>
            <p:custDataLst>
              <p:tags r:id="rId28"/>
            </p:custDataLst>
          </p:nvPr>
        </p:nvSpPr>
        <p:spPr bwMode="gray">
          <a:xfrm>
            <a:off x="3384550" y="5927725"/>
            <a:ext cx="387350"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21A230F-C48D-4AB8-9994-5D59823B1597}" type="datetime'''''''''2''''''''''''''''''0''''''1''''''''''7'">
              <a:rPr lang="en-US" altLang="en-US" sz="1400"/>
              <a:pPr/>
              <a:t>2017</a:t>
            </a:fld>
            <a:endParaRPr lang="en-US" sz="1400" dirty="0">
              <a:sym typeface="+mn-lt"/>
            </a:endParaRPr>
          </a:p>
        </p:txBody>
      </p:sp>
      <p:sp>
        <p:nvSpPr>
          <p:cNvPr id="99" name="Text Placeholder 3"/>
          <p:cNvSpPr>
            <a:spLocks noGrp="1"/>
          </p:cNvSpPr>
          <p:nvPr>
            <p:custDataLst>
              <p:tags r:id="rId29"/>
            </p:custDataLst>
          </p:nvPr>
        </p:nvSpPr>
        <p:spPr bwMode="gray">
          <a:xfrm>
            <a:off x="1758950" y="5927725"/>
            <a:ext cx="387350"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F92C3AF0-79A4-438B-8AE8-E14E29433F84}" type="datetime'''''''''''''''''''''''''''''''''20''''''''''1''''''6'''''''''">
              <a:rPr lang="en-US" altLang="en-US" sz="1400"/>
              <a:pPr/>
              <a:t>2016</a:t>
            </a:fld>
            <a:endParaRPr lang="en-US" sz="1400" dirty="0">
              <a:sym typeface="+mn-lt"/>
            </a:endParaRPr>
          </a:p>
        </p:txBody>
      </p:sp>
      <p:sp>
        <p:nvSpPr>
          <p:cNvPr id="100" name="Text Placeholder 3"/>
          <p:cNvSpPr>
            <a:spLocks noGrp="1"/>
          </p:cNvSpPr>
          <p:nvPr>
            <p:custDataLst>
              <p:tags r:id="rId30"/>
            </p:custDataLst>
          </p:nvPr>
        </p:nvSpPr>
        <p:spPr bwMode="gray">
          <a:xfrm>
            <a:off x="1771650" y="368141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7E1DEDD-F91B-4863-B5AE-2B51D3E9C083}" type="datetime'''''''''4''''1''''''%'''''''">
              <a:rPr lang="en-US" altLang="en-US" sz="1400">
                <a:solidFill>
                  <a:schemeClr val="bg1"/>
                </a:solidFill>
              </a:rPr>
              <a:pPr/>
              <a:t>41%</a:t>
            </a:fld>
            <a:endParaRPr lang="en-US" sz="1400" dirty="0">
              <a:solidFill>
                <a:schemeClr val="bg1"/>
              </a:solidFill>
              <a:sym typeface="+mn-lt"/>
            </a:endParaRPr>
          </a:p>
        </p:txBody>
      </p:sp>
      <p:sp>
        <p:nvSpPr>
          <p:cNvPr id="101" name="Text Placeholder 3"/>
          <p:cNvSpPr>
            <a:spLocks noGrp="1"/>
          </p:cNvSpPr>
          <p:nvPr>
            <p:custDataLst>
              <p:tags r:id="rId31"/>
            </p:custDataLst>
          </p:nvPr>
        </p:nvSpPr>
        <p:spPr bwMode="gray">
          <a:xfrm>
            <a:off x="3397250" y="3754438"/>
            <a:ext cx="363538"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53E11A5-B282-4684-8285-6B02634B8CB6}" type="datetime'''''''''''''4''''''''''''7''''''''''''%'''">
              <a:rPr lang="en-US" altLang="en-US" sz="1400">
                <a:solidFill>
                  <a:schemeClr val="bg1"/>
                </a:solidFill>
              </a:rPr>
              <a:pPr/>
              <a:t>47%</a:t>
            </a:fld>
            <a:endParaRPr lang="en-US" sz="1400" dirty="0">
              <a:solidFill>
                <a:schemeClr val="bg1"/>
              </a:solidFill>
              <a:sym typeface="+mn-lt"/>
            </a:endParaRPr>
          </a:p>
        </p:txBody>
      </p:sp>
      <p:sp>
        <p:nvSpPr>
          <p:cNvPr id="104" name="TextBox 103"/>
          <p:cNvSpPr txBox="1"/>
          <p:nvPr/>
        </p:nvSpPr>
        <p:spPr>
          <a:xfrm>
            <a:off x="5950856" y="2410461"/>
            <a:ext cx="3717578" cy="307777"/>
          </a:xfrm>
          <a:prstGeom prst="rect">
            <a:avLst/>
          </a:prstGeom>
          <a:noFill/>
        </p:spPr>
        <p:txBody>
          <a:bodyPr wrap="square" lIns="0" tIns="0" rIns="0" bIns="0" rtlCol="0" anchor="b">
            <a:spAutoFit/>
          </a:bodyPr>
          <a:lstStyle/>
          <a:p>
            <a:pPr>
              <a:buSzPct val="100000"/>
            </a:pPr>
            <a:r>
              <a:rPr lang="en-US" sz="2000" dirty="0" smtClean="0">
                <a:solidFill>
                  <a:srgbClr val="29BA74"/>
                </a:solidFill>
                <a:latin typeface="Trebuchet MS" panose="020B0603020202020204" pitchFamily="34" charset="0"/>
              </a:rPr>
              <a:t>By Generation</a:t>
            </a:r>
            <a:endParaRPr lang="en-US" sz="2000" dirty="0">
              <a:solidFill>
                <a:srgbClr val="29BA74"/>
              </a:solidFill>
              <a:latin typeface="Trebuchet MS" panose="020B0603020202020204" pitchFamily="34" charset="0"/>
            </a:endParaRPr>
          </a:p>
        </p:txBody>
      </p:sp>
      <p:sp>
        <p:nvSpPr>
          <p:cNvPr id="112" name="TextBox 111"/>
          <p:cNvSpPr txBox="1"/>
          <p:nvPr/>
        </p:nvSpPr>
        <p:spPr>
          <a:xfrm>
            <a:off x="6332706" y="2898775"/>
            <a:ext cx="615205"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575757"/>
                </a:solidFill>
                <a:latin typeface="Trebuchet MS" panose="020B0603020202020204" pitchFamily="34" charset="0"/>
              </a:rPr>
              <a:t>Gen. Z </a:t>
            </a:r>
            <a:endParaRPr lang="en-US" sz="1400" b="1" dirty="0">
              <a:solidFill>
                <a:srgbClr val="575757"/>
              </a:solidFill>
              <a:latin typeface="Trebuchet MS" panose="020B0603020202020204" pitchFamily="34" charset="0"/>
            </a:endParaRPr>
          </a:p>
        </p:txBody>
      </p:sp>
      <p:sp>
        <p:nvSpPr>
          <p:cNvPr id="113" name="TextBox 112"/>
          <p:cNvSpPr txBox="1"/>
          <p:nvPr/>
        </p:nvSpPr>
        <p:spPr>
          <a:xfrm>
            <a:off x="7283176" y="2898775"/>
            <a:ext cx="970298"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A8B21C"/>
                </a:solidFill>
                <a:latin typeface="Trebuchet MS" panose="020B0603020202020204" pitchFamily="34" charset="0"/>
              </a:rPr>
              <a:t>Millennials</a:t>
            </a:r>
            <a:endParaRPr lang="en-US" sz="1400" b="1" dirty="0">
              <a:solidFill>
                <a:srgbClr val="A8B21C"/>
              </a:solidFill>
              <a:latin typeface="Trebuchet MS" panose="020B0603020202020204" pitchFamily="34" charset="0"/>
            </a:endParaRPr>
          </a:p>
        </p:txBody>
      </p:sp>
      <p:sp>
        <p:nvSpPr>
          <p:cNvPr id="114" name="TextBox 113"/>
          <p:cNvSpPr txBox="1"/>
          <p:nvPr/>
        </p:nvSpPr>
        <p:spPr>
          <a:xfrm>
            <a:off x="8510094" y="2898775"/>
            <a:ext cx="615205"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575757"/>
                </a:solidFill>
                <a:latin typeface="Trebuchet MS" panose="020B0603020202020204" pitchFamily="34" charset="0"/>
              </a:rPr>
              <a:t>Gen. X </a:t>
            </a:r>
            <a:endParaRPr lang="en-US" sz="1400" b="1" dirty="0">
              <a:solidFill>
                <a:srgbClr val="575757"/>
              </a:solidFill>
              <a:latin typeface="Trebuchet MS" panose="020B0603020202020204" pitchFamily="34" charset="0"/>
            </a:endParaRPr>
          </a:p>
        </p:txBody>
      </p:sp>
      <p:sp>
        <p:nvSpPr>
          <p:cNvPr id="115" name="TextBox 114"/>
          <p:cNvSpPr txBox="1"/>
          <p:nvPr/>
        </p:nvSpPr>
        <p:spPr>
          <a:xfrm>
            <a:off x="9598788" y="2790825"/>
            <a:ext cx="747380" cy="43088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575757"/>
                </a:solidFill>
                <a:latin typeface="Trebuchet MS" panose="020B0603020202020204" pitchFamily="34" charset="0"/>
              </a:rPr>
              <a:t>Baby Boomers</a:t>
            </a:r>
            <a:endParaRPr lang="en-US" sz="1400" b="1" dirty="0">
              <a:solidFill>
                <a:srgbClr val="575757"/>
              </a:solidFill>
              <a:latin typeface="Trebuchet MS" panose="020B0603020202020204" pitchFamily="34" charset="0"/>
            </a:endParaRPr>
          </a:p>
        </p:txBody>
      </p:sp>
      <p:sp>
        <p:nvSpPr>
          <p:cNvPr id="116" name="TextBox 115"/>
          <p:cNvSpPr txBox="1"/>
          <p:nvPr/>
        </p:nvSpPr>
        <p:spPr>
          <a:xfrm>
            <a:off x="10819657" y="2898775"/>
            <a:ext cx="615205"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575757"/>
                </a:solidFill>
                <a:latin typeface="Trebuchet MS" panose="020B0603020202020204" pitchFamily="34" charset="0"/>
              </a:rPr>
              <a:t>Silver</a:t>
            </a:r>
            <a:endParaRPr lang="en-US" sz="1400" b="1" dirty="0">
              <a:solidFill>
                <a:srgbClr val="575757"/>
              </a:solidFill>
              <a:latin typeface="Trebuchet MS" panose="020B0603020202020204" pitchFamily="34" charset="0"/>
            </a:endParaRPr>
          </a:p>
        </p:txBody>
      </p:sp>
      <p:sp>
        <p:nvSpPr>
          <p:cNvPr id="117" name="Oval 20"/>
          <p:cNvSpPr>
            <a:spLocks noChangeArrowheads="1"/>
          </p:cNvSpPr>
          <p:nvPr/>
        </p:nvSpPr>
        <p:spPr bwMode="auto">
          <a:xfrm>
            <a:off x="2304797" y="3648075"/>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400" b="1" i="1" dirty="0" smtClean="0">
                <a:solidFill>
                  <a:srgbClr val="29BA74"/>
                </a:solidFill>
              </a:rPr>
              <a:t>+6pp</a:t>
            </a:r>
            <a:endParaRPr lang="en-US" sz="1400" b="1" i="1" dirty="0">
              <a:solidFill>
                <a:srgbClr val="29BA74"/>
              </a:solidFill>
            </a:endParaRPr>
          </a:p>
        </p:txBody>
      </p:sp>
      <p:sp>
        <p:nvSpPr>
          <p:cNvPr id="48"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0" name="Oval 49"/>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a:solidFill>
                  <a:schemeClr val="accent5"/>
                </a:solidFill>
              </a:rPr>
              <a:t>4</a:t>
            </a:r>
          </a:p>
        </p:txBody>
      </p:sp>
      <p:sp>
        <p:nvSpPr>
          <p:cNvPr id="51" name="TextBox 50"/>
          <p:cNvSpPr txBox="1"/>
          <p:nvPr/>
        </p:nvSpPr>
        <p:spPr>
          <a:xfrm>
            <a:off x="10195838" y="60353"/>
            <a:ext cx="1174805"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Mix &amp; Match</a:t>
            </a:r>
          </a:p>
        </p:txBody>
      </p:sp>
      <p:grpSp>
        <p:nvGrpSpPr>
          <p:cNvPr id="56" name="Group 55"/>
          <p:cNvGrpSpPr/>
          <p:nvPr/>
        </p:nvGrpSpPr>
        <p:grpSpPr>
          <a:xfrm>
            <a:off x="409192" y="126813"/>
            <a:ext cx="1631440" cy="427981"/>
            <a:chOff x="1653202" y="129045"/>
            <a:chExt cx="1631440" cy="427981"/>
          </a:xfrm>
        </p:grpSpPr>
        <p:pic>
          <p:nvPicPr>
            <p:cNvPr id="57" name="Picture 56"/>
            <p:cNvPicPr>
              <a:picLocks noChangeAspect="1"/>
            </p:cNvPicPr>
            <p:nvPr/>
          </p:nvPicPr>
          <p:blipFill rotWithShape="1">
            <a:blip r:embed="rId39"/>
            <a:srcRect l="14684" t="-819" r="14013" b="-4746"/>
            <a:stretch/>
          </p:blipFill>
          <p:spPr>
            <a:xfrm>
              <a:off x="1653202" y="129045"/>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58" name="ColumnHeader"/>
            <p:cNvSpPr>
              <a:spLocks noChangeArrowheads="1"/>
            </p:cNvSpPr>
            <p:nvPr/>
          </p:nvSpPr>
          <p:spPr bwMode="gray">
            <a:xfrm rot="10800000" flipV="1">
              <a:off x="2012787"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Millennials</a:t>
              </a:r>
              <a:endParaRPr lang="en-US" sz="1600" b="1" dirty="0">
                <a:solidFill>
                  <a:srgbClr val="575757"/>
                </a:solidFill>
                <a:latin typeface="Trebuchet MS" panose="020B0603020202020204" pitchFamily="34" charset="0"/>
                <a:cs typeface="Arial" pitchFamily="34" charset="0"/>
              </a:endParaRPr>
            </a:p>
          </p:txBody>
        </p:sp>
      </p:grpSp>
      <p:sp>
        <p:nvSpPr>
          <p:cNvPr id="59" name="ee4pFootnotes"/>
          <p:cNvSpPr>
            <a:spLocks noChangeArrowheads="1"/>
          </p:cNvSpPr>
          <p:nvPr/>
        </p:nvSpPr>
        <p:spPr bwMode="auto">
          <a:xfrm>
            <a:off x="629999" y="6253194"/>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grpSp>
        <p:nvGrpSpPr>
          <p:cNvPr id="60" name="Group 59"/>
          <p:cNvGrpSpPr/>
          <p:nvPr/>
        </p:nvGrpSpPr>
        <p:grpSpPr>
          <a:xfrm>
            <a:off x="1193322" y="1593023"/>
            <a:ext cx="9589918" cy="468000"/>
            <a:chOff x="1659072" y="1786364"/>
            <a:chExt cx="9589918" cy="468000"/>
          </a:xfrm>
        </p:grpSpPr>
        <p:grpSp>
          <p:nvGrpSpPr>
            <p:cNvPr id="61" name="Group 60"/>
            <p:cNvGrpSpPr/>
            <p:nvPr/>
          </p:nvGrpSpPr>
          <p:grpSpPr>
            <a:xfrm>
              <a:off x="1659072" y="1786364"/>
              <a:ext cx="9589918" cy="468000"/>
              <a:chOff x="1659072" y="1786364"/>
              <a:chExt cx="9589918" cy="468000"/>
            </a:xfrm>
          </p:grpSpPr>
          <p:sp>
            <p:nvSpPr>
              <p:cNvPr id="63" name="Rettangolo 36"/>
              <p:cNvSpPr>
                <a:spLocks noChangeArrowheads="1"/>
              </p:cNvSpPr>
              <p:nvPr/>
            </p:nvSpPr>
            <p:spPr bwMode="auto">
              <a:xfrm>
                <a:off x="1973468" y="1786364"/>
                <a:ext cx="9275522" cy="468000"/>
              </a:xfrm>
              <a:prstGeom prst="rect">
                <a:avLst/>
              </a:prstGeom>
              <a:noFill/>
              <a:ln w="9525">
                <a:solidFill>
                  <a:schemeClr val="bg2">
                    <a:lumMod val="75000"/>
                  </a:schemeClr>
                </a:solidFill>
                <a:prstDash val="dash"/>
                <a:miter lim="800000"/>
                <a:headEnd/>
                <a:tailEnd/>
              </a:ln>
            </p:spPr>
            <p:txBody>
              <a:bodyPr wrap="square" anchor="ctr" anchorCtr="0">
                <a:noAutofit/>
              </a:bodyPr>
              <a:lstStyle/>
              <a:p>
                <a:pPr algn="ctr"/>
                <a:r>
                  <a:rPr lang="en-US" sz="1400" i="1" dirty="0"/>
                  <a:t>"Thinking about your spending of 2/3 years ago and that of the last 12 months, do you have the feeling that you have partially shifted your spending from luxury brands to premium / fast fashion / niche or sports brands? </a:t>
                </a:r>
              </a:p>
            </p:txBody>
          </p:sp>
          <p:sp>
            <p:nvSpPr>
              <p:cNvPr id="64" name="Rettangolo 36"/>
              <p:cNvSpPr>
                <a:spLocks noChangeArrowheads="1"/>
              </p:cNvSpPr>
              <p:nvPr/>
            </p:nvSpPr>
            <p:spPr bwMode="auto">
              <a:xfrm>
                <a:off x="1659072" y="1786364"/>
                <a:ext cx="288000" cy="468000"/>
              </a:xfrm>
              <a:prstGeom prst="rect">
                <a:avLst/>
              </a:prstGeom>
              <a:solidFill>
                <a:schemeClr val="tx2"/>
              </a:solidFill>
              <a:ln w="9525">
                <a:noFill/>
                <a:miter lim="800000"/>
                <a:headEnd/>
                <a:tailEnd/>
              </a:ln>
            </p:spPr>
            <p:txBody>
              <a:bodyPr wrap="square">
                <a:noAutofit/>
              </a:bodyPr>
              <a:lstStyle/>
              <a:p>
                <a:pPr algn="ctr">
                  <a:spcBef>
                    <a:spcPct val="50000"/>
                  </a:spcBef>
                </a:pPr>
                <a:endParaRPr lang="en-US" sz="1600" b="1" i="1" dirty="0">
                  <a:solidFill>
                    <a:srgbClr val="575757"/>
                  </a:solidFill>
                  <a:cs typeface="Arial" pitchFamily="34" charset="0"/>
                </a:endParaRPr>
              </a:p>
            </p:txBody>
          </p:sp>
        </p:grpSp>
        <p:sp>
          <p:nvSpPr>
            <p:cNvPr id="62" name="Freeform 37"/>
            <p:cNvSpPr>
              <a:spLocks noEditPoints="1"/>
            </p:cNvSpPr>
            <p:nvPr/>
          </p:nvSpPr>
          <p:spPr bwMode="auto">
            <a:xfrm>
              <a:off x="1767696" y="1883574"/>
              <a:ext cx="112349"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065297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2850" name="think-cell Slide" r:id="rId26" imgW="395" imgH="394" progId="TCLayout.ActiveDocument.1">
                  <p:embed/>
                </p:oleObj>
              </mc:Choice>
              <mc:Fallback>
                <p:oleObj name="think-cell Slide" r:id="rId26" imgW="395" imgH="394" progId="TCLayout.ActiveDocument.1">
                  <p:embed/>
                  <p:pic>
                    <p:nvPicPr>
                      <p:cNvPr id="0" name=""/>
                      <p:cNvPicPr/>
                      <p:nvPr/>
                    </p:nvPicPr>
                    <p:blipFill>
                      <a:blip r:embed="rId27"/>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dirty="0" err="1" smtClean="0">
              <a:solidFill>
                <a:srgbClr val="FFFFFF"/>
              </a:solidFill>
              <a:latin typeface="Trebuchet MS" panose="020B0603020202020204" pitchFamily="34" charset="0"/>
              <a:sym typeface="Trebuchet MS" panose="020B0603020202020204" pitchFamily="34" charset="0"/>
            </a:endParaRPr>
          </a:p>
        </p:txBody>
      </p:sp>
      <p:sp>
        <p:nvSpPr>
          <p:cNvPr id="7" name="Title 6"/>
          <p:cNvSpPr>
            <a:spLocks noGrp="1"/>
          </p:cNvSpPr>
          <p:nvPr>
            <p:ph type="title"/>
          </p:nvPr>
        </p:nvSpPr>
        <p:spPr>
          <a:xfrm>
            <a:off x="630000" y="622800"/>
            <a:ext cx="10076986" cy="941796"/>
          </a:xfrm>
        </p:spPr>
        <p:txBody>
          <a:bodyPr/>
          <a:lstStyle/>
          <a:p>
            <a:r>
              <a:rPr lang="en-US" dirty="0"/>
              <a:t>~</a:t>
            </a:r>
            <a:r>
              <a:rPr lang="en-US" dirty="0" smtClean="0"/>
              <a:t>54% </a:t>
            </a:r>
            <a:r>
              <a:rPr lang="en-US" dirty="0"/>
              <a:t>of M</a:t>
            </a:r>
            <a:r>
              <a:rPr lang="en-US" dirty="0" smtClean="0"/>
              <a:t>illennials shift from luxury brands; </a:t>
            </a:r>
            <a:br>
              <a:rPr lang="en-US" dirty="0" smtClean="0"/>
            </a:br>
            <a:r>
              <a:rPr lang="en-US" dirty="0" smtClean="0"/>
              <a:t>they trade down or mix styles buying niche brands </a:t>
            </a:r>
            <a:endParaRPr lang="en-US" dirty="0"/>
          </a:p>
        </p:txBody>
      </p:sp>
      <p:sp>
        <p:nvSpPr>
          <p:cNvPr id="58" name="TextBox 57"/>
          <p:cNvSpPr txBox="1"/>
          <p:nvPr/>
        </p:nvSpPr>
        <p:spPr>
          <a:xfrm>
            <a:off x="7923171" y="3105150"/>
            <a:ext cx="3811109" cy="215444"/>
          </a:xfrm>
          <a:prstGeom prst="rect">
            <a:avLst/>
          </a:prstGeom>
          <a:noFill/>
        </p:spPr>
        <p:txBody>
          <a:bodyPr wrap="square" lIns="0" tIns="0" rIns="0" bIns="0" rtlCol="0" anchor="t">
            <a:spAutoFit/>
          </a:bodyPr>
          <a:lstStyle/>
          <a:p>
            <a:pPr>
              <a:buSzPct val="100000"/>
              <a:buFont typeface="Trebuchet MS" panose="020B0603020202020204" pitchFamily="34" charset="0"/>
              <a:buChar char="​"/>
            </a:pPr>
            <a:r>
              <a:rPr lang="en-US" sz="1400" dirty="0" smtClean="0">
                <a:solidFill>
                  <a:srgbClr val="E71C57"/>
                </a:solidFill>
                <a:latin typeface="Trebuchet MS" panose="020B0603020202020204" pitchFamily="34" charset="0"/>
              </a:rPr>
              <a:t>Sneakers</a:t>
            </a:r>
            <a:r>
              <a:rPr lang="en-US" sz="1400" dirty="0" smtClean="0">
                <a:solidFill>
                  <a:srgbClr val="575757"/>
                </a:solidFill>
                <a:latin typeface="Trebuchet MS" panose="020B0603020202020204" pitchFamily="34" charset="0"/>
              </a:rPr>
              <a:t>, Backpacks, T-shirts</a:t>
            </a:r>
            <a:endParaRPr lang="en-US" sz="1400" dirty="0">
              <a:solidFill>
                <a:srgbClr val="575757"/>
              </a:solidFill>
              <a:latin typeface="Trebuchet MS" panose="020B0603020202020204" pitchFamily="34" charset="0"/>
            </a:endParaRPr>
          </a:p>
        </p:txBody>
      </p:sp>
      <p:sp>
        <p:nvSpPr>
          <p:cNvPr id="64" name="TextBox 63"/>
          <p:cNvSpPr txBox="1"/>
          <p:nvPr/>
        </p:nvSpPr>
        <p:spPr>
          <a:xfrm>
            <a:off x="7572148" y="2154219"/>
            <a:ext cx="2254656" cy="307777"/>
          </a:xfrm>
          <a:prstGeom prst="rect">
            <a:avLst/>
          </a:prstGeom>
          <a:noFill/>
        </p:spPr>
        <p:txBody>
          <a:bodyPr wrap="non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Relevant categories</a:t>
            </a:r>
            <a:endParaRPr lang="en-US" sz="2000" dirty="0">
              <a:solidFill>
                <a:srgbClr val="29BA74"/>
              </a:solidFill>
              <a:latin typeface="Trebuchet MS" panose="020B0603020202020204" pitchFamily="34" charset="0"/>
            </a:endParaRPr>
          </a:p>
        </p:txBody>
      </p:sp>
      <p:sp>
        <p:nvSpPr>
          <p:cNvPr id="65" name="TextBox 64"/>
          <p:cNvSpPr txBox="1"/>
          <p:nvPr/>
        </p:nvSpPr>
        <p:spPr>
          <a:xfrm>
            <a:off x="865059" y="2154219"/>
            <a:ext cx="7193402"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a:solidFill>
                  <a:srgbClr val="29BA74"/>
                </a:solidFill>
                <a:latin typeface="Trebuchet MS" panose="020B0603020202020204" pitchFamily="34" charset="0"/>
              </a:rPr>
              <a:t>~</a:t>
            </a:r>
            <a:r>
              <a:rPr lang="en-US" sz="2000" dirty="0" smtClean="0">
                <a:solidFill>
                  <a:srgbClr val="29BA74"/>
                </a:solidFill>
                <a:latin typeface="Trebuchet MS" panose="020B0603020202020204" pitchFamily="34" charset="0"/>
              </a:rPr>
              <a:t>54% of Millennials shift from top luxury brands </a:t>
            </a:r>
            <a:endParaRPr lang="en-US" sz="2000" dirty="0">
              <a:solidFill>
                <a:srgbClr val="29BA74"/>
              </a:solidFill>
              <a:latin typeface="Trebuchet MS" panose="020B0603020202020204" pitchFamily="34" charset="0"/>
            </a:endParaRPr>
          </a:p>
        </p:txBody>
      </p:sp>
      <p:sp>
        <p:nvSpPr>
          <p:cNvPr id="71" name="TextBox 70"/>
          <p:cNvSpPr txBox="1"/>
          <p:nvPr/>
        </p:nvSpPr>
        <p:spPr>
          <a:xfrm>
            <a:off x="7923171" y="3698875"/>
            <a:ext cx="3811109" cy="215444"/>
          </a:xfrm>
          <a:prstGeom prst="rect">
            <a:avLst/>
          </a:prstGeom>
          <a:noFill/>
        </p:spPr>
        <p:txBody>
          <a:bodyPr wrap="square" lIns="0" tIns="0" rIns="0" bIns="0" rtlCol="0" anchor="t">
            <a:spAutoFit/>
          </a:bodyPr>
          <a:lstStyle/>
          <a:p>
            <a:pPr>
              <a:buSzPct val="100000"/>
              <a:buFont typeface="Trebuchet MS" panose="020B0603020202020204" pitchFamily="34" charset="0"/>
              <a:buChar char="​"/>
            </a:pPr>
            <a:r>
              <a:rPr lang="en-US" sz="1400" dirty="0" smtClean="0">
                <a:solidFill>
                  <a:srgbClr val="E71C57"/>
                </a:solidFill>
                <a:latin typeface="Trebuchet MS" panose="020B0603020202020204" pitchFamily="34" charset="0"/>
              </a:rPr>
              <a:t>Formal shoes</a:t>
            </a:r>
            <a:r>
              <a:rPr lang="en-US" sz="1400" dirty="0" smtClean="0">
                <a:solidFill>
                  <a:srgbClr val="575757"/>
                </a:solidFill>
                <a:latin typeface="Trebuchet MS" panose="020B0603020202020204" pitchFamily="34" charset="0"/>
              </a:rPr>
              <a:t>, Sunglasses, Perfumes </a:t>
            </a:r>
            <a:endParaRPr lang="en-US" sz="1400" dirty="0">
              <a:solidFill>
                <a:srgbClr val="575757"/>
              </a:solidFill>
              <a:latin typeface="Trebuchet MS" panose="020B0603020202020204" pitchFamily="34" charset="0"/>
            </a:endParaRPr>
          </a:p>
        </p:txBody>
      </p:sp>
      <p:sp>
        <p:nvSpPr>
          <p:cNvPr id="73" name="TextBox 72"/>
          <p:cNvSpPr txBox="1"/>
          <p:nvPr/>
        </p:nvSpPr>
        <p:spPr>
          <a:xfrm>
            <a:off x="7923171" y="4381500"/>
            <a:ext cx="3811109" cy="215444"/>
          </a:xfrm>
          <a:prstGeom prst="rect">
            <a:avLst/>
          </a:prstGeom>
          <a:noFill/>
        </p:spPr>
        <p:txBody>
          <a:bodyPr wrap="square" lIns="0" tIns="0" rIns="0" bIns="0" rtlCol="0" anchor="t">
            <a:spAutoFit/>
          </a:bodyPr>
          <a:lstStyle/>
          <a:p>
            <a:pPr>
              <a:buSzPct val="100000"/>
            </a:pPr>
            <a:r>
              <a:rPr lang="en-US" sz="1400" dirty="0" smtClean="0">
                <a:solidFill>
                  <a:srgbClr val="E71C57"/>
                </a:solidFill>
                <a:latin typeface="Trebuchet MS" panose="020B0603020202020204" pitchFamily="34" charset="0"/>
              </a:rPr>
              <a:t>T-Shirts</a:t>
            </a:r>
            <a:r>
              <a:rPr lang="en-US" sz="1400" dirty="0" smtClean="0">
                <a:solidFill>
                  <a:srgbClr val="575757"/>
                </a:solidFill>
                <a:latin typeface="Trebuchet MS" panose="020B0603020202020204" pitchFamily="34" charset="0"/>
              </a:rPr>
              <a:t>, Shirts, Jeans  </a:t>
            </a:r>
            <a:endParaRPr lang="en-US" sz="1400" dirty="0">
              <a:solidFill>
                <a:srgbClr val="575757"/>
              </a:solidFill>
              <a:latin typeface="Trebuchet MS" panose="020B0603020202020204" pitchFamily="34" charset="0"/>
            </a:endParaRPr>
          </a:p>
        </p:txBody>
      </p:sp>
      <p:sp>
        <p:nvSpPr>
          <p:cNvPr id="75" name="TextBox 74"/>
          <p:cNvSpPr txBox="1"/>
          <p:nvPr/>
        </p:nvSpPr>
        <p:spPr>
          <a:xfrm>
            <a:off x="7923170" y="5104479"/>
            <a:ext cx="3811109" cy="215444"/>
          </a:xfrm>
          <a:prstGeom prst="rect">
            <a:avLst/>
          </a:prstGeom>
          <a:noFill/>
        </p:spPr>
        <p:txBody>
          <a:bodyPr wrap="square" lIns="0" tIns="0" rIns="0" bIns="0" rtlCol="0" anchor="t">
            <a:spAutoFit/>
          </a:bodyPr>
          <a:lstStyle/>
          <a:p>
            <a:pPr>
              <a:buSzPct val="100000"/>
              <a:buFont typeface="Trebuchet MS" panose="020B0603020202020204" pitchFamily="34" charset="0"/>
              <a:buChar char="​"/>
            </a:pPr>
            <a:r>
              <a:rPr lang="en-US" sz="1400" dirty="0" smtClean="0">
                <a:solidFill>
                  <a:srgbClr val="E71C57"/>
                </a:solidFill>
                <a:latin typeface="Trebuchet MS" panose="020B0603020202020204" pitchFamily="34" charset="0"/>
              </a:rPr>
              <a:t>Handbags</a:t>
            </a:r>
            <a:r>
              <a:rPr lang="en-US" sz="1400" dirty="0" smtClean="0">
                <a:solidFill>
                  <a:srgbClr val="575757"/>
                </a:solidFill>
                <a:latin typeface="Trebuchet MS" panose="020B0603020202020204" pitchFamily="34" charset="0"/>
              </a:rPr>
              <a:t>, Perfumes, Watches</a:t>
            </a:r>
            <a:endParaRPr lang="en-US" sz="1400" dirty="0">
              <a:solidFill>
                <a:srgbClr val="575757"/>
              </a:solidFill>
              <a:latin typeface="Trebuchet MS" panose="020B0603020202020204" pitchFamily="34" charset="0"/>
            </a:endParaRPr>
          </a:p>
        </p:txBody>
      </p:sp>
      <p:grpSp>
        <p:nvGrpSpPr>
          <p:cNvPr id="35" name="Group 34"/>
          <p:cNvGrpSpPr/>
          <p:nvPr/>
        </p:nvGrpSpPr>
        <p:grpSpPr>
          <a:xfrm>
            <a:off x="7535863" y="3095625"/>
            <a:ext cx="269875" cy="269875"/>
            <a:chOff x="982662" y="1847850"/>
            <a:chExt cx="269875" cy="269875"/>
          </a:xfrm>
        </p:grpSpPr>
        <p:sp>
          <p:nvSpPr>
            <p:cNvPr id="38" name="Oval 50"/>
            <p:cNvSpPr>
              <a:spLocks noChangeArrowheads="1"/>
            </p:cNvSpPr>
            <p:nvPr/>
          </p:nvSpPr>
          <p:spPr bwMode="auto">
            <a:xfrm>
              <a:off x="982662" y="1847850"/>
              <a:ext cx="269875" cy="269875"/>
            </a:xfrm>
            <a:prstGeom prst="ellipse">
              <a:avLst/>
            </a:prstGeom>
            <a:solidFill>
              <a:srgbClr val="6E6F73"/>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8" name="Freeform 51"/>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aphicFrame>
        <p:nvGraphicFramePr>
          <p:cNvPr id="15" name="Object 14"/>
          <p:cNvGraphicFramePr>
            <a:graphicFrameLocks/>
          </p:cNvGraphicFramePr>
          <p:nvPr>
            <p:custDataLst>
              <p:tags r:id="rId4"/>
            </p:custDataLst>
            <p:extLst/>
          </p:nvPr>
        </p:nvGraphicFramePr>
        <p:xfrm>
          <a:off x="508000" y="2844800"/>
          <a:ext cx="2133797" cy="2902038"/>
        </p:xfrm>
        <a:graphic>
          <a:graphicData uri="http://schemas.openxmlformats.org/presentationml/2006/ole">
            <mc:AlternateContent xmlns:mc="http://schemas.openxmlformats.org/markup-compatibility/2006">
              <mc:Choice xmlns:v="urn:schemas-microsoft-com:vml" Requires="v">
                <p:oleObj spid="_x0000_s1272851" name="Chart" r:id="rId28" imgW="2133600" imgH="2905215" progId="MSGraph.Chart.8">
                  <p:embed followColorScheme="full"/>
                </p:oleObj>
              </mc:Choice>
              <mc:Fallback>
                <p:oleObj name="Chart" r:id="rId28" imgW="2133600" imgH="2905215" progId="MSGraph.Chart.8">
                  <p:embed followColorScheme="full"/>
                  <p:pic>
                    <p:nvPicPr>
                      <p:cNvPr id="0" name=""/>
                      <p:cNvPicPr/>
                      <p:nvPr/>
                    </p:nvPicPr>
                    <p:blipFill>
                      <a:blip r:embed="rId29"/>
                      <a:stretch>
                        <a:fillRect/>
                      </a:stretch>
                    </p:blipFill>
                    <p:spPr>
                      <a:xfrm>
                        <a:off x="508000" y="2844800"/>
                        <a:ext cx="2133797" cy="2902038"/>
                      </a:xfrm>
                      <a:prstGeom prst="rect">
                        <a:avLst/>
                      </a:prstGeom>
                    </p:spPr>
                  </p:pic>
                </p:oleObj>
              </mc:Fallback>
            </mc:AlternateContent>
          </a:graphicData>
        </a:graphic>
      </p:graphicFrame>
      <p:sp>
        <p:nvSpPr>
          <p:cNvPr id="89" name="Text Placeholder 3"/>
          <p:cNvSpPr>
            <a:spLocks noGrp="1"/>
          </p:cNvSpPr>
          <p:nvPr>
            <p:custDataLst>
              <p:tags r:id="rId5"/>
            </p:custDataLst>
          </p:nvPr>
        </p:nvSpPr>
        <p:spPr bwMode="gray">
          <a:xfrm>
            <a:off x="746125" y="4875213"/>
            <a:ext cx="2190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E586C87-3B35-4B0B-91E3-FE99C9D9DC36}" type="datetime'''''''''N''''''''''''o'''''''">
              <a:rPr lang="en-US" altLang="en-US" sz="1400" b="1">
                <a:sym typeface="+mn-lt"/>
              </a:rPr>
              <a:pPr algn="r">
                <a:lnSpc>
                  <a:spcPct val="100000"/>
                </a:lnSpc>
                <a:spcBef>
                  <a:spcPct val="0"/>
                </a:spcBef>
                <a:spcAft>
                  <a:spcPct val="0"/>
                </a:spcAft>
              </a:pPr>
              <a:t>No</a:t>
            </a:fld>
            <a:endParaRPr lang="en-US" sz="1400" b="1" dirty="0">
              <a:sym typeface="+mn-lt"/>
            </a:endParaRPr>
          </a:p>
        </p:txBody>
      </p:sp>
      <p:sp>
        <p:nvSpPr>
          <p:cNvPr id="88" name="Text Placeholder 3"/>
          <p:cNvSpPr>
            <a:spLocks noGrp="1"/>
          </p:cNvSpPr>
          <p:nvPr>
            <p:custDataLst>
              <p:tags r:id="rId6"/>
            </p:custDataLst>
          </p:nvPr>
        </p:nvSpPr>
        <p:spPr bwMode="gray">
          <a:xfrm>
            <a:off x="693738" y="3554413"/>
            <a:ext cx="2714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683E8BB-CDC3-498E-B539-C5619D924B51}" type="datetime'''''''''''''''Y''e''''''''''''''s'''''''''''''''''''''''">
              <a:rPr lang="en-US" altLang="en-US" sz="1400" b="1">
                <a:sym typeface="+mn-lt"/>
              </a:rPr>
              <a:pPr algn="r">
                <a:lnSpc>
                  <a:spcPct val="100000"/>
                </a:lnSpc>
                <a:spcBef>
                  <a:spcPct val="0"/>
                </a:spcBef>
                <a:spcAft>
                  <a:spcPct val="0"/>
                </a:spcAft>
              </a:pPr>
              <a:t>Yes</a:t>
            </a:fld>
            <a:endParaRPr lang="en-US" sz="1400" b="1" dirty="0">
              <a:sym typeface="+mn-lt"/>
            </a:endParaRPr>
          </a:p>
        </p:txBody>
      </p:sp>
      <p:sp>
        <p:nvSpPr>
          <p:cNvPr id="102" name="Text Placeholder 3"/>
          <p:cNvSpPr>
            <a:spLocks noGrp="1"/>
          </p:cNvSpPr>
          <p:nvPr>
            <p:custDataLst>
              <p:tags r:id="rId7"/>
            </p:custDataLst>
          </p:nvPr>
        </p:nvSpPr>
        <p:spPr bwMode="gray">
          <a:xfrm>
            <a:off x="1393825" y="4875213"/>
            <a:ext cx="363538" cy="212725"/>
          </a:xfrm>
          <a:prstGeom prst="rect">
            <a:avLst/>
          </a:prstGeom>
          <a:noFill/>
          <a:extLst>
            <a:ext uri="{909E8E84-426E-40dd-AFC4-6F175D3DCCD1}">
              <a14:hiddenFill xmlns:a14="http://schemas.microsoft.com/office/drawing/2010/main">
                <a:solidFill>
                  <a:srgbClr val="C8C8C8"/>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70A5085-0B1F-46BC-9666-63FA502C89CA}" type="datetime'4''''''''6%'''''''''''''''''''''''''''''''''''">
              <a:rPr lang="en-US" altLang="en-US" sz="1400">
                <a:solidFill>
                  <a:schemeClr val="bg1"/>
                </a:solidFill>
              </a:rPr>
              <a:pPr/>
              <a:t>46%</a:t>
            </a:fld>
            <a:endParaRPr lang="en-US" sz="1400" dirty="0">
              <a:solidFill>
                <a:schemeClr val="bg1"/>
              </a:solidFill>
              <a:sym typeface="+mn-lt"/>
            </a:endParaRPr>
          </a:p>
        </p:txBody>
      </p:sp>
      <p:sp>
        <p:nvSpPr>
          <p:cNvPr id="103" name="Text Placeholder 3"/>
          <p:cNvSpPr>
            <a:spLocks noGrp="1"/>
          </p:cNvSpPr>
          <p:nvPr>
            <p:custDataLst>
              <p:tags r:id="rId8"/>
            </p:custDataLst>
          </p:nvPr>
        </p:nvSpPr>
        <p:spPr bwMode="gray">
          <a:xfrm>
            <a:off x="1393825" y="3554413"/>
            <a:ext cx="363538"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BA097E7-6AB4-482A-9837-8C1EA7CC40CD}" type="datetime'5''''''4''''''''''''''''''''''''''''''''''''''''''''''%'''''''">
              <a:rPr lang="en-US" altLang="en-US" sz="1400"/>
              <a:pPr/>
              <a:t>54%</a:t>
            </a:fld>
            <a:endParaRPr lang="en-US" sz="1400" dirty="0">
              <a:sym typeface="+mn-lt"/>
            </a:endParaRPr>
          </a:p>
        </p:txBody>
      </p:sp>
      <p:sp>
        <p:nvSpPr>
          <p:cNvPr id="95" name="Text Placeholder 3"/>
          <p:cNvSpPr>
            <a:spLocks noGrp="1"/>
          </p:cNvSpPr>
          <p:nvPr>
            <p:custDataLst>
              <p:tags r:id="rId9"/>
            </p:custDataLst>
          </p:nvPr>
        </p:nvSpPr>
        <p:spPr bwMode="gray">
          <a:xfrm>
            <a:off x="1381125" y="5749925"/>
            <a:ext cx="387350"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4AED058-52F3-4D19-B86B-BD6EADD35D5B}" type="datetime'''''2''0''''''''''''''''''''''''''''''''''1''''7'''''''''">
              <a:rPr lang="en-US" altLang="en-US" sz="1400">
                <a:sym typeface="+mn-lt"/>
              </a:rPr>
              <a:pPr/>
              <a:t>2017</a:t>
            </a:fld>
            <a:endParaRPr lang="en-US" sz="1400" dirty="0">
              <a:sym typeface="+mn-lt"/>
            </a:endParaRPr>
          </a:p>
        </p:txBody>
      </p:sp>
      <p:grpSp>
        <p:nvGrpSpPr>
          <p:cNvPr id="9" name="Group 8"/>
          <p:cNvGrpSpPr/>
          <p:nvPr/>
        </p:nvGrpSpPr>
        <p:grpSpPr>
          <a:xfrm>
            <a:off x="7821574" y="3441700"/>
            <a:ext cx="3175594" cy="1390319"/>
            <a:chOff x="7914164" y="3358490"/>
            <a:chExt cx="3175594" cy="1390319"/>
          </a:xfrm>
        </p:grpSpPr>
        <p:cxnSp>
          <p:nvCxnSpPr>
            <p:cNvPr id="8" name="Straight Connector 7"/>
            <p:cNvCxnSpPr/>
            <p:nvPr/>
          </p:nvCxnSpPr>
          <p:spPr>
            <a:xfrm>
              <a:off x="7914164" y="3358490"/>
              <a:ext cx="3175594" cy="0"/>
            </a:xfrm>
            <a:prstGeom prst="line">
              <a:avLst/>
            </a:prstGeom>
            <a:ln w="9525" cap="rnd">
              <a:solidFill>
                <a:schemeClr val="tx1">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914164" y="3964741"/>
              <a:ext cx="3175594" cy="0"/>
            </a:xfrm>
            <a:prstGeom prst="line">
              <a:avLst/>
            </a:prstGeom>
            <a:ln w="9525" cap="rnd">
              <a:solidFill>
                <a:schemeClr val="tx1">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914164" y="4748809"/>
              <a:ext cx="3175594" cy="0"/>
            </a:xfrm>
            <a:prstGeom prst="line">
              <a:avLst/>
            </a:prstGeom>
            <a:ln w="9525" cap="rnd">
              <a:solidFill>
                <a:schemeClr val="tx1">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7535863" y="3686175"/>
            <a:ext cx="269875" cy="269875"/>
            <a:chOff x="982662" y="1847850"/>
            <a:chExt cx="269875" cy="269875"/>
          </a:xfrm>
        </p:grpSpPr>
        <p:sp>
          <p:nvSpPr>
            <p:cNvPr id="74" name="Oval 50"/>
            <p:cNvSpPr>
              <a:spLocks noChangeArrowheads="1"/>
            </p:cNvSpPr>
            <p:nvPr/>
          </p:nvSpPr>
          <p:spPr bwMode="auto">
            <a:xfrm>
              <a:off x="982662" y="1847850"/>
              <a:ext cx="269875" cy="269875"/>
            </a:xfrm>
            <a:prstGeom prst="ellipse">
              <a:avLst/>
            </a:prstGeom>
            <a:solidFill>
              <a:srgbClr val="6E6F73"/>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6" name="Freeform 51"/>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77" name="Group 76"/>
          <p:cNvGrpSpPr/>
          <p:nvPr/>
        </p:nvGrpSpPr>
        <p:grpSpPr>
          <a:xfrm>
            <a:off x="7535863" y="4354513"/>
            <a:ext cx="269875" cy="269875"/>
            <a:chOff x="982662" y="1847850"/>
            <a:chExt cx="269875" cy="269875"/>
          </a:xfrm>
        </p:grpSpPr>
        <p:sp>
          <p:nvSpPr>
            <p:cNvPr id="78" name="Oval 50"/>
            <p:cNvSpPr>
              <a:spLocks noChangeArrowheads="1"/>
            </p:cNvSpPr>
            <p:nvPr/>
          </p:nvSpPr>
          <p:spPr bwMode="auto">
            <a:xfrm>
              <a:off x="982662" y="1847850"/>
              <a:ext cx="269875" cy="269875"/>
            </a:xfrm>
            <a:prstGeom prst="ellipse">
              <a:avLst/>
            </a:prstGeom>
            <a:solidFill>
              <a:srgbClr val="6E6F73"/>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9" name="Freeform 51"/>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80" name="Group 79"/>
          <p:cNvGrpSpPr/>
          <p:nvPr/>
        </p:nvGrpSpPr>
        <p:grpSpPr>
          <a:xfrm>
            <a:off x="7535863" y="5084763"/>
            <a:ext cx="269875" cy="269875"/>
            <a:chOff x="982662" y="1847850"/>
            <a:chExt cx="269875" cy="269875"/>
          </a:xfrm>
        </p:grpSpPr>
        <p:sp>
          <p:nvSpPr>
            <p:cNvPr id="81" name="Oval 50"/>
            <p:cNvSpPr>
              <a:spLocks noChangeArrowheads="1"/>
            </p:cNvSpPr>
            <p:nvPr/>
          </p:nvSpPr>
          <p:spPr bwMode="auto">
            <a:xfrm>
              <a:off x="982662" y="1847850"/>
              <a:ext cx="269875" cy="269875"/>
            </a:xfrm>
            <a:prstGeom prst="ellipse">
              <a:avLst/>
            </a:prstGeom>
            <a:solidFill>
              <a:srgbClr val="6E6F73"/>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2" name="Freeform 51"/>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59" name="ee4pFootnotes"/>
          <p:cNvSpPr>
            <a:spLocks noChangeArrowheads="1"/>
          </p:cNvSpPr>
          <p:nvPr/>
        </p:nvSpPr>
        <p:spPr bwMode="auto">
          <a:xfrm>
            <a:off x="629999" y="6099306"/>
            <a:ext cx="7182000"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1. e.g. </a:t>
            </a:r>
            <a:r>
              <a:rPr lang="en-US" sz="1000" dirty="0" err="1" smtClean="0">
                <a:solidFill>
                  <a:schemeClr val="bg1">
                    <a:lumMod val="50000"/>
                  </a:schemeClr>
                </a:solidFill>
                <a:latin typeface="Trebuchet MS" panose="020B0603020202020204" pitchFamily="34" charset="0"/>
                <a:cs typeface="Arial" pitchFamily="34" charset="0"/>
              </a:rPr>
              <a:t>Lululemon</a:t>
            </a:r>
            <a:r>
              <a:rPr lang="en-US" sz="1000" dirty="0" smtClean="0">
                <a:solidFill>
                  <a:schemeClr val="bg1">
                    <a:lumMod val="50000"/>
                  </a:schemeClr>
                </a:solidFill>
                <a:latin typeface="Trebuchet MS" panose="020B0603020202020204" pitchFamily="34" charset="0"/>
                <a:cs typeface="Arial" pitchFamily="34" charset="0"/>
              </a:rPr>
              <a:t> or Sweaty Betty    2. e.g. Acne Studios, </a:t>
            </a:r>
            <a:r>
              <a:rPr lang="en-US" sz="1000" dirty="0" err="1" smtClean="0">
                <a:solidFill>
                  <a:schemeClr val="bg1">
                    <a:lumMod val="50000"/>
                  </a:schemeClr>
                </a:solidFill>
                <a:latin typeface="Trebuchet MS" panose="020B0603020202020204" pitchFamily="34" charset="0"/>
                <a:cs typeface="Arial" pitchFamily="34" charset="0"/>
              </a:rPr>
              <a:t>Mr</a:t>
            </a:r>
            <a:r>
              <a:rPr lang="en-US" sz="1000" dirty="0" smtClean="0">
                <a:solidFill>
                  <a:schemeClr val="bg1">
                    <a:lumMod val="50000"/>
                  </a:schemeClr>
                </a:solidFill>
                <a:latin typeface="Trebuchet MS" panose="020B0603020202020204" pitchFamily="34" charset="0"/>
                <a:cs typeface="Arial" pitchFamily="34" charset="0"/>
              </a:rPr>
              <a:t> &amp; </a:t>
            </a:r>
            <a:r>
              <a:rPr lang="en-US" sz="1000" dirty="0" err="1" smtClean="0">
                <a:solidFill>
                  <a:schemeClr val="bg1">
                    <a:lumMod val="50000"/>
                  </a:schemeClr>
                </a:solidFill>
                <a:latin typeface="Trebuchet MS" panose="020B0603020202020204" pitchFamily="34" charset="0"/>
                <a:cs typeface="Arial" pitchFamily="34" charset="0"/>
              </a:rPr>
              <a:t>Mrs</a:t>
            </a:r>
            <a:r>
              <a:rPr lang="en-US" sz="1000" dirty="0" smtClean="0">
                <a:solidFill>
                  <a:schemeClr val="bg1">
                    <a:lumMod val="50000"/>
                  </a:schemeClr>
                </a:solidFill>
                <a:latin typeface="Trebuchet MS" panose="020B0603020202020204" pitchFamily="34" charset="0"/>
                <a:cs typeface="Arial" pitchFamily="34" charset="0"/>
              </a:rPr>
              <a:t> Italy, </a:t>
            </a:r>
            <a:r>
              <a:rPr lang="en-US" sz="1000" dirty="0" err="1" smtClean="0">
                <a:solidFill>
                  <a:schemeClr val="bg1">
                    <a:lumMod val="50000"/>
                  </a:schemeClr>
                </a:solidFill>
                <a:latin typeface="Trebuchet MS" panose="020B0603020202020204" pitchFamily="34" charset="0"/>
                <a:cs typeface="Arial" pitchFamily="34" charset="0"/>
              </a:rPr>
              <a:t>Aquazurra</a:t>
            </a:r>
            <a:r>
              <a:rPr lang="en-US" sz="1000" dirty="0" smtClean="0">
                <a:solidFill>
                  <a:schemeClr val="bg1">
                    <a:lumMod val="50000"/>
                  </a:schemeClr>
                </a:solidFill>
                <a:latin typeface="Trebuchet MS" panose="020B0603020202020204" pitchFamily="34" charset="0"/>
                <a:cs typeface="Arial" pitchFamily="34" charset="0"/>
              </a:rPr>
              <a:t> </a:t>
            </a:r>
            <a:r>
              <a:rPr lang="en-US" sz="1000" dirty="0" err="1" smtClean="0">
                <a:solidFill>
                  <a:schemeClr val="bg1">
                    <a:lumMod val="50000"/>
                  </a:schemeClr>
                </a:solidFill>
                <a:latin typeface="Trebuchet MS" panose="020B0603020202020204" pitchFamily="34" charset="0"/>
                <a:cs typeface="Arial" pitchFamily="34" charset="0"/>
              </a:rPr>
              <a:t>ecc</a:t>
            </a:r>
            <a:endParaRPr lang="en-US" sz="1000" dirty="0" smtClean="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
        <p:nvSpPr>
          <p:cNvPr id="91" name="Trapezoid 2"/>
          <p:cNvSpPr/>
          <p:nvPr/>
        </p:nvSpPr>
        <p:spPr>
          <a:xfrm rot="16200000">
            <a:off x="1798197" y="3219135"/>
            <a:ext cx="2648017" cy="2075483"/>
          </a:xfrm>
          <a:custGeom>
            <a:avLst/>
            <a:gdLst>
              <a:gd name="connsiteX0" fmla="*/ 0 w 2640717"/>
              <a:gd name="connsiteY0" fmla="*/ 1538952 h 1538952"/>
              <a:gd name="connsiteX1" fmla="*/ 771230 w 2640717"/>
              <a:gd name="connsiteY1" fmla="*/ 0 h 1538952"/>
              <a:gd name="connsiteX2" fmla="*/ 1869487 w 2640717"/>
              <a:gd name="connsiteY2" fmla="*/ 0 h 1538952"/>
              <a:gd name="connsiteX3" fmla="*/ 2640717 w 2640717"/>
              <a:gd name="connsiteY3" fmla="*/ 1538952 h 1538952"/>
              <a:gd name="connsiteX4" fmla="*/ 0 w 2640717"/>
              <a:gd name="connsiteY4" fmla="*/ 1538952 h 1538952"/>
              <a:gd name="connsiteX0" fmla="*/ 0 w 1889965"/>
              <a:gd name="connsiteY0" fmla="*/ 1538952 h 1543056"/>
              <a:gd name="connsiteX1" fmla="*/ 771230 w 1889965"/>
              <a:gd name="connsiteY1" fmla="*/ 0 h 1543056"/>
              <a:gd name="connsiteX2" fmla="*/ 1869487 w 1889965"/>
              <a:gd name="connsiteY2" fmla="*/ 0 h 1543056"/>
              <a:gd name="connsiteX3" fmla="*/ 1889965 w 1889965"/>
              <a:gd name="connsiteY3" fmla="*/ 1543056 h 1543056"/>
              <a:gd name="connsiteX4" fmla="*/ 0 w 1889965"/>
              <a:gd name="connsiteY4" fmla="*/ 1538952 h 1543056"/>
              <a:gd name="connsiteX0" fmla="*/ 0 w 2380162"/>
              <a:gd name="connsiteY0" fmla="*/ 1548382 h 1548382"/>
              <a:gd name="connsiteX1" fmla="*/ 1261427 w 2380162"/>
              <a:gd name="connsiteY1" fmla="*/ 0 h 1548382"/>
              <a:gd name="connsiteX2" fmla="*/ 2359684 w 2380162"/>
              <a:gd name="connsiteY2" fmla="*/ 0 h 1548382"/>
              <a:gd name="connsiteX3" fmla="*/ 2380162 w 2380162"/>
              <a:gd name="connsiteY3" fmla="*/ 1543056 h 1548382"/>
              <a:gd name="connsiteX4" fmla="*/ 0 w 2380162"/>
              <a:gd name="connsiteY4" fmla="*/ 1548382 h 1548382"/>
              <a:gd name="connsiteX0" fmla="*/ 0 w 2380162"/>
              <a:gd name="connsiteY0" fmla="*/ 1548382 h 1548382"/>
              <a:gd name="connsiteX1" fmla="*/ 1104409 w 2380162"/>
              <a:gd name="connsiteY1" fmla="*/ 27709 h 1548382"/>
              <a:gd name="connsiteX2" fmla="*/ 2359684 w 2380162"/>
              <a:gd name="connsiteY2" fmla="*/ 0 h 1548382"/>
              <a:gd name="connsiteX3" fmla="*/ 2380162 w 2380162"/>
              <a:gd name="connsiteY3" fmla="*/ 1543056 h 1548382"/>
              <a:gd name="connsiteX4" fmla="*/ 0 w 2380162"/>
              <a:gd name="connsiteY4" fmla="*/ 1548382 h 1548382"/>
              <a:gd name="connsiteX0" fmla="*/ 0 w 2380162"/>
              <a:gd name="connsiteY0" fmla="*/ 1548382 h 1548382"/>
              <a:gd name="connsiteX1" fmla="*/ 1113645 w 2380162"/>
              <a:gd name="connsiteY1" fmla="*/ 0 h 1548382"/>
              <a:gd name="connsiteX2" fmla="*/ 2359684 w 2380162"/>
              <a:gd name="connsiteY2" fmla="*/ 0 h 1548382"/>
              <a:gd name="connsiteX3" fmla="*/ 2380162 w 2380162"/>
              <a:gd name="connsiteY3" fmla="*/ 1543056 h 1548382"/>
              <a:gd name="connsiteX4" fmla="*/ 0 w 2380162"/>
              <a:gd name="connsiteY4" fmla="*/ 1548382 h 1548382"/>
              <a:gd name="connsiteX0" fmla="*/ 0 w 2648017"/>
              <a:gd name="connsiteY0" fmla="*/ 1566855 h 1566855"/>
              <a:gd name="connsiteX1" fmla="*/ 1381500 w 2648017"/>
              <a:gd name="connsiteY1" fmla="*/ 0 h 1566855"/>
              <a:gd name="connsiteX2" fmla="*/ 2627539 w 2648017"/>
              <a:gd name="connsiteY2" fmla="*/ 0 h 1566855"/>
              <a:gd name="connsiteX3" fmla="*/ 2648017 w 2648017"/>
              <a:gd name="connsiteY3" fmla="*/ 1543056 h 1566855"/>
              <a:gd name="connsiteX4" fmla="*/ 0 w 2648017"/>
              <a:gd name="connsiteY4" fmla="*/ 1566855 h 1566855"/>
              <a:gd name="connsiteX0" fmla="*/ 0 w 2648017"/>
              <a:gd name="connsiteY0" fmla="*/ 1566855 h 1566855"/>
              <a:gd name="connsiteX1" fmla="*/ 1215245 w 2648017"/>
              <a:gd name="connsiteY1" fmla="*/ 9237 h 1566855"/>
              <a:gd name="connsiteX2" fmla="*/ 2627539 w 2648017"/>
              <a:gd name="connsiteY2" fmla="*/ 0 h 1566855"/>
              <a:gd name="connsiteX3" fmla="*/ 2648017 w 2648017"/>
              <a:gd name="connsiteY3" fmla="*/ 1543056 h 1566855"/>
              <a:gd name="connsiteX4" fmla="*/ 0 w 2648017"/>
              <a:gd name="connsiteY4" fmla="*/ 1566855 h 156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017" h="1566855">
                <a:moveTo>
                  <a:pt x="0" y="1566855"/>
                </a:moveTo>
                <a:lnTo>
                  <a:pt x="1215245" y="9237"/>
                </a:lnTo>
                <a:lnTo>
                  <a:pt x="2627539" y="0"/>
                </a:lnTo>
                <a:lnTo>
                  <a:pt x="2648017" y="1543056"/>
                </a:lnTo>
                <a:lnTo>
                  <a:pt x="0" y="1566855"/>
                </a:lnTo>
                <a:close/>
              </a:path>
            </a:pathLst>
          </a:custGeom>
          <a:gradFill flip="none" rotWithShape="1">
            <a:gsLst>
              <a:gs pos="0">
                <a:schemeClr val="bg1">
                  <a:lumMod val="50000"/>
                </a:schemeClr>
              </a:gs>
              <a:gs pos="29000">
                <a:schemeClr val="tx1">
                  <a:lumMod val="60000"/>
                  <a:lumOff val="40000"/>
                </a:schemeClr>
              </a:gs>
              <a:gs pos="95161">
                <a:schemeClr val="tx1">
                  <a:lumMod val="20000"/>
                  <a:lumOff val="80000"/>
                </a:schemeClr>
              </a:gs>
              <a:gs pos="68000">
                <a:schemeClr val="tx1">
                  <a:lumMod val="20000"/>
                  <a:lumOff val="80000"/>
                </a:schemeClr>
              </a:gs>
            </a:gsLst>
            <a:lin ang="5400000" scaled="0"/>
            <a:tileRect/>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92" name="TextBox 91"/>
          <p:cNvSpPr txBox="1"/>
          <p:nvPr/>
        </p:nvSpPr>
        <p:spPr>
          <a:xfrm>
            <a:off x="3978275" y="3035300"/>
            <a:ext cx="1345308" cy="430887"/>
          </a:xfrm>
          <a:prstGeom prst="rect">
            <a:avLst/>
          </a:prstGeom>
          <a:noFill/>
        </p:spPr>
        <p:txBody>
          <a:bodyPr wrap="square" lIns="0" tIns="0" rIns="0" bIns="0" rtlCol="0" anchor="t">
            <a:spAutoFit/>
          </a:bodyPr>
          <a:lstStyle/>
          <a:p>
            <a:pPr algn="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Luxury sports niche</a:t>
            </a:r>
            <a:r>
              <a:rPr lang="en-US" sz="1400" baseline="30000" dirty="0" smtClean="0">
                <a:solidFill>
                  <a:srgbClr val="575757"/>
                </a:solidFill>
                <a:latin typeface="Trebuchet MS" panose="020B0603020202020204" pitchFamily="34" charset="0"/>
              </a:rPr>
              <a:t>1</a:t>
            </a:r>
            <a:r>
              <a:rPr lang="en-US" sz="1400" dirty="0" smtClean="0">
                <a:solidFill>
                  <a:srgbClr val="575757"/>
                </a:solidFill>
                <a:latin typeface="Trebuchet MS" panose="020B0603020202020204" pitchFamily="34" charset="0"/>
              </a:rPr>
              <a:t> </a:t>
            </a:r>
            <a:endParaRPr lang="en-US" sz="1400" dirty="0">
              <a:solidFill>
                <a:srgbClr val="575757"/>
              </a:solidFill>
              <a:latin typeface="Trebuchet MS" panose="020B0603020202020204" pitchFamily="34" charset="0"/>
            </a:endParaRPr>
          </a:p>
        </p:txBody>
      </p:sp>
      <p:sp>
        <p:nvSpPr>
          <p:cNvPr id="93" name="TextBox 92"/>
          <p:cNvSpPr txBox="1"/>
          <p:nvPr/>
        </p:nvSpPr>
        <p:spPr>
          <a:xfrm>
            <a:off x="3978275" y="3681413"/>
            <a:ext cx="1345308" cy="215444"/>
          </a:xfrm>
          <a:prstGeom prst="rect">
            <a:avLst/>
          </a:prstGeom>
          <a:noFill/>
        </p:spPr>
        <p:txBody>
          <a:bodyPr wrap="square" lIns="0" tIns="0" rIns="0" bIns="0" rtlCol="0" anchor="t">
            <a:spAutoFit/>
          </a:bodyPr>
          <a:lstStyle/>
          <a:p>
            <a:pPr algn="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Luxury niche</a:t>
            </a:r>
            <a:r>
              <a:rPr lang="en-US" sz="1400" baseline="30000" dirty="0" smtClean="0">
                <a:solidFill>
                  <a:srgbClr val="575757"/>
                </a:solidFill>
                <a:latin typeface="Trebuchet MS" panose="020B0603020202020204" pitchFamily="34" charset="0"/>
              </a:rPr>
              <a:t>2</a:t>
            </a:r>
            <a:r>
              <a:rPr lang="en-US" sz="1400" dirty="0" smtClean="0">
                <a:solidFill>
                  <a:srgbClr val="575757"/>
                </a:solidFill>
                <a:latin typeface="Trebuchet MS" panose="020B0603020202020204" pitchFamily="34" charset="0"/>
              </a:rPr>
              <a:t> </a:t>
            </a:r>
            <a:endParaRPr lang="en-US" sz="1400" dirty="0">
              <a:solidFill>
                <a:srgbClr val="575757"/>
              </a:solidFill>
              <a:latin typeface="Trebuchet MS" panose="020B0603020202020204" pitchFamily="34" charset="0"/>
            </a:endParaRPr>
          </a:p>
        </p:txBody>
      </p:sp>
      <p:sp>
        <p:nvSpPr>
          <p:cNvPr id="94" name="TextBox 93"/>
          <p:cNvSpPr txBox="1"/>
          <p:nvPr/>
        </p:nvSpPr>
        <p:spPr>
          <a:xfrm>
            <a:off x="3978275" y="4532313"/>
            <a:ext cx="1345308" cy="215444"/>
          </a:xfrm>
          <a:prstGeom prst="rect">
            <a:avLst/>
          </a:prstGeom>
          <a:noFill/>
        </p:spPr>
        <p:txBody>
          <a:bodyPr wrap="square" lIns="0" tIns="0" rIns="0" bIns="0" rtlCol="0" anchor="t">
            <a:spAutoFit/>
          </a:bodyPr>
          <a:lstStyle/>
          <a:p>
            <a:pPr algn="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Fast fashion</a:t>
            </a:r>
            <a:endParaRPr lang="en-US" sz="1400" dirty="0">
              <a:solidFill>
                <a:srgbClr val="575757"/>
              </a:solidFill>
              <a:latin typeface="Trebuchet MS" panose="020B0603020202020204" pitchFamily="34" charset="0"/>
            </a:endParaRPr>
          </a:p>
        </p:txBody>
      </p:sp>
      <p:sp>
        <p:nvSpPr>
          <p:cNvPr id="96" name="TextBox 95"/>
          <p:cNvSpPr txBox="1"/>
          <p:nvPr/>
        </p:nvSpPr>
        <p:spPr>
          <a:xfrm>
            <a:off x="3978275" y="5178425"/>
            <a:ext cx="1345308" cy="215444"/>
          </a:xfrm>
          <a:prstGeom prst="rect">
            <a:avLst/>
          </a:prstGeom>
          <a:noFill/>
        </p:spPr>
        <p:txBody>
          <a:bodyPr wrap="square" lIns="0" tIns="0" rIns="0" bIns="0" rtlCol="0" anchor="t">
            <a:spAutoFit/>
          </a:bodyPr>
          <a:lstStyle/>
          <a:p>
            <a:pPr algn="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Premium</a:t>
            </a:r>
            <a:endParaRPr lang="en-US" sz="1400" dirty="0">
              <a:solidFill>
                <a:srgbClr val="575757"/>
              </a:solidFill>
              <a:latin typeface="Trebuchet MS" panose="020B0603020202020204" pitchFamily="34" charset="0"/>
            </a:endParaRPr>
          </a:p>
        </p:txBody>
      </p:sp>
      <p:sp>
        <p:nvSpPr>
          <p:cNvPr id="99" name="TextBox 98"/>
          <p:cNvSpPr txBox="1"/>
          <p:nvPr/>
        </p:nvSpPr>
        <p:spPr>
          <a:xfrm>
            <a:off x="1114060" y="2705100"/>
            <a:ext cx="1345308" cy="215444"/>
          </a:xfrm>
          <a:prstGeom prst="rect">
            <a:avLst/>
          </a:prstGeom>
          <a:noFill/>
        </p:spPr>
        <p:txBody>
          <a:bodyPr wrap="square" lIns="0" tIns="0" rIns="0" bIns="0" rtlCol="0" anchor="t">
            <a:spAutoFit/>
          </a:bodyPr>
          <a:lstStyle/>
          <a:p>
            <a:pPr>
              <a:buSzPct val="100000"/>
              <a:buFont typeface="Trebuchet MS" panose="020B0603020202020204" pitchFamily="34" charset="0"/>
              <a:buChar char="​"/>
            </a:pPr>
            <a:r>
              <a:rPr lang="en-US" sz="1400" b="1" i="1" dirty="0" smtClean="0">
                <a:solidFill>
                  <a:srgbClr val="A8B21C"/>
                </a:solidFill>
                <a:latin typeface="Trebuchet MS" panose="020B0603020202020204" pitchFamily="34" charset="0"/>
              </a:rPr>
              <a:t>Millennials</a:t>
            </a:r>
            <a:endParaRPr lang="en-US" sz="1400" b="1" i="1" dirty="0">
              <a:solidFill>
                <a:srgbClr val="A8B21C"/>
              </a:solidFill>
              <a:latin typeface="Trebuchet MS" panose="020B0603020202020204" pitchFamily="34" charset="0"/>
            </a:endParaRPr>
          </a:p>
        </p:txBody>
      </p:sp>
      <p:sp>
        <p:nvSpPr>
          <p:cNvPr id="67" name="TextBox 66"/>
          <p:cNvSpPr txBox="1"/>
          <p:nvPr/>
        </p:nvSpPr>
        <p:spPr>
          <a:xfrm>
            <a:off x="2766151" y="3529013"/>
            <a:ext cx="1345308" cy="215444"/>
          </a:xfrm>
          <a:prstGeom prst="rect">
            <a:avLst/>
          </a:prstGeom>
          <a:noFill/>
        </p:spPr>
        <p:txBody>
          <a:bodyPr wrap="square" lIns="0" tIns="0" rIns="0" bIns="0" rtlCol="0" anchor="t">
            <a:spAutoFit/>
          </a:bodyPr>
          <a:lstStyle/>
          <a:p>
            <a:pPr>
              <a:buSzPct val="100000"/>
              <a:buFont typeface="Trebuchet MS" panose="020B0603020202020204" pitchFamily="34" charset="0"/>
              <a:buChar char="​"/>
            </a:pPr>
            <a:r>
              <a:rPr lang="en-US" sz="1400" b="1" i="1" dirty="0" smtClean="0">
                <a:solidFill>
                  <a:srgbClr val="575757"/>
                </a:solidFill>
                <a:latin typeface="Trebuchet MS" panose="020B0603020202020204" pitchFamily="34" charset="0"/>
              </a:rPr>
              <a:t>Shifting niche </a:t>
            </a:r>
            <a:endParaRPr lang="en-US" sz="1400" b="1" i="1" dirty="0">
              <a:solidFill>
                <a:srgbClr val="575757"/>
              </a:solidFill>
              <a:latin typeface="Trebuchet MS" panose="020B0603020202020204" pitchFamily="34" charset="0"/>
            </a:endParaRPr>
          </a:p>
        </p:txBody>
      </p:sp>
      <p:sp>
        <p:nvSpPr>
          <p:cNvPr id="11" name="Left Brace 10"/>
          <p:cNvSpPr/>
          <p:nvPr/>
        </p:nvSpPr>
        <p:spPr>
          <a:xfrm>
            <a:off x="4029075" y="2992438"/>
            <a:ext cx="147782" cy="1260000"/>
          </a:xfrm>
          <a:prstGeom prst="leftBrace">
            <a:avLst/>
          </a:prstGeom>
          <a:ln w="9525" cap="rnd" cmpd="sng" algn="ctr">
            <a:solidFill>
              <a:srgbClr val="6E6F7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Left Brace 97"/>
          <p:cNvSpPr/>
          <p:nvPr/>
        </p:nvSpPr>
        <p:spPr>
          <a:xfrm>
            <a:off x="4029075" y="4411663"/>
            <a:ext cx="147782" cy="1260000"/>
          </a:xfrm>
          <a:prstGeom prst="leftBrace">
            <a:avLst/>
          </a:prstGeom>
          <a:ln w="9525" cap="rnd" cmpd="sng" algn="ctr">
            <a:solidFill>
              <a:srgbClr val="6E6F7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TextBox 105"/>
          <p:cNvSpPr txBox="1"/>
          <p:nvPr/>
        </p:nvSpPr>
        <p:spPr>
          <a:xfrm>
            <a:off x="2814638" y="4932363"/>
            <a:ext cx="1345308" cy="215444"/>
          </a:xfrm>
          <a:prstGeom prst="rect">
            <a:avLst/>
          </a:prstGeom>
          <a:noFill/>
        </p:spPr>
        <p:txBody>
          <a:bodyPr wrap="square" lIns="0" tIns="0" rIns="0" bIns="0" rtlCol="0" anchor="t">
            <a:spAutoFit/>
          </a:bodyPr>
          <a:lstStyle/>
          <a:p>
            <a:pPr>
              <a:buSzPct val="100000"/>
              <a:buFont typeface="Trebuchet MS" panose="020B0603020202020204" pitchFamily="34" charset="0"/>
              <a:buChar char="​"/>
            </a:pPr>
            <a:r>
              <a:rPr lang="en-US" sz="1400" b="1" i="1" dirty="0" smtClean="0">
                <a:solidFill>
                  <a:srgbClr val="575757"/>
                </a:solidFill>
                <a:latin typeface="Trebuchet MS" panose="020B0603020202020204" pitchFamily="34" charset="0"/>
              </a:rPr>
              <a:t>Trading down</a:t>
            </a:r>
            <a:endParaRPr lang="en-US" sz="1400" b="1" i="1" dirty="0">
              <a:solidFill>
                <a:srgbClr val="575757"/>
              </a:solidFill>
              <a:latin typeface="Trebuchet MS" panose="020B0603020202020204" pitchFamily="34" charset="0"/>
            </a:endParaRPr>
          </a:p>
        </p:txBody>
      </p:sp>
      <p:graphicFrame>
        <p:nvGraphicFramePr>
          <p:cNvPr id="109" name="Object 108"/>
          <p:cNvGraphicFramePr>
            <a:graphicFrameLocks/>
          </p:cNvGraphicFramePr>
          <p:nvPr>
            <p:custDataLst>
              <p:tags r:id="rId10"/>
            </p:custDataLst>
            <p:extLst/>
          </p:nvPr>
        </p:nvGraphicFramePr>
        <p:xfrm>
          <a:off x="5118100" y="2844800"/>
          <a:ext cx="1886012" cy="2902038"/>
        </p:xfrm>
        <a:graphic>
          <a:graphicData uri="http://schemas.openxmlformats.org/presentationml/2006/ole">
            <mc:AlternateContent xmlns:mc="http://schemas.openxmlformats.org/markup-compatibility/2006">
              <mc:Choice xmlns:v="urn:schemas-microsoft-com:vml" Requires="v">
                <p:oleObj spid="_x0000_s1272852" name="Chart" r:id="rId30" imgW="1886085" imgH="2905215" progId="MSGraph.Chart.8">
                  <p:embed followColorScheme="full"/>
                </p:oleObj>
              </mc:Choice>
              <mc:Fallback>
                <p:oleObj name="Chart" r:id="rId30" imgW="1886085" imgH="2905215" progId="MSGraph.Chart.8">
                  <p:embed followColorScheme="full"/>
                  <p:pic>
                    <p:nvPicPr>
                      <p:cNvPr id="0" name=""/>
                      <p:cNvPicPr/>
                      <p:nvPr/>
                    </p:nvPicPr>
                    <p:blipFill>
                      <a:blip r:embed="rId31"/>
                      <a:stretch>
                        <a:fillRect/>
                      </a:stretch>
                    </p:blipFill>
                    <p:spPr>
                      <a:xfrm>
                        <a:off x="5118100" y="2844800"/>
                        <a:ext cx="1886012" cy="2902038"/>
                      </a:xfrm>
                      <a:prstGeom prst="rect">
                        <a:avLst/>
                      </a:prstGeom>
                    </p:spPr>
                  </p:pic>
                </p:oleObj>
              </mc:Fallback>
            </mc:AlternateContent>
          </a:graphicData>
        </a:graphic>
      </p:graphicFrame>
      <p:cxnSp>
        <p:nvCxnSpPr>
          <p:cNvPr id="3" name="Straight Connector 2"/>
          <p:cNvCxnSpPr/>
          <p:nvPr>
            <p:custDataLst>
              <p:tags r:id="rId11"/>
            </p:custDataLst>
          </p:nvPr>
        </p:nvCxnSpPr>
        <p:spPr bwMode="grayWhite">
          <a:xfrm>
            <a:off x="5651500" y="4826000"/>
            <a:ext cx="0" cy="757238"/>
          </a:xfrm>
          <a:prstGeom prst="line">
            <a:avLst/>
          </a:prstGeom>
          <a:ln w="12700" cap="rnd">
            <a:solidFill>
              <a:srgbClr val="FFFFF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custDataLst>
              <p:tags r:id="rId12"/>
            </p:custDataLst>
          </p:nvPr>
        </p:nvCxnSpPr>
        <p:spPr bwMode="grayWhite">
          <a:xfrm>
            <a:off x="6489700" y="4826000"/>
            <a:ext cx="0" cy="757238"/>
          </a:xfrm>
          <a:prstGeom prst="line">
            <a:avLst/>
          </a:prstGeom>
          <a:ln w="12700" cap="rnd">
            <a:solidFill>
              <a:srgbClr val="FFFFF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custDataLst>
              <p:tags r:id="rId13"/>
            </p:custDataLst>
          </p:nvPr>
        </p:nvCxnSpPr>
        <p:spPr bwMode="grayWhite">
          <a:xfrm>
            <a:off x="5651500" y="4140200"/>
            <a:ext cx="0" cy="685800"/>
          </a:xfrm>
          <a:prstGeom prst="line">
            <a:avLst/>
          </a:prstGeom>
          <a:ln w="12700" cap="rnd">
            <a:solidFill>
              <a:srgbClr val="FFFFF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14"/>
            </p:custDataLst>
          </p:nvPr>
        </p:nvCxnSpPr>
        <p:spPr bwMode="grayWhite">
          <a:xfrm>
            <a:off x="6489700" y="4140200"/>
            <a:ext cx="0" cy="685800"/>
          </a:xfrm>
          <a:prstGeom prst="line">
            <a:avLst/>
          </a:prstGeom>
          <a:ln w="12700" cap="rnd">
            <a:solidFill>
              <a:srgbClr val="FFFFF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custDataLst>
              <p:tags r:id="rId15"/>
            </p:custDataLst>
          </p:nvPr>
        </p:nvCxnSpPr>
        <p:spPr bwMode="grayWhite">
          <a:xfrm>
            <a:off x="5651500" y="4826000"/>
            <a:ext cx="838200" cy="0"/>
          </a:xfrm>
          <a:prstGeom prst="line">
            <a:avLst/>
          </a:prstGeom>
          <a:ln w="12700" cap="rnd">
            <a:solidFill>
              <a:srgbClr val="FFFFF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custDataLst>
              <p:tags r:id="rId16"/>
            </p:custDataLst>
          </p:nvPr>
        </p:nvCxnSpPr>
        <p:spPr bwMode="grayWhite">
          <a:xfrm>
            <a:off x="6489700" y="3536950"/>
            <a:ext cx="0" cy="603250"/>
          </a:xfrm>
          <a:prstGeom prst="line">
            <a:avLst/>
          </a:prstGeom>
          <a:ln w="12700" cap="rnd">
            <a:solidFill>
              <a:srgbClr val="FFFFF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custDataLst>
              <p:tags r:id="rId17"/>
            </p:custDataLst>
          </p:nvPr>
        </p:nvCxnSpPr>
        <p:spPr bwMode="grayWhite">
          <a:xfrm>
            <a:off x="5651500" y="3536950"/>
            <a:ext cx="0" cy="603250"/>
          </a:xfrm>
          <a:prstGeom prst="line">
            <a:avLst/>
          </a:prstGeom>
          <a:ln w="12700" cap="rnd">
            <a:solidFill>
              <a:srgbClr val="FFFFF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18"/>
            </p:custDataLst>
          </p:nvPr>
        </p:nvCxnSpPr>
        <p:spPr bwMode="grayWhite">
          <a:xfrm>
            <a:off x="5651500" y="4140200"/>
            <a:ext cx="838200" cy="0"/>
          </a:xfrm>
          <a:prstGeom prst="line">
            <a:avLst/>
          </a:prstGeom>
          <a:ln w="12700" cap="rnd">
            <a:solidFill>
              <a:srgbClr val="FFFFF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custDataLst>
              <p:tags r:id="rId19"/>
            </p:custDataLst>
          </p:nvPr>
        </p:nvSpPr>
        <p:spPr bwMode="gray">
          <a:xfrm>
            <a:off x="5651500" y="2959100"/>
            <a:ext cx="838200" cy="577850"/>
          </a:xfrm>
          <a:prstGeom prst="rect">
            <a:avLst/>
          </a:prstGeom>
          <a:noFill/>
          <a:ln w="12700" cap="rnd" cmpd="sng" algn="ctr">
            <a:solidFill>
              <a:srgbClr val="FFFFFF"/>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110" name="Text Placeholder 3"/>
          <p:cNvSpPr>
            <a:spLocks noGrp="1"/>
          </p:cNvSpPr>
          <p:nvPr>
            <p:custDataLst>
              <p:tags r:id="rId20"/>
            </p:custDataLst>
          </p:nvPr>
        </p:nvSpPr>
        <p:spPr bwMode="gray">
          <a:xfrm>
            <a:off x="5889625" y="51006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0046E30-C489-4873-A517-6BA2563448FC}" type="datetime'''''''''''2''''''''''''''''''9''''%'''''''''''''''''''''''''">
              <a:rPr lang="en-US" altLang="en-US" sz="1400">
                <a:solidFill>
                  <a:schemeClr val="bg1"/>
                </a:solidFill>
              </a:rPr>
              <a:pPr/>
              <a:t>29%</a:t>
            </a:fld>
            <a:endParaRPr lang="en-US" sz="1400" dirty="0">
              <a:solidFill>
                <a:schemeClr val="bg1"/>
              </a:solidFill>
              <a:sym typeface="+mn-lt"/>
            </a:endParaRPr>
          </a:p>
        </p:txBody>
      </p:sp>
      <p:sp>
        <p:nvSpPr>
          <p:cNvPr id="111" name="Text Placeholder 3"/>
          <p:cNvSpPr>
            <a:spLocks noGrp="1"/>
          </p:cNvSpPr>
          <p:nvPr>
            <p:custDataLst>
              <p:tags r:id="rId21"/>
            </p:custDataLst>
          </p:nvPr>
        </p:nvSpPr>
        <p:spPr bwMode="gray">
          <a:xfrm>
            <a:off x="5889625" y="4376738"/>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3452F03-2BF9-4C1A-A3DE-AA333A5BFA39}" type="datetime'''''''''''''''''''2''''''''''6''''''''''''''''''''''''%'''''''">
              <a:rPr lang="en-US" altLang="en-US" sz="1400">
                <a:solidFill>
                  <a:schemeClr val="bg1"/>
                </a:solidFill>
              </a:rPr>
              <a:pPr/>
              <a:t>26%</a:t>
            </a:fld>
            <a:endParaRPr lang="en-US" sz="1400" dirty="0">
              <a:solidFill>
                <a:schemeClr val="bg1"/>
              </a:solidFill>
              <a:sym typeface="+mn-lt"/>
            </a:endParaRPr>
          </a:p>
        </p:txBody>
      </p:sp>
      <p:sp>
        <p:nvSpPr>
          <p:cNvPr id="118" name="Text Placeholder 3"/>
          <p:cNvSpPr>
            <a:spLocks noGrp="1"/>
          </p:cNvSpPr>
          <p:nvPr>
            <p:custDataLst>
              <p:tags r:id="rId22"/>
            </p:custDataLst>
          </p:nvPr>
        </p:nvSpPr>
        <p:spPr bwMode="gray">
          <a:xfrm>
            <a:off x="5876925" y="5749925"/>
            <a:ext cx="387350"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r>
              <a:rPr lang="en-US" altLang="en-US" sz="1400" dirty="0" smtClean="0">
                <a:sym typeface="+mn-lt"/>
              </a:rPr>
              <a:t>2017</a:t>
            </a:r>
            <a:endParaRPr lang="en-US" sz="1400" dirty="0">
              <a:sym typeface="+mn-lt"/>
            </a:endParaRPr>
          </a:p>
        </p:txBody>
      </p:sp>
      <p:sp>
        <p:nvSpPr>
          <p:cNvPr id="112" name="Text Placeholder 3"/>
          <p:cNvSpPr>
            <a:spLocks noGrp="1"/>
          </p:cNvSpPr>
          <p:nvPr>
            <p:custDataLst>
              <p:tags r:id="rId23"/>
            </p:custDataLst>
          </p:nvPr>
        </p:nvSpPr>
        <p:spPr bwMode="gray">
          <a:xfrm>
            <a:off x="5889625" y="373221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FAD71D94-98C6-4EB9-BC20-6D2F2CC8C6E9}" type="datetime'''''''''''''''''''''''''''''''2''''''3%'''''''''">
              <a:rPr lang="en-US" altLang="en-US" sz="1400">
                <a:solidFill>
                  <a:schemeClr val="bg1"/>
                </a:solidFill>
              </a:rPr>
              <a:pPr/>
              <a:t>23%</a:t>
            </a:fld>
            <a:endParaRPr lang="en-US" sz="1400" dirty="0">
              <a:solidFill>
                <a:schemeClr val="bg1"/>
              </a:solidFill>
              <a:sym typeface="+mn-lt"/>
            </a:endParaRPr>
          </a:p>
        </p:txBody>
      </p:sp>
      <p:sp>
        <p:nvSpPr>
          <p:cNvPr id="115" name="Text Placeholder 3"/>
          <p:cNvSpPr>
            <a:spLocks noGrp="1"/>
          </p:cNvSpPr>
          <p:nvPr>
            <p:custDataLst>
              <p:tags r:id="rId24"/>
            </p:custDataLst>
          </p:nvPr>
        </p:nvSpPr>
        <p:spPr bwMode="gray">
          <a:xfrm>
            <a:off x="5889625" y="314166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4D8B114-6FB8-454A-A17E-64EE89E0EDD7}" type="datetime'''''''''''''22''%'''''''">
              <a:rPr lang="en-US" altLang="en-US" sz="1400">
                <a:solidFill>
                  <a:schemeClr val="bg1"/>
                </a:solidFill>
              </a:rPr>
              <a:pPr/>
              <a:t>22%</a:t>
            </a:fld>
            <a:endParaRPr lang="en-US" sz="1400" dirty="0">
              <a:solidFill>
                <a:schemeClr val="bg1"/>
              </a:solidFill>
              <a:sym typeface="+mn-lt"/>
            </a:endParaRPr>
          </a:p>
        </p:txBody>
      </p:sp>
      <p:sp>
        <p:nvSpPr>
          <p:cNvPr id="50"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1" name="Oval 50"/>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a:solidFill>
                  <a:schemeClr val="accent5"/>
                </a:solidFill>
              </a:rPr>
              <a:t>4</a:t>
            </a:r>
          </a:p>
        </p:txBody>
      </p:sp>
      <p:sp>
        <p:nvSpPr>
          <p:cNvPr id="52" name="TextBox 51"/>
          <p:cNvSpPr txBox="1"/>
          <p:nvPr/>
        </p:nvSpPr>
        <p:spPr>
          <a:xfrm>
            <a:off x="10195838" y="60353"/>
            <a:ext cx="1174805"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Mix &amp; Match</a:t>
            </a:r>
          </a:p>
        </p:txBody>
      </p:sp>
      <p:grpSp>
        <p:nvGrpSpPr>
          <p:cNvPr id="56" name="Group 55"/>
          <p:cNvGrpSpPr/>
          <p:nvPr/>
        </p:nvGrpSpPr>
        <p:grpSpPr>
          <a:xfrm>
            <a:off x="409192" y="126813"/>
            <a:ext cx="1631440" cy="427981"/>
            <a:chOff x="1653202" y="129045"/>
            <a:chExt cx="1631440" cy="427981"/>
          </a:xfrm>
        </p:grpSpPr>
        <p:pic>
          <p:nvPicPr>
            <p:cNvPr id="57" name="Picture 56"/>
            <p:cNvPicPr>
              <a:picLocks noChangeAspect="1"/>
            </p:cNvPicPr>
            <p:nvPr/>
          </p:nvPicPr>
          <p:blipFill rotWithShape="1">
            <a:blip r:embed="rId32"/>
            <a:srcRect l="14684" t="-819" r="14013" b="-4746"/>
            <a:stretch/>
          </p:blipFill>
          <p:spPr>
            <a:xfrm>
              <a:off x="1653202" y="129045"/>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60" name="ColumnHeader"/>
            <p:cNvSpPr>
              <a:spLocks noChangeArrowheads="1"/>
            </p:cNvSpPr>
            <p:nvPr/>
          </p:nvSpPr>
          <p:spPr bwMode="gray">
            <a:xfrm rot="10800000" flipV="1">
              <a:off x="2012787"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Millennials</a:t>
              </a:r>
              <a:endParaRPr lang="en-US" sz="1600" b="1" dirty="0">
                <a:solidFill>
                  <a:srgbClr val="575757"/>
                </a:solidFill>
                <a:latin typeface="Trebuchet MS" panose="020B0603020202020204" pitchFamily="34" charset="0"/>
                <a:cs typeface="Arial" pitchFamily="34" charset="0"/>
              </a:endParaRPr>
            </a:p>
          </p:txBody>
        </p:sp>
      </p:grpSp>
    </p:spTree>
    <p:extLst>
      <p:ext uri="{BB962C8B-B14F-4D97-AF65-F5344CB8AC3E}">
        <p14:creationId xmlns:p14="http://schemas.microsoft.com/office/powerpoint/2010/main" val="1811010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3874" name="think-cell Slide" r:id="rId21" imgW="395" imgH="394" progId="TCLayout.ActiveDocument.1">
                  <p:embed/>
                </p:oleObj>
              </mc:Choice>
              <mc:Fallback>
                <p:oleObj name="think-cell Slide" r:id="rId21" imgW="395" imgH="394" progId="TCLayout.ActiveDocument.1">
                  <p:embed/>
                  <p:pic>
                    <p:nvPicPr>
                      <p:cNvPr id="0" name=""/>
                      <p:cNvPicPr/>
                      <p:nvPr/>
                    </p:nvPicPr>
                    <p:blipFill>
                      <a:blip r:embed="rId22"/>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b="1" dirty="0" err="1" smtClean="0">
              <a:solidFill>
                <a:srgbClr val="FFFFFF"/>
              </a:solidFill>
              <a:latin typeface="Trebuchet MS" panose="020B0603020202020204" pitchFamily="34" charset="0"/>
              <a:sym typeface="Trebuchet MS" panose="020B0603020202020204" pitchFamily="34" charset="0"/>
            </a:endParaRPr>
          </a:p>
        </p:txBody>
      </p:sp>
      <p:sp>
        <p:nvSpPr>
          <p:cNvPr id="3" name="Title 2"/>
          <p:cNvSpPr>
            <a:spLocks noGrp="1"/>
          </p:cNvSpPr>
          <p:nvPr>
            <p:ph type="title"/>
          </p:nvPr>
        </p:nvSpPr>
        <p:spPr>
          <a:xfrm>
            <a:off x="630000" y="622800"/>
            <a:ext cx="10581768" cy="1412694"/>
          </a:xfrm>
        </p:spPr>
        <p:txBody>
          <a:bodyPr/>
          <a:lstStyle/>
          <a:p>
            <a:r>
              <a:rPr lang="en-US" dirty="0" smtClean="0"/>
              <a:t>Although they mix &amp; match, Millennials are the most loyal generation across luxury brand categories </a:t>
            </a:r>
            <a:endParaRPr lang="en-US" dirty="0"/>
          </a:p>
        </p:txBody>
      </p:sp>
      <p:cxnSp>
        <p:nvCxnSpPr>
          <p:cNvPr id="40" name="Straight Connector 39"/>
          <p:cNvCxnSpPr/>
          <p:nvPr>
            <p:custDataLst>
              <p:tags r:id="rId4"/>
            </p:custDataLst>
          </p:nvPr>
        </p:nvCxnSpPr>
        <p:spPr bwMode="gray">
          <a:xfrm>
            <a:off x="7308850" y="2806700"/>
            <a:ext cx="62230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custDataLst>
              <p:tags r:id="rId5"/>
            </p:custDataLst>
          </p:nvPr>
        </p:nvCxnSpPr>
        <p:spPr bwMode="gray">
          <a:xfrm flipV="1">
            <a:off x="7308850" y="3486150"/>
            <a:ext cx="622300" cy="1397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custDataLst>
              <p:tags r:id="rId6"/>
            </p:custDataLst>
          </p:nvPr>
        </p:nvCxnSpPr>
        <p:spPr bwMode="gray">
          <a:xfrm>
            <a:off x="5994400" y="2806700"/>
            <a:ext cx="62230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custDataLst>
              <p:tags r:id="rId7"/>
            </p:custDataLst>
          </p:nvPr>
        </p:nvCxnSpPr>
        <p:spPr bwMode="gray">
          <a:xfrm>
            <a:off x="5994400" y="3422650"/>
            <a:ext cx="622300" cy="2032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custDataLst>
              <p:tags r:id="rId8"/>
            </p:custDataLst>
          </p:nvPr>
        </p:nvCxnSpPr>
        <p:spPr bwMode="gray">
          <a:xfrm>
            <a:off x="8629650" y="2806700"/>
            <a:ext cx="62230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9"/>
            </p:custDataLst>
          </p:nvPr>
        </p:nvCxnSpPr>
        <p:spPr bwMode="gray">
          <a:xfrm flipV="1">
            <a:off x="8629650" y="3282950"/>
            <a:ext cx="622300" cy="2032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10"/>
            </p:custDataLst>
          </p:nvPr>
        </p:nvCxnSpPr>
        <p:spPr bwMode="gray">
          <a:xfrm>
            <a:off x="9944100" y="2806700"/>
            <a:ext cx="62230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custDataLst>
              <p:tags r:id="rId11"/>
            </p:custDataLst>
          </p:nvPr>
        </p:nvCxnSpPr>
        <p:spPr bwMode="gray">
          <a:xfrm flipV="1">
            <a:off x="9944100" y="3168650"/>
            <a:ext cx="622300" cy="1143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p:cNvGraphicFramePr>
          <p:nvPr>
            <p:custDataLst>
              <p:tags r:id="rId12"/>
            </p:custDataLst>
            <p:extLst/>
          </p:nvPr>
        </p:nvGraphicFramePr>
        <p:xfrm>
          <a:off x="4889500" y="2705100"/>
          <a:ext cx="6775438" cy="2514600"/>
        </p:xfrm>
        <a:graphic>
          <a:graphicData uri="http://schemas.openxmlformats.org/presentationml/2006/ole">
            <mc:AlternateContent xmlns:mc="http://schemas.openxmlformats.org/markup-compatibility/2006">
              <mc:Choice xmlns:v="urn:schemas-microsoft-com:vml" Requires="v">
                <p:oleObj spid="_x0000_s1273875" name="Chart" r:id="rId23" imgW="6775438" imgH="2514600" progId="MSGraph.Chart.8">
                  <p:embed followColorScheme="full"/>
                </p:oleObj>
              </mc:Choice>
              <mc:Fallback>
                <p:oleObj name="Chart" r:id="rId23" imgW="6775438" imgH="2514600" progId="MSGraph.Chart.8">
                  <p:embed followColorScheme="full"/>
                  <p:pic>
                    <p:nvPicPr>
                      <p:cNvPr id="0" name=""/>
                      <p:cNvPicPr/>
                      <p:nvPr/>
                    </p:nvPicPr>
                    <p:blipFill>
                      <a:blip r:embed="rId24"/>
                      <a:stretch>
                        <a:fillRect/>
                      </a:stretch>
                    </p:blipFill>
                    <p:spPr>
                      <a:xfrm>
                        <a:off x="4889500" y="2705100"/>
                        <a:ext cx="6775438" cy="2514600"/>
                      </a:xfrm>
                      <a:prstGeom prst="rect">
                        <a:avLst/>
                      </a:prstGeom>
                    </p:spPr>
                  </p:pic>
                </p:oleObj>
              </mc:Fallback>
            </mc:AlternateContent>
          </a:graphicData>
        </a:graphic>
      </p:graphicFrame>
      <p:sp>
        <p:nvSpPr>
          <p:cNvPr id="20" name="Text Placeholder 3"/>
          <p:cNvSpPr>
            <a:spLocks noGrp="1"/>
          </p:cNvSpPr>
          <p:nvPr>
            <p:custDataLst>
              <p:tags r:id="rId13"/>
            </p:custDataLst>
          </p:nvPr>
        </p:nvSpPr>
        <p:spPr bwMode="gray">
          <a:xfrm>
            <a:off x="6781800" y="4246563"/>
            <a:ext cx="363538" cy="212725"/>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2434CF8-2589-42D2-BB99-3B9CB561B312}" type="datetime'''''''''''''''''''''''6''''''''''''''''''''''''''4''''%'''">
              <a:rPr lang="en-US" altLang="en-US" sz="1400">
                <a:solidFill>
                  <a:schemeClr val="bg1"/>
                </a:solidFill>
              </a:rPr>
              <a:pPr/>
              <a:t>64%</a:t>
            </a:fld>
            <a:endParaRPr lang="en-US" sz="1400" dirty="0">
              <a:solidFill>
                <a:schemeClr val="bg1"/>
              </a:solidFill>
              <a:sym typeface="+mn-lt"/>
            </a:endParaRPr>
          </a:p>
        </p:txBody>
      </p:sp>
      <p:sp>
        <p:nvSpPr>
          <p:cNvPr id="19" name="Text Placeholder 3"/>
          <p:cNvSpPr>
            <a:spLocks noGrp="1"/>
          </p:cNvSpPr>
          <p:nvPr>
            <p:custDataLst>
              <p:tags r:id="rId14"/>
            </p:custDataLst>
          </p:nvPr>
        </p:nvSpPr>
        <p:spPr bwMode="gray">
          <a:xfrm>
            <a:off x="6781800" y="3109913"/>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8276C4A-DDDE-447C-A290-D746BF47FD0C}" type="datetime'''''''''''''''''''''3''''''6''''''%'''''''''''''''''''''">
              <a:rPr lang="en-US" altLang="en-US" sz="1400"/>
              <a:pPr/>
              <a:t>36%</a:t>
            </a:fld>
            <a:endParaRPr lang="en-US" sz="1400" dirty="0">
              <a:sym typeface="+mn-lt"/>
            </a:endParaRPr>
          </a:p>
        </p:txBody>
      </p:sp>
      <p:graphicFrame>
        <p:nvGraphicFramePr>
          <p:cNvPr id="33" name="Object 32"/>
          <p:cNvGraphicFramePr>
            <a:graphicFrameLocks/>
          </p:cNvGraphicFramePr>
          <p:nvPr>
            <p:custDataLst>
              <p:tags r:id="rId15"/>
            </p:custDataLst>
            <p:extLst/>
          </p:nvPr>
        </p:nvGraphicFramePr>
        <p:xfrm>
          <a:off x="2476500" y="2705100"/>
          <a:ext cx="1746336" cy="2514600"/>
        </p:xfrm>
        <a:graphic>
          <a:graphicData uri="http://schemas.openxmlformats.org/presentationml/2006/ole">
            <mc:AlternateContent xmlns:mc="http://schemas.openxmlformats.org/markup-compatibility/2006">
              <mc:Choice xmlns:v="urn:schemas-microsoft-com:vml" Requires="v">
                <p:oleObj spid="_x0000_s1273876" name="Chart" r:id="rId25" imgW="1746336" imgH="2514600" progId="MSGraph.Chart.8">
                  <p:embed followColorScheme="full"/>
                </p:oleObj>
              </mc:Choice>
              <mc:Fallback>
                <p:oleObj name="Chart" r:id="rId25" imgW="1746336" imgH="2514600" progId="MSGraph.Chart.8">
                  <p:embed followColorScheme="full"/>
                  <p:pic>
                    <p:nvPicPr>
                      <p:cNvPr id="0" name=""/>
                      <p:cNvPicPr/>
                      <p:nvPr/>
                    </p:nvPicPr>
                    <p:blipFill>
                      <a:blip r:embed="rId26"/>
                      <a:stretch>
                        <a:fillRect/>
                      </a:stretch>
                    </p:blipFill>
                    <p:spPr>
                      <a:xfrm>
                        <a:off x="2476500" y="2705100"/>
                        <a:ext cx="1746336" cy="2514600"/>
                      </a:xfrm>
                      <a:prstGeom prst="rect">
                        <a:avLst/>
                      </a:prstGeom>
                    </p:spPr>
                  </p:pic>
                </p:oleObj>
              </mc:Fallback>
            </mc:AlternateContent>
          </a:graphicData>
        </a:graphic>
      </p:graphicFrame>
      <p:sp>
        <p:nvSpPr>
          <p:cNvPr id="46" name="Text Placeholder 3"/>
          <p:cNvSpPr>
            <a:spLocks noGrp="1"/>
          </p:cNvSpPr>
          <p:nvPr>
            <p:custDataLst>
              <p:tags r:id="rId16"/>
            </p:custDataLst>
          </p:nvPr>
        </p:nvSpPr>
        <p:spPr bwMode="gray">
          <a:xfrm>
            <a:off x="2409825" y="3052763"/>
            <a:ext cx="44132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6F3BCDE2-B996-4CF6-8D84-EAE2766FACF1}" type="datetime'''''''''Lo''''''''''''''''''''''''''''''''y''''''''''al'">
              <a:rPr lang="en-US" altLang="en-US" sz="1400" b="1">
                <a:sym typeface="+mn-lt"/>
              </a:rPr>
              <a:pPr algn="r">
                <a:lnSpc>
                  <a:spcPct val="100000"/>
                </a:lnSpc>
                <a:spcBef>
                  <a:spcPct val="0"/>
                </a:spcBef>
                <a:spcAft>
                  <a:spcPct val="0"/>
                </a:spcAft>
              </a:pPr>
              <a:t>Loyal</a:t>
            </a:fld>
            <a:endParaRPr lang="en-US" sz="1400" b="1" dirty="0">
              <a:sym typeface="+mn-lt"/>
            </a:endParaRPr>
          </a:p>
        </p:txBody>
      </p:sp>
      <p:sp>
        <p:nvSpPr>
          <p:cNvPr id="47" name="Text Placeholder 3"/>
          <p:cNvSpPr>
            <a:spLocks noGrp="1"/>
          </p:cNvSpPr>
          <p:nvPr>
            <p:custDataLst>
              <p:tags r:id="rId17"/>
            </p:custDataLst>
          </p:nvPr>
        </p:nvSpPr>
        <p:spPr bwMode="gray">
          <a:xfrm>
            <a:off x="2230438" y="4189413"/>
            <a:ext cx="62071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0CE5C154-CE06-4171-9E0D-6AF4353C5FAB}" type="datetime'''''''''''Unl''''''''''''o''y''''''''''''''a''''''''''l'''''''">
              <a:rPr lang="en-US" altLang="en-US" sz="1400" b="1">
                <a:sym typeface="+mn-lt"/>
              </a:rPr>
              <a:pPr algn="r">
                <a:lnSpc>
                  <a:spcPct val="100000"/>
                </a:lnSpc>
                <a:spcBef>
                  <a:spcPct val="0"/>
                </a:spcBef>
                <a:spcAft>
                  <a:spcPct val="0"/>
                </a:spcAft>
              </a:pPr>
              <a:t>Unloyal</a:t>
            </a:fld>
            <a:endParaRPr lang="en-US" sz="1400" b="1" dirty="0">
              <a:sym typeface="+mn-lt"/>
            </a:endParaRPr>
          </a:p>
        </p:txBody>
      </p:sp>
      <p:sp>
        <p:nvSpPr>
          <p:cNvPr id="37" name="Text Placeholder 3"/>
          <p:cNvSpPr>
            <a:spLocks noGrp="1"/>
          </p:cNvSpPr>
          <p:nvPr>
            <p:custDataLst>
              <p:tags r:id="rId18"/>
            </p:custDataLst>
          </p:nvPr>
        </p:nvSpPr>
        <p:spPr bwMode="gray">
          <a:xfrm>
            <a:off x="3175000" y="4189413"/>
            <a:ext cx="363538" cy="212725"/>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81B6CA0-6D67-4E69-AF4F-B5DBC6DAC77D}" type="datetime'''''''6''''''''''''''''''''''''''''''9%'''''''''''''">
              <a:rPr lang="en-US" altLang="en-US" sz="1400">
                <a:solidFill>
                  <a:schemeClr val="bg1"/>
                </a:solidFill>
              </a:rPr>
              <a:pPr/>
              <a:t>69%</a:t>
            </a:fld>
            <a:endParaRPr lang="en-US" sz="1400" dirty="0">
              <a:solidFill>
                <a:schemeClr val="bg1"/>
              </a:solidFill>
              <a:sym typeface="+mn-lt"/>
            </a:endParaRPr>
          </a:p>
        </p:txBody>
      </p:sp>
      <p:sp>
        <p:nvSpPr>
          <p:cNvPr id="34" name="Text Placeholder 3"/>
          <p:cNvSpPr>
            <a:spLocks noGrp="1"/>
          </p:cNvSpPr>
          <p:nvPr>
            <p:custDataLst>
              <p:tags r:id="rId19"/>
            </p:custDataLst>
          </p:nvPr>
        </p:nvSpPr>
        <p:spPr bwMode="gray">
          <a:xfrm>
            <a:off x="3175000" y="3052763"/>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CF451A6-EF66-4DDF-8FCD-824A6A41F93C}" type="datetime'''''3''''''''''''''''''''1%'''''''''''''''''''''''">
              <a:rPr lang="en-US" altLang="en-US" sz="1400">
                <a:solidFill>
                  <a:schemeClr val="bg1"/>
                </a:solidFill>
              </a:rPr>
              <a:pPr/>
              <a:t>31%</a:t>
            </a:fld>
            <a:endParaRPr lang="en-US" sz="1400" dirty="0">
              <a:solidFill>
                <a:schemeClr val="bg1"/>
              </a:solidFill>
              <a:sym typeface="+mn-lt"/>
            </a:endParaRPr>
          </a:p>
        </p:txBody>
      </p:sp>
      <p:sp>
        <p:nvSpPr>
          <p:cNvPr id="44" name="Isosceles Triangle 43"/>
          <p:cNvSpPr/>
          <p:nvPr/>
        </p:nvSpPr>
        <p:spPr>
          <a:xfrm rot="16200000" flipV="1">
            <a:off x="2200123" y="4093212"/>
            <a:ext cx="4805353" cy="617851"/>
          </a:xfrm>
          <a:prstGeom prst="triangle">
            <a:avLst/>
          </a:prstGeom>
          <a:gradFill>
            <a:gsLst>
              <a:gs pos="0">
                <a:schemeClr val="bg2">
                  <a:lumMod val="90000"/>
                </a:schemeClr>
              </a:gs>
              <a:gs pos="29000">
                <a:schemeClr val="tx1">
                  <a:lumMod val="20000"/>
                  <a:lumOff val="80000"/>
                </a:schemeClr>
              </a:gs>
              <a:gs pos="95161">
                <a:schemeClr val="bg2"/>
              </a:gs>
              <a:gs pos="68000">
                <a:schemeClr val="bg1">
                  <a:lumMod val="95000"/>
                </a:schemeClr>
              </a:gs>
            </a:gsLst>
            <a:lin ang="5400000" scaled="0"/>
          </a:gra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45" name="TextBox 44"/>
          <p:cNvSpPr txBox="1"/>
          <p:nvPr/>
        </p:nvSpPr>
        <p:spPr>
          <a:xfrm>
            <a:off x="2787333" y="2092325"/>
            <a:ext cx="1057759" cy="43088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29BA74"/>
                </a:solidFill>
                <a:latin typeface="Trebuchet MS" panose="020B0603020202020204" pitchFamily="34" charset="0"/>
              </a:rPr>
              <a:t>True-Luxury Consumers</a:t>
            </a:r>
            <a:endParaRPr lang="en-US" sz="1400" b="1" dirty="0">
              <a:solidFill>
                <a:srgbClr val="29BA74"/>
              </a:solidFill>
              <a:latin typeface="Trebuchet MS" panose="020B0603020202020204" pitchFamily="34" charset="0"/>
            </a:endParaRPr>
          </a:p>
        </p:txBody>
      </p:sp>
      <p:sp>
        <p:nvSpPr>
          <p:cNvPr id="27"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8" name="Oval 27"/>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5</a:t>
            </a:r>
            <a:endParaRPr lang="en-US" sz="1200" b="1" kern="0" dirty="0">
              <a:solidFill>
                <a:schemeClr val="accent5"/>
              </a:solidFill>
            </a:endParaRPr>
          </a:p>
        </p:txBody>
      </p:sp>
      <p:sp>
        <p:nvSpPr>
          <p:cNvPr id="29" name="TextBox 28"/>
          <p:cNvSpPr txBox="1"/>
          <p:nvPr/>
        </p:nvSpPr>
        <p:spPr>
          <a:xfrm>
            <a:off x="10195838" y="60353"/>
            <a:ext cx="1174805"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Brand loyalty</a:t>
            </a:r>
          </a:p>
        </p:txBody>
      </p:sp>
      <p:sp>
        <p:nvSpPr>
          <p:cNvPr id="36" name="Rectangle 35"/>
          <p:cNvSpPr/>
          <p:nvPr/>
        </p:nvSpPr>
        <p:spPr>
          <a:xfrm>
            <a:off x="57344" y="5427663"/>
            <a:ext cx="2577556" cy="738664"/>
          </a:xfrm>
          <a:prstGeom prst="rect">
            <a:avLst/>
          </a:prstGeom>
        </p:spPr>
        <p:txBody>
          <a:bodyPr wrap="square">
            <a:spAutoFit/>
          </a:bodyPr>
          <a:lstStyle/>
          <a:p>
            <a:pPr algn="r">
              <a:tabLst>
                <a:tab pos="449580" algn="l"/>
                <a:tab pos="1348740" algn="l"/>
                <a:tab pos="1798320" algn="l"/>
                <a:tab pos="2247900" algn="l"/>
                <a:tab pos="4381500" algn="l"/>
              </a:tabLst>
            </a:pPr>
            <a:r>
              <a:rPr lang="en-US" sz="1400" b="1" dirty="0" smtClean="0">
                <a:solidFill>
                  <a:srgbClr val="575757"/>
                </a:solidFill>
              </a:rPr>
              <a:t>Is there a brand on which you will increase your luxury spending?</a:t>
            </a:r>
            <a:endParaRPr lang="it-IT" sz="1400" b="1" dirty="0">
              <a:solidFill>
                <a:srgbClr val="A8B21C"/>
              </a:solidFill>
            </a:endParaRPr>
          </a:p>
        </p:txBody>
      </p:sp>
      <p:sp>
        <p:nvSpPr>
          <p:cNvPr id="38" name="Oval 37"/>
          <p:cNvSpPr>
            <a:spLocks noChangeAspect="1"/>
          </p:cNvSpPr>
          <p:nvPr/>
        </p:nvSpPr>
        <p:spPr>
          <a:xfrm>
            <a:off x="2968753" y="5427663"/>
            <a:ext cx="756000" cy="690905"/>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39%</a:t>
            </a:r>
            <a:endParaRPr lang="en-US" sz="1400" b="1" kern="0" dirty="0">
              <a:solidFill>
                <a:schemeClr val="tx1"/>
              </a:solidFill>
            </a:endParaRPr>
          </a:p>
        </p:txBody>
      </p:sp>
      <p:sp>
        <p:nvSpPr>
          <p:cNvPr id="39" name="Oval 38"/>
          <p:cNvSpPr>
            <a:spLocks noChangeAspect="1"/>
          </p:cNvSpPr>
          <p:nvPr/>
        </p:nvSpPr>
        <p:spPr>
          <a:xfrm>
            <a:off x="10551173" y="5427663"/>
            <a:ext cx="756000" cy="690905"/>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21%</a:t>
            </a:r>
            <a:endParaRPr lang="en-US" sz="1400" b="1" kern="0" dirty="0">
              <a:solidFill>
                <a:schemeClr val="tx1"/>
              </a:solidFill>
            </a:endParaRPr>
          </a:p>
        </p:txBody>
      </p:sp>
      <p:sp>
        <p:nvSpPr>
          <p:cNvPr id="49" name="Oval 48"/>
          <p:cNvSpPr>
            <a:spLocks noChangeAspect="1"/>
          </p:cNvSpPr>
          <p:nvPr/>
        </p:nvSpPr>
        <p:spPr>
          <a:xfrm>
            <a:off x="9239991" y="5427663"/>
            <a:ext cx="756000" cy="690905"/>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28%</a:t>
            </a:r>
            <a:endParaRPr lang="en-US" sz="1400" b="1" kern="0" dirty="0">
              <a:solidFill>
                <a:schemeClr val="tx1"/>
              </a:solidFill>
            </a:endParaRPr>
          </a:p>
        </p:txBody>
      </p:sp>
      <p:sp>
        <p:nvSpPr>
          <p:cNvPr id="50" name="Oval 49"/>
          <p:cNvSpPr>
            <a:spLocks noChangeAspect="1"/>
          </p:cNvSpPr>
          <p:nvPr/>
        </p:nvSpPr>
        <p:spPr>
          <a:xfrm>
            <a:off x="7928808" y="5427663"/>
            <a:ext cx="756000" cy="690905"/>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39%</a:t>
            </a:r>
            <a:endParaRPr lang="en-US" sz="1400" b="1" kern="0" dirty="0">
              <a:solidFill>
                <a:schemeClr val="tx1"/>
              </a:solidFill>
            </a:endParaRPr>
          </a:p>
        </p:txBody>
      </p:sp>
      <p:sp>
        <p:nvSpPr>
          <p:cNvPr id="51" name="Oval 50"/>
          <p:cNvSpPr>
            <a:spLocks noChangeAspect="1"/>
          </p:cNvSpPr>
          <p:nvPr/>
        </p:nvSpPr>
        <p:spPr>
          <a:xfrm>
            <a:off x="6617625" y="5427663"/>
            <a:ext cx="756000" cy="690905"/>
          </a:xfrm>
          <a:prstGeom prst="ellipse">
            <a:avLst/>
          </a:prstGeom>
          <a:solidFill>
            <a:srgbClr val="FFFFFF"/>
          </a:solidFill>
          <a:ln w="38100" cap="rnd" cmpd="sng" algn="ctr">
            <a:gradFill flip="none" rotWithShape="1">
              <a:gsLst>
                <a:gs pos="76000">
                  <a:schemeClr val="accent3">
                    <a:lumMod val="60000"/>
                    <a:lumOff val="40000"/>
                  </a:schemeClr>
                </a:gs>
                <a:gs pos="100000">
                  <a:schemeClr val="accent3">
                    <a:lumMod val="40000"/>
                    <a:lumOff val="60000"/>
                  </a:schemeClr>
                </a:gs>
                <a:gs pos="0">
                  <a:srgbClr val="FFFF00"/>
                </a:gs>
                <a:gs pos="100000">
                  <a:schemeClr val="tx2"/>
                </a:gs>
              </a:gsLst>
              <a:lin ang="2700000" scaled="1"/>
              <a:tileRect/>
            </a:gra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rgbClr val="A8B21C"/>
                </a:solidFill>
              </a:rPr>
              <a:t>44%</a:t>
            </a:r>
            <a:endParaRPr lang="en-US" sz="1400" b="1" kern="0" dirty="0">
              <a:solidFill>
                <a:srgbClr val="A8B21C"/>
              </a:solidFill>
            </a:endParaRPr>
          </a:p>
        </p:txBody>
      </p:sp>
      <p:sp>
        <p:nvSpPr>
          <p:cNvPr id="52" name="Oval 51"/>
          <p:cNvSpPr>
            <a:spLocks noChangeAspect="1"/>
          </p:cNvSpPr>
          <p:nvPr/>
        </p:nvSpPr>
        <p:spPr>
          <a:xfrm>
            <a:off x="5306442" y="5427663"/>
            <a:ext cx="756000" cy="690905"/>
          </a:xfrm>
          <a:prstGeom prst="ellipse">
            <a:avLst/>
          </a:prstGeom>
          <a:solidFill>
            <a:srgbClr val="FFFFFF"/>
          </a:solidFill>
          <a:ln w="381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400" b="1" kern="0" dirty="0" smtClean="0">
                <a:solidFill>
                  <a:schemeClr val="accent4"/>
                </a:solidFill>
              </a:rPr>
              <a:t>41%</a:t>
            </a:r>
            <a:endParaRPr lang="en-US" sz="1400" b="1" kern="0" dirty="0">
              <a:solidFill>
                <a:schemeClr val="tx1"/>
              </a:solidFill>
            </a:endParaRPr>
          </a:p>
        </p:txBody>
      </p:sp>
      <p:grpSp>
        <p:nvGrpSpPr>
          <p:cNvPr id="53" name="Group 52"/>
          <p:cNvGrpSpPr/>
          <p:nvPr/>
        </p:nvGrpSpPr>
        <p:grpSpPr>
          <a:xfrm>
            <a:off x="409192" y="126813"/>
            <a:ext cx="1631440" cy="427981"/>
            <a:chOff x="1653202" y="129045"/>
            <a:chExt cx="1631440" cy="427981"/>
          </a:xfrm>
        </p:grpSpPr>
        <p:pic>
          <p:nvPicPr>
            <p:cNvPr id="54" name="Picture 53"/>
            <p:cNvPicPr>
              <a:picLocks noChangeAspect="1"/>
            </p:cNvPicPr>
            <p:nvPr/>
          </p:nvPicPr>
          <p:blipFill rotWithShape="1">
            <a:blip r:embed="rId27"/>
            <a:srcRect l="14684" t="-819" r="14013" b="-4746"/>
            <a:stretch/>
          </p:blipFill>
          <p:spPr>
            <a:xfrm>
              <a:off x="1653202" y="129045"/>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55" name="ColumnHeader"/>
            <p:cNvSpPr>
              <a:spLocks noChangeArrowheads="1"/>
            </p:cNvSpPr>
            <p:nvPr/>
          </p:nvSpPr>
          <p:spPr bwMode="gray">
            <a:xfrm rot="10800000" flipV="1">
              <a:off x="2012787"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Millennials</a:t>
              </a:r>
              <a:endParaRPr lang="en-US" sz="1600" b="1" dirty="0">
                <a:solidFill>
                  <a:srgbClr val="575757"/>
                </a:solidFill>
                <a:latin typeface="Trebuchet MS" panose="020B0603020202020204" pitchFamily="34" charset="0"/>
                <a:cs typeface="Arial" pitchFamily="34" charset="0"/>
              </a:endParaRPr>
            </a:p>
          </p:txBody>
        </p:sp>
      </p:grpSp>
      <p:sp>
        <p:nvSpPr>
          <p:cNvPr id="60" name="ee4pFootnotes"/>
          <p:cNvSpPr>
            <a:spLocks noChangeArrowheads="1"/>
          </p:cNvSpPr>
          <p:nvPr/>
        </p:nvSpPr>
        <p:spPr bwMode="auto">
          <a:xfrm>
            <a:off x="629999" y="6253194"/>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
        <p:nvSpPr>
          <p:cNvPr id="56" name="TextBox 55"/>
          <p:cNvSpPr txBox="1"/>
          <p:nvPr/>
        </p:nvSpPr>
        <p:spPr>
          <a:xfrm>
            <a:off x="9291638" y="2308225"/>
            <a:ext cx="615205"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29BA74"/>
                </a:solidFill>
                <a:latin typeface="Trebuchet MS" panose="020B0603020202020204" pitchFamily="34" charset="0"/>
              </a:rPr>
              <a:t>Gen. X </a:t>
            </a:r>
            <a:endParaRPr lang="en-US" sz="1400" b="1" dirty="0">
              <a:solidFill>
                <a:srgbClr val="29BA74"/>
              </a:solidFill>
              <a:latin typeface="Trebuchet MS" panose="020B0603020202020204" pitchFamily="34" charset="0"/>
            </a:endParaRPr>
          </a:p>
        </p:txBody>
      </p:sp>
      <p:sp>
        <p:nvSpPr>
          <p:cNvPr id="61" name="TextBox 60"/>
          <p:cNvSpPr txBox="1"/>
          <p:nvPr/>
        </p:nvSpPr>
        <p:spPr>
          <a:xfrm>
            <a:off x="6519751" y="2308225"/>
            <a:ext cx="901774"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A8B21C"/>
                </a:solidFill>
                <a:latin typeface="Trebuchet MS" panose="020B0603020202020204" pitchFamily="34" charset="0"/>
              </a:rPr>
              <a:t>Millennials</a:t>
            </a:r>
            <a:endParaRPr lang="en-US" sz="1400" b="1" dirty="0">
              <a:solidFill>
                <a:srgbClr val="A8B21C"/>
              </a:solidFill>
              <a:latin typeface="Trebuchet MS" panose="020B0603020202020204" pitchFamily="34" charset="0"/>
            </a:endParaRPr>
          </a:p>
        </p:txBody>
      </p:sp>
      <p:sp>
        <p:nvSpPr>
          <p:cNvPr id="62" name="TextBox 61"/>
          <p:cNvSpPr txBox="1"/>
          <p:nvPr/>
        </p:nvSpPr>
        <p:spPr>
          <a:xfrm>
            <a:off x="7923213" y="2092325"/>
            <a:ext cx="759694" cy="43088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29BA74"/>
                </a:solidFill>
                <a:latin typeface="Trebuchet MS" panose="020B0603020202020204" pitchFamily="34" charset="0"/>
              </a:rPr>
              <a:t>Baby Boomers</a:t>
            </a:r>
            <a:endParaRPr lang="en-US" sz="1400" b="1" dirty="0">
              <a:solidFill>
                <a:srgbClr val="29BA74"/>
              </a:solidFill>
              <a:latin typeface="Trebuchet MS" panose="020B0603020202020204" pitchFamily="34" charset="0"/>
            </a:endParaRPr>
          </a:p>
        </p:txBody>
      </p:sp>
      <p:sp>
        <p:nvSpPr>
          <p:cNvPr id="63" name="TextBox 62"/>
          <p:cNvSpPr txBox="1"/>
          <p:nvPr/>
        </p:nvSpPr>
        <p:spPr>
          <a:xfrm>
            <a:off x="5424488" y="2308225"/>
            <a:ext cx="615205"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29BA74"/>
                </a:solidFill>
                <a:latin typeface="Trebuchet MS" panose="020B0603020202020204" pitchFamily="34" charset="0"/>
              </a:rPr>
              <a:t>Gen. Z</a:t>
            </a:r>
            <a:endParaRPr lang="en-US" sz="1400" b="1" dirty="0">
              <a:solidFill>
                <a:srgbClr val="29BA74"/>
              </a:solidFill>
              <a:latin typeface="Trebuchet MS" panose="020B0603020202020204" pitchFamily="34" charset="0"/>
            </a:endParaRPr>
          </a:p>
        </p:txBody>
      </p:sp>
      <p:sp>
        <p:nvSpPr>
          <p:cNvPr id="64" name="TextBox 63"/>
          <p:cNvSpPr txBox="1"/>
          <p:nvPr/>
        </p:nvSpPr>
        <p:spPr>
          <a:xfrm>
            <a:off x="10596563" y="2308225"/>
            <a:ext cx="615205"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b="1" dirty="0" smtClean="0">
                <a:solidFill>
                  <a:srgbClr val="29BA74"/>
                </a:solidFill>
                <a:latin typeface="Trebuchet MS" panose="020B0603020202020204" pitchFamily="34" charset="0"/>
              </a:rPr>
              <a:t>Silver</a:t>
            </a:r>
            <a:endParaRPr lang="en-US" sz="1400" b="1" dirty="0">
              <a:solidFill>
                <a:srgbClr val="29BA74"/>
              </a:solidFill>
              <a:latin typeface="Trebuchet MS" panose="020B0603020202020204" pitchFamily="34" charset="0"/>
            </a:endParaRPr>
          </a:p>
        </p:txBody>
      </p:sp>
    </p:spTree>
    <p:extLst>
      <p:ext uri="{BB962C8B-B14F-4D97-AF65-F5344CB8AC3E}">
        <p14:creationId xmlns:p14="http://schemas.microsoft.com/office/powerpoint/2010/main" val="3872660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ext uri="{D42A27DB-BD31-4B8C-83A1-F6EECF244321}">
                <p14:modId xmlns:p14="http://schemas.microsoft.com/office/powerpoint/2010/main" val="9178449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5091" name="think-cell Slide" r:id="rId58" imgW="395" imgH="394" progId="TCLayout.ActiveDocument.1">
                  <p:embed/>
                </p:oleObj>
              </mc:Choice>
              <mc:Fallback>
                <p:oleObj name="think-cell Slide" r:id="rId58" imgW="395" imgH="394" progId="TCLayout.ActiveDocument.1">
                  <p:embed/>
                  <p:pic>
                    <p:nvPicPr>
                      <p:cNvPr id="0" name=""/>
                      <p:cNvPicPr/>
                      <p:nvPr/>
                    </p:nvPicPr>
                    <p:blipFill>
                      <a:blip r:embed="rId59"/>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dirty="0" err="1" smtClean="0">
              <a:solidFill>
                <a:srgbClr val="FFFFFF"/>
              </a:solidFill>
              <a:sym typeface="+mn-lt"/>
            </a:endParaRPr>
          </a:p>
        </p:txBody>
      </p:sp>
      <p:sp>
        <p:nvSpPr>
          <p:cNvPr id="7" name="Title 6"/>
          <p:cNvSpPr>
            <a:spLocks noGrp="1"/>
          </p:cNvSpPr>
          <p:nvPr>
            <p:ph type="title"/>
          </p:nvPr>
        </p:nvSpPr>
        <p:spPr>
          <a:xfrm>
            <a:off x="629999" y="622800"/>
            <a:ext cx="11095175" cy="941796"/>
          </a:xfrm>
        </p:spPr>
        <p:txBody>
          <a:bodyPr/>
          <a:lstStyle/>
          <a:p>
            <a:r>
              <a:rPr lang="en-US" dirty="0" smtClean="0"/>
              <a:t>Social Media rank as 1</a:t>
            </a:r>
            <a:r>
              <a:rPr lang="en-US" baseline="30000" dirty="0" smtClean="0"/>
              <a:t>st</a:t>
            </a:r>
            <a:r>
              <a:rPr lang="en-US" dirty="0" smtClean="0"/>
              <a:t> influence lever on </a:t>
            </a:r>
            <a:br>
              <a:rPr lang="en-US" dirty="0" smtClean="0"/>
            </a:br>
            <a:r>
              <a:rPr lang="en-US" dirty="0" smtClean="0"/>
              <a:t>True-Luxury Consumers, +29pp </a:t>
            </a:r>
            <a:r>
              <a:rPr lang="en-US" dirty="0"/>
              <a:t>vs 2013 and </a:t>
            </a:r>
            <a:r>
              <a:rPr lang="en-US" dirty="0" smtClean="0"/>
              <a:t>+1pp </a:t>
            </a:r>
            <a:r>
              <a:rPr lang="en-US" dirty="0"/>
              <a:t>vs </a:t>
            </a:r>
            <a:r>
              <a:rPr lang="en-US" dirty="0" smtClean="0"/>
              <a:t>2016</a:t>
            </a:r>
            <a:endParaRPr lang="en-US" dirty="0"/>
          </a:p>
        </p:txBody>
      </p:sp>
      <p:sp>
        <p:nvSpPr>
          <p:cNvPr id="59" name="ee4pFootnotes"/>
          <p:cNvSpPr>
            <a:spLocks noChangeArrowheads="1"/>
          </p:cNvSpPr>
          <p:nvPr/>
        </p:nvSpPr>
        <p:spPr bwMode="auto">
          <a:xfrm>
            <a:off x="383258" y="6213425"/>
            <a:ext cx="11447701" cy="615553"/>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Note</a:t>
            </a:r>
            <a:r>
              <a:rPr lang="en-US" sz="1000" dirty="0">
                <a:solidFill>
                  <a:schemeClr val="bg1">
                    <a:lumMod val="50000"/>
                  </a:schemeClr>
                </a:solidFill>
                <a:latin typeface="Trebuchet MS" panose="020B0603020202020204" pitchFamily="34" charset="0"/>
                <a:cs typeface="Arial" pitchFamily="34" charset="0"/>
              </a:rPr>
              <a:t>: Multiple options answer (ranking of </a:t>
            </a:r>
            <a:r>
              <a:rPr lang="en-US" sz="1000" dirty="0" smtClean="0">
                <a:solidFill>
                  <a:schemeClr val="bg1">
                    <a:lumMod val="50000"/>
                  </a:schemeClr>
                </a:solidFill>
                <a:latin typeface="Trebuchet MS" panose="020B0603020202020204" pitchFamily="34" charset="0"/>
                <a:cs typeface="Arial" pitchFamily="34" charset="0"/>
              </a:rPr>
              <a:t>three levers)</a:t>
            </a:r>
          </a:p>
          <a:p>
            <a:r>
              <a:rPr lang="en-US" sz="1000" dirty="0" smtClean="0">
                <a:solidFill>
                  <a:schemeClr val="bg1">
                    <a:lumMod val="50000"/>
                  </a:schemeClr>
                </a:solidFill>
                <a:latin typeface="Trebuchet MS" panose="020B0603020202020204" pitchFamily="34" charset="0"/>
                <a:cs typeface="Arial" pitchFamily="34" charset="0"/>
              </a:rPr>
              <a:t>1. Includes </a:t>
            </a:r>
            <a:r>
              <a:rPr lang="en-US" sz="1000" dirty="0">
                <a:solidFill>
                  <a:schemeClr val="bg1">
                    <a:lumMod val="50000"/>
                  </a:schemeClr>
                </a:solidFill>
                <a:latin typeface="Trebuchet MS" panose="020B0603020202020204" pitchFamily="34" charset="0"/>
                <a:cs typeface="Arial" pitchFamily="34" charset="0"/>
              </a:rPr>
              <a:t>Social </a:t>
            </a:r>
            <a:r>
              <a:rPr lang="en-US" sz="1000" dirty="0" smtClean="0">
                <a:solidFill>
                  <a:schemeClr val="bg1">
                    <a:lumMod val="50000"/>
                  </a:schemeClr>
                </a:solidFill>
                <a:latin typeface="Trebuchet MS" panose="020B0603020202020204" pitchFamily="34" charset="0"/>
                <a:cs typeface="Arial" pitchFamily="34" charset="0"/>
              </a:rPr>
              <a:t>Media, Online blogs &amp; Influencers; 2</a:t>
            </a:r>
            <a:r>
              <a:rPr lang="en-US" sz="1000" dirty="0">
                <a:solidFill>
                  <a:schemeClr val="bg1">
                    <a:lumMod val="50000"/>
                  </a:schemeClr>
                </a:solidFill>
                <a:latin typeface="Trebuchet MS" panose="020B0603020202020204" pitchFamily="34" charset="0"/>
                <a:cs typeface="Arial" pitchFamily="34" charset="0"/>
              </a:rPr>
              <a:t>. Editorials and </a:t>
            </a:r>
            <a:r>
              <a:rPr lang="en-US" sz="1000" dirty="0" smtClean="0">
                <a:solidFill>
                  <a:schemeClr val="bg1">
                    <a:lumMod val="50000"/>
                  </a:schemeClr>
                </a:solidFill>
                <a:latin typeface="Trebuchet MS" panose="020B0603020202020204" pitchFamily="34" charset="0"/>
                <a:cs typeface="Arial" pitchFamily="34" charset="0"/>
              </a:rPr>
              <a:t>Commercial </a:t>
            </a:r>
            <a:r>
              <a:rPr lang="en-US" sz="1000" dirty="0">
                <a:solidFill>
                  <a:schemeClr val="bg1">
                    <a:lumMod val="50000"/>
                  </a:schemeClr>
                </a:solidFill>
                <a:latin typeface="Trebuchet MS" panose="020B0603020202020204" pitchFamily="34" charset="0"/>
                <a:cs typeface="Arial" pitchFamily="34" charset="0"/>
              </a:rPr>
              <a:t>in Magazines. Includes both traditional &amp; digital </a:t>
            </a:r>
            <a:r>
              <a:rPr lang="en-US" sz="1000" dirty="0" smtClean="0">
                <a:solidFill>
                  <a:schemeClr val="bg1">
                    <a:lumMod val="50000"/>
                  </a:schemeClr>
                </a:solidFill>
                <a:latin typeface="Trebuchet MS" panose="020B0603020202020204" pitchFamily="34" charset="0"/>
                <a:cs typeface="Arial" pitchFamily="34" charset="0"/>
              </a:rPr>
              <a:t>magazines; 3</a:t>
            </a:r>
            <a:r>
              <a:rPr lang="en-US" sz="1000" dirty="0">
                <a:solidFill>
                  <a:schemeClr val="bg1">
                    <a:lumMod val="50000"/>
                  </a:schemeClr>
                </a:solidFill>
                <a:latin typeface="Trebuchet MS" panose="020B0603020202020204" pitchFamily="34" charset="0"/>
                <a:cs typeface="Arial" pitchFamily="34" charset="0"/>
              </a:rPr>
              <a:t>. Includes also Brand's App </a:t>
            </a: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a:p>
            <a:endParaRPr lang="en-US" sz="1000" dirty="0">
              <a:solidFill>
                <a:schemeClr val="bg1">
                  <a:lumMod val="50000"/>
                </a:schemeClr>
              </a:solidFill>
              <a:latin typeface="Trebuchet MS" panose="020B0603020202020204" pitchFamily="34" charset="0"/>
              <a:cs typeface="Arial" pitchFamily="34" charset="0"/>
            </a:endParaRPr>
          </a:p>
        </p:txBody>
      </p:sp>
      <p:sp>
        <p:nvSpPr>
          <p:cNvPr id="62" name="TextBox 61"/>
          <p:cNvSpPr txBox="1"/>
          <p:nvPr/>
        </p:nvSpPr>
        <p:spPr>
          <a:xfrm>
            <a:off x="2080445" y="2257723"/>
            <a:ext cx="1200185"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2013</a:t>
            </a:r>
            <a:endParaRPr lang="en-US" dirty="0">
              <a:solidFill>
                <a:srgbClr val="29BA74"/>
              </a:solidFill>
              <a:latin typeface="Trebuchet MS" panose="020B0603020202020204" pitchFamily="34" charset="0"/>
            </a:endParaRPr>
          </a:p>
        </p:txBody>
      </p:sp>
      <p:sp>
        <p:nvSpPr>
          <p:cNvPr id="65" name="TextBox 64"/>
          <p:cNvSpPr txBox="1"/>
          <p:nvPr/>
        </p:nvSpPr>
        <p:spPr>
          <a:xfrm>
            <a:off x="6001310" y="2257723"/>
            <a:ext cx="1900352" cy="276999"/>
          </a:xfrm>
          <a:prstGeom prst="rect">
            <a:avLst/>
          </a:prstGeom>
          <a:noFill/>
        </p:spPr>
        <p:txBody>
          <a:bodyPr wrap="square" lIns="0" tIns="0" rIns="0" bIns="0" rtlCol="0" anchor="b">
            <a:spAutoFit/>
          </a:bodyPr>
          <a:lstStyle/>
          <a:p>
            <a:pPr>
              <a:buSzPct val="100000"/>
            </a:pPr>
            <a:r>
              <a:rPr lang="en-US" dirty="0" smtClean="0">
                <a:solidFill>
                  <a:srgbClr val="29BA74"/>
                </a:solidFill>
                <a:latin typeface="Trebuchet MS" panose="020B0603020202020204" pitchFamily="34" charset="0"/>
              </a:rPr>
              <a:t>2016</a:t>
            </a:r>
            <a:endParaRPr lang="en-US" dirty="0">
              <a:solidFill>
                <a:srgbClr val="29BA74"/>
              </a:solidFill>
              <a:latin typeface="Trebuchet MS" panose="020B0603020202020204" pitchFamily="34" charset="0"/>
            </a:endParaRPr>
          </a:p>
        </p:txBody>
      </p:sp>
      <p:sp>
        <p:nvSpPr>
          <p:cNvPr id="84" name="TextBox 83"/>
          <p:cNvSpPr txBox="1"/>
          <p:nvPr/>
        </p:nvSpPr>
        <p:spPr>
          <a:xfrm>
            <a:off x="9894042" y="2257723"/>
            <a:ext cx="1900352"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2017</a:t>
            </a:r>
            <a:endParaRPr lang="en-US" dirty="0">
              <a:solidFill>
                <a:srgbClr val="29BA74"/>
              </a:solidFill>
              <a:latin typeface="Trebuchet MS" panose="020B0603020202020204" pitchFamily="34" charset="0"/>
            </a:endParaRPr>
          </a:p>
        </p:txBody>
      </p:sp>
      <p:graphicFrame>
        <p:nvGraphicFramePr>
          <p:cNvPr id="3" name="Object 2"/>
          <p:cNvGraphicFramePr>
            <a:graphicFrameLocks/>
          </p:cNvGraphicFramePr>
          <p:nvPr>
            <p:custDataLst>
              <p:tags r:id="rId4"/>
            </p:custDataLst>
            <p:extLst>
              <p:ext uri="{D42A27DB-BD31-4B8C-83A1-F6EECF244321}">
                <p14:modId xmlns:p14="http://schemas.microsoft.com/office/powerpoint/2010/main" val="1404075704"/>
              </p:ext>
            </p:extLst>
          </p:nvPr>
        </p:nvGraphicFramePr>
        <p:xfrm>
          <a:off x="1968500" y="2540000"/>
          <a:ext cx="2158896" cy="3568654"/>
        </p:xfrm>
        <a:graphic>
          <a:graphicData uri="http://schemas.openxmlformats.org/presentationml/2006/ole">
            <mc:AlternateContent xmlns:mc="http://schemas.openxmlformats.org/markup-compatibility/2006">
              <mc:Choice xmlns:v="urn:schemas-microsoft-com:vml" Requires="v">
                <p:oleObj spid="_x0000_s1225092" name="Chart" r:id="rId60" imgW="2158896" imgH="3568654" progId="MSGraph.Chart.8">
                  <p:embed followColorScheme="full"/>
                </p:oleObj>
              </mc:Choice>
              <mc:Fallback>
                <p:oleObj name="Chart" r:id="rId60" imgW="2158896" imgH="3568654" progId="MSGraph.Chart.8">
                  <p:embed followColorScheme="full"/>
                  <p:pic>
                    <p:nvPicPr>
                      <p:cNvPr id="0" name=""/>
                      <p:cNvPicPr/>
                      <p:nvPr/>
                    </p:nvPicPr>
                    <p:blipFill>
                      <a:blip r:embed="rId61"/>
                      <a:stretch>
                        <a:fillRect/>
                      </a:stretch>
                    </p:blipFill>
                    <p:spPr>
                      <a:xfrm>
                        <a:off x="1968500" y="2540000"/>
                        <a:ext cx="2158896" cy="3568654"/>
                      </a:xfrm>
                      <a:prstGeom prst="rect">
                        <a:avLst/>
                      </a:prstGeom>
                    </p:spPr>
                  </p:pic>
                </p:oleObj>
              </mc:Fallback>
            </mc:AlternateContent>
          </a:graphicData>
        </a:graphic>
      </p:graphicFrame>
      <p:sp>
        <p:nvSpPr>
          <p:cNvPr id="91" name="Text Placeholder 3"/>
          <p:cNvSpPr>
            <a:spLocks noGrp="1"/>
          </p:cNvSpPr>
          <p:nvPr>
            <p:custDataLst>
              <p:tags r:id="rId5"/>
            </p:custDataLst>
          </p:nvPr>
        </p:nvSpPr>
        <p:spPr bwMode="gray">
          <a:xfrm>
            <a:off x="987425" y="3487738"/>
            <a:ext cx="10255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9F83AE33-469B-4AD8-89C6-53092EA21BAA}" type="datetime'B''r''''''an''d ''''''''w''''''e''''''bsi''''t''''''es'''''">
              <a:rPr lang="en-US" altLang="en-US">
                <a:sym typeface="+mn-lt"/>
              </a:rPr>
              <a:pPr/>
              <a:t>Brand websites</a:t>
            </a:fld>
            <a:endParaRPr lang="en-US" dirty="0">
              <a:sym typeface="+mn-lt"/>
            </a:endParaRPr>
          </a:p>
        </p:txBody>
      </p:sp>
      <p:sp>
        <p:nvSpPr>
          <p:cNvPr id="75" name="Text Placeholder 3"/>
          <p:cNvSpPr>
            <a:spLocks noGrp="1"/>
          </p:cNvSpPr>
          <p:nvPr>
            <p:custDataLst>
              <p:tags r:id="rId6"/>
            </p:custDataLst>
          </p:nvPr>
        </p:nvSpPr>
        <p:spPr bwMode="gray">
          <a:xfrm>
            <a:off x="1017588" y="3862388"/>
            <a:ext cx="9953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BD4D403-E952-49B6-B698-8FE1D4B45A2A}" type="datetime'Wo''''''''''''''''''r''d ''''''''o''''f M''''out''''''''''''h'">
              <a:rPr lang="en-US" altLang="en-US"/>
              <a:pPr/>
              <a:t>Word of Mouth</a:t>
            </a:fld>
            <a:endParaRPr lang="en-US" dirty="0">
              <a:sym typeface="+mn-lt"/>
            </a:endParaRPr>
          </a:p>
        </p:txBody>
      </p:sp>
      <p:sp>
        <p:nvSpPr>
          <p:cNvPr id="90" name="Text Placeholder 3"/>
          <p:cNvSpPr>
            <a:spLocks noGrp="1"/>
          </p:cNvSpPr>
          <p:nvPr>
            <p:custDataLst>
              <p:tags r:id="rId7"/>
            </p:custDataLst>
          </p:nvPr>
        </p:nvSpPr>
        <p:spPr bwMode="gray">
          <a:xfrm>
            <a:off x="1030288" y="3113088"/>
            <a:ext cx="9826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59B756AD-BC44-42D1-A425-CA9D924BC058}" type="datetime'''''S''t''o''''r''e'''' ''''''''''w''i''nd''''''''''ow''''s'''">
              <a:rPr lang="en-US" altLang="en-US">
                <a:sym typeface="+mn-lt"/>
              </a:rPr>
              <a:pPr/>
              <a:t>Store windows</a:t>
            </a:fld>
            <a:endParaRPr lang="en-US" dirty="0">
              <a:sym typeface="+mn-lt"/>
            </a:endParaRPr>
          </a:p>
        </p:txBody>
      </p:sp>
      <p:sp>
        <p:nvSpPr>
          <p:cNvPr id="73" name="Text Placeholder 3"/>
          <p:cNvSpPr>
            <a:spLocks noGrp="1"/>
          </p:cNvSpPr>
          <p:nvPr>
            <p:custDataLst>
              <p:tags r:id="rId8"/>
            </p:custDataLst>
          </p:nvPr>
        </p:nvSpPr>
        <p:spPr bwMode="gray">
          <a:xfrm>
            <a:off x="1327150" y="2738438"/>
            <a:ext cx="685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30A8BC5-F2F9-4BEA-9AE7-3999BF2F8BAB}" type="datetime'''''M''''''''a''g''''az''''i''''n''''e''''''''''''''''''''s'''">
              <a:rPr lang="en-US" altLang="en-US">
                <a:sym typeface="+mn-lt"/>
              </a:rPr>
              <a:pPr/>
              <a:t>Magazines</a:t>
            </a:fld>
            <a:endParaRPr lang="en-US" dirty="0">
              <a:sym typeface="+mn-lt"/>
            </a:endParaRPr>
          </a:p>
        </p:txBody>
      </p:sp>
      <p:sp>
        <p:nvSpPr>
          <p:cNvPr id="102" name="Text Placeholder 3"/>
          <p:cNvSpPr>
            <a:spLocks noGrp="1"/>
          </p:cNvSpPr>
          <p:nvPr>
            <p:custDataLst>
              <p:tags r:id="rId9"/>
            </p:custDataLst>
          </p:nvPr>
        </p:nvSpPr>
        <p:spPr bwMode="gray">
          <a:xfrm>
            <a:off x="3213100" y="348773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4DD7AD6-AC7F-49DF-A315-9F1AF2A72AA4}" type="datetime'''''''''''''''''''''''''''''3''''''''''''''''''''4''''''''%'">
              <a:rPr lang="en-US" altLang="en-US"/>
              <a:pPr/>
              <a:t>34%</a:t>
            </a:fld>
            <a:endParaRPr lang="en-US" dirty="0">
              <a:sym typeface="+mn-lt"/>
            </a:endParaRPr>
          </a:p>
        </p:txBody>
      </p:sp>
      <p:sp>
        <p:nvSpPr>
          <p:cNvPr id="101" name="Text Placeholder 3"/>
          <p:cNvSpPr>
            <a:spLocks noGrp="1"/>
          </p:cNvSpPr>
          <p:nvPr>
            <p:custDataLst>
              <p:tags r:id="rId10"/>
            </p:custDataLst>
          </p:nvPr>
        </p:nvSpPr>
        <p:spPr bwMode="gray">
          <a:xfrm>
            <a:off x="3371850" y="311308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276C84AC-7C14-4F99-A35D-71B7920771DE}" type="datetime'3''''''''''''''9''''''''%'''''''''''''''''''''''''''''''''''">
              <a:rPr lang="en-US" altLang="en-US"/>
              <a:pPr/>
              <a:t>39%</a:t>
            </a:fld>
            <a:endParaRPr lang="en-US" dirty="0">
              <a:sym typeface="+mn-lt"/>
            </a:endParaRPr>
          </a:p>
        </p:txBody>
      </p:sp>
      <p:sp>
        <p:nvSpPr>
          <p:cNvPr id="117" name="Text Placeholder 3"/>
          <p:cNvSpPr>
            <a:spLocks noGrp="1"/>
          </p:cNvSpPr>
          <p:nvPr>
            <p:custDataLst>
              <p:tags r:id="rId11"/>
            </p:custDataLst>
          </p:nvPr>
        </p:nvSpPr>
        <p:spPr bwMode="gray">
          <a:xfrm>
            <a:off x="3708400" y="273843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8BE23CE7-404C-4AC1-A0A5-7C9E5A505C48}" type="datetime'''''5''''''''0''''''''''''''''''''''''''''''%'''''''''''''''''">
              <a:rPr lang="en-US" altLang="en-US"/>
              <a:pPr/>
              <a:t>50%</a:t>
            </a:fld>
            <a:endParaRPr lang="en-US" dirty="0">
              <a:sym typeface="+mn-lt"/>
            </a:endParaRPr>
          </a:p>
        </p:txBody>
      </p:sp>
      <p:sp>
        <p:nvSpPr>
          <p:cNvPr id="103" name="Text Placeholder 3"/>
          <p:cNvSpPr>
            <a:spLocks noGrp="1"/>
          </p:cNvSpPr>
          <p:nvPr>
            <p:custDataLst>
              <p:tags r:id="rId12"/>
            </p:custDataLst>
          </p:nvPr>
        </p:nvSpPr>
        <p:spPr bwMode="gray">
          <a:xfrm>
            <a:off x="2901951" y="4233863"/>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B5CF1B73-BFF6-42CB-B285-F9E088D39C49}" type="datetime'''''''24''''''''''''''''''''''%'''">
              <a:rPr lang="en-US" altLang="en-US"/>
              <a:pPr/>
              <a:t>24%</a:t>
            </a:fld>
            <a:endParaRPr lang="en-US" dirty="0">
              <a:sym typeface="+mn-lt"/>
            </a:endParaRPr>
          </a:p>
        </p:txBody>
      </p:sp>
      <p:sp>
        <p:nvSpPr>
          <p:cNvPr id="76" name="Text Placeholder 3"/>
          <p:cNvSpPr>
            <a:spLocks noGrp="1"/>
          </p:cNvSpPr>
          <p:nvPr>
            <p:custDataLst>
              <p:tags r:id="rId13"/>
            </p:custDataLst>
          </p:nvPr>
        </p:nvSpPr>
        <p:spPr bwMode="gray">
          <a:xfrm>
            <a:off x="219075" y="5729288"/>
            <a:ext cx="17938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754A3D4-2CF1-4041-AFBE-AA4E9A1A5D8F}" type="datetime'''''Socia''l Med''''i''a'' ''&amp;'''' ''''Influence''''r''s'">
              <a:rPr lang="en-US" altLang="en-US"/>
              <a:pPr/>
              <a:t>Social Media &amp; Influencers</a:t>
            </a:fld>
            <a:endParaRPr lang="en-US" dirty="0">
              <a:sym typeface="+mn-lt"/>
            </a:endParaRPr>
          </a:p>
        </p:txBody>
      </p:sp>
      <p:sp>
        <p:nvSpPr>
          <p:cNvPr id="95" name="Text Placeholder 3"/>
          <p:cNvSpPr>
            <a:spLocks noGrp="1"/>
          </p:cNvSpPr>
          <p:nvPr>
            <p:custDataLst>
              <p:tags r:id="rId14"/>
            </p:custDataLst>
          </p:nvPr>
        </p:nvSpPr>
        <p:spPr bwMode="gray">
          <a:xfrm>
            <a:off x="1298575" y="5354638"/>
            <a:ext cx="714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742D01B-79EF-443E-A19E-AADD86702315}" type="datetime'''''S''''''e''''e''n'' ''''''W''o''''''''r''''''n'">
              <a:rPr lang="en-US" altLang="en-US">
                <a:sym typeface="+mn-lt"/>
              </a:rPr>
              <a:pPr/>
              <a:t>Seen Worn</a:t>
            </a:fld>
            <a:endParaRPr lang="en-US" dirty="0">
              <a:sym typeface="+mn-lt"/>
            </a:endParaRPr>
          </a:p>
        </p:txBody>
      </p:sp>
      <p:sp>
        <p:nvSpPr>
          <p:cNvPr id="94" name="Text Placeholder 3"/>
          <p:cNvSpPr>
            <a:spLocks noGrp="1"/>
          </p:cNvSpPr>
          <p:nvPr>
            <p:custDataLst>
              <p:tags r:id="rId15"/>
            </p:custDataLst>
          </p:nvPr>
        </p:nvSpPr>
        <p:spPr bwMode="gray">
          <a:xfrm>
            <a:off x="1279525" y="4979988"/>
            <a:ext cx="7334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17C3C349-3329-4925-A987-7CBB6DCE7044}" type="datetime'''''''C''''e''l''''''''e''b''r''''''i''''ti''''e''s'">
              <a:rPr lang="en-US" altLang="en-US">
                <a:sym typeface="+mn-lt"/>
              </a:rPr>
              <a:pPr/>
              <a:t>Celebrities</a:t>
            </a:fld>
            <a:endParaRPr lang="en-US" dirty="0">
              <a:sym typeface="+mn-lt"/>
            </a:endParaRPr>
          </a:p>
        </p:txBody>
      </p:sp>
      <p:sp>
        <p:nvSpPr>
          <p:cNvPr id="108" name="Text Placeholder 3"/>
          <p:cNvSpPr>
            <a:spLocks noGrp="1"/>
          </p:cNvSpPr>
          <p:nvPr>
            <p:custDataLst>
              <p:tags r:id="rId16"/>
            </p:custDataLst>
          </p:nvPr>
        </p:nvSpPr>
        <p:spPr bwMode="gray">
          <a:xfrm>
            <a:off x="2781300" y="497998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4FD5C05-EACA-4660-9882-CFA788BACDA7}" type="datetime'''''''''''''''''''''2''0''''''''''''''''''''''''''''''''%'''">
              <a:rPr lang="en-US" altLang="en-US"/>
              <a:pPr/>
              <a:t>20%</a:t>
            </a:fld>
            <a:endParaRPr lang="en-US" dirty="0">
              <a:sym typeface="+mn-lt"/>
            </a:endParaRPr>
          </a:p>
        </p:txBody>
      </p:sp>
      <p:sp>
        <p:nvSpPr>
          <p:cNvPr id="93" name="Text Placeholder 3"/>
          <p:cNvSpPr>
            <a:spLocks noGrp="1"/>
          </p:cNvSpPr>
          <p:nvPr>
            <p:custDataLst>
              <p:tags r:id="rId17"/>
            </p:custDataLst>
          </p:nvPr>
        </p:nvSpPr>
        <p:spPr bwMode="gray">
          <a:xfrm>
            <a:off x="1570038" y="4605338"/>
            <a:ext cx="4429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ACFFBD9-5227-4E9D-82B3-1592B77A62E7}" type="datetime'''''''''''''E''''v''''''''''''''''''e''''n''''''''t''s'''''">
              <a:rPr lang="en-US" altLang="en-US">
                <a:sym typeface="+mn-lt"/>
              </a:rPr>
              <a:pPr/>
              <a:t>Events</a:t>
            </a:fld>
            <a:endParaRPr lang="en-US" dirty="0">
              <a:sym typeface="+mn-lt"/>
            </a:endParaRPr>
          </a:p>
        </p:txBody>
      </p:sp>
      <p:sp>
        <p:nvSpPr>
          <p:cNvPr id="109" name="Text Placeholder 3"/>
          <p:cNvSpPr>
            <a:spLocks noGrp="1"/>
          </p:cNvSpPr>
          <p:nvPr>
            <p:custDataLst>
              <p:tags r:id="rId18"/>
            </p:custDataLst>
          </p:nvPr>
        </p:nvSpPr>
        <p:spPr bwMode="gray">
          <a:xfrm>
            <a:off x="2565400" y="535463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A98955A-ED06-4E66-ACEF-0DA0377DB14E}" type="datetime'''1''''''''''''''''''''''''''''''''''''3''''''''''''%'''">
              <a:rPr lang="en-US" altLang="en-US"/>
              <a:pPr/>
              <a:t>13%</a:t>
            </a:fld>
            <a:endParaRPr lang="en-US" dirty="0">
              <a:sym typeface="+mn-lt"/>
            </a:endParaRPr>
          </a:p>
        </p:txBody>
      </p:sp>
      <p:sp>
        <p:nvSpPr>
          <p:cNvPr id="107" name="Text Placeholder 3"/>
          <p:cNvSpPr>
            <a:spLocks noGrp="1"/>
          </p:cNvSpPr>
          <p:nvPr>
            <p:custDataLst>
              <p:tags r:id="rId19"/>
            </p:custDataLst>
          </p:nvPr>
        </p:nvSpPr>
        <p:spPr bwMode="gray">
          <a:xfrm>
            <a:off x="2781300" y="460533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B995CF5F-EE78-43F8-B55C-5ADAE423C2FA}" type="datetime'''''''''''''''2''''''''''''0''''''''''''''%'''''''''''''">
              <a:rPr lang="en-US" altLang="en-US"/>
              <a:pPr/>
              <a:t>20%</a:t>
            </a:fld>
            <a:endParaRPr lang="en-US" dirty="0">
              <a:sym typeface="+mn-lt"/>
            </a:endParaRPr>
          </a:p>
        </p:txBody>
      </p:sp>
      <p:sp>
        <p:nvSpPr>
          <p:cNvPr id="92" name="Text Placeholder 3"/>
          <p:cNvSpPr>
            <a:spLocks noGrp="1"/>
          </p:cNvSpPr>
          <p:nvPr>
            <p:custDataLst>
              <p:tags r:id="rId20"/>
            </p:custDataLst>
          </p:nvPr>
        </p:nvSpPr>
        <p:spPr bwMode="gray">
          <a:xfrm>
            <a:off x="1182688" y="4233863"/>
            <a:ext cx="8302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82D4ABA5-7BDA-4C0F-BC55-4C61E32922CA}" type="datetime'''''''''''''T''''''''''''V ''''''&amp;'''' M''''ov''i''''''e''''s'">
              <a:rPr lang="en-US" altLang="en-US">
                <a:sym typeface="+mn-lt"/>
              </a:rPr>
              <a:pPr/>
              <a:t>TV &amp; Movies</a:t>
            </a:fld>
            <a:endParaRPr lang="en-US" dirty="0">
              <a:sym typeface="+mn-lt"/>
            </a:endParaRPr>
          </a:p>
        </p:txBody>
      </p:sp>
      <p:graphicFrame>
        <p:nvGraphicFramePr>
          <p:cNvPr id="147" name="Object 146"/>
          <p:cNvGraphicFramePr>
            <a:graphicFrameLocks/>
          </p:cNvGraphicFramePr>
          <p:nvPr>
            <p:custDataLst>
              <p:tags r:id="rId21"/>
            </p:custDataLst>
            <p:extLst>
              <p:ext uri="{D42A27DB-BD31-4B8C-83A1-F6EECF244321}">
                <p14:modId xmlns:p14="http://schemas.microsoft.com/office/powerpoint/2010/main" val="366355350"/>
              </p:ext>
            </p:extLst>
          </p:nvPr>
        </p:nvGraphicFramePr>
        <p:xfrm>
          <a:off x="5905500" y="2540000"/>
          <a:ext cx="2158896" cy="3568654"/>
        </p:xfrm>
        <a:graphic>
          <a:graphicData uri="http://schemas.openxmlformats.org/presentationml/2006/ole">
            <mc:AlternateContent xmlns:mc="http://schemas.openxmlformats.org/markup-compatibility/2006">
              <mc:Choice xmlns:v="urn:schemas-microsoft-com:vml" Requires="v">
                <p:oleObj spid="_x0000_s1225093" name="Chart" r:id="rId62" imgW="2158896" imgH="3568654" progId="MSGraph.Chart.8">
                  <p:embed followColorScheme="full"/>
                </p:oleObj>
              </mc:Choice>
              <mc:Fallback>
                <p:oleObj name="Chart" r:id="rId62" imgW="2158896" imgH="3568654" progId="MSGraph.Chart.8">
                  <p:embed followColorScheme="full"/>
                  <p:pic>
                    <p:nvPicPr>
                      <p:cNvPr id="0" name=""/>
                      <p:cNvPicPr/>
                      <p:nvPr/>
                    </p:nvPicPr>
                    <p:blipFill>
                      <a:blip r:embed="rId63"/>
                      <a:stretch>
                        <a:fillRect/>
                      </a:stretch>
                    </p:blipFill>
                    <p:spPr>
                      <a:xfrm>
                        <a:off x="5905500" y="2540000"/>
                        <a:ext cx="2158896" cy="3568654"/>
                      </a:xfrm>
                      <a:prstGeom prst="rect">
                        <a:avLst/>
                      </a:prstGeom>
                    </p:spPr>
                  </p:pic>
                </p:oleObj>
              </mc:Fallback>
            </mc:AlternateContent>
          </a:graphicData>
        </a:graphic>
      </p:graphicFrame>
      <p:sp>
        <p:nvSpPr>
          <p:cNvPr id="85" name="Text Placeholder 3"/>
          <p:cNvSpPr>
            <a:spLocks noGrp="1"/>
          </p:cNvSpPr>
          <p:nvPr>
            <p:custDataLst>
              <p:tags r:id="rId22"/>
            </p:custDataLst>
          </p:nvPr>
        </p:nvSpPr>
        <p:spPr bwMode="gray">
          <a:xfrm>
            <a:off x="7308850" y="273843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A7B734A-495C-465A-9EEB-4E1F74A4EBD5}" type="datetime'''''''''''''''''''''''''''''''39''''''''''''''''''''''''%'''''">
              <a:rPr lang="en-US" altLang="en-US"/>
              <a:pPr/>
              <a:t>39%</a:t>
            </a:fld>
            <a:endParaRPr lang="en-US" dirty="0">
              <a:sym typeface="+mn-lt"/>
            </a:endParaRPr>
          </a:p>
        </p:txBody>
      </p:sp>
      <p:sp>
        <p:nvSpPr>
          <p:cNvPr id="163" name="Text Placeholder 3"/>
          <p:cNvSpPr>
            <a:spLocks noGrp="1"/>
          </p:cNvSpPr>
          <p:nvPr>
            <p:custDataLst>
              <p:tags r:id="rId23"/>
            </p:custDataLst>
          </p:nvPr>
        </p:nvSpPr>
        <p:spPr bwMode="gray">
          <a:xfrm>
            <a:off x="5507038" y="4979988"/>
            <a:ext cx="4429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C606823-4B0A-4903-9BEB-3192E205F45C}" type="datetime'''''''''''''''''''E''v''''''''e''''''''''''''''''nt''''s'">
              <a:rPr lang="en-US" altLang="en-US"/>
              <a:pPr/>
              <a:t>Events</a:t>
            </a:fld>
            <a:endParaRPr lang="en-US" dirty="0">
              <a:sym typeface="+mn-lt"/>
            </a:endParaRPr>
          </a:p>
        </p:txBody>
      </p:sp>
      <p:sp>
        <p:nvSpPr>
          <p:cNvPr id="162" name="Text Placeholder 3"/>
          <p:cNvSpPr>
            <a:spLocks noGrp="1"/>
          </p:cNvSpPr>
          <p:nvPr>
            <p:custDataLst>
              <p:tags r:id="rId24"/>
            </p:custDataLst>
          </p:nvPr>
        </p:nvSpPr>
        <p:spPr bwMode="gray">
          <a:xfrm>
            <a:off x="5216525" y="5354638"/>
            <a:ext cx="7334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CE8ECB5B-1C98-4C15-9F55-50501B0EE469}" type="datetime'Cel''''''''''e''''''''br''''''''''''it''i''''e''''''''''s'''">
              <a:rPr lang="en-US" altLang="en-US"/>
              <a:pPr/>
              <a:t>Celebrities</a:t>
            </a:fld>
            <a:endParaRPr lang="en-US" dirty="0">
              <a:sym typeface="+mn-lt"/>
            </a:endParaRPr>
          </a:p>
        </p:txBody>
      </p:sp>
      <p:sp>
        <p:nvSpPr>
          <p:cNvPr id="159" name="Text Placeholder 3"/>
          <p:cNvSpPr>
            <a:spLocks noGrp="1"/>
          </p:cNvSpPr>
          <p:nvPr>
            <p:custDataLst>
              <p:tags r:id="rId25"/>
            </p:custDataLst>
          </p:nvPr>
        </p:nvSpPr>
        <p:spPr bwMode="gray">
          <a:xfrm>
            <a:off x="5235575" y="5729288"/>
            <a:ext cx="714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5A40E0B4-2639-4000-B0A8-B12BFF405411}" type="datetime'S''e''''''''''''''''''e''''''''''''''''''n Wo''r''''n'''''''">
              <a:rPr lang="en-US" altLang="en-US"/>
              <a:pPr/>
              <a:t>Seen Worn</a:t>
            </a:fld>
            <a:endParaRPr lang="en-US" dirty="0">
              <a:sym typeface="+mn-lt"/>
            </a:endParaRPr>
          </a:p>
        </p:txBody>
      </p:sp>
      <p:sp>
        <p:nvSpPr>
          <p:cNvPr id="161" name="Text Placeholder 3"/>
          <p:cNvSpPr>
            <a:spLocks noGrp="1"/>
          </p:cNvSpPr>
          <p:nvPr>
            <p:custDataLst>
              <p:tags r:id="rId26"/>
            </p:custDataLst>
          </p:nvPr>
        </p:nvSpPr>
        <p:spPr bwMode="gray">
          <a:xfrm>
            <a:off x="6591300" y="535463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28CA043-5C1F-49A6-A091-2F578868E368}" type="datetime'''''''''''''''''''''''''''''1''''''''6%'''''">
              <a:rPr lang="en-US" altLang="en-US"/>
              <a:pPr/>
              <a:t>16%</a:t>
            </a:fld>
            <a:endParaRPr lang="en-US" dirty="0">
              <a:sym typeface="+mn-lt"/>
            </a:endParaRPr>
          </a:p>
        </p:txBody>
      </p:sp>
      <p:sp>
        <p:nvSpPr>
          <p:cNvPr id="160" name="Text Placeholder 3"/>
          <p:cNvSpPr>
            <a:spLocks noGrp="1"/>
          </p:cNvSpPr>
          <p:nvPr>
            <p:custDataLst>
              <p:tags r:id="rId27"/>
            </p:custDataLst>
          </p:nvPr>
        </p:nvSpPr>
        <p:spPr bwMode="gray">
          <a:xfrm>
            <a:off x="6470650" y="572928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E52B74DD-B74A-4E3A-A8E4-85C3DB145A3C}" type="datetime'''''''1''''''''''2''%'''''''''''''''''''''''''''''''">
              <a:rPr lang="en-US" altLang="en-US"/>
              <a:pPr/>
              <a:t>12%</a:t>
            </a:fld>
            <a:endParaRPr lang="en-US" dirty="0">
              <a:sym typeface="+mn-lt"/>
            </a:endParaRPr>
          </a:p>
        </p:txBody>
      </p:sp>
      <p:sp>
        <p:nvSpPr>
          <p:cNvPr id="152" name="Text Placeholder 3"/>
          <p:cNvSpPr>
            <a:spLocks noGrp="1"/>
          </p:cNvSpPr>
          <p:nvPr>
            <p:custDataLst>
              <p:tags r:id="rId28"/>
            </p:custDataLst>
          </p:nvPr>
        </p:nvSpPr>
        <p:spPr bwMode="gray">
          <a:xfrm>
            <a:off x="5264150" y="2738438"/>
            <a:ext cx="685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9933C04-D425-4086-8C32-91CD9CA9B194}" type="datetime'M''ag''a''''''''z''''''''''''''''''in''''e''''''''''s'''''''''">
              <a:rPr lang="en-US" altLang="en-US"/>
              <a:pPr/>
              <a:t>Magazines</a:t>
            </a:fld>
            <a:endParaRPr lang="en-US" dirty="0">
              <a:sym typeface="+mn-lt"/>
            </a:endParaRPr>
          </a:p>
        </p:txBody>
      </p:sp>
      <p:sp>
        <p:nvSpPr>
          <p:cNvPr id="71" name="Text Placeholder 3"/>
          <p:cNvSpPr>
            <a:spLocks noGrp="1"/>
          </p:cNvSpPr>
          <p:nvPr>
            <p:custDataLst>
              <p:tags r:id="rId29"/>
            </p:custDataLst>
          </p:nvPr>
        </p:nvSpPr>
        <p:spPr bwMode="gray">
          <a:xfrm>
            <a:off x="6686550" y="460533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BBB13E02-E805-4ED7-B67F-D1F0F98FF742}" type="datetime'''''''1''''''''9''''''''''''''''''''''''''%'''''''''''''''''">
              <a:rPr lang="en-US" altLang="en-US">
                <a:sym typeface="+mn-lt"/>
              </a:rPr>
              <a:pPr>
                <a:lnSpc>
                  <a:spcPct val="100000"/>
                </a:lnSpc>
                <a:spcBef>
                  <a:spcPct val="0"/>
                </a:spcBef>
                <a:spcAft>
                  <a:spcPct val="0"/>
                </a:spcAft>
              </a:pPr>
              <a:t>19%</a:t>
            </a:fld>
            <a:endParaRPr lang="en-US" dirty="0">
              <a:sym typeface="+mn-lt"/>
            </a:endParaRPr>
          </a:p>
        </p:txBody>
      </p:sp>
      <p:sp>
        <p:nvSpPr>
          <p:cNvPr id="148" name="Text Placeholder 3"/>
          <p:cNvSpPr>
            <a:spLocks noGrp="1"/>
          </p:cNvSpPr>
          <p:nvPr>
            <p:custDataLst>
              <p:tags r:id="rId30"/>
            </p:custDataLst>
          </p:nvPr>
        </p:nvSpPr>
        <p:spPr bwMode="gray">
          <a:xfrm>
            <a:off x="4967288" y="3862388"/>
            <a:ext cx="9826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E432147-305C-4BD0-B682-6643F1646D7C}" type="datetime'St''''''o''''''r''''''e'''' ''wi''''''ndo''w''''''''''''''''s'">
              <a:rPr lang="en-US" altLang="en-US"/>
              <a:pPr/>
              <a:t>Store windows</a:t>
            </a:fld>
            <a:endParaRPr lang="en-US" dirty="0">
              <a:sym typeface="+mn-lt"/>
            </a:endParaRPr>
          </a:p>
        </p:txBody>
      </p:sp>
      <p:sp>
        <p:nvSpPr>
          <p:cNvPr id="154" name="Text Placeholder 3"/>
          <p:cNvSpPr>
            <a:spLocks noGrp="1"/>
          </p:cNvSpPr>
          <p:nvPr>
            <p:custDataLst>
              <p:tags r:id="rId31"/>
            </p:custDataLst>
          </p:nvPr>
        </p:nvSpPr>
        <p:spPr bwMode="gray">
          <a:xfrm>
            <a:off x="6623050" y="497998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6020CB22-FCFB-427B-8AC2-5566948F97D4}" type="datetime'''''''''''''1''''''''''''''''7''''''''''''''''''%'''''">
              <a:rPr lang="en-US" altLang="en-US"/>
              <a:pPr/>
              <a:t>17%</a:t>
            </a:fld>
            <a:endParaRPr lang="en-US" dirty="0">
              <a:sym typeface="+mn-lt"/>
            </a:endParaRPr>
          </a:p>
        </p:txBody>
      </p:sp>
      <p:sp>
        <p:nvSpPr>
          <p:cNvPr id="151" name="Text Placeholder 3"/>
          <p:cNvSpPr>
            <a:spLocks noGrp="1"/>
          </p:cNvSpPr>
          <p:nvPr>
            <p:custDataLst>
              <p:tags r:id="rId32"/>
            </p:custDataLst>
          </p:nvPr>
        </p:nvSpPr>
        <p:spPr bwMode="gray">
          <a:xfrm>
            <a:off x="6902451" y="386238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CCB7198-0404-4FFC-B3C2-BB7E5813CA1A}" type="datetime'2''''''''''''''''''6''%'">
              <a:rPr lang="en-US" altLang="en-US"/>
              <a:pPr/>
              <a:t>26%</a:t>
            </a:fld>
            <a:endParaRPr lang="en-US" dirty="0">
              <a:sym typeface="+mn-lt"/>
            </a:endParaRPr>
          </a:p>
        </p:txBody>
      </p:sp>
      <p:sp>
        <p:nvSpPr>
          <p:cNvPr id="150" name="Text Placeholder 3"/>
          <p:cNvSpPr>
            <a:spLocks noGrp="1"/>
          </p:cNvSpPr>
          <p:nvPr>
            <p:custDataLst>
              <p:tags r:id="rId33"/>
            </p:custDataLst>
          </p:nvPr>
        </p:nvSpPr>
        <p:spPr bwMode="gray">
          <a:xfrm>
            <a:off x="4924425" y="3487738"/>
            <a:ext cx="10255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96747EC7-18C7-461D-92B5-CA6763C9BA4C}" type="datetime'''''''''B''''''''''r''an''''''d w''ebsi''''''''''''t''e''s'''">
              <a:rPr lang="en-US" altLang="en-US"/>
              <a:pPr/>
              <a:t>Brand websites</a:t>
            </a:fld>
            <a:endParaRPr lang="en-US" dirty="0">
              <a:sym typeface="+mn-lt"/>
            </a:endParaRPr>
          </a:p>
        </p:txBody>
      </p:sp>
      <p:sp>
        <p:nvSpPr>
          <p:cNvPr id="155" name="Text Placeholder 3"/>
          <p:cNvSpPr>
            <a:spLocks noGrp="1"/>
          </p:cNvSpPr>
          <p:nvPr>
            <p:custDataLst>
              <p:tags r:id="rId34"/>
            </p:custDataLst>
          </p:nvPr>
        </p:nvSpPr>
        <p:spPr bwMode="gray">
          <a:xfrm>
            <a:off x="5119688" y="4233863"/>
            <a:ext cx="8302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513984D3-6670-4A5E-9613-F4C27D022957}" type="datetime'''''TV'''''''''''''''' ''''''&amp;'''''' Movies'''''''''''''">
              <a:rPr lang="en-US" altLang="en-US"/>
              <a:pPr/>
              <a:t>TV &amp; Movies</a:t>
            </a:fld>
            <a:endParaRPr lang="en-US" dirty="0">
              <a:sym typeface="+mn-lt"/>
            </a:endParaRPr>
          </a:p>
        </p:txBody>
      </p:sp>
      <p:sp>
        <p:nvSpPr>
          <p:cNvPr id="78" name="Text Placeholder 3"/>
          <p:cNvSpPr>
            <a:spLocks noGrp="1"/>
          </p:cNvSpPr>
          <p:nvPr>
            <p:custDataLst>
              <p:tags r:id="rId35"/>
            </p:custDataLst>
          </p:nvPr>
        </p:nvSpPr>
        <p:spPr bwMode="gray">
          <a:xfrm>
            <a:off x="4954588" y="4605338"/>
            <a:ext cx="9953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7DE91205-E0EB-422C-B971-D8B4C651B2EA}" type="datetime'Word o''''''''''f ''''M''''o''''''''''''''''''u''''''''''t''h'">
              <a:rPr lang="en-US" altLang="en-US"/>
              <a:pPr/>
              <a:t>Word of Mouth</a:t>
            </a:fld>
            <a:endParaRPr lang="en-US" dirty="0">
              <a:sym typeface="+mn-lt"/>
            </a:endParaRPr>
          </a:p>
        </p:txBody>
      </p:sp>
      <p:sp>
        <p:nvSpPr>
          <p:cNvPr id="149" name="Text Placeholder 3"/>
          <p:cNvSpPr>
            <a:spLocks noGrp="1"/>
          </p:cNvSpPr>
          <p:nvPr>
            <p:custDataLst>
              <p:tags r:id="rId36"/>
            </p:custDataLst>
          </p:nvPr>
        </p:nvSpPr>
        <p:spPr bwMode="gray">
          <a:xfrm>
            <a:off x="6807201" y="4233863"/>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B91D324D-4F6F-4A98-A1EA-7934D1BF47CF}" type="datetime'''''2''''''''''''''''''3%'''''''''''''''''''''''''">
              <a:rPr lang="en-US" altLang="en-US"/>
              <a:pPr/>
              <a:t>23%</a:t>
            </a:fld>
            <a:endParaRPr lang="en-US" dirty="0">
              <a:sym typeface="+mn-lt"/>
            </a:endParaRPr>
          </a:p>
        </p:txBody>
      </p:sp>
      <p:sp>
        <p:nvSpPr>
          <p:cNvPr id="153" name="Text Placeholder 3"/>
          <p:cNvSpPr>
            <a:spLocks noGrp="1"/>
          </p:cNvSpPr>
          <p:nvPr>
            <p:custDataLst>
              <p:tags r:id="rId37"/>
            </p:custDataLst>
          </p:nvPr>
        </p:nvSpPr>
        <p:spPr bwMode="gray">
          <a:xfrm>
            <a:off x="7118350" y="3487738"/>
            <a:ext cx="2889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C92938F-C9FC-4EEE-8C30-BEEBFFD94AA0}" type="datetime'''''''''''''''''''3''3''''%'''''''''''">
              <a:rPr lang="en-US" altLang="en-US"/>
              <a:pPr/>
              <a:t>33%</a:t>
            </a:fld>
            <a:endParaRPr lang="en-US" dirty="0">
              <a:sym typeface="+mn-lt"/>
            </a:endParaRPr>
          </a:p>
        </p:txBody>
      </p:sp>
      <p:sp>
        <p:nvSpPr>
          <p:cNvPr id="77" name="Text Placeholder 3"/>
          <p:cNvSpPr>
            <a:spLocks noGrp="1"/>
          </p:cNvSpPr>
          <p:nvPr>
            <p:custDataLst>
              <p:tags r:id="rId38"/>
            </p:custDataLst>
          </p:nvPr>
        </p:nvSpPr>
        <p:spPr bwMode="gray">
          <a:xfrm>
            <a:off x="4156075" y="3113088"/>
            <a:ext cx="17938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1C589E1D-C7AF-46CF-82FF-D31ADD4CBFCD}" type="datetime'So''c''''ial Med''ia &amp;'' Infl''''ue''''''n''c''''''e''rs'''">
              <a:rPr lang="en-US" altLang="en-US"/>
              <a:pPr/>
              <a:t>Social Media &amp; Influencers</a:t>
            </a:fld>
            <a:endParaRPr lang="en-US" dirty="0">
              <a:sym typeface="+mn-lt"/>
            </a:endParaRPr>
          </a:p>
        </p:txBody>
      </p:sp>
      <p:graphicFrame>
        <p:nvGraphicFramePr>
          <p:cNvPr id="168" name="Object 167"/>
          <p:cNvGraphicFramePr>
            <a:graphicFrameLocks/>
          </p:cNvGraphicFramePr>
          <p:nvPr>
            <p:custDataLst>
              <p:tags r:id="rId39"/>
            </p:custDataLst>
            <p:extLst/>
          </p:nvPr>
        </p:nvGraphicFramePr>
        <p:xfrm>
          <a:off x="9829800" y="2514600"/>
          <a:ext cx="2152785" cy="3600450"/>
        </p:xfrm>
        <a:graphic>
          <a:graphicData uri="http://schemas.openxmlformats.org/presentationml/2006/ole">
            <mc:AlternateContent xmlns:mc="http://schemas.openxmlformats.org/markup-compatibility/2006">
              <mc:Choice xmlns:v="urn:schemas-microsoft-com:vml" Requires="v">
                <p:oleObj spid="_x0000_s1225094" name="Chart" r:id="rId64" imgW="2152676" imgH="3600658" progId="MSGraph.Chart.8">
                  <p:embed followColorScheme="full"/>
                </p:oleObj>
              </mc:Choice>
              <mc:Fallback>
                <p:oleObj name="Chart" r:id="rId64" imgW="2152676" imgH="3600658" progId="MSGraph.Chart.8">
                  <p:embed followColorScheme="full"/>
                  <p:pic>
                    <p:nvPicPr>
                      <p:cNvPr id="0" name=""/>
                      <p:cNvPicPr/>
                      <p:nvPr/>
                    </p:nvPicPr>
                    <p:blipFill>
                      <a:blip r:embed="rId65"/>
                      <a:stretch>
                        <a:fillRect/>
                      </a:stretch>
                    </p:blipFill>
                    <p:spPr>
                      <a:xfrm>
                        <a:off x="9829800" y="2514600"/>
                        <a:ext cx="2152785" cy="3600450"/>
                      </a:xfrm>
                      <a:prstGeom prst="rect">
                        <a:avLst/>
                      </a:prstGeom>
                    </p:spPr>
                  </p:pic>
                </p:oleObj>
              </mc:Fallback>
            </mc:AlternateContent>
          </a:graphicData>
        </a:graphic>
      </p:graphicFrame>
      <p:sp>
        <p:nvSpPr>
          <p:cNvPr id="180" name="Text Placeholder 3"/>
          <p:cNvSpPr>
            <a:spLocks noGrp="1"/>
          </p:cNvSpPr>
          <p:nvPr>
            <p:custDataLst>
              <p:tags r:id="rId40"/>
            </p:custDataLst>
          </p:nvPr>
        </p:nvSpPr>
        <p:spPr bwMode="gray">
          <a:xfrm>
            <a:off x="9128125" y="5719763"/>
            <a:ext cx="7334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9CF86114-A2EE-4926-A7E6-C2DE6D36B298}" type="datetime'''''''''C''''e''l''''e''b''''''''''''''''r''it''''ie''s'">
              <a:rPr lang="en-US" altLang="en-US"/>
              <a:pPr/>
              <a:t>Celebrities</a:t>
            </a:fld>
            <a:endParaRPr lang="en-US" dirty="0">
              <a:sym typeface="+mn-lt"/>
            </a:endParaRPr>
          </a:p>
        </p:txBody>
      </p:sp>
      <p:sp>
        <p:nvSpPr>
          <p:cNvPr id="181" name="Text Placeholder 3"/>
          <p:cNvSpPr>
            <a:spLocks noGrp="1"/>
          </p:cNvSpPr>
          <p:nvPr>
            <p:custDataLst>
              <p:tags r:id="rId41"/>
            </p:custDataLst>
          </p:nvPr>
        </p:nvSpPr>
        <p:spPr bwMode="gray">
          <a:xfrm>
            <a:off x="10426700" y="57197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8572D13A-B54B-44E2-9105-FC27CD17B1DC}" type="datetime'''''''''''''''''1''''''''''''3''''%'''''''''''''''''''''">
              <a:rPr lang="en-US" altLang="en-US"/>
              <a:pPr/>
              <a:t>13%</a:t>
            </a:fld>
            <a:endParaRPr lang="en-US" dirty="0">
              <a:sym typeface="+mn-lt"/>
            </a:endParaRPr>
          </a:p>
        </p:txBody>
      </p:sp>
      <p:sp>
        <p:nvSpPr>
          <p:cNvPr id="190" name="Text Placeholder 3"/>
          <p:cNvSpPr>
            <a:spLocks noGrp="1"/>
          </p:cNvSpPr>
          <p:nvPr>
            <p:custDataLst>
              <p:tags r:id="rId42"/>
            </p:custDataLst>
          </p:nvPr>
        </p:nvSpPr>
        <p:spPr bwMode="gray">
          <a:xfrm>
            <a:off x="9147175" y="5348288"/>
            <a:ext cx="714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C0C9A2A-E9C0-4DA5-8B2E-8A78BB431A0E}" type="datetime'''''''''''Se''''''e''''n ''W''''''''''''o''''''r''''n'''''''">
              <a:rPr lang="en-US" altLang="en-US"/>
              <a:pPr/>
              <a:t>Seen Worn</a:t>
            </a:fld>
            <a:endParaRPr lang="en-US" dirty="0">
              <a:sym typeface="+mn-lt"/>
            </a:endParaRPr>
          </a:p>
        </p:txBody>
      </p:sp>
      <p:sp>
        <p:nvSpPr>
          <p:cNvPr id="169" name="Text Placeholder 3"/>
          <p:cNvSpPr>
            <a:spLocks noGrp="1"/>
          </p:cNvSpPr>
          <p:nvPr>
            <p:custDataLst>
              <p:tags r:id="rId43"/>
            </p:custDataLst>
          </p:nvPr>
        </p:nvSpPr>
        <p:spPr bwMode="gray">
          <a:xfrm>
            <a:off x="8878888" y="3852863"/>
            <a:ext cx="9826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12BDC7E9-A9A2-4B42-B9AF-11B835A2EF0D}" type="datetime'S''t''o''''''''''''r''''''''''e ''''''''w''''''i''''ndo''ws'">
              <a:rPr lang="en-US" altLang="en-US"/>
              <a:pPr/>
              <a:t>Store windows</a:t>
            </a:fld>
            <a:endParaRPr lang="en-US" dirty="0">
              <a:sym typeface="+mn-lt"/>
            </a:endParaRPr>
          </a:p>
        </p:txBody>
      </p:sp>
      <p:sp>
        <p:nvSpPr>
          <p:cNvPr id="172" name="Text Placeholder 3"/>
          <p:cNvSpPr>
            <a:spLocks noGrp="1"/>
          </p:cNvSpPr>
          <p:nvPr>
            <p:custDataLst>
              <p:tags r:id="rId44"/>
            </p:custDataLst>
          </p:nvPr>
        </p:nvSpPr>
        <p:spPr bwMode="gray">
          <a:xfrm>
            <a:off x="10855325" y="38528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C98948DB-2058-47D4-B323-8C8F1A8A1018}" type="datetime'''''2''7''''%'''''''''''''''''''''''''''''''''''''''''''">
              <a:rPr lang="en-US" altLang="en-US"/>
              <a:pPr/>
              <a:t>27%</a:t>
            </a:fld>
            <a:endParaRPr lang="en-US" dirty="0">
              <a:sym typeface="+mn-lt"/>
            </a:endParaRPr>
          </a:p>
        </p:txBody>
      </p:sp>
      <p:sp>
        <p:nvSpPr>
          <p:cNvPr id="171" name="Text Placeholder 3"/>
          <p:cNvSpPr>
            <a:spLocks noGrp="1"/>
          </p:cNvSpPr>
          <p:nvPr>
            <p:custDataLst>
              <p:tags r:id="rId45"/>
            </p:custDataLst>
          </p:nvPr>
        </p:nvSpPr>
        <p:spPr bwMode="gray">
          <a:xfrm>
            <a:off x="8836025" y="3476625"/>
            <a:ext cx="10255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20606A88-4A4C-46BC-A977-5FBFE44A5DAA}" type="datetime'''Br''an''''d'''''''''' ''''we''''b''s''i''te''''''''''''s'''">
              <a:rPr lang="en-US" altLang="en-US"/>
              <a:pPr/>
              <a:t>Brand websites</a:t>
            </a:fld>
            <a:endParaRPr lang="en-US" dirty="0">
              <a:sym typeface="+mn-lt"/>
            </a:endParaRPr>
          </a:p>
        </p:txBody>
      </p:sp>
      <p:sp>
        <p:nvSpPr>
          <p:cNvPr id="79" name="Text Placeholder 3"/>
          <p:cNvSpPr>
            <a:spLocks noGrp="1"/>
          </p:cNvSpPr>
          <p:nvPr>
            <p:custDataLst>
              <p:tags r:id="rId46"/>
            </p:custDataLst>
          </p:nvPr>
        </p:nvSpPr>
        <p:spPr bwMode="gray">
          <a:xfrm>
            <a:off x="8866188" y="4224338"/>
            <a:ext cx="9953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FD900D22-F1A1-40F1-92B0-93CD772B9AE3}" type="datetime'''W''''''o''''rd'''''' ''''of'''''''''' ''M''o''''u''''t''h'">
              <a:rPr lang="en-US" altLang="en-US"/>
              <a:pPr/>
              <a:t>Word of Mouth</a:t>
            </a:fld>
            <a:endParaRPr lang="en-US" dirty="0">
              <a:sym typeface="+mn-lt"/>
            </a:endParaRPr>
          </a:p>
        </p:txBody>
      </p:sp>
      <p:sp>
        <p:nvSpPr>
          <p:cNvPr id="182" name="Text Placeholder 3"/>
          <p:cNvSpPr>
            <a:spLocks noGrp="1"/>
          </p:cNvSpPr>
          <p:nvPr>
            <p:custDataLst>
              <p:tags r:id="rId47"/>
            </p:custDataLst>
          </p:nvPr>
        </p:nvSpPr>
        <p:spPr bwMode="gray">
          <a:xfrm>
            <a:off x="10436225" y="53482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6EA42485-B942-4A24-A353-735E6BDF17DF}" type="datetime'''''''''1''''''''''''4''''''''''''''''''''''''''''%'''''">
              <a:rPr lang="en-US" altLang="en-US"/>
              <a:pPr/>
              <a:t>14%</a:t>
            </a:fld>
            <a:endParaRPr lang="en-US" dirty="0">
              <a:sym typeface="+mn-lt"/>
            </a:endParaRPr>
          </a:p>
        </p:txBody>
      </p:sp>
      <p:sp>
        <p:nvSpPr>
          <p:cNvPr id="174" name="Text Placeholder 3"/>
          <p:cNvSpPr>
            <a:spLocks noGrp="1"/>
          </p:cNvSpPr>
          <p:nvPr>
            <p:custDataLst>
              <p:tags r:id="rId48"/>
            </p:custDataLst>
          </p:nvPr>
        </p:nvSpPr>
        <p:spPr bwMode="gray">
          <a:xfrm>
            <a:off x="10988675" y="3476625"/>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4C142D5-7FC8-477A-86BC-F7222DD8DF11}" type="datetime'3''1%'''''''''''''''''''''''''''''''">
              <a:rPr lang="en-US" altLang="en-US"/>
              <a:pPr/>
              <a:t>31%</a:t>
            </a:fld>
            <a:endParaRPr lang="en-US" dirty="0">
              <a:sym typeface="+mn-lt"/>
            </a:endParaRPr>
          </a:p>
        </p:txBody>
      </p:sp>
      <p:sp>
        <p:nvSpPr>
          <p:cNvPr id="176" name="Text Placeholder 3"/>
          <p:cNvSpPr>
            <a:spLocks noGrp="1"/>
          </p:cNvSpPr>
          <p:nvPr>
            <p:custDataLst>
              <p:tags r:id="rId49"/>
            </p:custDataLst>
          </p:nvPr>
        </p:nvSpPr>
        <p:spPr bwMode="gray">
          <a:xfrm>
            <a:off x="9031288" y="4595813"/>
            <a:ext cx="8302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8C4EA6A9-C866-401C-B9A7-C7335903B7A4}" type="datetime'''''''''''TV'' ''&amp;'''' M''o''v''''''''i''''''''''''e''''s'">
              <a:rPr lang="en-US" altLang="en-US"/>
              <a:pPr/>
              <a:t>TV &amp; Movies</a:t>
            </a:fld>
            <a:endParaRPr lang="en-US" dirty="0">
              <a:sym typeface="+mn-lt"/>
            </a:endParaRPr>
          </a:p>
        </p:txBody>
      </p:sp>
      <p:sp>
        <p:nvSpPr>
          <p:cNvPr id="177" name="Text Placeholder 3"/>
          <p:cNvSpPr>
            <a:spLocks noGrp="1"/>
          </p:cNvSpPr>
          <p:nvPr>
            <p:custDataLst>
              <p:tags r:id="rId50"/>
            </p:custDataLst>
          </p:nvPr>
        </p:nvSpPr>
        <p:spPr bwMode="gray">
          <a:xfrm>
            <a:off x="11226800" y="27289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E21AAA1F-0DA4-434B-8613-38E8501DDC36}" type="datetime'''''''''''''''''''''''''''''''''''''39''''''''''''''''''%'''''">
              <a:rPr lang="en-US" altLang="en-US"/>
              <a:pPr/>
              <a:t>39%</a:t>
            </a:fld>
            <a:endParaRPr lang="en-US" dirty="0">
              <a:sym typeface="+mn-lt"/>
            </a:endParaRPr>
          </a:p>
        </p:txBody>
      </p:sp>
      <p:sp>
        <p:nvSpPr>
          <p:cNvPr id="170" name="Text Placeholder 3"/>
          <p:cNvSpPr>
            <a:spLocks noGrp="1"/>
          </p:cNvSpPr>
          <p:nvPr>
            <p:custDataLst>
              <p:tags r:id="rId51"/>
            </p:custDataLst>
          </p:nvPr>
        </p:nvSpPr>
        <p:spPr bwMode="gray">
          <a:xfrm>
            <a:off x="10636250" y="45958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EE3D5D6-43EE-4091-950D-BD2651C88D7B}" type="datetime'''''''''''''''''''''''''''''2''''''0''''''''''%'''''''">
              <a:rPr lang="en-US" altLang="en-US"/>
              <a:pPr/>
              <a:t>20%</a:t>
            </a:fld>
            <a:endParaRPr lang="en-US" dirty="0">
              <a:sym typeface="+mn-lt"/>
            </a:endParaRPr>
          </a:p>
        </p:txBody>
      </p:sp>
      <p:sp>
        <p:nvSpPr>
          <p:cNvPr id="179" name="Text Placeholder 3"/>
          <p:cNvSpPr>
            <a:spLocks noGrp="1"/>
          </p:cNvSpPr>
          <p:nvPr>
            <p:custDataLst>
              <p:tags r:id="rId52"/>
            </p:custDataLst>
          </p:nvPr>
        </p:nvSpPr>
        <p:spPr bwMode="gray">
          <a:xfrm>
            <a:off x="8067675" y="2728913"/>
            <a:ext cx="17938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0D92EF61-B0E9-4D5E-AFAE-127F5056431D}" type="datetime'Soci''''a''l'' M''''''ed''ia'' &amp; ''I''nfluen''ce''''rs'''''">
              <a:rPr lang="en-US" altLang="en-US"/>
              <a:pPr/>
              <a:t>Social Media &amp; Influencers</a:t>
            </a:fld>
            <a:endParaRPr lang="en-US" dirty="0">
              <a:sym typeface="+mn-lt"/>
            </a:endParaRPr>
          </a:p>
        </p:txBody>
      </p:sp>
      <p:sp>
        <p:nvSpPr>
          <p:cNvPr id="178" name="Text Placeholder 3"/>
          <p:cNvSpPr>
            <a:spLocks noGrp="1"/>
          </p:cNvSpPr>
          <p:nvPr>
            <p:custDataLst>
              <p:tags r:id="rId53"/>
            </p:custDataLst>
          </p:nvPr>
        </p:nvSpPr>
        <p:spPr bwMode="gray">
          <a:xfrm>
            <a:off x="11160125" y="31003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73C9AD2-06AB-450A-92C9-5B317D863C27}" type="datetime'''''''3''''7''%'''''''''''''''''''''''''''''''''''''''''''">
              <a:rPr lang="en-US" altLang="en-US"/>
              <a:pPr/>
              <a:t>37%</a:t>
            </a:fld>
            <a:endParaRPr lang="en-US" dirty="0">
              <a:sym typeface="+mn-lt"/>
            </a:endParaRPr>
          </a:p>
        </p:txBody>
      </p:sp>
      <p:sp>
        <p:nvSpPr>
          <p:cNvPr id="184" name="Text Placeholder 3"/>
          <p:cNvSpPr>
            <a:spLocks noGrp="1"/>
          </p:cNvSpPr>
          <p:nvPr>
            <p:custDataLst>
              <p:tags r:id="rId54"/>
            </p:custDataLst>
          </p:nvPr>
        </p:nvSpPr>
        <p:spPr bwMode="gray">
          <a:xfrm>
            <a:off x="9418638" y="4972050"/>
            <a:ext cx="4429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7149D152-5AEB-4AA4-8625-FB40019FB767}" type="datetime'''''''''''''E''v''''''''''''e''n''t''''''''s'''''''''''">
              <a:rPr lang="en-US" altLang="en-US"/>
              <a:pPr/>
              <a:t>Events</a:t>
            </a:fld>
            <a:endParaRPr lang="en-US" dirty="0">
              <a:sym typeface="+mn-lt"/>
            </a:endParaRPr>
          </a:p>
        </p:txBody>
      </p:sp>
      <p:sp>
        <p:nvSpPr>
          <p:cNvPr id="175" name="Text Placeholder 3"/>
          <p:cNvSpPr>
            <a:spLocks noGrp="1"/>
          </p:cNvSpPr>
          <p:nvPr>
            <p:custDataLst>
              <p:tags r:id="rId55"/>
            </p:custDataLst>
          </p:nvPr>
        </p:nvSpPr>
        <p:spPr bwMode="gray">
          <a:xfrm>
            <a:off x="10445750" y="4972050"/>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CCCF1E42-54DE-4FFE-A5B6-950ACE9DFF4B}" type="datetime'''''''''''''''''''1''''4''''''''''''''''''''''''''%'''''''''''">
              <a:rPr lang="en-US" altLang="en-US"/>
              <a:pPr/>
              <a:t>14%</a:t>
            </a:fld>
            <a:endParaRPr lang="en-US" dirty="0">
              <a:sym typeface="+mn-lt"/>
            </a:endParaRPr>
          </a:p>
        </p:txBody>
      </p:sp>
      <p:sp>
        <p:nvSpPr>
          <p:cNvPr id="173" name="Text Placeholder 3"/>
          <p:cNvSpPr>
            <a:spLocks noGrp="1"/>
          </p:cNvSpPr>
          <p:nvPr>
            <p:custDataLst>
              <p:tags r:id="rId56"/>
            </p:custDataLst>
          </p:nvPr>
        </p:nvSpPr>
        <p:spPr bwMode="gray">
          <a:xfrm>
            <a:off x="9175750" y="3100388"/>
            <a:ext cx="685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852CE062-8F96-4855-88B6-B8B4306C94EC}" type="datetime'M''a''''g''''''''''''a''''''''z''in''''''''e''''''s'''''''">
              <a:rPr lang="en-US" altLang="en-US"/>
              <a:pPr/>
              <a:t>Magazines</a:t>
            </a:fld>
            <a:endParaRPr lang="en-US" dirty="0">
              <a:sym typeface="+mn-lt"/>
            </a:endParaRPr>
          </a:p>
        </p:txBody>
      </p:sp>
      <p:sp>
        <p:nvSpPr>
          <p:cNvPr id="10" name="TextBox 9"/>
          <p:cNvSpPr txBox="1"/>
          <p:nvPr/>
        </p:nvSpPr>
        <p:spPr>
          <a:xfrm>
            <a:off x="1879600" y="5467350"/>
            <a:ext cx="298450" cy="53710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1</a:t>
            </a:r>
          </a:p>
        </p:txBody>
      </p:sp>
      <p:sp>
        <p:nvSpPr>
          <p:cNvPr id="202" name="TextBox 201"/>
          <p:cNvSpPr txBox="1"/>
          <p:nvPr/>
        </p:nvSpPr>
        <p:spPr>
          <a:xfrm>
            <a:off x="1871663" y="2482850"/>
            <a:ext cx="298450" cy="53710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2</a:t>
            </a:r>
          </a:p>
        </p:txBody>
      </p:sp>
      <p:sp>
        <p:nvSpPr>
          <p:cNvPr id="203" name="TextBox 202"/>
          <p:cNvSpPr txBox="1"/>
          <p:nvPr/>
        </p:nvSpPr>
        <p:spPr>
          <a:xfrm>
            <a:off x="1879600" y="3214688"/>
            <a:ext cx="298450" cy="53710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3</a:t>
            </a:r>
          </a:p>
        </p:txBody>
      </p:sp>
      <p:sp>
        <p:nvSpPr>
          <p:cNvPr id="68"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69" name="Oval 68"/>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6</a:t>
            </a:r>
            <a:endParaRPr lang="en-US" sz="1200" b="1" kern="0" dirty="0">
              <a:solidFill>
                <a:schemeClr val="accent5"/>
              </a:solidFill>
            </a:endParaRPr>
          </a:p>
        </p:txBody>
      </p:sp>
      <p:sp>
        <p:nvSpPr>
          <p:cNvPr id="70" name="TextBox 69"/>
          <p:cNvSpPr txBox="1"/>
          <p:nvPr/>
        </p:nvSpPr>
        <p:spPr>
          <a:xfrm>
            <a:off x="9772128"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Social Media</a:t>
            </a:r>
          </a:p>
        </p:txBody>
      </p:sp>
      <p:grpSp>
        <p:nvGrpSpPr>
          <p:cNvPr id="80" name="Group 79"/>
          <p:cNvGrpSpPr/>
          <p:nvPr/>
        </p:nvGrpSpPr>
        <p:grpSpPr>
          <a:xfrm>
            <a:off x="202019" y="131021"/>
            <a:ext cx="2636659" cy="427981"/>
            <a:chOff x="202019" y="131021"/>
            <a:chExt cx="2636659" cy="427981"/>
          </a:xfrm>
        </p:grpSpPr>
        <p:sp>
          <p:nvSpPr>
            <p:cNvPr id="82"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86" name="Picture 85"/>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grpSp>
        <p:nvGrpSpPr>
          <p:cNvPr id="4" name="Group 3"/>
          <p:cNvGrpSpPr/>
          <p:nvPr/>
        </p:nvGrpSpPr>
        <p:grpSpPr>
          <a:xfrm>
            <a:off x="10735790" y="5950482"/>
            <a:ext cx="1166169" cy="361931"/>
            <a:chOff x="9612380" y="6068096"/>
            <a:chExt cx="1166169" cy="361931"/>
          </a:xfrm>
        </p:grpSpPr>
        <p:sp>
          <p:nvSpPr>
            <p:cNvPr id="96" name="Rectangle 95"/>
            <p:cNvSpPr/>
            <p:nvPr/>
          </p:nvSpPr>
          <p:spPr>
            <a:xfrm>
              <a:off x="9612380" y="6123723"/>
              <a:ext cx="180000" cy="108000"/>
            </a:xfrm>
            <a:prstGeom prst="rect">
              <a:avLst/>
            </a:prstGeom>
            <a:solidFill>
              <a:srgbClr val="D4DF33"/>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p:nvSpPr>
            <p:cNvPr id="5" name="TextBox 4"/>
            <p:cNvSpPr txBox="1"/>
            <p:nvPr/>
          </p:nvSpPr>
          <p:spPr>
            <a:xfrm>
              <a:off x="9734550" y="6068096"/>
              <a:ext cx="962661" cy="22032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smtClean="0">
                  <a:solidFill>
                    <a:srgbClr val="575757"/>
                  </a:solidFill>
                </a:rPr>
                <a:t>Influencers</a:t>
              </a:r>
            </a:p>
          </p:txBody>
        </p:sp>
        <p:sp>
          <p:nvSpPr>
            <p:cNvPr id="97" name="Rectangle 96"/>
            <p:cNvSpPr/>
            <p:nvPr/>
          </p:nvSpPr>
          <p:spPr>
            <a:xfrm>
              <a:off x="9612380" y="6265326"/>
              <a:ext cx="180000" cy="108000"/>
            </a:xfrm>
            <a:prstGeom prst="rect">
              <a:avLst/>
            </a:prstGeom>
            <a:solidFill>
              <a:srgbClr val="A8B21C"/>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p:nvSpPr>
            <p:cNvPr id="98" name="TextBox 97"/>
            <p:cNvSpPr txBox="1"/>
            <p:nvPr/>
          </p:nvSpPr>
          <p:spPr>
            <a:xfrm>
              <a:off x="9734549" y="6209699"/>
              <a:ext cx="1044000" cy="22032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smtClean="0">
                  <a:solidFill>
                    <a:srgbClr val="575757"/>
                  </a:solidFill>
                </a:rPr>
                <a:t>Social media</a:t>
              </a:r>
            </a:p>
          </p:txBody>
        </p:sp>
      </p:grpSp>
      <p:grpSp>
        <p:nvGrpSpPr>
          <p:cNvPr id="87" name="Group 86"/>
          <p:cNvGrpSpPr/>
          <p:nvPr/>
        </p:nvGrpSpPr>
        <p:grpSpPr>
          <a:xfrm>
            <a:off x="2180795" y="1690117"/>
            <a:ext cx="8013961" cy="468000"/>
            <a:chOff x="2220277" y="1893037"/>
            <a:chExt cx="8013961" cy="468000"/>
          </a:xfrm>
        </p:grpSpPr>
        <p:sp>
          <p:nvSpPr>
            <p:cNvPr id="88" name="Rettangolo 36"/>
            <p:cNvSpPr>
              <a:spLocks noChangeArrowheads="1"/>
            </p:cNvSpPr>
            <p:nvPr/>
          </p:nvSpPr>
          <p:spPr bwMode="auto">
            <a:xfrm>
              <a:off x="2523121" y="1893037"/>
              <a:ext cx="7711117" cy="468000"/>
            </a:xfrm>
            <a:prstGeom prst="rect">
              <a:avLst/>
            </a:prstGeom>
            <a:noFill/>
            <a:ln w="9525">
              <a:solidFill>
                <a:schemeClr val="bg2">
                  <a:lumMod val="90000"/>
                </a:schemeClr>
              </a:solidFill>
              <a:prstDash val="solid"/>
              <a:miter lim="800000"/>
              <a:headEnd/>
              <a:tailEnd/>
            </a:ln>
          </p:spPr>
          <p:txBody>
            <a:bodyPr wrap="square" anchor="ctr">
              <a:noAutofit/>
            </a:bodyPr>
            <a:lstStyle/>
            <a:p>
              <a:pPr algn="ctr">
                <a:spcBef>
                  <a:spcPct val="50000"/>
                </a:spcBef>
              </a:pPr>
              <a:r>
                <a:rPr lang="en-US" sz="1400" i="1" dirty="0">
                  <a:solidFill>
                    <a:srgbClr val="575757"/>
                  </a:solidFill>
                  <a:cs typeface="Arial" pitchFamily="34" charset="0"/>
                </a:rPr>
                <a:t>"Which of the following online sources of information / channels impact how you develop opinions or make decisions about luxury purchases?" </a:t>
              </a:r>
            </a:p>
          </p:txBody>
        </p:sp>
        <p:sp>
          <p:nvSpPr>
            <p:cNvPr id="89" name="Rettangolo 36"/>
            <p:cNvSpPr>
              <a:spLocks noChangeAspect="1" noChangeArrowheads="1"/>
            </p:cNvSpPr>
            <p:nvPr/>
          </p:nvSpPr>
          <p:spPr bwMode="auto">
            <a:xfrm>
              <a:off x="2220277" y="1904471"/>
              <a:ext cx="288000" cy="443731"/>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99" name="Freeform 37"/>
            <p:cNvSpPr>
              <a:spLocks noEditPoints="1"/>
            </p:cNvSpPr>
            <p:nvPr/>
          </p:nvSpPr>
          <p:spPr bwMode="auto">
            <a:xfrm>
              <a:off x="2295484" y="1980415"/>
              <a:ext cx="141265"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95516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nvPr>
        </p:nvGraphicFramePr>
        <p:xfrm>
          <a:off x="1144588" y="1589"/>
          <a:ext cx="1587" cy="1587"/>
        </p:xfrm>
        <a:graphic>
          <a:graphicData uri="http://schemas.openxmlformats.org/presentationml/2006/ole">
            <mc:AlternateContent xmlns:mc="http://schemas.openxmlformats.org/markup-compatibility/2006">
              <mc:Choice xmlns:v="urn:schemas-microsoft-com:vml" Requires="v">
                <p:oleObj spid="_x0000_s1205346"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Title 25"/>
          <p:cNvSpPr>
            <a:spLocks noGrp="1"/>
          </p:cNvSpPr>
          <p:nvPr>
            <p:ph type="title"/>
          </p:nvPr>
        </p:nvSpPr>
        <p:spPr>
          <a:xfrm>
            <a:off x="630000" y="622800"/>
            <a:ext cx="10933200" cy="941796"/>
          </a:xfrm>
          <a:prstGeom prst="rect">
            <a:avLst/>
          </a:prstGeom>
        </p:spPr>
        <p:txBody>
          <a:bodyPr>
            <a:spAutoFit/>
          </a:bodyPr>
          <a:lstStyle/>
          <a:p>
            <a:pPr>
              <a:buSzPts val="3400"/>
            </a:pPr>
            <a:r>
              <a:rPr lang="en-US" dirty="0" smtClean="0">
                <a:latin typeface="+mn-lt"/>
              </a:rPr>
              <a:t>The BCG-</a:t>
            </a:r>
            <a:r>
              <a:rPr lang="en-US" dirty="0" err="1" smtClean="0">
                <a:latin typeface="+mn-lt"/>
              </a:rPr>
              <a:t>Altagamma</a:t>
            </a:r>
            <a:r>
              <a:rPr lang="en-US" dirty="0" smtClean="0">
                <a:latin typeface="+mn-lt"/>
              </a:rPr>
              <a:t> True-Luxury </a:t>
            </a:r>
            <a:r>
              <a:rPr lang="en-US" dirty="0">
                <a:latin typeface="+mn-lt"/>
              </a:rPr>
              <a:t>G</a:t>
            </a:r>
            <a:r>
              <a:rPr lang="en-US" dirty="0" smtClean="0">
                <a:latin typeface="+mn-lt"/>
              </a:rPr>
              <a:t>lobal </a:t>
            </a:r>
            <a:r>
              <a:rPr lang="en-US" dirty="0">
                <a:latin typeface="+mn-lt"/>
              </a:rPr>
              <a:t>C</a:t>
            </a:r>
            <a:r>
              <a:rPr lang="en-US" dirty="0" smtClean="0">
                <a:latin typeface="+mn-lt"/>
              </a:rPr>
              <a:t>onsumer insight panel</a:t>
            </a:r>
            <a:endParaRPr lang="en-US" dirty="0">
              <a:latin typeface="+mn-lt"/>
            </a:endParaRPr>
          </a:p>
        </p:txBody>
      </p:sp>
      <p:sp>
        <p:nvSpPr>
          <p:cNvPr id="76" name="ee4pFootnotes"/>
          <p:cNvSpPr>
            <a:spLocks noChangeArrowheads="1"/>
          </p:cNvSpPr>
          <p:nvPr/>
        </p:nvSpPr>
        <p:spPr bwMode="auto">
          <a:xfrm>
            <a:off x="629999" y="6515236"/>
            <a:ext cx="7182000" cy="153888"/>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a:t>
            </a:r>
            <a:r>
              <a:rPr lang="en-US" sz="1000" dirty="0" smtClean="0">
                <a:solidFill>
                  <a:schemeClr val="bg1">
                    <a:lumMod val="50000"/>
                  </a:schemeClr>
                </a:solidFill>
                <a:latin typeface="Trebuchet MS" panose="020B0603020202020204" pitchFamily="34" charset="0"/>
                <a:cs typeface="Arial" pitchFamily="34" charset="0"/>
              </a:rPr>
              <a:t>True-Luxury Global Consumer </a:t>
            </a:r>
            <a:r>
              <a:rPr lang="en-US" sz="1000" dirty="0">
                <a:solidFill>
                  <a:schemeClr val="bg1">
                    <a:lumMod val="50000"/>
                  </a:schemeClr>
                </a:solidFill>
                <a:latin typeface="Trebuchet MS" panose="020B0603020202020204" pitchFamily="34" charset="0"/>
                <a:cs typeface="Arial" pitchFamily="34" charset="0"/>
              </a:rPr>
              <a:t>Insight </a:t>
            </a:r>
            <a:r>
              <a:rPr lang="en-US" sz="1000" dirty="0" smtClean="0">
                <a:solidFill>
                  <a:schemeClr val="bg1">
                    <a:lumMod val="50000"/>
                  </a:schemeClr>
                </a:solidFill>
                <a:latin typeface="Trebuchet MS" panose="020B0603020202020204" pitchFamily="34" charset="0"/>
                <a:cs typeface="Arial" pitchFamily="34" charset="0"/>
              </a:rPr>
              <a:t>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6714" t="584" r="6586" b="-584"/>
          <a:stretch/>
        </p:blipFill>
        <p:spPr>
          <a:xfrm>
            <a:off x="5957285" y="2675447"/>
            <a:ext cx="1422157" cy="1441087"/>
          </a:xfrm>
          <a:prstGeom prst="ellipse">
            <a:avLst/>
          </a:prstGeom>
          <a:grpFill/>
          <a:ln w="38100">
            <a:gradFill flip="none" rotWithShape="1">
              <a:gsLst>
                <a:gs pos="0">
                  <a:schemeClr val="accent2"/>
                </a:gs>
                <a:gs pos="100000">
                  <a:schemeClr val="tx2"/>
                </a:gs>
              </a:gsLst>
              <a:lin ang="2700000" scaled="1"/>
              <a:tileRect/>
            </a:gradFill>
          </a:ln>
        </p:spPr>
      </p:pic>
      <p:pic>
        <p:nvPicPr>
          <p:cNvPr id="9220" name="Picture 1"/>
          <p:cNvPicPr>
            <a:picLocks noChangeAspect="1" noChangeArrowheads="1"/>
          </p:cNvPicPr>
          <p:nvPr/>
        </p:nvPicPr>
        <p:blipFill rotWithShape="1">
          <a:blip r:embed="rId8" cstate="print"/>
          <a:srcRect l="13712" r="13712"/>
          <a:stretch/>
        </p:blipFill>
        <p:spPr bwMode="auto">
          <a:xfrm>
            <a:off x="2831178" y="2675447"/>
            <a:ext cx="1422157" cy="1441087"/>
          </a:xfrm>
          <a:prstGeom prst="ellipse">
            <a:avLst/>
          </a:prstGeom>
          <a:grpFill/>
          <a:ln w="38100">
            <a:gradFill flip="none" rotWithShape="1">
              <a:gsLst>
                <a:gs pos="0">
                  <a:schemeClr val="accent2"/>
                </a:gs>
                <a:gs pos="100000">
                  <a:schemeClr val="tx2"/>
                </a:gs>
              </a:gsLst>
              <a:lin ang="2700000" scaled="1"/>
              <a:tileRect/>
            </a:gradFill>
          </a:ln>
        </p:spPr>
      </p:pic>
      <p:sp>
        <p:nvSpPr>
          <p:cNvPr id="79" name="TextBox 78"/>
          <p:cNvSpPr txBox="1"/>
          <p:nvPr/>
        </p:nvSpPr>
        <p:spPr>
          <a:xfrm>
            <a:off x="8715116" y="4687570"/>
            <a:ext cx="2500157" cy="929655"/>
          </a:xfrm>
          <a:prstGeom prst="rect">
            <a:avLst/>
          </a:prstGeom>
          <a:noFill/>
        </p:spPr>
        <p:txBody>
          <a:bodyPr wrap="square" tIns="90000" bIns="90000" rtlCol="0" anchor="t" anchorCtr="0">
            <a:spAutoFit/>
          </a:bodyPr>
          <a:lstStyle/>
          <a:p>
            <a:pPr marL="0" lvl="1" algn="ctr">
              <a:lnSpc>
                <a:spcPct val="90000"/>
              </a:lnSpc>
            </a:pPr>
            <a:r>
              <a:rPr lang="en-US" dirty="0">
                <a:solidFill>
                  <a:srgbClr val="29BA74"/>
                </a:solidFill>
                <a:cs typeface="Arial" pitchFamily="34" charset="0"/>
              </a:rPr>
              <a:t>10</a:t>
            </a:r>
          </a:p>
          <a:p>
            <a:pPr marL="0" lvl="1" algn="ctr">
              <a:lnSpc>
                <a:spcPct val="90000"/>
              </a:lnSpc>
            </a:pPr>
            <a:r>
              <a:rPr lang="en-US" dirty="0" smtClean="0">
                <a:solidFill>
                  <a:srgbClr val="575757"/>
                </a:solidFill>
                <a:cs typeface="Arial" pitchFamily="34" charset="0"/>
              </a:rPr>
              <a:t>Largest worldwide luxury Markets</a:t>
            </a:r>
            <a:endParaRPr lang="en-US" dirty="0">
              <a:solidFill>
                <a:srgbClr val="575757"/>
              </a:solidFill>
              <a:cs typeface="Arial" pitchFamily="34" charset="0"/>
            </a:endParaRPr>
          </a:p>
        </p:txBody>
      </p:sp>
      <p:grpSp>
        <p:nvGrpSpPr>
          <p:cNvPr id="3" name="Group 2"/>
          <p:cNvGrpSpPr/>
          <p:nvPr/>
        </p:nvGrpSpPr>
        <p:grpSpPr>
          <a:xfrm>
            <a:off x="9184641" y="2675447"/>
            <a:ext cx="1422157" cy="1441087"/>
            <a:chOff x="9266210" y="1694436"/>
            <a:chExt cx="1932103" cy="1932103"/>
          </a:xfrm>
        </p:grpSpPr>
        <p:grpSp>
          <p:nvGrpSpPr>
            <p:cNvPr id="6" name="Group 5"/>
            <p:cNvGrpSpPr/>
            <p:nvPr/>
          </p:nvGrpSpPr>
          <p:grpSpPr>
            <a:xfrm>
              <a:off x="9414242" y="2015087"/>
              <a:ext cx="1636040" cy="1087598"/>
              <a:chOff x="7925705" y="1816558"/>
              <a:chExt cx="2538995" cy="1687860"/>
            </a:xfrm>
          </p:grpSpPr>
          <p:sp>
            <p:nvSpPr>
              <p:cNvPr id="17" name="Freeform 176"/>
              <p:cNvSpPr>
                <a:spLocks/>
              </p:cNvSpPr>
              <p:nvPr/>
            </p:nvSpPr>
            <p:spPr bwMode="gray">
              <a:xfrm>
                <a:off x="7925705" y="2141659"/>
                <a:ext cx="727069" cy="1243865"/>
              </a:xfrm>
              <a:custGeom>
                <a:avLst/>
                <a:gdLst>
                  <a:gd name="T0" fmla="*/ 452 w 3219"/>
                  <a:gd name="T1" fmla="*/ 47 h 5435"/>
                  <a:gd name="T2" fmla="*/ 501 w 3219"/>
                  <a:gd name="T3" fmla="*/ 62 h 5435"/>
                  <a:gd name="T4" fmla="*/ 725 w 3219"/>
                  <a:gd name="T5" fmla="*/ 81 h 5435"/>
                  <a:gd name="T6" fmla="*/ 616 w 3219"/>
                  <a:gd name="T7" fmla="*/ 93 h 5435"/>
                  <a:gd name="T8" fmla="*/ 634 w 3219"/>
                  <a:gd name="T9" fmla="*/ 47 h 5435"/>
                  <a:gd name="T10" fmla="*/ 571 w 3219"/>
                  <a:gd name="T11" fmla="*/ 81 h 5435"/>
                  <a:gd name="T12" fmla="*/ 577 w 3219"/>
                  <a:gd name="T13" fmla="*/ 90 h 5435"/>
                  <a:gd name="T14" fmla="*/ 534 w 3219"/>
                  <a:gd name="T15" fmla="*/ 108 h 5435"/>
                  <a:gd name="T16" fmla="*/ 466 w 3219"/>
                  <a:gd name="T17" fmla="*/ 175 h 5435"/>
                  <a:gd name="T18" fmla="*/ 501 w 3219"/>
                  <a:gd name="T19" fmla="*/ 225 h 5435"/>
                  <a:gd name="T20" fmla="*/ 538 w 3219"/>
                  <a:gd name="T21" fmla="*/ 196 h 5435"/>
                  <a:gd name="T22" fmla="*/ 585 w 3219"/>
                  <a:gd name="T23" fmla="*/ 137 h 5435"/>
                  <a:gd name="T24" fmla="*/ 635 w 3219"/>
                  <a:gd name="T25" fmla="*/ 158 h 5435"/>
                  <a:gd name="T26" fmla="*/ 674 w 3219"/>
                  <a:gd name="T27" fmla="*/ 155 h 5435"/>
                  <a:gd name="T28" fmla="*/ 653 w 3219"/>
                  <a:gd name="T29" fmla="*/ 254 h 5435"/>
                  <a:gd name="T30" fmla="*/ 616 w 3219"/>
                  <a:gd name="T31" fmla="*/ 268 h 5435"/>
                  <a:gd name="T32" fmla="*/ 638 w 3219"/>
                  <a:gd name="T33" fmla="*/ 282 h 5435"/>
                  <a:gd name="T34" fmla="*/ 585 w 3219"/>
                  <a:gd name="T35" fmla="*/ 319 h 5435"/>
                  <a:gd name="T36" fmla="*/ 555 w 3219"/>
                  <a:gd name="T37" fmla="*/ 319 h 5435"/>
                  <a:gd name="T38" fmla="*/ 509 w 3219"/>
                  <a:gd name="T39" fmla="*/ 365 h 5435"/>
                  <a:gd name="T40" fmla="*/ 484 w 3219"/>
                  <a:gd name="T41" fmla="*/ 390 h 5435"/>
                  <a:gd name="T42" fmla="*/ 409 w 3219"/>
                  <a:gd name="T43" fmla="*/ 474 h 5435"/>
                  <a:gd name="T44" fmla="*/ 391 w 3219"/>
                  <a:gd name="T45" fmla="*/ 467 h 5435"/>
                  <a:gd name="T46" fmla="*/ 343 w 3219"/>
                  <a:gd name="T47" fmla="*/ 479 h 5435"/>
                  <a:gd name="T48" fmla="*/ 234 w 3219"/>
                  <a:gd name="T49" fmla="*/ 560 h 5435"/>
                  <a:gd name="T50" fmla="*/ 298 w 3219"/>
                  <a:gd name="T51" fmla="*/ 556 h 5435"/>
                  <a:gd name="T52" fmla="*/ 333 w 3219"/>
                  <a:gd name="T53" fmla="*/ 575 h 5435"/>
                  <a:gd name="T54" fmla="*/ 311 w 3219"/>
                  <a:gd name="T55" fmla="*/ 605 h 5435"/>
                  <a:gd name="T56" fmla="*/ 368 w 3219"/>
                  <a:gd name="T57" fmla="*/ 690 h 5435"/>
                  <a:gd name="T58" fmla="*/ 409 w 3219"/>
                  <a:gd name="T59" fmla="*/ 691 h 5435"/>
                  <a:gd name="T60" fmla="*/ 553 w 3219"/>
                  <a:gd name="T61" fmla="*/ 668 h 5435"/>
                  <a:gd name="T62" fmla="*/ 646 w 3219"/>
                  <a:gd name="T63" fmla="*/ 724 h 5435"/>
                  <a:gd name="T64" fmla="*/ 675 w 3219"/>
                  <a:gd name="T65" fmla="*/ 785 h 5435"/>
                  <a:gd name="T66" fmla="*/ 774 w 3219"/>
                  <a:gd name="T67" fmla="*/ 917 h 5435"/>
                  <a:gd name="T68" fmla="*/ 703 w 3219"/>
                  <a:gd name="T69" fmla="*/ 1074 h 5435"/>
                  <a:gd name="T70" fmla="*/ 648 w 3219"/>
                  <a:gd name="T71" fmla="*/ 1143 h 5435"/>
                  <a:gd name="T72" fmla="*/ 634 w 3219"/>
                  <a:gd name="T73" fmla="*/ 1266 h 5435"/>
                  <a:gd name="T74" fmla="*/ 691 w 3219"/>
                  <a:gd name="T75" fmla="*/ 1349 h 5435"/>
                  <a:gd name="T76" fmla="*/ 554 w 3219"/>
                  <a:gd name="T77" fmla="*/ 1236 h 5435"/>
                  <a:gd name="T78" fmla="*/ 369 w 3219"/>
                  <a:gd name="T79" fmla="*/ 841 h 5435"/>
                  <a:gd name="T80" fmla="*/ 414 w 3219"/>
                  <a:gd name="T81" fmla="*/ 743 h 5435"/>
                  <a:gd name="T82" fmla="*/ 372 w 3219"/>
                  <a:gd name="T83" fmla="*/ 701 h 5435"/>
                  <a:gd name="T84" fmla="*/ 184 w 3219"/>
                  <a:gd name="T85" fmla="*/ 583 h 5435"/>
                  <a:gd name="T86" fmla="*/ 170 w 3219"/>
                  <a:gd name="T87" fmla="*/ 556 h 5435"/>
                  <a:gd name="T88" fmla="*/ 134 w 3219"/>
                  <a:gd name="T89" fmla="*/ 442 h 5435"/>
                  <a:gd name="T90" fmla="*/ 140 w 3219"/>
                  <a:gd name="T91" fmla="*/ 529 h 5435"/>
                  <a:gd name="T92" fmla="*/ 114 w 3219"/>
                  <a:gd name="T93" fmla="*/ 474 h 5435"/>
                  <a:gd name="T94" fmla="*/ 109 w 3219"/>
                  <a:gd name="T95" fmla="*/ 329 h 5435"/>
                  <a:gd name="T96" fmla="*/ 170 w 3219"/>
                  <a:gd name="T97" fmla="*/ 254 h 5435"/>
                  <a:gd name="T98" fmla="*/ 183 w 3219"/>
                  <a:gd name="T99" fmla="*/ 225 h 5435"/>
                  <a:gd name="T100" fmla="*/ 112 w 3219"/>
                  <a:gd name="T101" fmla="*/ 113 h 5435"/>
                  <a:gd name="T102" fmla="*/ 17 w 3219"/>
                  <a:gd name="T103" fmla="*/ 137 h 5435"/>
                  <a:gd name="T104" fmla="*/ 53 w 3219"/>
                  <a:gd name="T105" fmla="*/ 80 h 5435"/>
                  <a:gd name="T106" fmla="*/ 103 w 3219"/>
                  <a:gd name="T107" fmla="*/ 53 h 5435"/>
                  <a:gd name="T108" fmla="*/ 139 w 3219"/>
                  <a:gd name="T109" fmla="*/ 34 h 5435"/>
                  <a:gd name="T110" fmla="*/ 250 w 3219"/>
                  <a:gd name="T111" fmla="*/ 1 h 54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19"/>
                  <a:gd name="T169" fmla="*/ 0 h 5435"/>
                  <a:gd name="T170" fmla="*/ 3219 w 3219"/>
                  <a:gd name="T171" fmla="*/ 5435 h 54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19" h="5435">
                    <a:moveTo>
                      <a:pt x="1196" y="75"/>
                    </a:moveTo>
                    <a:lnTo>
                      <a:pt x="1488" y="81"/>
                    </a:lnTo>
                    <a:lnTo>
                      <a:pt x="1670" y="154"/>
                    </a:lnTo>
                    <a:lnTo>
                      <a:pt x="1705" y="188"/>
                    </a:lnTo>
                    <a:lnTo>
                      <a:pt x="1806" y="188"/>
                    </a:lnTo>
                    <a:lnTo>
                      <a:pt x="1810" y="184"/>
                    </a:lnTo>
                    <a:lnTo>
                      <a:pt x="1810" y="173"/>
                    </a:lnTo>
                    <a:lnTo>
                      <a:pt x="1914" y="173"/>
                    </a:lnTo>
                    <a:lnTo>
                      <a:pt x="1996" y="238"/>
                    </a:lnTo>
                    <a:lnTo>
                      <a:pt x="2004" y="248"/>
                    </a:lnTo>
                    <a:lnTo>
                      <a:pt x="2338" y="40"/>
                    </a:lnTo>
                    <a:lnTo>
                      <a:pt x="2710" y="40"/>
                    </a:lnTo>
                    <a:lnTo>
                      <a:pt x="2885" y="173"/>
                    </a:lnTo>
                    <a:lnTo>
                      <a:pt x="2900" y="307"/>
                    </a:lnTo>
                    <a:lnTo>
                      <a:pt x="2900" y="324"/>
                    </a:lnTo>
                    <a:lnTo>
                      <a:pt x="2701" y="516"/>
                    </a:lnTo>
                    <a:lnTo>
                      <a:pt x="2693" y="526"/>
                    </a:lnTo>
                    <a:lnTo>
                      <a:pt x="2578" y="426"/>
                    </a:lnTo>
                    <a:lnTo>
                      <a:pt x="2467" y="376"/>
                    </a:lnTo>
                    <a:lnTo>
                      <a:pt x="2463" y="372"/>
                    </a:lnTo>
                    <a:lnTo>
                      <a:pt x="2463" y="359"/>
                    </a:lnTo>
                    <a:lnTo>
                      <a:pt x="2584" y="359"/>
                    </a:lnTo>
                    <a:lnTo>
                      <a:pt x="2687" y="248"/>
                    </a:lnTo>
                    <a:lnTo>
                      <a:pt x="2601" y="173"/>
                    </a:lnTo>
                    <a:lnTo>
                      <a:pt x="2534" y="188"/>
                    </a:lnTo>
                    <a:lnTo>
                      <a:pt x="2534" y="163"/>
                    </a:lnTo>
                    <a:lnTo>
                      <a:pt x="2530" y="157"/>
                    </a:lnTo>
                    <a:lnTo>
                      <a:pt x="2486" y="217"/>
                    </a:lnTo>
                    <a:lnTo>
                      <a:pt x="2426" y="320"/>
                    </a:lnTo>
                    <a:lnTo>
                      <a:pt x="2282" y="324"/>
                    </a:lnTo>
                    <a:lnTo>
                      <a:pt x="2232" y="340"/>
                    </a:lnTo>
                    <a:lnTo>
                      <a:pt x="2232" y="372"/>
                    </a:lnTo>
                    <a:lnTo>
                      <a:pt x="2254" y="372"/>
                    </a:lnTo>
                    <a:lnTo>
                      <a:pt x="2292" y="359"/>
                    </a:lnTo>
                    <a:lnTo>
                      <a:pt x="2305" y="359"/>
                    </a:lnTo>
                    <a:lnTo>
                      <a:pt x="2338" y="426"/>
                    </a:lnTo>
                    <a:lnTo>
                      <a:pt x="2319" y="445"/>
                    </a:lnTo>
                    <a:lnTo>
                      <a:pt x="2292" y="445"/>
                    </a:lnTo>
                    <a:lnTo>
                      <a:pt x="2236" y="413"/>
                    </a:lnTo>
                    <a:lnTo>
                      <a:pt x="2133" y="432"/>
                    </a:lnTo>
                    <a:lnTo>
                      <a:pt x="1914" y="526"/>
                    </a:lnTo>
                    <a:lnTo>
                      <a:pt x="1831" y="618"/>
                    </a:lnTo>
                    <a:lnTo>
                      <a:pt x="1850" y="633"/>
                    </a:lnTo>
                    <a:lnTo>
                      <a:pt x="1854" y="633"/>
                    </a:lnTo>
                    <a:lnTo>
                      <a:pt x="1864" y="699"/>
                    </a:lnTo>
                    <a:lnTo>
                      <a:pt x="2017" y="787"/>
                    </a:lnTo>
                    <a:lnTo>
                      <a:pt x="2039" y="787"/>
                    </a:lnTo>
                    <a:lnTo>
                      <a:pt x="2071" y="825"/>
                    </a:lnTo>
                    <a:lnTo>
                      <a:pt x="2004" y="835"/>
                    </a:lnTo>
                    <a:lnTo>
                      <a:pt x="2004" y="898"/>
                    </a:lnTo>
                    <a:lnTo>
                      <a:pt x="2025" y="906"/>
                    </a:lnTo>
                    <a:lnTo>
                      <a:pt x="2042" y="925"/>
                    </a:lnTo>
                    <a:lnTo>
                      <a:pt x="2108" y="925"/>
                    </a:lnTo>
                    <a:lnTo>
                      <a:pt x="2127" y="796"/>
                    </a:lnTo>
                    <a:lnTo>
                      <a:pt x="2150" y="781"/>
                    </a:lnTo>
                    <a:lnTo>
                      <a:pt x="2227" y="737"/>
                    </a:lnTo>
                    <a:lnTo>
                      <a:pt x="2250" y="716"/>
                    </a:lnTo>
                    <a:lnTo>
                      <a:pt x="2232" y="639"/>
                    </a:lnTo>
                    <a:lnTo>
                      <a:pt x="2325" y="558"/>
                    </a:lnTo>
                    <a:lnTo>
                      <a:pt x="2338" y="545"/>
                    </a:lnTo>
                    <a:lnTo>
                      <a:pt x="2338" y="526"/>
                    </a:lnTo>
                    <a:lnTo>
                      <a:pt x="2478" y="507"/>
                    </a:lnTo>
                    <a:lnTo>
                      <a:pt x="2572" y="526"/>
                    </a:lnTo>
                    <a:lnTo>
                      <a:pt x="2584" y="526"/>
                    </a:lnTo>
                    <a:lnTo>
                      <a:pt x="2538" y="629"/>
                    </a:lnTo>
                    <a:lnTo>
                      <a:pt x="2534" y="633"/>
                    </a:lnTo>
                    <a:lnTo>
                      <a:pt x="2568" y="653"/>
                    </a:lnTo>
                    <a:lnTo>
                      <a:pt x="2611" y="653"/>
                    </a:lnTo>
                    <a:lnTo>
                      <a:pt x="2685" y="620"/>
                    </a:lnTo>
                    <a:lnTo>
                      <a:pt x="2693" y="620"/>
                    </a:lnTo>
                    <a:lnTo>
                      <a:pt x="2743" y="716"/>
                    </a:lnTo>
                    <a:lnTo>
                      <a:pt x="2743" y="787"/>
                    </a:lnTo>
                    <a:lnTo>
                      <a:pt x="2812" y="846"/>
                    </a:lnTo>
                    <a:lnTo>
                      <a:pt x="2762" y="925"/>
                    </a:lnTo>
                    <a:lnTo>
                      <a:pt x="2611" y="1013"/>
                    </a:lnTo>
                    <a:lnTo>
                      <a:pt x="2426" y="1019"/>
                    </a:lnTo>
                    <a:lnTo>
                      <a:pt x="2338" y="1034"/>
                    </a:lnTo>
                    <a:lnTo>
                      <a:pt x="2338" y="1065"/>
                    </a:lnTo>
                    <a:lnTo>
                      <a:pt x="2449" y="1071"/>
                    </a:lnTo>
                    <a:lnTo>
                      <a:pt x="2463" y="1071"/>
                    </a:lnTo>
                    <a:lnTo>
                      <a:pt x="2463" y="1090"/>
                    </a:lnTo>
                    <a:lnTo>
                      <a:pt x="2426" y="1125"/>
                    </a:lnTo>
                    <a:lnTo>
                      <a:pt x="2457" y="1194"/>
                    </a:lnTo>
                    <a:lnTo>
                      <a:pt x="2467" y="1201"/>
                    </a:lnTo>
                    <a:lnTo>
                      <a:pt x="2551" y="1128"/>
                    </a:lnTo>
                    <a:lnTo>
                      <a:pt x="2584" y="1178"/>
                    </a:lnTo>
                    <a:lnTo>
                      <a:pt x="2551" y="1207"/>
                    </a:lnTo>
                    <a:lnTo>
                      <a:pt x="2449" y="1261"/>
                    </a:lnTo>
                    <a:lnTo>
                      <a:pt x="2342" y="1280"/>
                    </a:lnTo>
                    <a:lnTo>
                      <a:pt x="2338" y="1276"/>
                    </a:lnTo>
                    <a:lnTo>
                      <a:pt x="2338" y="1261"/>
                    </a:lnTo>
                    <a:lnTo>
                      <a:pt x="2401" y="1226"/>
                    </a:lnTo>
                    <a:lnTo>
                      <a:pt x="2407" y="1221"/>
                    </a:lnTo>
                    <a:lnTo>
                      <a:pt x="2365" y="1201"/>
                    </a:lnTo>
                    <a:lnTo>
                      <a:pt x="2219" y="1276"/>
                    </a:lnTo>
                    <a:lnTo>
                      <a:pt x="2192" y="1340"/>
                    </a:lnTo>
                    <a:lnTo>
                      <a:pt x="2183" y="1370"/>
                    </a:lnTo>
                    <a:lnTo>
                      <a:pt x="2133" y="1380"/>
                    </a:lnTo>
                    <a:lnTo>
                      <a:pt x="2042" y="1393"/>
                    </a:lnTo>
                    <a:lnTo>
                      <a:pt x="2035" y="1457"/>
                    </a:lnTo>
                    <a:lnTo>
                      <a:pt x="2008" y="1497"/>
                    </a:lnTo>
                    <a:lnTo>
                      <a:pt x="2000" y="1507"/>
                    </a:lnTo>
                    <a:lnTo>
                      <a:pt x="1937" y="1507"/>
                    </a:lnTo>
                    <a:lnTo>
                      <a:pt x="1933" y="1547"/>
                    </a:lnTo>
                    <a:lnTo>
                      <a:pt x="1933" y="1560"/>
                    </a:lnTo>
                    <a:lnTo>
                      <a:pt x="1900" y="1547"/>
                    </a:lnTo>
                    <a:lnTo>
                      <a:pt x="1895" y="1606"/>
                    </a:lnTo>
                    <a:lnTo>
                      <a:pt x="1645" y="1835"/>
                    </a:lnTo>
                    <a:lnTo>
                      <a:pt x="1636" y="1856"/>
                    </a:lnTo>
                    <a:lnTo>
                      <a:pt x="1636" y="1894"/>
                    </a:lnTo>
                    <a:lnTo>
                      <a:pt x="1649" y="1963"/>
                    </a:lnTo>
                    <a:lnTo>
                      <a:pt x="1634" y="2071"/>
                    </a:lnTo>
                    <a:lnTo>
                      <a:pt x="1603" y="2071"/>
                    </a:lnTo>
                    <a:lnTo>
                      <a:pt x="1564" y="1969"/>
                    </a:lnTo>
                    <a:lnTo>
                      <a:pt x="1564" y="1865"/>
                    </a:lnTo>
                    <a:lnTo>
                      <a:pt x="1467" y="1856"/>
                    </a:lnTo>
                    <a:lnTo>
                      <a:pt x="1422" y="1825"/>
                    </a:lnTo>
                    <a:lnTo>
                      <a:pt x="1346" y="1839"/>
                    </a:lnTo>
                    <a:lnTo>
                      <a:pt x="1336" y="1848"/>
                    </a:lnTo>
                    <a:lnTo>
                      <a:pt x="1371" y="1915"/>
                    </a:lnTo>
                    <a:lnTo>
                      <a:pt x="1136" y="1875"/>
                    </a:lnTo>
                    <a:lnTo>
                      <a:pt x="1012" y="1961"/>
                    </a:lnTo>
                    <a:lnTo>
                      <a:pt x="944" y="2184"/>
                    </a:lnTo>
                    <a:lnTo>
                      <a:pt x="931" y="2209"/>
                    </a:lnTo>
                    <a:lnTo>
                      <a:pt x="935" y="2238"/>
                    </a:lnTo>
                    <a:lnTo>
                      <a:pt x="960" y="2301"/>
                    </a:lnTo>
                    <a:lnTo>
                      <a:pt x="977" y="2318"/>
                    </a:lnTo>
                    <a:lnTo>
                      <a:pt x="1031" y="2332"/>
                    </a:lnTo>
                    <a:lnTo>
                      <a:pt x="1136" y="2332"/>
                    </a:lnTo>
                    <a:lnTo>
                      <a:pt x="1192" y="2224"/>
                    </a:lnTo>
                    <a:lnTo>
                      <a:pt x="1317" y="2219"/>
                    </a:lnTo>
                    <a:lnTo>
                      <a:pt x="1332" y="2232"/>
                    </a:lnTo>
                    <a:lnTo>
                      <a:pt x="1319" y="2263"/>
                    </a:lnTo>
                    <a:lnTo>
                      <a:pt x="1332" y="2288"/>
                    </a:lnTo>
                    <a:lnTo>
                      <a:pt x="1332" y="2297"/>
                    </a:lnTo>
                    <a:lnTo>
                      <a:pt x="1277" y="2309"/>
                    </a:lnTo>
                    <a:lnTo>
                      <a:pt x="1271" y="2309"/>
                    </a:lnTo>
                    <a:lnTo>
                      <a:pt x="1261" y="2322"/>
                    </a:lnTo>
                    <a:lnTo>
                      <a:pt x="1248" y="2414"/>
                    </a:lnTo>
                    <a:lnTo>
                      <a:pt x="1242" y="2418"/>
                    </a:lnTo>
                    <a:lnTo>
                      <a:pt x="1332" y="2434"/>
                    </a:lnTo>
                    <a:lnTo>
                      <a:pt x="1421" y="2443"/>
                    </a:lnTo>
                    <a:lnTo>
                      <a:pt x="1371" y="2520"/>
                    </a:lnTo>
                    <a:lnTo>
                      <a:pt x="1421" y="2700"/>
                    </a:lnTo>
                    <a:lnTo>
                      <a:pt x="1470" y="2758"/>
                    </a:lnTo>
                    <a:lnTo>
                      <a:pt x="1476" y="2723"/>
                    </a:lnTo>
                    <a:lnTo>
                      <a:pt x="1476" y="2710"/>
                    </a:lnTo>
                    <a:lnTo>
                      <a:pt x="1624" y="2758"/>
                    </a:lnTo>
                    <a:lnTo>
                      <a:pt x="1628" y="2758"/>
                    </a:lnTo>
                    <a:lnTo>
                      <a:pt x="1634" y="2764"/>
                    </a:lnTo>
                    <a:lnTo>
                      <a:pt x="1705" y="2614"/>
                    </a:lnTo>
                    <a:lnTo>
                      <a:pt x="1854" y="2597"/>
                    </a:lnTo>
                    <a:lnTo>
                      <a:pt x="1868" y="2597"/>
                    </a:lnTo>
                    <a:lnTo>
                      <a:pt x="2000" y="2689"/>
                    </a:lnTo>
                    <a:lnTo>
                      <a:pt x="2211" y="2670"/>
                    </a:lnTo>
                    <a:lnTo>
                      <a:pt x="2227" y="2733"/>
                    </a:lnTo>
                    <a:lnTo>
                      <a:pt x="2227" y="2754"/>
                    </a:lnTo>
                    <a:lnTo>
                      <a:pt x="2282" y="2792"/>
                    </a:lnTo>
                    <a:lnTo>
                      <a:pt x="2376" y="2833"/>
                    </a:lnTo>
                    <a:lnTo>
                      <a:pt x="2584" y="2896"/>
                    </a:lnTo>
                    <a:lnTo>
                      <a:pt x="2637" y="3096"/>
                    </a:lnTo>
                    <a:lnTo>
                      <a:pt x="2678" y="3101"/>
                    </a:lnTo>
                    <a:lnTo>
                      <a:pt x="2687" y="3101"/>
                    </a:lnTo>
                    <a:lnTo>
                      <a:pt x="2687" y="3134"/>
                    </a:lnTo>
                    <a:lnTo>
                      <a:pt x="2697" y="3140"/>
                    </a:lnTo>
                    <a:lnTo>
                      <a:pt x="2804" y="3159"/>
                    </a:lnTo>
                    <a:lnTo>
                      <a:pt x="3219" y="3328"/>
                    </a:lnTo>
                    <a:lnTo>
                      <a:pt x="3219" y="3458"/>
                    </a:lnTo>
                    <a:lnTo>
                      <a:pt x="3148" y="3480"/>
                    </a:lnTo>
                    <a:lnTo>
                      <a:pt x="3096" y="3666"/>
                    </a:lnTo>
                    <a:lnTo>
                      <a:pt x="3096" y="3890"/>
                    </a:lnTo>
                    <a:lnTo>
                      <a:pt x="3012" y="4036"/>
                    </a:lnTo>
                    <a:lnTo>
                      <a:pt x="2937" y="4044"/>
                    </a:lnTo>
                    <a:lnTo>
                      <a:pt x="2816" y="4136"/>
                    </a:lnTo>
                    <a:lnTo>
                      <a:pt x="2812" y="4293"/>
                    </a:lnTo>
                    <a:lnTo>
                      <a:pt x="2762" y="4380"/>
                    </a:lnTo>
                    <a:lnTo>
                      <a:pt x="2757" y="4464"/>
                    </a:lnTo>
                    <a:lnTo>
                      <a:pt x="2693" y="4562"/>
                    </a:lnTo>
                    <a:lnTo>
                      <a:pt x="2593" y="4568"/>
                    </a:lnTo>
                    <a:lnTo>
                      <a:pt x="2590" y="4572"/>
                    </a:lnTo>
                    <a:lnTo>
                      <a:pt x="2637" y="4641"/>
                    </a:lnTo>
                    <a:lnTo>
                      <a:pt x="2478" y="4825"/>
                    </a:lnTo>
                    <a:lnTo>
                      <a:pt x="2463" y="4852"/>
                    </a:lnTo>
                    <a:lnTo>
                      <a:pt x="2463" y="5051"/>
                    </a:lnTo>
                    <a:lnTo>
                      <a:pt x="2534" y="5061"/>
                    </a:lnTo>
                    <a:lnTo>
                      <a:pt x="2551" y="5130"/>
                    </a:lnTo>
                    <a:lnTo>
                      <a:pt x="2534" y="5149"/>
                    </a:lnTo>
                    <a:lnTo>
                      <a:pt x="2584" y="5263"/>
                    </a:lnTo>
                    <a:lnTo>
                      <a:pt x="2697" y="5362"/>
                    </a:lnTo>
                    <a:lnTo>
                      <a:pt x="2762" y="5393"/>
                    </a:lnTo>
                    <a:lnTo>
                      <a:pt x="2693" y="5435"/>
                    </a:lnTo>
                    <a:lnTo>
                      <a:pt x="2463" y="5393"/>
                    </a:lnTo>
                    <a:lnTo>
                      <a:pt x="2305" y="5199"/>
                    </a:lnTo>
                    <a:lnTo>
                      <a:pt x="2213" y="5055"/>
                    </a:lnTo>
                    <a:lnTo>
                      <a:pt x="2213" y="4942"/>
                    </a:lnTo>
                    <a:lnTo>
                      <a:pt x="2127" y="4748"/>
                    </a:lnTo>
                    <a:lnTo>
                      <a:pt x="2004" y="4000"/>
                    </a:lnTo>
                    <a:lnTo>
                      <a:pt x="1914" y="3890"/>
                    </a:lnTo>
                    <a:lnTo>
                      <a:pt x="1778" y="3758"/>
                    </a:lnTo>
                    <a:lnTo>
                      <a:pt x="1476" y="3364"/>
                    </a:lnTo>
                    <a:lnTo>
                      <a:pt x="1541" y="3272"/>
                    </a:lnTo>
                    <a:lnTo>
                      <a:pt x="1528" y="3263"/>
                    </a:lnTo>
                    <a:lnTo>
                      <a:pt x="1478" y="3253"/>
                    </a:lnTo>
                    <a:lnTo>
                      <a:pt x="1478" y="3242"/>
                    </a:lnTo>
                    <a:lnTo>
                      <a:pt x="1653" y="2969"/>
                    </a:lnTo>
                    <a:lnTo>
                      <a:pt x="1603" y="2796"/>
                    </a:lnTo>
                    <a:lnTo>
                      <a:pt x="1603" y="2792"/>
                    </a:lnTo>
                    <a:lnTo>
                      <a:pt x="1593" y="2783"/>
                    </a:lnTo>
                    <a:lnTo>
                      <a:pt x="1526" y="2787"/>
                    </a:lnTo>
                    <a:lnTo>
                      <a:pt x="1488" y="2802"/>
                    </a:lnTo>
                    <a:lnTo>
                      <a:pt x="1463" y="2796"/>
                    </a:lnTo>
                    <a:lnTo>
                      <a:pt x="1323" y="2720"/>
                    </a:lnTo>
                    <a:lnTo>
                      <a:pt x="1021" y="2474"/>
                    </a:lnTo>
                    <a:lnTo>
                      <a:pt x="918" y="2437"/>
                    </a:lnTo>
                    <a:lnTo>
                      <a:pt x="735" y="2332"/>
                    </a:lnTo>
                    <a:lnTo>
                      <a:pt x="670" y="2245"/>
                    </a:lnTo>
                    <a:lnTo>
                      <a:pt x="666" y="2242"/>
                    </a:lnTo>
                    <a:lnTo>
                      <a:pt x="666" y="2232"/>
                    </a:lnTo>
                    <a:lnTo>
                      <a:pt x="670" y="2232"/>
                    </a:lnTo>
                    <a:lnTo>
                      <a:pt x="680" y="2224"/>
                    </a:lnTo>
                    <a:lnTo>
                      <a:pt x="635" y="2046"/>
                    </a:lnTo>
                    <a:lnTo>
                      <a:pt x="607" y="1958"/>
                    </a:lnTo>
                    <a:lnTo>
                      <a:pt x="566" y="1850"/>
                    </a:lnTo>
                    <a:lnTo>
                      <a:pt x="545" y="1775"/>
                    </a:lnTo>
                    <a:lnTo>
                      <a:pt x="536" y="1766"/>
                    </a:lnTo>
                    <a:lnTo>
                      <a:pt x="493" y="1766"/>
                    </a:lnTo>
                    <a:lnTo>
                      <a:pt x="493" y="1781"/>
                    </a:lnTo>
                    <a:lnTo>
                      <a:pt x="539" y="1856"/>
                    </a:lnTo>
                    <a:lnTo>
                      <a:pt x="545" y="2055"/>
                    </a:lnTo>
                    <a:lnTo>
                      <a:pt x="559" y="2115"/>
                    </a:lnTo>
                    <a:lnTo>
                      <a:pt x="559" y="2125"/>
                    </a:lnTo>
                    <a:lnTo>
                      <a:pt x="539" y="2125"/>
                    </a:lnTo>
                    <a:lnTo>
                      <a:pt x="476" y="1988"/>
                    </a:lnTo>
                    <a:lnTo>
                      <a:pt x="434" y="1919"/>
                    </a:lnTo>
                    <a:lnTo>
                      <a:pt x="455" y="1894"/>
                    </a:lnTo>
                    <a:lnTo>
                      <a:pt x="468" y="1879"/>
                    </a:lnTo>
                    <a:lnTo>
                      <a:pt x="451" y="1829"/>
                    </a:lnTo>
                    <a:lnTo>
                      <a:pt x="451" y="1645"/>
                    </a:lnTo>
                    <a:lnTo>
                      <a:pt x="401" y="1581"/>
                    </a:lnTo>
                    <a:lnTo>
                      <a:pt x="434" y="1315"/>
                    </a:lnTo>
                    <a:lnTo>
                      <a:pt x="553" y="1173"/>
                    </a:lnTo>
                    <a:lnTo>
                      <a:pt x="645" y="1071"/>
                    </a:lnTo>
                    <a:lnTo>
                      <a:pt x="645" y="998"/>
                    </a:lnTo>
                    <a:lnTo>
                      <a:pt x="662" y="998"/>
                    </a:lnTo>
                    <a:lnTo>
                      <a:pt x="680" y="1013"/>
                    </a:lnTo>
                    <a:lnTo>
                      <a:pt x="726" y="1013"/>
                    </a:lnTo>
                    <a:lnTo>
                      <a:pt x="726" y="992"/>
                    </a:lnTo>
                    <a:lnTo>
                      <a:pt x="666" y="850"/>
                    </a:lnTo>
                    <a:lnTo>
                      <a:pt x="718" y="889"/>
                    </a:lnTo>
                    <a:lnTo>
                      <a:pt x="731" y="900"/>
                    </a:lnTo>
                    <a:lnTo>
                      <a:pt x="751" y="549"/>
                    </a:lnTo>
                    <a:lnTo>
                      <a:pt x="680" y="545"/>
                    </a:lnTo>
                    <a:lnTo>
                      <a:pt x="680" y="472"/>
                    </a:lnTo>
                    <a:lnTo>
                      <a:pt x="576" y="432"/>
                    </a:lnTo>
                    <a:lnTo>
                      <a:pt x="447" y="451"/>
                    </a:lnTo>
                    <a:lnTo>
                      <a:pt x="434" y="451"/>
                    </a:lnTo>
                    <a:lnTo>
                      <a:pt x="447" y="426"/>
                    </a:lnTo>
                    <a:lnTo>
                      <a:pt x="447" y="422"/>
                    </a:lnTo>
                    <a:lnTo>
                      <a:pt x="420" y="422"/>
                    </a:lnTo>
                    <a:lnTo>
                      <a:pt x="65" y="545"/>
                    </a:lnTo>
                    <a:lnTo>
                      <a:pt x="0" y="545"/>
                    </a:lnTo>
                    <a:lnTo>
                      <a:pt x="234" y="436"/>
                    </a:lnTo>
                    <a:lnTo>
                      <a:pt x="290" y="344"/>
                    </a:lnTo>
                    <a:lnTo>
                      <a:pt x="290" y="340"/>
                    </a:lnTo>
                    <a:lnTo>
                      <a:pt x="209" y="320"/>
                    </a:lnTo>
                    <a:lnTo>
                      <a:pt x="294" y="226"/>
                    </a:lnTo>
                    <a:lnTo>
                      <a:pt x="388" y="242"/>
                    </a:lnTo>
                    <a:lnTo>
                      <a:pt x="409" y="242"/>
                    </a:lnTo>
                    <a:lnTo>
                      <a:pt x="430" y="228"/>
                    </a:lnTo>
                    <a:lnTo>
                      <a:pt x="409" y="211"/>
                    </a:lnTo>
                    <a:lnTo>
                      <a:pt x="369" y="194"/>
                    </a:lnTo>
                    <a:lnTo>
                      <a:pt x="369" y="175"/>
                    </a:lnTo>
                    <a:lnTo>
                      <a:pt x="395" y="138"/>
                    </a:lnTo>
                    <a:lnTo>
                      <a:pt x="405" y="129"/>
                    </a:lnTo>
                    <a:lnTo>
                      <a:pt x="553" y="134"/>
                    </a:lnTo>
                    <a:lnTo>
                      <a:pt x="562" y="125"/>
                    </a:lnTo>
                    <a:lnTo>
                      <a:pt x="576" y="59"/>
                    </a:lnTo>
                    <a:lnTo>
                      <a:pt x="708" y="25"/>
                    </a:lnTo>
                    <a:lnTo>
                      <a:pt x="787" y="0"/>
                    </a:lnTo>
                    <a:lnTo>
                      <a:pt x="998" y="2"/>
                    </a:lnTo>
                    <a:lnTo>
                      <a:pt x="1196" y="75"/>
                    </a:lnTo>
                    <a:close/>
                  </a:path>
                </a:pathLst>
              </a:custGeom>
              <a:solidFill>
                <a:srgbClr val="C8C8C8"/>
              </a:solidFill>
              <a:ln w="9525" cap="rnd">
                <a:solidFill>
                  <a:schemeClr val="bg1"/>
                </a:solidFill>
                <a:round/>
                <a:headEnd/>
                <a:tailEnd/>
              </a:ln>
            </p:spPr>
            <p:txBody>
              <a:bodyPr/>
              <a:lstStyle/>
              <a:p>
                <a:endParaRPr lang="en-US" dirty="0"/>
              </a:p>
            </p:txBody>
          </p:sp>
          <p:sp>
            <p:nvSpPr>
              <p:cNvPr id="18" name="Freeform 177"/>
              <p:cNvSpPr>
                <a:spLocks/>
              </p:cNvSpPr>
              <p:nvPr/>
            </p:nvSpPr>
            <p:spPr bwMode="gray">
              <a:xfrm>
                <a:off x="8805413" y="2089947"/>
                <a:ext cx="1236920" cy="1070877"/>
              </a:xfrm>
              <a:custGeom>
                <a:avLst/>
                <a:gdLst>
                  <a:gd name="T0" fmla="*/ 956 w 5476"/>
                  <a:gd name="T1" fmla="*/ 43 h 4679"/>
                  <a:gd name="T2" fmla="*/ 1366 w 5476"/>
                  <a:gd name="T3" fmla="*/ 29 h 4679"/>
                  <a:gd name="T4" fmla="*/ 1321 w 5476"/>
                  <a:gd name="T5" fmla="*/ 66 h 4679"/>
                  <a:gd name="T6" fmla="*/ 1308 w 5476"/>
                  <a:gd name="T7" fmla="*/ 103 h 4679"/>
                  <a:gd name="T8" fmla="*/ 1336 w 5476"/>
                  <a:gd name="T9" fmla="*/ 166 h 4679"/>
                  <a:gd name="T10" fmla="*/ 1242 w 5476"/>
                  <a:gd name="T11" fmla="*/ 100 h 4679"/>
                  <a:gd name="T12" fmla="*/ 1205 w 5476"/>
                  <a:gd name="T13" fmla="*/ 141 h 4679"/>
                  <a:gd name="T14" fmla="*/ 1223 w 5476"/>
                  <a:gd name="T15" fmla="*/ 212 h 4679"/>
                  <a:gd name="T16" fmla="*/ 1242 w 5476"/>
                  <a:gd name="T17" fmla="*/ 234 h 4679"/>
                  <a:gd name="T18" fmla="*/ 1216 w 5476"/>
                  <a:gd name="T19" fmla="*/ 325 h 4679"/>
                  <a:gd name="T20" fmla="*/ 1217 w 5476"/>
                  <a:gd name="T21" fmla="*/ 383 h 4679"/>
                  <a:gd name="T22" fmla="*/ 1163 w 5476"/>
                  <a:gd name="T23" fmla="*/ 354 h 4679"/>
                  <a:gd name="T24" fmla="*/ 1177 w 5476"/>
                  <a:gd name="T25" fmla="*/ 399 h 4679"/>
                  <a:gd name="T26" fmla="*/ 1215 w 5476"/>
                  <a:gd name="T27" fmla="*/ 464 h 4679"/>
                  <a:gd name="T28" fmla="*/ 1150 w 5476"/>
                  <a:gd name="T29" fmla="*/ 590 h 4679"/>
                  <a:gd name="T30" fmla="*/ 1114 w 5476"/>
                  <a:gd name="T31" fmla="*/ 591 h 4679"/>
                  <a:gd name="T32" fmla="*/ 1088 w 5476"/>
                  <a:gd name="T33" fmla="*/ 658 h 4679"/>
                  <a:gd name="T34" fmla="*/ 1121 w 5476"/>
                  <a:gd name="T35" fmla="*/ 767 h 4679"/>
                  <a:gd name="T36" fmla="*/ 1046 w 5476"/>
                  <a:gd name="T37" fmla="*/ 646 h 4679"/>
                  <a:gd name="T38" fmla="*/ 926 w 5476"/>
                  <a:gd name="T39" fmla="*/ 595 h 4679"/>
                  <a:gd name="T40" fmla="*/ 848 w 5476"/>
                  <a:gd name="T41" fmla="*/ 683 h 4679"/>
                  <a:gd name="T42" fmla="*/ 743 w 5476"/>
                  <a:gd name="T43" fmla="*/ 546 h 4679"/>
                  <a:gd name="T44" fmla="*/ 609 w 5476"/>
                  <a:gd name="T45" fmla="*/ 546 h 4679"/>
                  <a:gd name="T46" fmla="*/ 679 w 5476"/>
                  <a:gd name="T47" fmla="*/ 600 h 4679"/>
                  <a:gd name="T48" fmla="*/ 480 w 5476"/>
                  <a:gd name="T49" fmla="*/ 562 h 4679"/>
                  <a:gd name="T50" fmla="*/ 482 w 5476"/>
                  <a:gd name="T51" fmla="*/ 616 h 4679"/>
                  <a:gd name="T52" fmla="*/ 601 w 5476"/>
                  <a:gd name="T53" fmla="*/ 734 h 4679"/>
                  <a:gd name="T54" fmla="*/ 535 w 5476"/>
                  <a:gd name="T55" fmla="*/ 964 h 4679"/>
                  <a:gd name="T56" fmla="*/ 381 w 5476"/>
                  <a:gd name="T57" fmla="*/ 1170 h 4679"/>
                  <a:gd name="T58" fmla="*/ 282 w 5476"/>
                  <a:gd name="T59" fmla="*/ 926 h 4679"/>
                  <a:gd name="T60" fmla="*/ 176 w 5476"/>
                  <a:gd name="T61" fmla="*/ 752 h 4679"/>
                  <a:gd name="T62" fmla="*/ 5 w 5476"/>
                  <a:gd name="T63" fmla="*/ 652 h 4679"/>
                  <a:gd name="T64" fmla="*/ 76 w 5476"/>
                  <a:gd name="T65" fmla="*/ 482 h 4679"/>
                  <a:gd name="T66" fmla="*/ 245 w 5476"/>
                  <a:gd name="T67" fmla="*/ 451 h 4679"/>
                  <a:gd name="T68" fmla="*/ 332 w 5476"/>
                  <a:gd name="T69" fmla="*/ 486 h 4679"/>
                  <a:gd name="T70" fmla="*/ 407 w 5476"/>
                  <a:gd name="T71" fmla="*/ 513 h 4679"/>
                  <a:gd name="T72" fmla="*/ 426 w 5476"/>
                  <a:gd name="T73" fmla="*/ 451 h 4679"/>
                  <a:gd name="T74" fmla="*/ 447 w 5476"/>
                  <a:gd name="T75" fmla="*/ 381 h 4679"/>
                  <a:gd name="T76" fmla="*/ 456 w 5476"/>
                  <a:gd name="T77" fmla="*/ 359 h 4679"/>
                  <a:gd name="T78" fmla="*/ 379 w 5476"/>
                  <a:gd name="T79" fmla="*/ 379 h 4679"/>
                  <a:gd name="T80" fmla="*/ 350 w 5476"/>
                  <a:gd name="T81" fmla="*/ 446 h 4679"/>
                  <a:gd name="T82" fmla="*/ 259 w 5476"/>
                  <a:gd name="T83" fmla="*/ 379 h 4679"/>
                  <a:gd name="T84" fmla="*/ 251 w 5476"/>
                  <a:gd name="T85" fmla="*/ 399 h 4679"/>
                  <a:gd name="T86" fmla="*/ 125 w 5476"/>
                  <a:gd name="T87" fmla="*/ 451 h 4679"/>
                  <a:gd name="T88" fmla="*/ 136 w 5476"/>
                  <a:gd name="T89" fmla="*/ 381 h 4679"/>
                  <a:gd name="T90" fmla="*/ 225 w 5476"/>
                  <a:gd name="T91" fmla="*/ 264 h 4679"/>
                  <a:gd name="T92" fmla="*/ 287 w 5476"/>
                  <a:gd name="T93" fmla="*/ 276 h 4679"/>
                  <a:gd name="T94" fmla="*/ 351 w 5476"/>
                  <a:gd name="T95" fmla="*/ 214 h 4679"/>
                  <a:gd name="T96" fmla="*/ 331 w 5476"/>
                  <a:gd name="T97" fmla="*/ 165 h 4679"/>
                  <a:gd name="T98" fmla="*/ 279 w 5476"/>
                  <a:gd name="T99" fmla="*/ 241 h 4679"/>
                  <a:gd name="T100" fmla="*/ 198 w 5476"/>
                  <a:gd name="T101" fmla="*/ 217 h 4679"/>
                  <a:gd name="T102" fmla="*/ 357 w 5476"/>
                  <a:gd name="T103" fmla="*/ 98 h 4679"/>
                  <a:gd name="T104" fmla="*/ 400 w 5476"/>
                  <a:gd name="T105" fmla="*/ 145 h 4679"/>
                  <a:gd name="T106" fmla="*/ 531 w 5476"/>
                  <a:gd name="T107" fmla="*/ 112 h 4679"/>
                  <a:gd name="T108" fmla="*/ 592 w 5476"/>
                  <a:gd name="T109" fmla="*/ 67 h 4679"/>
                  <a:gd name="T110" fmla="*/ 654 w 5476"/>
                  <a:gd name="T111" fmla="*/ 105 h 4679"/>
                  <a:gd name="T112" fmla="*/ 654 w 5476"/>
                  <a:gd name="T113" fmla="*/ 67 h 4679"/>
                  <a:gd name="T114" fmla="*/ 767 w 5476"/>
                  <a:gd name="T115" fmla="*/ 5 h 46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76"/>
                  <a:gd name="T175" fmla="*/ 0 h 4679"/>
                  <a:gd name="T176" fmla="*/ 5476 w 5476"/>
                  <a:gd name="T177" fmla="*/ 4679 h 46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76" h="4679">
                    <a:moveTo>
                      <a:pt x="3288" y="40"/>
                    </a:moveTo>
                    <a:lnTo>
                      <a:pt x="3301" y="99"/>
                    </a:lnTo>
                    <a:lnTo>
                      <a:pt x="3301" y="103"/>
                    </a:lnTo>
                    <a:lnTo>
                      <a:pt x="3307" y="113"/>
                    </a:lnTo>
                    <a:lnTo>
                      <a:pt x="3666" y="109"/>
                    </a:lnTo>
                    <a:lnTo>
                      <a:pt x="3743" y="94"/>
                    </a:lnTo>
                    <a:lnTo>
                      <a:pt x="3821" y="172"/>
                    </a:lnTo>
                    <a:lnTo>
                      <a:pt x="4046" y="113"/>
                    </a:lnTo>
                    <a:lnTo>
                      <a:pt x="4063" y="94"/>
                    </a:lnTo>
                    <a:lnTo>
                      <a:pt x="4171" y="80"/>
                    </a:lnTo>
                    <a:lnTo>
                      <a:pt x="4286" y="80"/>
                    </a:lnTo>
                    <a:lnTo>
                      <a:pt x="4823" y="113"/>
                    </a:lnTo>
                    <a:lnTo>
                      <a:pt x="4973" y="76"/>
                    </a:lnTo>
                    <a:lnTo>
                      <a:pt x="5461" y="113"/>
                    </a:lnTo>
                    <a:lnTo>
                      <a:pt x="5476" y="174"/>
                    </a:lnTo>
                    <a:lnTo>
                      <a:pt x="5476" y="190"/>
                    </a:lnTo>
                    <a:lnTo>
                      <a:pt x="5392" y="190"/>
                    </a:lnTo>
                    <a:lnTo>
                      <a:pt x="5374" y="172"/>
                    </a:lnTo>
                    <a:lnTo>
                      <a:pt x="5286" y="190"/>
                    </a:lnTo>
                    <a:lnTo>
                      <a:pt x="5280" y="253"/>
                    </a:lnTo>
                    <a:lnTo>
                      <a:pt x="5280" y="262"/>
                    </a:lnTo>
                    <a:lnTo>
                      <a:pt x="5359" y="266"/>
                    </a:lnTo>
                    <a:lnTo>
                      <a:pt x="5369" y="295"/>
                    </a:lnTo>
                    <a:lnTo>
                      <a:pt x="5336" y="378"/>
                    </a:lnTo>
                    <a:lnTo>
                      <a:pt x="5353" y="408"/>
                    </a:lnTo>
                    <a:lnTo>
                      <a:pt x="5294" y="452"/>
                    </a:lnTo>
                    <a:lnTo>
                      <a:pt x="5267" y="468"/>
                    </a:lnTo>
                    <a:lnTo>
                      <a:pt x="5230" y="412"/>
                    </a:lnTo>
                    <a:lnTo>
                      <a:pt x="5182" y="451"/>
                    </a:lnTo>
                    <a:lnTo>
                      <a:pt x="5234" y="472"/>
                    </a:lnTo>
                    <a:lnTo>
                      <a:pt x="5263" y="504"/>
                    </a:lnTo>
                    <a:lnTo>
                      <a:pt x="5263" y="558"/>
                    </a:lnTo>
                    <a:lnTo>
                      <a:pt x="5273" y="566"/>
                    </a:lnTo>
                    <a:lnTo>
                      <a:pt x="5332" y="579"/>
                    </a:lnTo>
                    <a:lnTo>
                      <a:pt x="5340" y="662"/>
                    </a:lnTo>
                    <a:lnTo>
                      <a:pt x="5369" y="677"/>
                    </a:lnTo>
                    <a:lnTo>
                      <a:pt x="5369" y="771"/>
                    </a:lnTo>
                    <a:lnTo>
                      <a:pt x="5259" y="748"/>
                    </a:lnTo>
                    <a:lnTo>
                      <a:pt x="5092" y="604"/>
                    </a:lnTo>
                    <a:lnTo>
                      <a:pt x="5140" y="452"/>
                    </a:lnTo>
                    <a:lnTo>
                      <a:pt x="5075" y="397"/>
                    </a:lnTo>
                    <a:lnTo>
                      <a:pt x="4964" y="397"/>
                    </a:lnTo>
                    <a:lnTo>
                      <a:pt x="4935" y="412"/>
                    </a:lnTo>
                    <a:lnTo>
                      <a:pt x="4931" y="504"/>
                    </a:lnTo>
                    <a:lnTo>
                      <a:pt x="4950" y="506"/>
                    </a:lnTo>
                    <a:lnTo>
                      <a:pt x="4964" y="506"/>
                    </a:lnTo>
                    <a:lnTo>
                      <a:pt x="4964" y="545"/>
                    </a:lnTo>
                    <a:lnTo>
                      <a:pt x="4839" y="545"/>
                    </a:lnTo>
                    <a:lnTo>
                      <a:pt x="4816" y="564"/>
                    </a:lnTo>
                    <a:lnTo>
                      <a:pt x="4704" y="564"/>
                    </a:lnTo>
                    <a:lnTo>
                      <a:pt x="4695" y="662"/>
                    </a:lnTo>
                    <a:lnTo>
                      <a:pt x="4635" y="742"/>
                    </a:lnTo>
                    <a:lnTo>
                      <a:pt x="4632" y="748"/>
                    </a:lnTo>
                    <a:lnTo>
                      <a:pt x="4789" y="752"/>
                    </a:lnTo>
                    <a:lnTo>
                      <a:pt x="4862" y="846"/>
                    </a:lnTo>
                    <a:lnTo>
                      <a:pt x="4891" y="846"/>
                    </a:lnTo>
                    <a:lnTo>
                      <a:pt x="4895" y="752"/>
                    </a:lnTo>
                    <a:lnTo>
                      <a:pt x="4964" y="877"/>
                    </a:lnTo>
                    <a:lnTo>
                      <a:pt x="5131" y="1021"/>
                    </a:lnTo>
                    <a:lnTo>
                      <a:pt x="5136" y="1030"/>
                    </a:lnTo>
                    <a:lnTo>
                      <a:pt x="5140" y="1030"/>
                    </a:lnTo>
                    <a:lnTo>
                      <a:pt x="5092" y="1053"/>
                    </a:lnTo>
                    <a:lnTo>
                      <a:pt x="4964" y="936"/>
                    </a:lnTo>
                    <a:lnTo>
                      <a:pt x="4935" y="871"/>
                    </a:lnTo>
                    <a:lnTo>
                      <a:pt x="4935" y="963"/>
                    </a:lnTo>
                    <a:lnTo>
                      <a:pt x="4967" y="1017"/>
                    </a:lnTo>
                    <a:lnTo>
                      <a:pt x="4977" y="1080"/>
                    </a:lnTo>
                    <a:lnTo>
                      <a:pt x="5002" y="1222"/>
                    </a:lnTo>
                    <a:lnTo>
                      <a:pt x="4946" y="1297"/>
                    </a:lnTo>
                    <a:lnTo>
                      <a:pt x="4862" y="1297"/>
                    </a:lnTo>
                    <a:lnTo>
                      <a:pt x="4848" y="1351"/>
                    </a:lnTo>
                    <a:lnTo>
                      <a:pt x="4845" y="1402"/>
                    </a:lnTo>
                    <a:lnTo>
                      <a:pt x="4839" y="1404"/>
                    </a:lnTo>
                    <a:lnTo>
                      <a:pt x="5002" y="1575"/>
                    </a:lnTo>
                    <a:lnTo>
                      <a:pt x="4935" y="1635"/>
                    </a:lnTo>
                    <a:lnTo>
                      <a:pt x="4891" y="1589"/>
                    </a:lnTo>
                    <a:lnTo>
                      <a:pt x="4866" y="1531"/>
                    </a:lnTo>
                    <a:lnTo>
                      <a:pt x="4852" y="1516"/>
                    </a:lnTo>
                    <a:lnTo>
                      <a:pt x="4793" y="1504"/>
                    </a:lnTo>
                    <a:lnTo>
                      <a:pt x="4754" y="1449"/>
                    </a:lnTo>
                    <a:lnTo>
                      <a:pt x="4704" y="1481"/>
                    </a:lnTo>
                    <a:lnTo>
                      <a:pt x="4681" y="1449"/>
                    </a:lnTo>
                    <a:lnTo>
                      <a:pt x="4681" y="1433"/>
                    </a:lnTo>
                    <a:lnTo>
                      <a:pt x="4649" y="1414"/>
                    </a:lnTo>
                    <a:lnTo>
                      <a:pt x="4632" y="1410"/>
                    </a:lnTo>
                    <a:lnTo>
                      <a:pt x="4593" y="1481"/>
                    </a:lnTo>
                    <a:lnTo>
                      <a:pt x="4593" y="1516"/>
                    </a:lnTo>
                    <a:lnTo>
                      <a:pt x="4639" y="1535"/>
                    </a:lnTo>
                    <a:lnTo>
                      <a:pt x="4751" y="1539"/>
                    </a:lnTo>
                    <a:lnTo>
                      <a:pt x="4751" y="1594"/>
                    </a:lnTo>
                    <a:lnTo>
                      <a:pt x="4704" y="1594"/>
                    </a:lnTo>
                    <a:lnTo>
                      <a:pt x="4701" y="1658"/>
                    </a:lnTo>
                    <a:lnTo>
                      <a:pt x="4701" y="1667"/>
                    </a:lnTo>
                    <a:lnTo>
                      <a:pt x="4760" y="1677"/>
                    </a:lnTo>
                    <a:lnTo>
                      <a:pt x="4852" y="1794"/>
                    </a:lnTo>
                    <a:lnTo>
                      <a:pt x="4858" y="1796"/>
                    </a:lnTo>
                    <a:lnTo>
                      <a:pt x="4810" y="1806"/>
                    </a:lnTo>
                    <a:lnTo>
                      <a:pt x="4858" y="1855"/>
                    </a:lnTo>
                    <a:lnTo>
                      <a:pt x="4806" y="2139"/>
                    </a:lnTo>
                    <a:lnTo>
                      <a:pt x="4632" y="2235"/>
                    </a:lnTo>
                    <a:lnTo>
                      <a:pt x="4597" y="2203"/>
                    </a:lnTo>
                    <a:lnTo>
                      <a:pt x="4593" y="2197"/>
                    </a:lnTo>
                    <a:lnTo>
                      <a:pt x="4576" y="2230"/>
                    </a:lnTo>
                    <a:lnTo>
                      <a:pt x="4626" y="2295"/>
                    </a:lnTo>
                    <a:lnTo>
                      <a:pt x="4597" y="2360"/>
                    </a:lnTo>
                    <a:lnTo>
                      <a:pt x="4580" y="2360"/>
                    </a:lnTo>
                    <a:lnTo>
                      <a:pt x="4561" y="2349"/>
                    </a:lnTo>
                    <a:lnTo>
                      <a:pt x="4576" y="2251"/>
                    </a:lnTo>
                    <a:lnTo>
                      <a:pt x="4561" y="2235"/>
                    </a:lnTo>
                    <a:lnTo>
                      <a:pt x="4474" y="2235"/>
                    </a:lnTo>
                    <a:lnTo>
                      <a:pt x="4465" y="2247"/>
                    </a:lnTo>
                    <a:lnTo>
                      <a:pt x="4453" y="2364"/>
                    </a:lnTo>
                    <a:lnTo>
                      <a:pt x="4593" y="2537"/>
                    </a:lnTo>
                    <a:lnTo>
                      <a:pt x="4593" y="2667"/>
                    </a:lnTo>
                    <a:lnTo>
                      <a:pt x="4488" y="2744"/>
                    </a:lnTo>
                    <a:lnTo>
                      <a:pt x="4401" y="2667"/>
                    </a:lnTo>
                    <a:lnTo>
                      <a:pt x="4388" y="2635"/>
                    </a:lnTo>
                    <a:lnTo>
                      <a:pt x="4361" y="2631"/>
                    </a:lnTo>
                    <a:lnTo>
                      <a:pt x="4349" y="2631"/>
                    </a:lnTo>
                    <a:lnTo>
                      <a:pt x="4280" y="2542"/>
                    </a:lnTo>
                    <a:lnTo>
                      <a:pt x="4280" y="2625"/>
                    </a:lnTo>
                    <a:lnTo>
                      <a:pt x="4294" y="2761"/>
                    </a:lnTo>
                    <a:lnTo>
                      <a:pt x="4294" y="2798"/>
                    </a:lnTo>
                    <a:lnTo>
                      <a:pt x="4415" y="2919"/>
                    </a:lnTo>
                    <a:lnTo>
                      <a:pt x="4465" y="2947"/>
                    </a:lnTo>
                    <a:lnTo>
                      <a:pt x="4482" y="3065"/>
                    </a:lnTo>
                    <a:lnTo>
                      <a:pt x="4488" y="3080"/>
                    </a:lnTo>
                    <a:lnTo>
                      <a:pt x="4465" y="3084"/>
                    </a:lnTo>
                    <a:lnTo>
                      <a:pt x="4453" y="3084"/>
                    </a:lnTo>
                    <a:lnTo>
                      <a:pt x="4346" y="2898"/>
                    </a:lnTo>
                    <a:lnTo>
                      <a:pt x="4276" y="2798"/>
                    </a:lnTo>
                    <a:lnTo>
                      <a:pt x="4192" y="2744"/>
                    </a:lnTo>
                    <a:lnTo>
                      <a:pt x="4182" y="2581"/>
                    </a:lnTo>
                    <a:lnTo>
                      <a:pt x="4171" y="2533"/>
                    </a:lnTo>
                    <a:lnTo>
                      <a:pt x="4171" y="2483"/>
                    </a:lnTo>
                    <a:lnTo>
                      <a:pt x="4063" y="2477"/>
                    </a:lnTo>
                    <a:lnTo>
                      <a:pt x="3962" y="2299"/>
                    </a:lnTo>
                    <a:lnTo>
                      <a:pt x="3893" y="2257"/>
                    </a:lnTo>
                    <a:lnTo>
                      <a:pt x="3846" y="2280"/>
                    </a:lnTo>
                    <a:lnTo>
                      <a:pt x="3701" y="2379"/>
                    </a:lnTo>
                    <a:lnTo>
                      <a:pt x="3566" y="2537"/>
                    </a:lnTo>
                    <a:lnTo>
                      <a:pt x="3487" y="2828"/>
                    </a:lnTo>
                    <a:lnTo>
                      <a:pt x="3464" y="2884"/>
                    </a:lnTo>
                    <a:lnTo>
                      <a:pt x="3464" y="2888"/>
                    </a:lnTo>
                    <a:lnTo>
                      <a:pt x="3418" y="2834"/>
                    </a:lnTo>
                    <a:lnTo>
                      <a:pt x="3393" y="2794"/>
                    </a:lnTo>
                    <a:lnTo>
                      <a:pt x="3390" y="2731"/>
                    </a:lnTo>
                    <a:lnTo>
                      <a:pt x="3288" y="2537"/>
                    </a:lnTo>
                    <a:lnTo>
                      <a:pt x="3284" y="2433"/>
                    </a:lnTo>
                    <a:lnTo>
                      <a:pt x="3219" y="2333"/>
                    </a:lnTo>
                    <a:lnTo>
                      <a:pt x="3201" y="2333"/>
                    </a:lnTo>
                    <a:lnTo>
                      <a:pt x="3173" y="2349"/>
                    </a:lnTo>
                    <a:lnTo>
                      <a:pt x="3159" y="2349"/>
                    </a:lnTo>
                    <a:lnTo>
                      <a:pt x="2971" y="2182"/>
                    </a:lnTo>
                    <a:lnTo>
                      <a:pt x="2804" y="2197"/>
                    </a:lnTo>
                    <a:lnTo>
                      <a:pt x="2595" y="2139"/>
                    </a:lnTo>
                    <a:lnTo>
                      <a:pt x="2507" y="2157"/>
                    </a:lnTo>
                    <a:lnTo>
                      <a:pt x="2334" y="1992"/>
                    </a:lnTo>
                    <a:lnTo>
                      <a:pt x="2261" y="2049"/>
                    </a:lnTo>
                    <a:lnTo>
                      <a:pt x="2299" y="2143"/>
                    </a:lnTo>
                    <a:lnTo>
                      <a:pt x="2434" y="2182"/>
                    </a:lnTo>
                    <a:lnTo>
                      <a:pt x="2434" y="2230"/>
                    </a:lnTo>
                    <a:lnTo>
                      <a:pt x="2466" y="2247"/>
                    </a:lnTo>
                    <a:lnTo>
                      <a:pt x="2503" y="2247"/>
                    </a:lnTo>
                    <a:lnTo>
                      <a:pt x="2595" y="2182"/>
                    </a:lnTo>
                    <a:lnTo>
                      <a:pt x="2616" y="2239"/>
                    </a:lnTo>
                    <a:lnTo>
                      <a:pt x="2716" y="2289"/>
                    </a:lnTo>
                    <a:lnTo>
                      <a:pt x="2716" y="2399"/>
                    </a:lnTo>
                    <a:lnTo>
                      <a:pt x="2685" y="2443"/>
                    </a:lnTo>
                    <a:lnTo>
                      <a:pt x="2685" y="2462"/>
                    </a:lnTo>
                    <a:lnTo>
                      <a:pt x="2299" y="2702"/>
                    </a:lnTo>
                    <a:lnTo>
                      <a:pt x="2228" y="2702"/>
                    </a:lnTo>
                    <a:lnTo>
                      <a:pt x="2186" y="2600"/>
                    </a:lnTo>
                    <a:lnTo>
                      <a:pt x="1985" y="2316"/>
                    </a:lnTo>
                    <a:lnTo>
                      <a:pt x="1917" y="2247"/>
                    </a:lnTo>
                    <a:lnTo>
                      <a:pt x="1894" y="2239"/>
                    </a:lnTo>
                    <a:lnTo>
                      <a:pt x="1789" y="2109"/>
                    </a:lnTo>
                    <a:lnTo>
                      <a:pt x="1789" y="2126"/>
                    </a:lnTo>
                    <a:lnTo>
                      <a:pt x="1835" y="2257"/>
                    </a:lnTo>
                    <a:lnTo>
                      <a:pt x="1917" y="2379"/>
                    </a:lnTo>
                    <a:lnTo>
                      <a:pt x="1927" y="2389"/>
                    </a:lnTo>
                    <a:lnTo>
                      <a:pt x="1927" y="2462"/>
                    </a:lnTo>
                    <a:lnTo>
                      <a:pt x="2180" y="2725"/>
                    </a:lnTo>
                    <a:lnTo>
                      <a:pt x="2261" y="2798"/>
                    </a:lnTo>
                    <a:lnTo>
                      <a:pt x="2317" y="2794"/>
                    </a:lnTo>
                    <a:lnTo>
                      <a:pt x="2438" y="2744"/>
                    </a:lnTo>
                    <a:lnTo>
                      <a:pt x="2489" y="2744"/>
                    </a:lnTo>
                    <a:lnTo>
                      <a:pt x="2485" y="2771"/>
                    </a:lnTo>
                    <a:lnTo>
                      <a:pt x="2401" y="2934"/>
                    </a:lnTo>
                    <a:lnTo>
                      <a:pt x="2386" y="3028"/>
                    </a:lnTo>
                    <a:lnTo>
                      <a:pt x="2100" y="3383"/>
                    </a:lnTo>
                    <a:lnTo>
                      <a:pt x="2104" y="3590"/>
                    </a:lnTo>
                    <a:lnTo>
                      <a:pt x="2127" y="3736"/>
                    </a:lnTo>
                    <a:lnTo>
                      <a:pt x="2127" y="3763"/>
                    </a:lnTo>
                    <a:lnTo>
                      <a:pt x="2140" y="3844"/>
                    </a:lnTo>
                    <a:lnTo>
                      <a:pt x="2140" y="3853"/>
                    </a:lnTo>
                    <a:lnTo>
                      <a:pt x="1927" y="4024"/>
                    </a:lnTo>
                    <a:lnTo>
                      <a:pt x="1913" y="4149"/>
                    </a:lnTo>
                    <a:lnTo>
                      <a:pt x="1904" y="4201"/>
                    </a:lnTo>
                    <a:lnTo>
                      <a:pt x="1904" y="4214"/>
                    </a:lnTo>
                    <a:lnTo>
                      <a:pt x="1819" y="4262"/>
                    </a:lnTo>
                    <a:lnTo>
                      <a:pt x="1626" y="4583"/>
                    </a:lnTo>
                    <a:lnTo>
                      <a:pt x="1522" y="4679"/>
                    </a:lnTo>
                    <a:lnTo>
                      <a:pt x="1322" y="4679"/>
                    </a:lnTo>
                    <a:lnTo>
                      <a:pt x="1280" y="4500"/>
                    </a:lnTo>
                    <a:lnTo>
                      <a:pt x="1171" y="4178"/>
                    </a:lnTo>
                    <a:lnTo>
                      <a:pt x="1092" y="4015"/>
                    </a:lnTo>
                    <a:lnTo>
                      <a:pt x="1115" y="3755"/>
                    </a:lnTo>
                    <a:lnTo>
                      <a:pt x="1128" y="3713"/>
                    </a:lnTo>
                    <a:lnTo>
                      <a:pt x="1128" y="3704"/>
                    </a:lnTo>
                    <a:lnTo>
                      <a:pt x="1092" y="3683"/>
                    </a:lnTo>
                    <a:lnTo>
                      <a:pt x="1092" y="3546"/>
                    </a:lnTo>
                    <a:lnTo>
                      <a:pt x="936" y="3324"/>
                    </a:lnTo>
                    <a:lnTo>
                      <a:pt x="988" y="3193"/>
                    </a:lnTo>
                    <a:lnTo>
                      <a:pt x="921" y="3105"/>
                    </a:lnTo>
                    <a:lnTo>
                      <a:pt x="792" y="3101"/>
                    </a:lnTo>
                    <a:lnTo>
                      <a:pt x="704" y="3007"/>
                    </a:lnTo>
                    <a:lnTo>
                      <a:pt x="649" y="3028"/>
                    </a:lnTo>
                    <a:lnTo>
                      <a:pt x="614" y="3084"/>
                    </a:lnTo>
                    <a:lnTo>
                      <a:pt x="263" y="3101"/>
                    </a:lnTo>
                    <a:lnTo>
                      <a:pt x="124" y="2988"/>
                    </a:lnTo>
                    <a:lnTo>
                      <a:pt x="46" y="2805"/>
                    </a:lnTo>
                    <a:lnTo>
                      <a:pt x="0" y="2744"/>
                    </a:lnTo>
                    <a:lnTo>
                      <a:pt x="17" y="2606"/>
                    </a:lnTo>
                    <a:lnTo>
                      <a:pt x="0" y="2414"/>
                    </a:lnTo>
                    <a:lnTo>
                      <a:pt x="119" y="2166"/>
                    </a:lnTo>
                    <a:lnTo>
                      <a:pt x="132" y="2157"/>
                    </a:lnTo>
                    <a:lnTo>
                      <a:pt x="220" y="2143"/>
                    </a:lnTo>
                    <a:lnTo>
                      <a:pt x="234" y="2122"/>
                    </a:lnTo>
                    <a:lnTo>
                      <a:pt x="263" y="1961"/>
                    </a:lnTo>
                    <a:lnTo>
                      <a:pt x="301" y="1925"/>
                    </a:lnTo>
                    <a:lnTo>
                      <a:pt x="389" y="1861"/>
                    </a:lnTo>
                    <a:lnTo>
                      <a:pt x="547" y="1861"/>
                    </a:lnTo>
                    <a:lnTo>
                      <a:pt x="610" y="1825"/>
                    </a:lnTo>
                    <a:lnTo>
                      <a:pt x="658" y="1815"/>
                    </a:lnTo>
                    <a:lnTo>
                      <a:pt x="827" y="1784"/>
                    </a:lnTo>
                    <a:lnTo>
                      <a:pt x="946" y="1794"/>
                    </a:lnTo>
                    <a:lnTo>
                      <a:pt x="977" y="1802"/>
                    </a:lnTo>
                    <a:lnTo>
                      <a:pt x="984" y="1802"/>
                    </a:lnTo>
                    <a:lnTo>
                      <a:pt x="1002" y="1853"/>
                    </a:lnTo>
                    <a:lnTo>
                      <a:pt x="1025" y="1951"/>
                    </a:lnTo>
                    <a:lnTo>
                      <a:pt x="1115" y="1997"/>
                    </a:lnTo>
                    <a:lnTo>
                      <a:pt x="1148" y="2049"/>
                    </a:lnTo>
                    <a:lnTo>
                      <a:pt x="1322" y="2011"/>
                    </a:lnTo>
                    <a:lnTo>
                      <a:pt x="1328" y="1944"/>
                    </a:lnTo>
                    <a:lnTo>
                      <a:pt x="1341" y="1919"/>
                    </a:lnTo>
                    <a:lnTo>
                      <a:pt x="1518" y="2011"/>
                    </a:lnTo>
                    <a:lnTo>
                      <a:pt x="1583" y="1997"/>
                    </a:lnTo>
                    <a:lnTo>
                      <a:pt x="1587" y="1992"/>
                    </a:lnTo>
                    <a:lnTo>
                      <a:pt x="1591" y="2047"/>
                    </a:lnTo>
                    <a:lnTo>
                      <a:pt x="1612" y="2049"/>
                    </a:lnTo>
                    <a:lnTo>
                      <a:pt x="1626" y="2049"/>
                    </a:lnTo>
                    <a:lnTo>
                      <a:pt x="1626" y="2080"/>
                    </a:lnTo>
                    <a:lnTo>
                      <a:pt x="1637" y="2080"/>
                    </a:lnTo>
                    <a:lnTo>
                      <a:pt x="1802" y="1992"/>
                    </a:lnTo>
                    <a:lnTo>
                      <a:pt x="1819" y="1844"/>
                    </a:lnTo>
                    <a:lnTo>
                      <a:pt x="1819" y="1771"/>
                    </a:lnTo>
                    <a:lnTo>
                      <a:pt x="1798" y="1771"/>
                    </a:lnTo>
                    <a:lnTo>
                      <a:pt x="1702" y="1802"/>
                    </a:lnTo>
                    <a:lnTo>
                      <a:pt x="1522" y="1765"/>
                    </a:lnTo>
                    <a:lnTo>
                      <a:pt x="1489" y="1734"/>
                    </a:lnTo>
                    <a:lnTo>
                      <a:pt x="1485" y="1671"/>
                    </a:lnTo>
                    <a:lnTo>
                      <a:pt x="1518" y="1614"/>
                    </a:lnTo>
                    <a:lnTo>
                      <a:pt x="1518" y="1598"/>
                    </a:lnTo>
                    <a:lnTo>
                      <a:pt x="1651" y="1569"/>
                    </a:lnTo>
                    <a:lnTo>
                      <a:pt x="1785" y="1521"/>
                    </a:lnTo>
                    <a:lnTo>
                      <a:pt x="1904" y="1575"/>
                    </a:lnTo>
                    <a:lnTo>
                      <a:pt x="2006" y="1544"/>
                    </a:lnTo>
                    <a:lnTo>
                      <a:pt x="2011" y="1544"/>
                    </a:lnTo>
                    <a:lnTo>
                      <a:pt x="2011" y="1531"/>
                    </a:lnTo>
                    <a:lnTo>
                      <a:pt x="1998" y="1510"/>
                    </a:lnTo>
                    <a:lnTo>
                      <a:pt x="1921" y="1500"/>
                    </a:lnTo>
                    <a:lnTo>
                      <a:pt x="1821" y="1433"/>
                    </a:lnTo>
                    <a:lnTo>
                      <a:pt x="1816" y="1410"/>
                    </a:lnTo>
                    <a:lnTo>
                      <a:pt x="1802" y="1410"/>
                    </a:lnTo>
                    <a:lnTo>
                      <a:pt x="1779" y="1449"/>
                    </a:lnTo>
                    <a:lnTo>
                      <a:pt x="1685" y="1443"/>
                    </a:lnTo>
                    <a:lnTo>
                      <a:pt x="1629" y="1410"/>
                    </a:lnTo>
                    <a:lnTo>
                      <a:pt x="1608" y="1410"/>
                    </a:lnTo>
                    <a:lnTo>
                      <a:pt x="1514" y="1514"/>
                    </a:lnTo>
                    <a:lnTo>
                      <a:pt x="1503" y="1594"/>
                    </a:lnTo>
                    <a:lnTo>
                      <a:pt x="1489" y="1594"/>
                    </a:lnTo>
                    <a:lnTo>
                      <a:pt x="1480" y="1604"/>
                    </a:lnTo>
                    <a:lnTo>
                      <a:pt x="1480" y="1617"/>
                    </a:lnTo>
                    <a:lnTo>
                      <a:pt x="1403" y="1667"/>
                    </a:lnTo>
                    <a:lnTo>
                      <a:pt x="1397" y="1677"/>
                    </a:lnTo>
                    <a:lnTo>
                      <a:pt x="1397" y="1784"/>
                    </a:lnTo>
                    <a:lnTo>
                      <a:pt x="1341" y="1784"/>
                    </a:lnTo>
                    <a:lnTo>
                      <a:pt x="1341" y="1727"/>
                    </a:lnTo>
                    <a:lnTo>
                      <a:pt x="1234" y="1575"/>
                    </a:lnTo>
                    <a:lnTo>
                      <a:pt x="1115" y="1504"/>
                    </a:lnTo>
                    <a:lnTo>
                      <a:pt x="1042" y="1504"/>
                    </a:lnTo>
                    <a:lnTo>
                      <a:pt x="1036" y="1510"/>
                    </a:lnTo>
                    <a:lnTo>
                      <a:pt x="1036" y="1516"/>
                    </a:lnTo>
                    <a:lnTo>
                      <a:pt x="1230" y="1629"/>
                    </a:lnTo>
                    <a:lnTo>
                      <a:pt x="1230" y="1648"/>
                    </a:lnTo>
                    <a:lnTo>
                      <a:pt x="1207" y="1683"/>
                    </a:lnTo>
                    <a:lnTo>
                      <a:pt x="1148" y="1761"/>
                    </a:lnTo>
                    <a:lnTo>
                      <a:pt x="1144" y="1671"/>
                    </a:lnTo>
                    <a:lnTo>
                      <a:pt x="1019" y="1594"/>
                    </a:lnTo>
                    <a:lnTo>
                      <a:pt x="1002" y="1594"/>
                    </a:lnTo>
                    <a:lnTo>
                      <a:pt x="904" y="1504"/>
                    </a:lnTo>
                    <a:lnTo>
                      <a:pt x="827" y="1510"/>
                    </a:lnTo>
                    <a:lnTo>
                      <a:pt x="798" y="1521"/>
                    </a:lnTo>
                    <a:lnTo>
                      <a:pt x="654" y="1521"/>
                    </a:lnTo>
                    <a:lnTo>
                      <a:pt x="599" y="1711"/>
                    </a:lnTo>
                    <a:lnTo>
                      <a:pt x="599" y="1731"/>
                    </a:lnTo>
                    <a:lnTo>
                      <a:pt x="497" y="1802"/>
                    </a:lnTo>
                    <a:lnTo>
                      <a:pt x="318" y="1802"/>
                    </a:lnTo>
                    <a:lnTo>
                      <a:pt x="263" y="1708"/>
                    </a:lnTo>
                    <a:lnTo>
                      <a:pt x="318" y="1594"/>
                    </a:lnTo>
                    <a:lnTo>
                      <a:pt x="318" y="1521"/>
                    </a:lnTo>
                    <a:lnTo>
                      <a:pt x="349" y="1485"/>
                    </a:lnTo>
                    <a:lnTo>
                      <a:pt x="460" y="1491"/>
                    </a:lnTo>
                    <a:lnTo>
                      <a:pt x="543" y="1521"/>
                    </a:lnTo>
                    <a:lnTo>
                      <a:pt x="547" y="1410"/>
                    </a:lnTo>
                    <a:lnTo>
                      <a:pt x="460" y="1320"/>
                    </a:lnTo>
                    <a:lnTo>
                      <a:pt x="483" y="1301"/>
                    </a:lnTo>
                    <a:lnTo>
                      <a:pt x="606" y="1257"/>
                    </a:lnTo>
                    <a:lnTo>
                      <a:pt x="677" y="1207"/>
                    </a:lnTo>
                    <a:lnTo>
                      <a:pt x="831" y="1113"/>
                    </a:lnTo>
                    <a:lnTo>
                      <a:pt x="900" y="1053"/>
                    </a:lnTo>
                    <a:lnTo>
                      <a:pt x="900" y="957"/>
                    </a:lnTo>
                    <a:lnTo>
                      <a:pt x="917" y="940"/>
                    </a:lnTo>
                    <a:lnTo>
                      <a:pt x="921" y="940"/>
                    </a:lnTo>
                    <a:lnTo>
                      <a:pt x="933" y="955"/>
                    </a:lnTo>
                    <a:lnTo>
                      <a:pt x="933" y="1049"/>
                    </a:lnTo>
                    <a:lnTo>
                      <a:pt x="1105" y="1124"/>
                    </a:lnTo>
                    <a:lnTo>
                      <a:pt x="1148" y="1103"/>
                    </a:lnTo>
                    <a:lnTo>
                      <a:pt x="1269" y="1017"/>
                    </a:lnTo>
                    <a:lnTo>
                      <a:pt x="1272" y="971"/>
                    </a:lnTo>
                    <a:lnTo>
                      <a:pt x="1272" y="957"/>
                    </a:lnTo>
                    <a:lnTo>
                      <a:pt x="1336" y="940"/>
                    </a:lnTo>
                    <a:lnTo>
                      <a:pt x="1351" y="917"/>
                    </a:lnTo>
                    <a:lnTo>
                      <a:pt x="1374" y="871"/>
                    </a:lnTo>
                    <a:lnTo>
                      <a:pt x="1403" y="855"/>
                    </a:lnTo>
                    <a:lnTo>
                      <a:pt x="1336" y="855"/>
                    </a:lnTo>
                    <a:lnTo>
                      <a:pt x="1297" y="865"/>
                    </a:lnTo>
                    <a:lnTo>
                      <a:pt x="1290" y="865"/>
                    </a:lnTo>
                    <a:lnTo>
                      <a:pt x="1221" y="758"/>
                    </a:lnTo>
                    <a:lnTo>
                      <a:pt x="1293" y="685"/>
                    </a:lnTo>
                    <a:lnTo>
                      <a:pt x="1305" y="677"/>
                    </a:lnTo>
                    <a:lnTo>
                      <a:pt x="1322" y="658"/>
                    </a:lnTo>
                    <a:lnTo>
                      <a:pt x="1290" y="639"/>
                    </a:lnTo>
                    <a:lnTo>
                      <a:pt x="1132" y="752"/>
                    </a:lnTo>
                    <a:lnTo>
                      <a:pt x="1184" y="865"/>
                    </a:lnTo>
                    <a:lnTo>
                      <a:pt x="1144" y="886"/>
                    </a:lnTo>
                    <a:lnTo>
                      <a:pt x="1144" y="923"/>
                    </a:lnTo>
                    <a:lnTo>
                      <a:pt x="1115" y="936"/>
                    </a:lnTo>
                    <a:lnTo>
                      <a:pt x="1115" y="963"/>
                    </a:lnTo>
                    <a:lnTo>
                      <a:pt x="1128" y="999"/>
                    </a:lnTo>
                    <a:lnTo>
                      <a:pt x="1128" y="1011"/>
                    </a:lnTo>
                    <a:lnTo>
                      <a:pt x="1042" y="1011"/>
                    </a:lnTo>
                    <a:lnTo>
                      <a:pt x="1025" y="940"/>
                    </a:lnTo>
                    <a:lnTo>
                      <a:pt x="933" y="882"/>
                    </a:lnTo>
                    <a:lnTo>
                      <a:pt x="831" y="940"/>
                    </a:lnTo>
                    <a:lnTo>
                      <a:pt x="792" y="865"/>
                    </a:lnTo>
                    <a:lnTo>
                      <a:pt x="812" y="742"/>
                    </a:lnTo>
                    <a:lnTo>
                      <a:pt x="812" y="733"/>
                    </a:lnTo>
                    <a:lnTo>
                      <a:pt x="1006" y="658"/>
                    </a:lnTo>
                    <a:lnTo>
                      <a:pt x="1140" y="458"/>
                    </a:lnTo>
                    <a:lnTo>
                      <a:pt x="1203" y="422"/>
                    </a:lnTo>
                    <a:lnTo>
                      <a:pt x="1341" y="358"/>
                    </a:lnTo>
                    <a:lnTo>
                      <a:pt x="1426" y="391"/>
                    </a:lnTo>
                    <a:lnTo>
                      <a:pt x="1434" y="451"/>
                    </a:lnTo>
                    <a:lnTo>
                      <a:pt x="1651" y="452"/>
                    </a:lnTo>
                    <a:lnTo>
                      <a:pt x="1714" y="472"/>
                    </a:lnTo>
                    <a:lnTo>
                      <a:pt x="1779" y="558"/>
                    </a:lnTo>
                    <a:lnTo>
                      <a:pt x="1779" y="564"/>
                    </a:lnTo>
                    <a:lnTo>
                      <a:pt x="1675" y="579"/>
                    </a:lnTo>
                    <a:lnTo>
                      <a:pt x="1597" y="579"/>
                    </a:lnTo>
                    <a:lnTo>
                      <a:pt x="1597" y="594"/>
                    </a:lnTo>
                    <a:lnTo>
                      <a:pt x="1626" y="658"/>
                    </a:lnTo>
                    <a:lnTo>
                      <a:pt x="1685" y="639"/>
                    </a:lnTo>
                    <a:lnTo>
                      <a:pt x="1771" y="658"/>
                    </a:lnTo>
                    <a:lnTo>
                      <a:pt x="1779" y="658"/>
                    </a:lnTo>
                    <a:lnTo>
                      <a:pt x="1785" y="579"/>
                    </a:lnTo>
                    <a:lnTo>
                      <a:pt x="2121" y="445"/>
                    </a:lnTo>
                    <a:lnTo>
                      <a:pt x="2228" y="412"/>
                    </a:lnTo>
                    <a:lnTo>
                      <a:pt x="2261" y="378"/>
                    </a:lnTo>
                    <a:lnTo>
                      <a:pt x="2393" y="445"/>
                    </a:lnTo>
                    <a:lnTo>
                      <a:pt x="2395" y="451"/>
                    </a:lnTo>
                    <a:lnTo>
                      <a:pt x="2395" y="431"/>
                    </a:lnTo>
                    <a:lnTo>
                      <a:pt x="2366" y="355"/>
                    </a:lnTo>
                    <a:lnTo>
                      <a:pt x="2366" y="266"/>
                    </a:lnTo>
                    <a:lnTo>
                      <a:pt x="2438" y="266"/>
                    </a:lnTo>
                    <a:lnTo>
                      <a:pt x="2493" y="358"/>
                    </a:lnTo>
                    <a:lnTo>
                      <a:pt x="2545" y="397"/>
                    </a:lnTo>
                    <a:lnTo>
                      <a:pt x="2574" y="495"/>
                    </a:lnTo>
                    <a:lnTo>
                      <a:pt x="2574" y="500"/>
                    </a:lnTo>
                    <a:lnTo>
                      <a:pt x="2578" y="504"/>
                    </a:lnTo>
                    <a:lnTo>
                      <a:pt x="2614" y="418"/>
                    </a:lnTo>
                    <a:lnTo>
                      <a:pt x="2614" y="408"/>
                    </a:lnTo>
                    <a:lnTo>
                      <a:pt x="2507" y="295"/>
                    </a:lnTo>
                    <a:lnTo>
                      <a:pt x="2507" y="266"/>
                    </a:lnTo>
                    <a:lnTo>
                      <a:pt x="2578" y="266"/>
                    </a:lnTo>
                    <a:lnTo>
                      <a:pt x="2578" y="293"/>
                    </a:lnTo>
                    <a:lnTo>
                      <a:pt x="2583" y="295"/>
                    </a:lnTo>
                    <a:lnTo>
                      <a:pt x="2614" y="266"/>
                    </a:lnTo>
                    <a:lnTo>
                      <a:pt x="2614" y="172"/>
                    </a:lnTo>
                    <a:lnTo>
                      <a:pt x="2706" y="172"/>
                    </a:lnTo>
                    <a:lnTo>
                      <a:pt x="2795" y="113"/>
                    </a:lnTo>
                    <a:lnTo>
                      <a:pt x="2965" y="76"/>
                    </a:lnTo>
                    <a:lnTo>
                      <a:pt x="2975" y="17"/>
                    </a:lnTo>
                    <a:lnTo>
                      <a:pt x="3027" y="0"/>
                    </a:lnTo>
                    <a:lnTo>
                      <a:pt x="3067" y="17"/>
                    </a:lnTo>
                    <a:lnTo>
                      <a:pt x="3288" y="40"/>
                    </a:lnTo>
                    <a:close/>
                  </a:path>
                </a:pathLst>
              </a:custGeom>
              <a:solidFill>
                <a:srgbClr val="C8C8C8"/>
              </a:solidFill>
              <a:ln w="9525" cap="rnd">
                <a:solidFill>
                  <a:schemeClr val="bg1"/>
                </a:solidFill>
                <a:round/>
                <a:headEnd/>
                <a:tailEnd/>
              </a:ln>
            </p:spPr>
            <p:txBody>
              <a:bodyPr/>
              <a:lstStyle/>
              <a:p>
                <a:endParaRPr lang="en-US" dirty="0"/>
              </a:p>
            </p:txBody>
          </p:sp>
          <p:sp>
            <p:nvSpPr>
              <p:cNvPr id="19" name="Freeform 178"/>
              <p:cNvSpPr>
                <a:spLocks/>
              </p:cNvSpPr>
              <p:nvPr/>
            </p:nvSpPr>
            <p:spPr bwMode="gray">
              <a:xfrm>
                <a:off x="9866662" y="2754896"/>
                <a:ext cx="79030" cy="91069"/>
              </a:xfrm>
              <a:custGeom>
                <a:avLst/>
                <a:gdLst>
                  <a:gd name="T0" fmla="*/ 87 w 351"/>
                  <a:gd name="T1" fmla="*/ 10 h 398"/>
                  <a:gd name="T2" fmla="*/ 69 w 351"/>
                  <a:gd name="T3" fmla="*/ 13 h 398"/>
                  <a:gd name="T4" fmla="*/ 69 w 351"/>
                  <a:gd name="T5" fmla="*/ 17 h 398"/>
                  <a:gd name="T6" fmla="*/ 74 w 351"/>
                  <a:gd name="T7" fmla="*/ 25 h 398"/>
                  <a:gd name="T8" fmla="*/ 76 w 351"/>
                  <a:gd name="T9" fmla="*/ 37 h 398"/>
                  <a:gd name="T10" fmla="*/ 87 w 351"/>
                  <a:gd name="T11" fmla="*/ 48 h 398"/>
                  <a:gd name="T12" fmla="*/ 59 w 351"/>
                  <a:gd name="T13" fmla="*/ 100 h 398"/>
                  <a:gd name="T14" fmla="*/ 5 w 351"/>
                  <a:gd name="T15" fmla="*/ 95 h 398"/>
                  <a:gd name="T16" fmla="*/ 3 w 351"/>
                  <a:gd name="T17" fmla="*/ 79 h 398"/>
                  <a:gd name="T18" fmla="*/ 0 w 351"/>
                  <a:gd name="T19" fmla="*/ 46 h 398"/>
                  <a:gd name="T20" fmla="*/ 28 w 351"/>
                  <a:gd name="T21" fmla="*/ 28 h 398"/>
                  <a:gd name="T22" fmla="*/ 41 w 351"/>
                  <a:gd name="T23" fmla="*/ 10 h 398"/>
                  <a:gd name="T24" fmla="*/ 60 w 351"/>
                  <a:gd name="T25" fmla="*/ 5 h 398"/>
                  <a:gd name="T26" fmla="*/ 63 w 351"/>
                  <a:gd name="T27" fmla="*/ 0 h 398"/>
                  <a:gd name="T28" fmla="*/ 87 w 351"/>
                  <a:gd name="T29" fmla="*/ 0 h 398"/>
                  <a:gd name="T30" fmla="*/ 87 w 351"/>
                  <a:gd name="T31" fmla="*/ 10 h 3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1"/>
                  <a:gd name="T49" fmla="*/ 0 h 398"/>
                  <a:gd name="T50" fmla="*/ 351 w 351"/>
                  <a:gd name="T51" fmla="*/ 398 h 3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1" h="398">
                    <a:moveTo>
                      <a:pt x="351" y="37"/>
                    </a:moveTo>
                    <a:lnTo>
                      <a:pt x="276" y="52"/>
                    </a:lnTo>
                    <a:lnTo>
                      <a:pt x="276" y="65"/>
                    </a:lnTo>
                    <a:lnTo>
                      <a:pt x="297" y="98"/>
                    </a:lnTo>
                    <a:lnTo>
                      <a:pt x="307" y="146"/>
                    </a:lnTo>
                    <a:lnTo>
                      <a:pt x="351" y="192"/>
                    </a:lnTo>
                    <a:lnTo>
                      <a:pt x="236" y="398"/>
                    </a:lnTo>
                    <a:lnTo>
                      <a:pt x="21" y="378"/>
                    </a:lnTo>
                    <a:lnTo>
                      <a:pt x="13" y="315"/>
                    </a:lnTo>
                    <a:lnTo>
                      <a:pt x="0" y="181"/>
                    </a:lnTo>
                    <a:lnTo>
                      <a:pt x="113" y="113"/>
                    </a:lnTo>
                    <a:lnTo>
                      <a:pt x="165" y="37"/>
                    </a:lnTo>
                    <a:lnTo>
                      <a:pt x="240" y="19"/>
                    </a:lnTo>
                    <a:lnTo>
                      <a:pt x="253" y="0"/>
                    </a:lnTo>
                    <a:lnTo>
                      <a:pt x="351" y="0"/>
                    </a:lnTo>
                    <a:lnTo>
                      <a:pt x="351" y="37"/>
                    </a:lnTo>
                    <a:close/>
                  </a:path>
                </a:pathLst>
              </a:custGeom>
              <a:solidFill>
                <a:srgbClr val="C8C8C8"/>
              </a:solidFill>
              <a:ln w="9525" cap="rnd">
                <a:solidFill>
                  <a:schemeClr val="bg1"/>
                </a:solidFill>
                <a:round/>
                <a:headEnd/>
                <a:tailEnd/>
              </a:ln>
            </p:spPr>
            <p:txBody>
              <a:bodyPr/>
              <a:lstStyle/>
              <a:p>
                <a:endParaRPr lang="en-US" dirty="0"/>
              </a:p>
            </p:txBody>
          </p:sp>
          <p:sp>
            <p:nvSpPr>
              <p:cNvPr id="20" name="Freeform 179"/>
              <p:cNvSpPr>
                <a:spLocks/>
              </p:cNvSpPr>
              <p:nvPr/>
            </p:nvSpPr>
            <p:spPr bwMode="gray">
              <a:xfrm>
                <a:off x="9755570" y="2776405"/>
                <a:ext cx="86705" cy="91069"/>
              </a:xfrm>
              <a:custGeom>
                <a:avLst/>
                <a:gdLst>
                  <a:gd name="T0" fmla="*/ 88 w 384"/>
                  <a:gd name="T1" fmla="*/ 66 h 398"/>
                  <a:gd name="T2" fmla="*/ 91 w 384"/>
                  <a:gd name="T3" fmla="*/ 60 h 398"/>
                  <a:gd name="T4" fmla="*/ 91 w 384"/>
                  <a:gd name="T5" fmla="*/ 59 h 398"/>
                  <a:gd name="T6" fmla="*/ 92 w 384"/>
                  <a:gd name="T7" fmla="*/ 58 h 398"/>
                  <a:gd name="T8" fmla="*/ 96 w 384"/>
                  <a:gd name="T9" fmla="*/ 67 h 398"/>
                  <a:gd name="T10" fmla="*/ 92 w 384"/>
                  <a:gd name="T11" fmla="*/ 77 h 398"/>
                  <a:gd name="T12" fmla="*/ 96 w 384"/>
                  <a:gd name="T13" fmla="*/ 95 h 398"/>
                  <a:gd name="T14" fmla="*/ 90 w 384"/>
                  <a:gd name="T15" fmla="*/ 98 h 398"/>
                  <a:gd name="T16" fmla="*/ 89 w 384"/>
                  <a:gd name="T17" fmla="*/ 100 h 398"/>
                  <a:gd name="T18" fmla="*/ 49 w 384"/>
                  <a:gd name="T19" fmla="*/ 71 h 398"/>
                  <a:gd name="T20" fmla="*/ 47 w 384"/>
                  <a:gd name="T21" fmla="*/ 55 h 398"/>
                  <a:gd name="T22" fmla="*/ 47 w 384"/>
                  <a:gd name="T23" fmla="*/ 55 h 398"/>
                  <a:gd name="T24" fmla="*/ 41 w 384"/>
                  <a:gd name="T25" fmla="*/ 54 h 398"/>
                  <a:gd name="T26" fmla="*/ 38 w 384"/>
                  <a:gd name="T27" fmla="*/ 54 h 398"/>
                  <a:gd name="T28" fmla="*/ 25 w 384"/>
                  <a:gd name="T29" fmla="*/ 28 h 398"/>
                  <a:gd name="T30" fmla="*/ 14 w 384"/>
                  <a:gd name="T31" fmla="*/ 21 h 398"/>
                  <a:gd name="T32" fmla="*/ 0 w 384"/>
                  <a:gd name="T33" fmla="*/ 6 h 398"/>
                  <a:gd name="T34" fmla="*/ 7 w 384"/>
                  <a:gd name="T35" fmla="*/ 1 h 398"/>
                  <a:gd name="T36" fmla="*/ 11 w 384"/>
                  <a:gd name="T37" fmla="*/ 0 h 398"/>
                  <a:gd name="T38" fmla="*/ 68 w 384"/>
                  <a:gd name="T39" fmla="*/ 37 h 398"/>
                  <a:gd name="T40" fmla="*/ 88 w 384"/>
                  <a:gd name="T41" fmla="*/ 66 h 3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398"/>
                  <a:gd name="T65" fmla="*/ 384 w 384"/>
                  <a:gd name="T66" fmla="*/ 398 h 3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398">
                    <a:moveTo>
                      <a:pt x="350" y="263"/>
                    </a:moveTo>
                    <a:lnTo>
                      <a:pt x="363" y="242"/>
                    </a:lnTo>
                    <a:lnTo>
                      <a:pt x="363" y="238"/>
                    </a:lnTo>
                    <a:lnTo>
                      <a:pt x="367" y="233"/>
                    </a:lnTo>
                    <a:lnTo>
                      <a:pt x="384" y="267"/>
                    </a:lnTo>
                    <a:lnTo>
                      <a:pt x="367" y="307"/>
                    </a:lnTo>
                    <a:lnTo>
                      <a:pt x="384" y="378"/>
                    </a:lnTo>
                    <a:lnTo>
                      <a:pt x="359" y="392"/>
                    </a:lnTo>
                    <a:lnTo>
                      <a:pt x="354" y="398"/>
                    </a:lnTo>
                    <a:lnTo>
                      <a:pt x="198" y="284"/>
                    </a:lnTo>
                    <a:lnTo>
                      <a:pt x="187" y="223"/>
                    </a:lnTo>
                    <a:lnTo>
                      <a:pt x="187" y="221"/>
                    </a:lnTo>
                    <a:lnTo>
                      <a:pt x="162" y="217"/>
                    </a:lnTo>
                    <a:lnTo>
                      <a:pt x="150" y="217"/>
                    </a:lnTo>
                    <a:lnTo>
                      <a:pt x="102" y="114"/>
                    </a:lnTo>
                    <a:lnTo>
                      <a:pt x="58" y="83"/>
                    </a:lnTo>
                    <a:lnTo>
                      <a:pt x="0" y="23"/>
                    </a:lnTo>
                    <a:lnTo>
                      <a:pt x="31" y="4"/>
                    </a:lnTo>
                    <a:lnTo>
                      <a:pt x="44" y="0"/>
                    </a:lnTo>
                    <a:lnTo>
                      <a:pt x="269" y="146"/>
                    </a:lnTo>
                    <a:lnTo>
                      <a:pt x="350" y="263"/>
                    </a:lnTo>
                    <a:close/>
                  </a:path>
                </a:pathLst>
              </a:custGeom>
              <a:solidFill>
                <a:srgbClr val="C8C8C8"/>
              </a:solidFill>
              <a:ln w="9525" cap="rnd">
                <a:solidFill>
                  <a:schemeClr val="bg1"/>
                </a:solidFill>
                <a:round/>
                <a:headEnd/>
                <a:tailEnd/>
              </a:ln>
            </p:spPr>
            <p:txBody>
              <a:bodyPr/>
              <a:lstStyle/>
              <a:p>
                <a:endParaRPr lang="en-US" dirty="0"/>
              </a:p>
            </p:txBody>
          </p:sp>
          <p:sp>
            <p:nvSpPr>
              <p:cNvPr id="21" name="Freeform 180"/>
              <p:cNvSpPr>
                <a:spLocks/>
              </p:cNvSpPr>
              <p:nvPr/>
            </p:nvSpPr>
            <p:spPr bwMode="gray">
              <a:xfrm>
                <a:off x="10059042" y="2806610"/>
                <a:ext cx="155800" cy="103884"/>
              </a:xfrm>
              <a:custGeom>
                <a:avLst/>
                <a:gdLst>
                  <a:gd name="T0" fmla="*/ 38 w 689"/>
                  <a:gd name="T1" fmla="*/ 40 h 453"/>
                  <a:gd name="T2" fmla="*/ 57 w 689"/>
                  <a:gd name="T3" fmla="*/ 22 h 453"/>
                  <a:gd name="T4" fmla="*/ 68 w 689"/>
                  <a:gd name="T5" fmla="*/ 24 h 453"/>
                  <a:gd name="T6" fmla="*/ 116 w 689"/>
                  <a:gd name="T7" fmla="*/ 45 h 453"/>
                  <a:gd name="T8" fmla="*/ 151 w 689"/>
                  <a:gd name="T9" fmla="*/ 63 h 453"/>
                  <a:gd name="T10" fmla="*/ 135 w 689"/>
                  <a:gd name="T11" fmla="*/ 73 h 453"/>
                  <a:gd name="T12" fmla="*/ 170 w 689"/>
                  <a:gd name="T13" fmla="*/ 102 h 453"/>
                  <a:gd name="T14" fmla="*/ 173 w 689"/>
                  <a:gd name="T15" fmla="*/ 104 h 453"/>
                  <a:gd name="T16" fmla="*/ 173 w 689"/>
                  <a:gd name="T17" fmla="*/ 114 h 453"/>
                  <a:gd name="T18" fmla="*/ 152 w 689"/>
                  <a:gd name="T19" fmla="*/ 114 h 453"/>
                  <a:gd name="T20" fmla="*/ 130 w 689"/>
                  <a:gd name="T21" fmla="*/ 91 h 453"/>
                  <a:gd name="T22" fmla="*/ 110 w 689"/>
                  <a:gd name="T23" fmla="*/ 87 h 453"/>
                  <a:gd name="T24" fmla="*/ 109 w 689"/>
                  <a:gd name="T25" fmla="*/ 86 h 453"/>
                  <a:gd name="T26" fmla="*/ 107 w 689"/>
                  <a:gd name="T27" fmla="*/ 97 h 453"/>
                  <a:gd name="T28" fmla="*/ 97 w 689"/>
                  <a:gd name="T29" fmla="*/ 103 h 453"/>
                  <a:gd name="T30" fmla="*/ 93 w 689"/>
                  <a:gd name="T31" fmla="*/ 103 h 453"/>
                  <a:gd name="T32" fmla="*/ 65 w 689"/>
                  <a:gd name="T33" fmla="*/ 91 h 453"/>
                  <a:gd name="T34" fmla="*/ 65 w 689"/>
                  <a:gd name="T35" fmla="*/ 64 h 453"/>
                  <a:gd name="T36" fmla="*/ 38 w 689"/>
                  <a:gd name="T37" fmla="*/ 59 h 453"/>
                  <a:gd name="T38" fmla="*/ 13 w 689"/>
                  <a:gd name="T39" fmla="*/ 42 h 453"/>
                  <a:gd name="T40" fmla="*/ 0 w 689"/>
                  <a:gd name="T41" fmla="*/ 6 h 453"/>
                  <a:gd name="T42" fmla="*/ 12 w 689"/>
                  <a:gd name="T43" fmla="*/ 0 h 453"/>
                  <a:gd name="T44" fmla="*/ 26 w 689"/>
                  <a:gd name="T45" fmla="*/ 27 h 453"/>
                  <a:gd name="T46" fmla="*/ 38 w 689"/>
                  <a:gd name="T47" fmla="*/ 40 h 4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9"/>
                  <a:gd name="T73" fmla="*/ 0 h 453"/>
                  <a:gd name="T74" fmla="*/ 689 w 689"/>
                  <a:gd name="T75" fmla="*/ 453 h 4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9" h="453">
                    <a:moveTo>
                      <a:pt x="152" y="159"/>
                    </a:moveTo>
                    <a:lnTo>
                      <a:pt x="228" y="88"/>
                    </a:lnTo>
                    <a:lnTo>
                      <a:pt x="269" y="94"/>
                    </a:lnTo>
                    <a:lnTo>
                      <a:pt x="461" y="178"/>
                    </a:lnTo>
                    <a:lnTo>
                      <a:pt x="603" y="251"/>
                    </a:lnTo>
                    <a:lnTo>
                      <a:pt x="539" y="290"/>
                    </a:lnTo>
                    <a:lnTo>
                      <a:pt x="679" y="407"/>
                    </a:lnTo>
                    <a:lnTo>
                      <a:pt x="689" y="416"/>
                    </a:lnTo>
                    <a:lnTo>
                      <a:pt x="689" y="453"/>
                    </a:lnTo>
                    <a:lnTo>
                      <a:pt x="607" y="453"/>
                    </a:lnTo>
                    <a:lnTo>
                      <a:pt x="518" y="361"/>
                    </a:lnTo>
                    <a:lnTo>
                      <a:pt x="440" y="345"/>
                    </a:lnTo>
                    <a:lnTo>
                      <a:pt x="436" y="343"/>
                    </a:lnTo>
                    <a:lnTo>
                      <a:pt x="426" y="385"/>
                    </a:lnTo>
                    <a:lnTo>
                      <a:pt x="388" y="412"/>
                    </a:lnTo>
                    <a:lnTo>
                      <a:pt x="369" y="412"/>
                    </a:lnTo>
                    <a:lnTo>
                      <a:pt x="257" y="361"/>
                    </a:lnTo>
                    <a:lnTo>
                      <a:pt x="257" y="253"/>
                    </a:lnTo>
                    <a:lnTo>
                      <a:pt x="152" y="236"/>
                    </a:lnTo>
                    <a:lnTo>
                      <a:pt x="52" y="165"/>
                    </a:lnTo>
                    <a:lnTo>
                      <a:pt x="0" y="21"/>
                    </a:lnTo>
                    <a:lnTo>
                      <a:pt x="48" y="0"/>
                    </a:lnTo>
                    <a:lnTo>
                      <a:pt x="104" y="107"/>
                    </a:lnTo>
                    <a:lnTo>
                      <a:pt x="152" y="159"/>
                    </a:lnTo>
                    <a:close/>
                  </a:path>
                </a:pathLst>
              </a:custGeom>
              <a:solidFill>
                <a:srgbClr val="C8C8C8"/>
              </a:solidFill>
              <a:ln w="9525" cap="rnd">
                <a:solidFill>
                  <a:schemeClr val="bg1"/>
                </a:solidFill>
                <a:round/>
                <a:headEnd/>
                <a:tailEnd/>
              </a:ln>
            </p:spPr>
            <p:txBody>
              <a:bodyPr/>
              <a:lstStyle/>
              <a:p>
                <a:endParaRPr lang="en-US" dirty="0"/>
              </a:p>
            </p:txBody>
          </p:sp>
          <p:sp>
            <p:nvSpPr>
              <p:cNvPr id="22" name="Freeform 181"/>
              <p:cNvSpPr>
                <a:spLocks/>
              </p:cNvSpPr>
              <p:nvPr/>
            </p:nvSpPr>
            <p:spPr bwMode="gray">
              <a:xfrm>
                <a:off x="9866662" y="2914155"/>
                <a:ext cx="327408" cy="297923"/>
              </a:xfrm>
              <a:custGeom>
                <a:avLst/>
                <a:gdLst>
                  <a:gd name="T0" fmla="*/ 310 w 1451"/>
                  <a:gd name="T1" fmla="*/ 5 h 1301"/>
                  <a:gd name="T2" fmla="*/ 313 w 1451"/>
                  <a:gd name="T3" fmla="*/ 30 h 1301"/>
                  <a:gd name="T4" fmla="*/ 316 w 1451"/>
                  <a:gd name="T5" fmla="*/ 41 h 1301"/>
                  <a:gd name="T6" fmla="*/ 320 w 1451"/>
                  <a:gd name="T7" fmla="*/ 51 h 1301"/>
                  <a:gd name="T8" fmla="*/ 332 w 1451"/>
                  <a:gd name="T9" fmla="*/ 106 h 1301"/>
                  <a:gd name="T10" fmla="*/ 341 w 1451"/>
                  <a:gd name="T11" fmla="*/ 113 h 1301"/>
                  <a:gd name="T12" fmla="*/ 337 w 1451"/>
                  <a:gd name="T13" fmla="*/ 138 h 1301"/>
                  <a:gd name="T14" fmla="*/ 342 w 1451"/>
                  <a:gd name="T15" fmla="*/ 160 h 1301"/>
                  <a:gd name="T16" fmla="*/ 362 w 1451"/>
                  <a:gd name="T17" fmla="*/ 167 h 1301"/>
                  <a:gd name="T18" fmla="*/ 362 w 1451"/>
                  <a:gd name="T19" fmla="*/ 178 h 1301"/>
                  <a:gd name="T20" fmla="*/ 358 w 1451"/>
                  <a:gd name="T21" fmla="*/ 199 h 1301"/>
                  <a:gd name="T22" fmla="*/ 305 w 1451"/>
                  <a:gd name="T23" fmla="*/ 271 h 1301"/>
                  <a:gd name="T24" fmla="*/ 249 w 1451"/>
                  <a:gd name="T25" fmla="*/ 317 h 1301"/>
                  <a:gd name="T26" fmla="*/ 215 w 1451"/>
                  <a:gd name="T27" fmla="*/ 321 h 1301"/>
                  <a:gd name="T28" fmla="*/ 211 w 1451"/>
                  <a:gd name="T29" fmla="*/ 321 h 1301"/>
                  <a:gd name="T30" fmla="*/ 209 w 1451"/>
                  <a:gd name="T31" fmla="*/ 322 h 1301"/>
                  <a:gd name="T32" fmla="*/ 209 w 1451"/>
                  <a:gd name="T33" fmla="*/ 326 h 1301"/>
                  <a:gd name="T34" fmla="*/ 176 w 1451"/>
                  <a:gd name="T35" fmla="*/ 304 h 1301"/>
                  <a:gd name="T36" fmla="*/ 175 w 1451"/>
                  <a:gd name="T37" fmla="*/ 304 h 1301"/>
                  <a:gd name="T38" fmla="*/ 192 w 1451"/>
                  <a:gd name="T39" fmla="*/ 294 h 1301"/>
                  <a:gd name="T40" fmla="*/ 184 w 1451"/>
                  <a:gd name="T41" fmla="*/ 280 h 1301"/>
                  <a:gd name="T42" fmla="*/ 184 w 1451"/>
                  <a:gd name="T43" fmla="*/ 278 h 1301"/>
                  <a:gd name="T44" fmla="*/ 192 w 1451"/>
                  <a:gd name="T45" fmla="*/ 270 h 1301"/>
                  <a:gd name="T46" fmla="*/ 167 w 1451"/>
                  <a:gd name="T47" fmla="*/ 245 h 1301"/>
                  <a:gd name="T48" fmla="*/ 149 w 1451"/>
                  <a:gd name="T49" fmla="*/ 233 h 1301"/>
                  <a:gd name="T50" fmla="*/ 114 w 1451"/>
                  <a:gd name="T51" fmla="*/ 235 h 1301"/>
                  <a:gd name="T52" fmla="*/ 79 w 1451"/>
                  <a:gd name="T53" fmla="*/ 251 h 1301"/>
                  <a:gd name="T54" fmla="*/ 0 w 1451"/>
                  <a:gd name="T55" fmla="*/ 256 h 1301"/>
                  <a:gd name="T56" fmla="*/ 4 w 1451"/>
                  <a:gd name="T57" fmla="*/ 248 h 1301"/>
                  <a:gd name="T58" fmla="*/ 1 w 1451"/>
                  <a:gd name="T59" fmla="*/ 210 h 1301"/>
                  <a:gd name="T60" fmla="*/ 0 w 1451"/>
                  <a:gd name="T61" fmla="*/ 182 h 1301"/>
                  <a:gd name="T62" fmla="*/ 15 w 1451"/>
                  <a:gd name="T63" fmla="*/ 178 h 1301"/>
                  <a:gd name="T64" fmla="*/ 17 w 1451"/>
                  <a:gd name="T65" fmla="*/ 177 h 1301"/>
                  <a:gd name="T66" fmla="*/ 4 w 1451"/>
                  <a:gd name="T67" fmla="*/ 163 h 1301"/>
                  <a:gd name="T68" fmla="*/ 43 w 1451"/>
                  <a:gd name="T69" fmla="*/ 113 h 1301"/>
                  <a:gd name="T70" fmla="*/ 93 w 1451"/>
                  <a:gd name="T71" fmla="*/ 107 h 1301"/>
                  <a:gd name="T72" fmla="*/ 113 w 1451"/>
                  <a:gd name="T73" fmla="*/ 94 h 1301"/>
                  <a:gd name="T74" fmla="*/ 102 w 1451"/>
                  <a:gd name="T75" fmla="*/ 85 h 1301"/>
                  <a:gd name="T76" fmla="*/ 109 w 1451"/>
                  <a:gd name="T77" fmla="*/ 80 h 1301"/>
                  <a:gd name="T78" fmla="*/ 133 w 1451"/>
                  <a:gd name="T79" fmla="*/ 71 h 1301"/>
                  <a:gd name="T80" fmla="*/ 149 w 1451"/>
                  <a:gd name="T81" fmla="*/ 47 h 1301"/>
                  <a:gd name="T82" fmla="*/ 173 w 1451"/>
                  <a:gd name="T83" fmla="*/ 61 h 1301"/>
                  <a:gd name="T84" fmla="*/ 175 w 1451"/>
                  <a:gd name="T85" fmla="*/ 61 h 1301"/>
                  <a:gd name="T86" fmla="*/ 195 w 1451"/>
                  <a:gd name="T87" fmla="*/ 30 h 1301"/>
                  <a:gd name="T88" fmla="*/ 197 w 1451"/>
                  <a:gd name="T89" fmla="*/ 28 h 1301"/>
                  <a:gd name="T90" fmla="*/ 245 w 1451"/>
                  <a:gd name="T91" fmla="*/ 20 h 1301"/>
                  <a:gd name="T92" fmla="*/ 245 w 1451"/>
                  <a:gd name="T93" fmla="*/ 28 h 1301"/>
                  <a:gd name="T94" fmla="*/ 237 w 1451"/>
                  <a:gd name="T95" fmla="*/ 28 h 1301"/>
                  <a:gd name="T96" fmla="*/ 236 w 1451"/>
                  <a:gd name="T97" fmla="*/ 47 h 1301"/>
                  <a:gd name="T98" fmla="*/ 249 w 1451"/>
                  <a:gd name="T99" fmla="*/ 62 h 1301"/>
                  <a:gd name="T100" fmla="*/ 261 w 1451"/>
                  <a:gd name="T101" fmla="*/ 65 h 1301"/>
                  <a:gd name="T102" fmla="*/ 263 w 1451"/>
                  <a:gd name="T103" fmla="*/ 76 h 1301"/>
                  <a:gd name="T104" fmla="*/ 274 w 1451"/>
                  <a:gd name="T105" fmla="*/ 83 h 1301"/>
                  <a:gd name="T106" fmla="*/ 275 w 1451"/>
                  <a:gd name="T107" fmla="*/ 84 h 1301"/>
                  <a:gd name="T108" fmla="*/ 287 w 1451"/>
                  <a:gd name="T109" fmla="*/ 67 h 1301"/>
                  <a:gd name="T110" fmla="*/ 293 w 1451"/>
                  <a:gd name="T111" fmla="*/ 62 h 1301"/>
                  <a:gd name="T112" fmla="*/ 292 w 1451"/>
                  <a:gd name="T113" fmla="*/ 61 h 1301"/>
                  <a:gd name="T114" fmla="*/ 288 w 1451"/>
                  <a:gd name="T115" fmla="*/ 61 h 1301"/>
                  <a:gd name="T116" fmla="*/ 293 w 1451"/>
                  <a:gd name="T117" fmla="*/ 0 h 1301"/>
                  <a:gd name="T118" fmla="*/ 309 w 1451"/>
                  <a:gd name="T119" fmla="*/ 5 h 1301"/>
                  <a:gd name="T120" fmla="*/ 310 w 1451"/>
                  <a:gd name="T121" fmla="*/ 5 h 13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51"/>
                  <a:gd name="T184" fmla="*/ 0 h 1301"/>
                  <a:gd name="T185" fmla="*/ 1451 w 1451"/>
                  <a:gd name="T186" fmla="*/ 1301 h 13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51" h="1301">
                    <a:moveTo>
                      <a:pt x="1240" y="17"/>
                    </a:moveTo>
                    <a:lnTo>
                      <a:pt x="1255" y="119"/>
                    </a:lnTo>
                    <a:lnTo>
                      <a:pt x="1265" y="161"/>
                    </a:lnTo>
                    <a:lnTo>
                      <a:pt x="1282" y="201"/>
                    </a:lnTo>
                    <a:lnTo>
                      <a:pt x="1328" y="422"/>
                    </a:lnTo>
                    <a:lnTo>
                      <a:pt x="1364" y="449"/>
                    </a:lnTo>
                    <a:lnTo>
                      <a:pt x="1351" y="551"/>
                    </a:lnTo>
                    <a:lnTo>
                      <a:pt x="1368" y="637"/>
                    </a:lnTo>
                    <a:lnTo>
                      <a:pt x="1451" y="668"/>
                    </a:lnTo>
                    <a:lnTo>
                      <a:pt x="1451" y="710"/>
                    </a:lnTo>
                    <a:lnTo>
                      <a:pt x="1434" y="796"/>
                    </a:lnTo>
                    <a:lnTo>
                      <a:pt x="1222" y="1082"/>
                    </a:lnTo>
                    <a:lnTo>
                      <a:pt x="996" y="1267"/>
                    </a:lnTo>
                    <a:lnTo>
                      <a:pt x="862" y="1282"/>
                    </a:lnTo>
                    <a:lnTo>
                      <a:pt x="844" y="1282"/>
                    </a:lnTo>
                    <a:lnTo>
                      <a:pt x="839" y="1288"/>
                    </a:lnTo>
                    <a:lnTo>
                      <a:pt x="839" y="1301"/>
                    </a:lnTo>
                    <a:lnTo>
                      <a:pt x="706" y="1215"/>
                    </a:lnTo>
                    <a:lnTo>
                      <a:pt x="702" y="1215"/>
                    </a:lnTo>
                    <a:lnTo>
                      <a:pt x="771" y="1173"/>
                    </a:lnTo>
                    <a:lnTo>
                      <a:pt x="739" y="1119"/>
                    </a:lnTo>
                    <a:lnTo>
                      <a:pt x="739" y="1109"/>
                    </a:lnTo>
                    <a:lnTo>
                      <a:pt x="771" y="1079"/>
                    </a:lnTo>
                    <a:lnTo>
                      <a:pt x="668" y="977"/>
                    </a:lnTo>
                    <a:lnTo>
                      <a:pt x="597" y="931"/>
                    </a:lnTo>
                    <a:lnTo>
                      <a:pt x="458" y="937"/>
                    </a:lnTo>
                    <a:lnTo>
                      <a:pt x="318" y="1002"/>
                    </a:lnTo>
                    <a:lnTo>
                      <a:pt x="0" y="1021"/>
                    </a:lnTo>
                    <a:lnTo>
                      <a:pt x="17" y="990"/>
                    </a:lnTo>
                    <a:lnTo>
                      <a:pt x="7" y="837"/>
                    </a:lnTo>
                    <a:lnTo>
                      <a:pt x="0" y="727"/>
                    </a:lnTo>
                    <a:lnTo>
                      <a:pt x="63" y="710"/>
                    </a:lnTo>
                    <a:lnTo>
                      <a:pt x="69" y="706"/>
                    </a:lnTo>
                    <a:lnTo>
                      <a:pt x="17" y="651"/>
                    </a:lnTo>
                    <a:lnTo>
                      <a:pt x="172" y="449"/>
                    </a:lnTo>
                    <a:lnTo>
                      <a:pt x="374" y="428"/>
                    </a:lnTo>
                    <a:lnTo>
                      <a:pt x="453" y="376"/>
                    </a:lnTo>
                    <a:lnTo>
                      <a:pt x="409" y="338"/>
                    </a:lnTo>
                    <a:lnTo>
                      <a:pt x="437" y="320"/>
                    </a:lnTo>
                    <a:lnTo>
                      <a:pt x="533" y="284"/>
                    </a:lnTo>
                    <a:lnTo>
                      <a:pt x="597" y="186"/>
                    </a:lnTo>
                    <a:lnTo>
                      <a:pt x="693" y="242"/>
                    </a:lnTo>
                    <a:lnTo>
                      <a:pt x="702" y="242"/>
                    </a:lnTo>
                    <a:lnTo>
                      <a:pt x="781" y="119"/>
                    </a:lnTo>
                    <a:lnTo>
                      <a:pt x="791" y="109"/>
                    </a:lnTo>
                    <a:lnTo>
                      <a:pt x="981" y="77"/>
                    </a:lnTo>
                    <a:lnTo>
                      <a:pt x="981" y="109"/>
                    </a:lnTo>
                    <a:lnTo>
                      <a:pt x="950" y="109"/>
                    </a:lnTo>
                    <a:lnTo>
                      <a:pt x="946" y="186"/>
                    </a:lnTo>
                    <a:lnTo>
                      <a:pt x="998" y="246"/>
                    </a:lnTo>
                    <a:lnTo>
                      <a:pt x="1046" y="257"/>
                    </a:lnTo>
                    <a:lnTo>
                      <a:pt x="1054" y="303"/>
                    </a:lnTo>
                    <a:lnTo>
                      <a:pt x="1096" y="330"/>
                    </a:lnTo>
                    <a:lnTo>
                      <a:pt x="1102" y="334"/>
                    </a:lnTo>
                    <a:lnTo>
                      <a:pt x="1151" y="267"/>
                    </a:lnTo>
                    <a:lnTo>
                      <a:pt x="1174" y="246"/>
                    </a:lnTo>
                    <a:lnTo>
                      <a:pt x="1169" y="242"/>
                    </a:lnTo>
                    <a:lnTo>
                      <a:pt x="1155" y="242"/>
                    </a:lnTo>
                    <a:lnTo>
                      <a:pt x="1174" y="0"/>
                    </a:lnTo>
                    <a:lnTo>
                      <a:pt x="1236" y="17"/>
                    </a:lnTo>
                    <a:lnTo>
                      <a:pt x="1240" y="17"/>
                    </a:lnTo>
                    <a:close/>
                  </a:path>
                </a:pathLst>
              </a:custGeom>
              <a:solidFill>
                <a:srgbClr val="C8C8C8"/>
              </a:solidFill>
              <a:ln w="9525" cap="rnd">
                <a:solidFill>
                  <a:schemeClr val="bg1"/>
                </a:solidFill>
                <a:round/>
                <a:headEnd/>
                <a:tailEnd/>
              </a:ln>
            </p:spPr>
            <p:txBody>
              <a:bodyPr/>
              <a:lstStyle/>
              <a:p>
                <a:endParaRPr lang="en-US" dirty="0"/>
              </a:p>
            </p:txBody>
          </p:sp>
          <p:sp>
            <p:nvSpPr>
              <p:cNvPr id="23" name="Freeform 182"/>
              <p:cNvSpPr>
                <a:spLocks/>
              </p:cNvSpPr>
              <p:nvPr/>
            </p:nvSpPr>
            <p:spPr bwMode="gray">
              <a:xfrm>
                <a:off x="9317974" y="2957632"/>
                <a:ext cx="47419" cy="107545"/>
              </a:xfrm>
              <a:custGeom>
                <a:avLst/>
                <a:gdLst>
                  <a:gd name="T0" fmla="*/ 52 w 211"/>
                  <a:gd name="T1" fmla="*/ 13 h 470"/>
                  <a:gd name="T2" fmla="*/ 51 w 211"/>
                  <a:gd name="T3" fmla="*/ 25 h 470"/>
                  <a:gd name="T4" fmla="*/ 40 w 211"/>
                  <a:gd name="T5" fmla="*/ 47 h 470"/>
                  <a:gd name="T6" fmla="*/ 28 w 211"/>
                  <a:gd name="T7" fmla="*/ 110 h 470"/>
                  <a:gd name="T8" fmla="*/ 6 w 211"/>
                  <a:gd name="T9" fmla="*/ 118 h 470"/>
                  <a:gd name="T10" fmla="*/ 3 w 211"/>
                  <a:gd name="T11" fmla="*/ 118 h 470"/>
                  <a:gd name="T12" fmla="*/ 0 w 211"/>
                  <a:gd name="T13" fmla="*/ 108 h 470"/>
                  <a:gd name="T14" fmla="*/ 0 w 211"/>
                  <a:gd name="T15" fmla="*/ 78 h 470"/>
                  <a:gd name="T16" fmla="*/ 3 w 211"/>
                  <a:gd name="T17" fmla="*/ 60 h 470"/>
                  <a:gd name="T18" fmla="*/ 3 w 211"/>
                  <a:gd name="T19" fmla="*/ 37 h 470"/>
                  <a:gd name="T20" fmla="*/ 32 w 211"/>
                  <a:gd name="T21" fmla="*/ 15 h 470"/>
                  <a:gd name="T22" fmla="*/ 32 w 211"/>
                  <a:gd name="T23" fmla="*/ 0 h 470"/>
                  <a:gd name="T24" fmla="*/ 48 w 211"/>
                  <a:gd name="T25" fmla="*/ 0 h 470"/>
                  <a:gd name="T26" fmla="*/ 52 w 211"/>
                  <a:gd name="T27" fmla="*/ 13 h 4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1"/>
                  <a:gd name="T43" fmla="*/ 0 h 470"/>
                  <a:gd name="T44" fmla="*/ 211 w 211"/>
                  <a:gd name="T45" fmla="*/ 470 h 4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1" h="470">
                    <a:moveTo>
                      <a:pt x="211" y="52"/>
                    </a:moveTo>
                    <a:lnTo>
                      <a:pt x="207" y="100"/>
                    </a:lnTo>
                    <a:lnTo>
                      <a:pt x="161" y="188"/>
                    </a:lnTo>
                    <a:lnTo>
                      <a:pt x="115" y="438"/>
                    </a:lnTo>
                    <a:lnTo>
                      <a:pt x="25" y="470"/>
                    </a:lnTo>
                    <a:lnTo>
                      <a:pt x="15" y="470"/>
                    </a:lnTo>
                    <a:lnTo>
                      <a:pt x="0" y="432"/>
                    </a:lnTo>
                    <a:lnTo>
                      <a:pt x="3" y="309"/>
                    </a:lnTo>
                    <a:lnTo>
                      <a:pt x="15" y="242"/>
                    </a:lnTo>
                    <a:lnTo>
                      <a:pt x="15" y="146"/>
                    </a:lnTo>
                    <a:lnTo>
                      <a:pt x="130" y="58"/>
                    </a:lnTo>
                    <a:lnTo>
                      <a:pt x="130" y="0"/>
                    </a:lnTo>
                    <a:lnTo>
                      <a:pt x="195" y="0"/>
                    </a:lnTo>
                    <a:lnTo>
                      <a:pt x="211" y="52"/>
                    </a:lnTo>
                    <a:close/>
                  </a:path>
                </a:pathLst>
              </a:custGeom>
              <a:solidFill>
                <a:srgbClr val="C8C8C8"/>
              </a:solidFill>
              <a:ln w="9525" cap="rnd">
                <a:solidFill>
                  <a:schemeClr val="bg1"/>
                </a:solidFill>
                <a:round/>
                <a:headEnd/>
                <a:tailEnd/>
              </a:ln>
            </p:spPr>
            <p:txBody>
              <a:bodyPr/>
              <a:lstStyle/>
              <a:p>
                <a:endParaRPr lang="en-US" dirty="0"/>
              </a:p>
            </p:txBody>
          </p:sp>
          <p:sp>
            <p:nvSpPr>
              <p:cNvPr id="24" name="Freeform 183"/>
              <p:cNvSpPr>
                <a:spLocks/>
              </p:cNvSpPr>
              <p:nvPr/>
            </p:nvSpPr>
            <p:spPr bwMode="gray">
              <a:xfrm>
                <a:off x="10046848" y="3234045"/>
                <a:ext cx="28451" cy="16933"/>
              </a:xfrm>
              <a:custGeom>
                <a:avLst/>
                <a:gdLst>
                  <a:gd name="T0" fmla="*/ 32 w 125"/>
                  <a:gd name="T1" fmla="*/ 8 h 73"/>
                  <a:gd name="T2" fmla="*/ 13 w 125"/>
                  <a:gd name="T3" fmla="*/ 19 h 73"/>
                  <a:gd name="T4" fmla="*/ 0 w 125"/>
                  <a:gd name="T5" fmla="*/ 9 h 73"/>
                  <a:gd name="T6" fmla="*/ 11 w 125"/>
                  <a:gd name="T7" fmla="*/ 0 h 73"/>
                  <a:gd name="T8" fmla="*/ 24 w 125"/>
                  <a:gd name="T9" fmla="*/ 0 h 73"/>
                  <a:gd name="T10" fmla="*/ 32 w 125"/>
                  <a:gd name="T11" fmla="*/ 8 h 73"/>
                  <a:gd name="T12" fmla="*/ 0 60000 65536"/>
                  <a:gd name="T13" fmla="*/ 0 60000 65536"/>
                  <a:gd name="T14" fmla="*/ 0 60000 65536"/>
                  <a:gd name="T15" fmla="*/ 0 60000 65536"/>
                  <a:gd name="T16" fmla="*/ 0 60000 65536"/>
                  <a:gd name="T17" fmla="*/ 0 60000 65536"/>
                  <a:gd name="T18" fmla="*/ 0 w 125"/>
                  <a:gd name="T19" fmla="*/ 0 h 73"/>
                  <a:gd name="T20" fmla="*/ 125 w 12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25" h="73">
                    <a:moveTo>
                      <a:pt x="125" y="29"/>
                    </a:moveTo>
                    <a:lnTo>
                      <a:pt x="50" y="73"/>
                    </a:lnTo>
                    <a:lnTo>
                      <a:pt x="0" y="33"/>
                    </a:lnTo>
                    <a:lnTo>
                      <a:pt x="44" y="0"/>
                    </a:lnTo>
                    <a:lnTo>
                      <a:pt x="94" y="0"/>
                    </a:lnTo>
                    <a:lnTo>
                      <a:pt x="125" y="29"/>
                    </a:lnTo>
                    <a:close/>
                  </a:path>
                </a:pathLst>
              </a:custGeom>
              <a:solidFill>
                <a:srgbClr val="C8C8C8"/>
              </a:solidFill>
              <a:ln w="9525" cap="rnd">
                <a:solidFill>
                  <a:schemeClr val="bg1"/>
                </a:solidFill>
                <a:round/>
                <a:headEnd/>
                <a:tailEnd/>
              </a:ln>
            </p:spPr>
            <p:txBody>
              <a:bodyPr/>
              <a:lstStyle/>
              <a:p>
                <a:endParaRPr lang="en-US" dirty="0"/>
              </a:p>
            </p:txBody>
          </p:sp>
          <p:sp>
            <p:nvSpPr>
              <p:cNvPr id="25" name="Freeform 184"/>
              <p:cNvSpPr>
                <a:spLocks/>
              </p:cNvSpPr>
              <p:nvPr/>
            </p:nvSpPr>
            <p:spPr bwMode="gray">
              <a:xfrm>
                <a:off x="10131749" y="3272945"/>
                <a:ext cx="87610" cy="47136"/>
              </a:xfrm>
              <a:custGeom>
                <a:avLst/>
                <a:gdLst>
                  <a:gd name="T0" fmla="*/ 97 w 388"/>
                  <a:gd name="T1" fmla="*/ 1 h 207"/>
                  <a:gd name="T2" fmla="*/ 97 w 388"/>
                  <a:gd name="T3" fmla="*/ 3 h 207"/>
                  <a:gd name="T4" fmla="*/ 37 w 388"/>
                  <a:gd name="T5" fmla="*/ 33 h 207"/>
                  <a:gd name="T6" fmla="*/ 5 w 388"/>
                  <a:gd name="T7" fmla="*/ 51 h 207"/>
                  <a:gd name="T8" fmla="*/ 3 w 388"/>
                  <a:gd name="T9" fmla="*/ 51 h 207"/>
                  <a:gd name="T10" fmla="*/ 0 w 388"/>
                  <a:gd name="T11" fmla="*/ 49 h 207"/>
                  <a:gd name="T12" fmla="*/ 18 w 388"/>
                  <a:gd name="T13" fmla="*/ 31 h 207"/>
                  <a:gd name="T14" fmla="*/ 25 w 388"/>
                  <a:gd name="T15" fmla="*/ 26 h 207"/>
                  <a:gd name="T16" fmla="*/ 42 w 388"/>
                  <a:gd name="T17" fmla="*/ 26 h 207"/>
                  <a:gd name="T18" fmla="*/ 50 w 388"/>
                  <a:gd name="T19" fmla="*/ 4 h 207"/>
                  <a:gd name="T20" fmla="*/ 83 w 388"/>
                  <a:gd name="T21" fmla="*/ 0 h 207"/>
                  <a:gd name="T22" fmla="*/ 96 w 388"/>
                  <a:gd name="T23" fmla="*/ 0 h 207"/>
                  <a:gd name="T24" fmla="*/ 97 w 388"/>
                  <a:gd name="T25" fmla="*/ 1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8"/>
                  <a:gd name="T40" fmla="*/ 0 h 207"/>
                  <a:gd name="T41" fmla="*/ 388 w 388"/>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8" h="207">
                    <a:moveTo>
                      <a:pt x="388" y="4"/>
                    </a:moveTo>
                    <a:lnTo>
                      <a:pt x="388" y="13"/>
                    </a:lnTo>
                    <a:lnTo>
                      <a:pt x="146" y="132"/>
                    </a:lnTo>
                    <a:lnTo>
                      <a:pt x="20" y="207"/>
                    </a:lnTo>
                    <a:lnTo>
                      <a:pt x="14" y="207"/>
                    </a:lnTo>
                    <a:lnTo>
                      <a:pt x="0" y="196"/>
                    </a:lnTo>
                    <a:lnTo>
                      <a:pt x="71" y="127"/>
                    </a:lnTo>
                    <a:lnTo>
                      <a:pt x="102" y="104"/>
                    </a:lnTo>
                    <a:lnTo>
                      <a:pt x="166" y="104"/>
                    </a:lnTo>
                    <a:lnTo>
                      <a:pt x="200" y="19"/>
                    </a:lnTo>
                    <a:lnTo>
                      <a:pt x="331" y="0"/>
                    </a:lnTo>
                    <a:lnTo>
                      <a:pt x="384" y="0"/>
                    </a:lnTo>
                    <a:lnTo>
                      <a:pt x="388" y="4"/>
                    </a:lnTo>
                    <a:close/>
                  </a:path>
                </a:pathLst>
              </a:custGeom>
              <a:solidFill>
                <a:srgbClr val="C8C8C8"/>
              </a:solidFill>
              <a:ln w="9525" cap="rnd">
                <a:solidFill>
                  <a:schemeClr val="bg1"/>
                </a:solidFill>
                <a:round/>
                <a:headEnd/>
                <a:tailEnd/>
              </a:ln>
            </p:spPr>
            <p:txBody>
              <a:bodyPr/>
              <a:lstStyle/>
              <a:p>
                <a:endParaRPr lang="en-US" dirty="0"/>
              </a:p>
            </p:txBody>
          </p:sp>
          <p:sp>
            <p:nvSpPr>
              <p:cNvPr id="27" name="Freeform 185"/>
              <p:cNvSpPr>
                <a:spLocks/>
              </p:cNvSpPr>
              <p:nvPr/>
            </p:nvSpPr>
            <p:spPr bwMode="gray">
              <a:xfrm>
                <a:off x="10223422" y="3196519"/>
                <a:ext cx="34321" cy="75968"/>
              </a:xfrm>
              <a:custGeom>
                <a:avLst/>
                <a:gdLst>
                  <a:gd name="T0" fmla="*/ 2 w 152"/>
                  <a:gd name="T1" fmla="*/ 10 h 332"/>
                  <a:gd name="T2" fmla="*/ 5 w 152"/>
                  <a:gd name="T3" fmla="*/ 13 h 332"/>
                  <a:gd name="T4" fmla="*/ 21 w 152"/>
                  <a:gd name="T5" fmla="*/ 15 h 332"/>
                  <a:gd name="T6" fmla="*/ 21 w 152"/>
                  <a:gd name="T7" fmla="*/ 15 h 332"/>
                  <a:gd name="T8" fmla="*/ 24 w 152"/>
                  <a:gd name="T9" fmla="*/ 18 h 332"/>
                  <a:gd name="T10" fmla="*/ 28 w 152"/>
                  <a:gd name="T11" fmla="*/ 49 h 332"/>
                  <a:gd name="T12" fmla="*/ 38 w 152"/>
                  <a:gd name="T13" fmla="*/ 55 h 332"/>
                  <a:gd name="T14" fmla="*/ 38 w 152"/>
                  <a:gd name="T15" fmla="*/ 62 h 332"/>
                  <a:gd name="T16" fmla="*/ 36 w 152"/>
                  <a:gd name="T17" fmla="*/ 70 h 332"/>
                  <a:gd name="T18" fmla="*/ 5 w 152"/>
                  <a:gd name="T19" fmla="*/ 83 h 332"/>
                  <a:gd name="T20" fmla="*/ 11 w 152"/>
                  <a:gd name="T21" fmla="*/ 79 h 332"/>
                  <a:gd name="T22" fmla="*/ 5 w 152"/>
                  <a:gd name="T23" fmla="*/ 68 h 332"/>
                  <a:gd name="T24" fmla="*/ 5 w 152"/>
                  <a:gd name="T25" fmla="*/ 68 h 332"/>
                  <a:gd name="T26" fmla="*/ 5 w 152"/>
                  <a:gd name="T27" fmla="*/ 66 h 332"/>
                  <a:gd name="T28" fmla="*/ 19 w 152"/>
                  <a:gd name="T29" fmla="*/ 57 h 332"/>
                  <a:gd name="T30" fmla="*/ 24 w 152"/>
                  <a:gd name="T31" fmla="*/ 40 h 332"/>
                  <a:gd name="T32" fmla="*/ 0 w 152"/>
                  <a:gd name="T33" fmla="*/ 13 h 332"/>
                  <a:gd name="T34" fmla="*/ 0 w 152"/>
                  <a:gd name="T35" fmla="*/ 0 h 332"/>
                  <a:gd name="T36" fmla="*/ 2 w 152"/>
                  <a:gd name="T37" fmla="*/ 10 h 332"/>
                  <a:gd name="T38" fmla="*/ 2 w 152"/>
                  <a:gd name="T39" fmla="*/ 10 h 3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2"/>
                  <a:gd name="T61" fmla="*/ 0 h 332"/>
                  <a:gd name="T62" fmla="*/ 152 w 152"/>
                  <a:gd name="T63" fmla="*/ 332 h 3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2" h="332">
                    <a:moveTo>
                      <a:pt x="8" y="42"/>
                    </a:moveTo>
                    <a:lnTo>
                      <a:pt x="18" y="52"/>
                    </a:lnTo>
                    <a:lnTo>
                      <a:pt x="85" y="61"/>
                    </a:lnTo>
                    <a:lnTo>
                      <a:pt x="87" y="61"/>
                    </a:lnTo>
                    <a:lnTo>
                      <a:pt x="96" y="71"/>
                    </a:lnTo>
                    <a:lnTo>
                      <a:pt x="114" y="196"/>
                    </a:lnTo>
                    <a:lnTo>
                      <a:pt x="152" y="221"/>
                    </a:lnTo>
                    <a:lnTo>
                      <a:pt x="152" y="251"/>
                    </a:lnTo>
                    <a:lnTo>
                      <a:pt x="143" y="280"/>
                    </a:lnTo>
                    <a:lnTo>
                      <a:pt x="22" y="332"/>
                    </a:lnTo>
                    <a:lnTo>
                      <a:pt x="47" y="315"/>
                    </a:lnTo>
                    <a:lnTo>
                      <a:pt x="22" y="271"/>
                    </a:lnTo>
                    <a:lnTo>
                      <a:pt x="18" y="271"/>
                    </a:lnTo>
                    <a:lnTo>
                      <a:pt x="18" y="261"/>
                    </a:lnTo>
                    <a:lnTo>
                      <a:pt x="75" y="228"/>
                    </a:lnTo>
                    <a:lnTo>
                      <a:pt x="96" y="157"/>
                    </a:lnTo>
                    <a:lnTo>
                      <a:pt x="0" y="52"/>
                    </a:lnTo>
                    <a:lnTo>
                      <a:pt x="0" y="0"/>
                    </a:lnTo>
                    <a:lnTo>
                      <a:pt x="8" y="38"/>
                    </a:lnTo>
                    <a:lnTo>
                      <a:pt x="8" y="42"/>
                    </a:lnTo>
                    <a:close/>
                  </a:path>
                </a:pathLst>
              </a:custGeom>
              <a:solidFill>
                <a:srgbClr val="C8C8C8"/>
              </a:solidFill>
              <a:ln w="9525" cap="rnd">
                <a:solidFill>
                  <a:schemeClr val="bg1"/>
                </a:solidFill>
                <a:round/>
                <a:headEnd/>
                <a:tailEnd/>
              </a:ln>
            </p:spPr>
            <p:txBody>
              <a:bodyPr/>
              <a:lstStyle/>
              <a:p>
                <a:endParaRPr lang="en-US" dirty="0"/>
              </a:p>
            </p:txBody>
          </p:sp>
          <p:sp>
            <p:nvSpPr>
              <p:cNvPr id="28" name="Freeform 186"/>
              <p:cNvSpPr>
                <a:spLocks/>
              </p:cNvSpPr>
              <p:nvPr/>
            </p:nvSpPr>
            <p:spPr bwMode="gray">
              <a:xfrm>
                <a:off x="9922660" y="2560857"/>
                <a:ext cx="3161" cy="20594"/>
              </a:xfrm>
              <a:custGeom>
                <a:avLst/>
                <a:gdLst>
                  <a:gd name="T0" fmla="*/ 3 w 16"/>
                  <a:gd name="T1" fmla="*/ 3 h 90"/>
                  <a:gd name="T2" fmla="*/ 3 w 16"/>
                  <a:gd name="T3" fmla="*/ 23 h 90"/>
                  <a:gd name="T4" fmla="*/ 0 w 16"/>
                  <a:gd name="T5" fmla="*/ 23 h 90"/>
                  <a:gd name="T6" fmla="*/ 1 w 16"/>
                  <a:gd name="T7" fmla="*/ 0 h 90"/>
                  <a:gd name="T8" fmla="*/ 2 w 16"/>
                  <a:gd name="T9" fmla="*/ 0 h 90"/>
                  <a:gd name="T10" fmla="*/ 3 w 16"/>
                  <a:gd name="T11" fmla="*/ 3 h 90"/>
                  <a:gd name="T12" fmla="*/ 0 60000 65536"/>
                  <a:gd name="T13" fmla="*/ 0 60000 65536"/>
                  <a:gd name="T14" fmla="*/ 0 60000 65536"/>
                  <a:gd name="T15" fmla="*/ 0 60000 65536"/>
                  <a:gd name="T16" fmla="*/ 0 60000 65536"/>
                  <a:gd name="T17" fmla="*/ 0 60000 65536"/>
                  <a:gd name="T18" fmla="*/ 0 w 16"/>
                  <a:gd name="T19" fmla="*/ 0 h 90"/>
                  <a:gd name="T20" fmla="*/ 16 w 16"/>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6" h="90">
                    <a:moveTo>
                      <a:pt x="16" y="11"/>
                    </a:moveTo>
                    <a:lnTo>
                      <a:pt x="16" y="90"/>
                    </a:lnTo>
                    <a:lnTo>
                      <a:pt x="0" y="90"/>
                    </a:lnTo>
                    <a:lnTo>
                      <a:pt x="6" y="0"/>
                    </a:lnTo>
                    <a:lnTo>
                      <a:pt x="10" y="0"/>
                    </a:lnTo>
                    <a:lnTo>
                      <a:pt x="16" y="11"/>
                    </a:lnTo>
                    <a:close/>
                  </a:path>
                </a:pathLst>
              </a:custGeom>
              <a:solidFill>
                <a:srgbClr val="C8C8C8"/>
              </a:solidFill>
              <a:ln w="9525" cap="rnd">
                <a:solidFill>
                  <a:schemeClr val="bg1"/>
                </a:solidFill>
                <a:round/>
                <a:headEnd/>
                <a:tailEnd/>
              </a:ln>
            </p:spPr>
            <p:txBody>
              <a:bodyPr/>
              <a:lstStyle/>
              <a:p>
                <a:endParaRPr lang="en-US" dirty="0"/>
              </a:p>
            </p:txBody>
          </p:sp>
          <p:sp>
            <p:nvSpPr>
              <p:cNvPr id="29" name="Freeform 187"/>
              <p:cNvSpPr>
                <a:spLocks/>
              </p:cNvSpPr>
              <p:nvPr/>
            </p:nvSpPr>
            <p:spPr bwMode="gray">
              <a:xfrm>
                <a:off x="9931240" y="2629502"/>
                <a:ext cx="37482" cy="38899"/>
              </a:xfrm>
              <a:custGeom>
                <a:avLst/>
                <a:gdLst>
                  <a:gd name="T0" fmla="*/ 23 w 167"/>
                  <a:gd name="T1" fmla="*/ 8 h 171"/>
                  <a:gd name="T2" fmla="*/ 19 w 167"/>
                  <a:gd name="T3" fmla="*/ 21 h 171"/>
                  <a:gd name="T4" fmla="*/ 23 w 167"/>
                  <a:gd name="T5" fmla="*/ 29 h 171"/>
                  <a:gd name="T6" fmla="*/ 41 w 167"/>
                  <a:gd name="T7" fmla="*/ 38 h 171"/>
                  <a:gd name="T8" fmla="*/ 41 w 167"/>
                  <a:gd name="T9" fmla="*/ 38 h 171"/>
                  <a:gd name="T10" fmla="*/ 19 w 167"/>
                  <a:gd name="T11" fmla="*/ 42 h 171"/>
                  <a:gd name="T12" fmla="*/ 0 w 167"/>
                  <a:gd name="T13" fmla="*/ 21 h 171"/>
                  <a:gd name="T14" fmla="*/ 6 w 167"/>
                  <a:gd name="T15" fmla="*/ 21 h 171"/>
                  <a:gd name="T16" fmla="*/ 6 w 167"/>
                  <a:gd name="T17" fmla="*/ 18 h 171"/>
                  <a:gd name="T18" fmla="*/ 0 w 167"/>
                  <a:gd name="T19" fmla="*/ 0 h 171"/>
                  <a:gd name="T20" fmla="*/ 15 w 167"/>
                  <a:gd name="T21" fmla="*/ 0 h 171"/>
                  <a:gd name="T22" fmla="*/ 23 w 167"/>
                  <a:gd name="T23" fmla="*/ 8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171"/>
                  <a:gd name="T38" fmla="*/ 167 w 167"/>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171">
                    <a:moveTo>
                      <a:pt x="92" y="35"/>
                    </a:moveTo>
                    <a:lnTo>
                      <a:pt x="78" y="87"/>
                    </a:lnTo>
                    <a:lnTo>
                      <a:pt x="92" y="119"/>
                    </a:lnTo>
                    <a:lnTo>
                      <a:pt x="165" y="152"/>
                    </a:lnTo>
                    <a:lnTo>
                      <a:pt x="167" y="152"/>
                    </a:lnTo>
                    <a:lnTo>
                      <a:pt x="78" y="171"/>
                    </a:lnTo>
                    <a:lnTo>
                      <a:pt x="0" y="87"/>
                    </a:lnTo>
                    <a:lnTo>
                      <a:pt x="27" y="87"/>
                    </a:lnTo>
                    <a:lnTo>
                      <a:pt x="27" y="73"/>
                    </a:lnTo>
                    <a:lnTo>
                      <a:pt x="0" y="0"/>
                    </a:lnTo>
                    <a:lnTo>
                      <a:pt x="61" y="0"/>
                    </a:lnTo>
                    <a:lnTo>
                      <a:pt x="92" y="35"/>
                    </a:lnTo>
                    <a:close/>
                  </a:path>
                </a:pathLst>
              </a:custGeom>
              <a:solidFill>
                <a:srgbClr val="C8C8C8"/>
              </a:solidFill>
              <a:ln w="9525" cap="rnd">
                <a:solidFill>
                  <a:schemeClr val="bg1"/>
                </a:solidFill>
                <a:round/>
                <a:headEnd/>
                <a:tailEnd/>
              </a:ln>
            </p:spPr>
            <p:txBody>
              <a:bodyPr/>
              <a:lstStyle/>
              <a:p>
                <a:endParaRPr lang="en-US" dirty="0"/>
              </a:p>
            </p:txBody>
          </p:sp>
          <p:sp>
            <p:nvSpPr>
              <p:cNvPr id="30" name="Freeform 188"/>
              <p:cNvSpPr>
                <a:spLocks/>
              </p:cNvSpPr>
              <p:nvPr/>
            </p:nvSpPr>
            <p:spPr bwMode="gray">
              <a:xfrm>
                <a:off x="9975498" y="2677098"/>
                <a:ext cx="11290" cy="13728"/>
              </a:xfrm>
              <a:custGeom>
                <a:avLst/>
                <a:gdLst>
                  <a:gd name="T0" fmla="*/ 13 w 49"/>
                  <a:gd name="T1" fmla="*/ 14 h 59"/>
                  <a:gd name="T2" fmla="*/ 6 w 49"/>
                  <a:gd name="T3" fmla="*/ 15 h 59"/>
                  <a:gd name="T4" fmla="*/ 4 w 49"/>
                  <a:gd name="T5" fmla="*/ 15 h 59"/>
                  <a:gd name="T6" fmla="*/ 0 w 49"/>
                  <a:gd name="T7" fmla="*/ 11 h 59"/>
                  <a:gd name="T8" fmla="*/ 4 w 49"/>
                  <a:gd name="T9" fmla="*/ 0 h 59"/>
                  <a:gd name="T10" fmla="*/ 13 w 49"/>
                  <a:gd name="T11" fmla="*/ 10 h 59"/>
                  <a:gd name="T12" fmla="*/ 13 w 49"/>
                  <a:gd name="T13" fmla="*/ 14 h 59"/>
                  <a:gd name="T14" fmla="*/ 0 60000 65536"/>
                  <a:gd name="T15" fmla="*/ 0 60000 65536"/>
                  <a:gd name="T16" fmla="*/ 0 60000 65536"/>
                  <a:gd name="T17" fmla="*/ 0 60000 65536"/>
                  <a:gd name="T18" fmla="*/ 0 60000 65536"/>
                  <a:gd name="T19" fmla="*/ 0 60000 65536"/>
                  <a:gd name="T20" fmla="*/ 0 60000 65536"/>
                  <a:gd name="T21" fmla="*/ 0 w 49"/>
                  <a:gd name="T22" fmla="*/ 0 h 59"/>
                  <a:gd name="T23" fmla="*/ 49 w 4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9">
                    <a:moveTo>
                      <a:pt x="49" y="53"/>
                    </a:moveTo>
                    <a:lnTo>
                      <a:pt x="21" y="59"/>
                    </a:lnTo>
                    <a:lnTo>
                      <a:pt x="13" y="59"/>
                    </a:lnTo>
                    <a:lnTo>
                      <a:pt x="0" y="44"/>
                    </a:lnTo>
                    <a:lnTo>
                      <a:pt x="13" y="0"/>
                    </a:lnTo>
                    <a:lnTo>
                      <a:pt x="49" y="40"/>
                    </a:lnTo>
                    <a:lnTo>
                      <a:pt x="49" y="53"/>
                    </a:lnTo>
                    <a:close/>
                  </a:path>
                </a:pathLst>
              </a:custGeom>
              <a:solidFill>
                <a:srgbClr val="C8C8C8"/>
              </a:solidFill>
              <a:ln w="9525" cap="rnd">
                <a:solidFill>
                  <a:schemeClr val="bg1"/>
                </a:solidFill>
                <a:round/>
                <a:headEnd/>
                <a:tailEnd/>
              </a:ln>
            </p:spPr>
            <p:txBody>
              <a:bodyPr/>
              <a:lstStyle/>
              <a:p>
                <a:endParaRPr lang="en-US" dirty="0"/>
              </a:p>
            </p:txBody>
          </p:sp>
          <p:sp>
            <p:nvSpPr>
              <p:cNvPr id="32" name="Freeform 189"/>
              <p:cNvSpPr>
                <a:spLocks/>
              </p:cNvSpPr>
              <p:nvPr/>
            </p:nvSpPr>
            <p:spPr bwMode="gray">
              <a:xfrm>
                <a:off x="9974143" y="2712336"/>
                <a:ext cx="36129" cy="37985"/>
              </a:xfrm>
              <a:custGeom>
                <a:avLst/>
                <a:gdLst>
                  <a:gd name="T0" fmla="*/ 40 w 161"/>
                  <a:gd name="T1" fmla="*/ 25 h 165"/>
                  <a:gd name="T2" fmla="*/ 25 w 161"/>
                  <a:gd name="T3" fmla="*/ 42 h 165"/>
                  <a:gd name="T4" fmla="*/ 16 w 161"/>
                  <a:gd name="T5" fmla="*/ 21 h 165"/>
                  <a:gd name="T6" fmla="*/ 0 w 161"/>
                  <a:gd name="T7" fmla="*/ 21 h 165"/>
                  <a:gd name="T8" fmla="*/ 0 w 161"/>
                  <a:gd name="T9" fmla="*/ 9 h 165"/>
                  <a:gd name="T10" fmla="*/ 20 w 161"/>
                  <a:gd name="T11" fmla="*/ 9 h 165"/>
                  <a:gd name="T12" fmla="*/ 23 w 161"/>
                  <a:gd name="T13" fmla="*/ 0 h 165"/>
                  <a:gd name="T14" fmla="*/ 39 w 161"/>
                  <a:gd name="T15" fmla="*/ 8 h 165"/>
                  <a:gd name="T16" fmla="*/ 40 w 161"/>
                  <a:gd name="T17" fmla="*/ 25 h 1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65"/>
                  <a:gd name="T29" fmla="*/ 161 w 161"/>
                  <a:gd name="T30" fmla="*/ 165 h 1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65">
                    <a:moveTo>
                      <a:pt x="161" y="100"/>
                    </a:moveTo>
                    <a:lnTo>
                      <a:pt x="100" y="165"/>
                    </a:lnTo>
                    <a:lnTo>
                      <a:pt x="65" y="81"/>
                    </a:lnTo>
                    <a:lnTo>
                      <a:pt x="0" y="81"/>
                    </a:lnTo>
                    <a:lnTo>
                      <a:pt x="0" y="33"/>
                    </a:lnTo>
                    <a:lnTo>
                      <a:pt x="80" y="33"/>
                    </a:lnTo>
                    <a:lnTo>
                      <a:pt x="94" y="0"/>
                    </a:lnTo>
                    <a:lnTo>
                      <a:pt x="157" y="31"/>
                    </a:lnTo>
                    <a:lnTo>
                      <a:pt x="161" y="100"/>
                    </a:lnTo>
                    <a:close/>
                  </a:path>
                </a:pathLst>
              </a:custGeom>
              <a:solidFill>
                <a:srgbClr val="C8C8C8"/>
              </a:solidFill>
              <a:ln w="9525" cap="rnd">
                <a:solidFill>
                  <a:schemeClr val="bg1"/>
                </a:solidFill>
                <a:round/>
                <a:headEnd/>
                <a:tailEnd/>
              </a:ln>
            </p:spPr>
            <p:txBody>
              <a:bodyPr/>
              <a:lstStyle/>
              <a:p>
                <a:endParaRPr lang="en-US" dirty="0"/>
              </a:p>
            </p:txBody>
          </p:sp>
          <p:sp>
            <p:nvSpPr>
              <p:cNvPr id="33" name="Freeform 190"/>
              <p:cNvSpPr>
                <a:spLocks/>
              </p:cNvSpPr>
              <p:nvPr/>
            </p:nvSpPr>
            <p:spPr bwMode="gray">
              <a:xfrm>
                <a:off x="9601576" y="2733388"/>
                <a:ext cx="24385" cy="25171"/>
              </a:xfrm>
              <a:custGeom>
                <a:avLst/>
                <a:gdLst>
                  <a:gd name="T0" fmla="*/ 27 w 107"/>
                  <a:gd name="T1" fmla="*/ 9 h 110"/>
                  <a:gd name="T2" fmla="*/ 20 w 107"/>
                  <a:gd name="T3" fmla="*/ 19 h 110"/>
                  <a:gd name="T4" fmla="*/ 25 w 107"/>
                  <a:gd name="T5" fmla="*/ 23 h 110"/>
                  <a:gd name="T6" fmla="*/ 27 w 107"/>
                  <a:gd name="T7" fmla="*/ 24 h 110"/>
                  <a:gd name="T8" fmla="*/ 19 w 107"/>
                  <a:gd name="T9" fmla="*/ 28 h 110"/>
                  <a:gd name="T10" fmla="*/ 16 w 107"/>
                  <a:gd name="T11" fmla="*/ 28 h 110"/>
                  <a:gd name="T12" fmla="*/ 2 w 107"/>
                  <a:gd name="T13" fmla="*/ 3 h 110"/>
                  <a:gd name="T14" fmla="*/ 0 w 107"/>
                  <a:gd name="T15" fmla="*/ 1 h 110"/>
                  <a:gd name="T16" fmla="*/ 2 w 107"/>
                  <a:gd name="T17" fmla="*/ 0 h 110"/>
                  <a:gd name="T18" fmla="*/ 17 w 107"/>
                  <a:gd name="T19" fmla="*/ 1 h 110"/>
                  <a:gd name="T20" fmla="*/ 27 w 107"/>
                  <a:gd name="T21" fmla="*/ 9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110"/>
                  <a:gd name="T35" fmla="*/ 107 w 107"/>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110">
                    <a:moveTo>
                      <a:pt x="107" y="35"/>
                    </a:moveTo>
                    <a:lnTo>
                      <a:pt x="79" y="75"/>
                    </a:lnTo>
                    <a:lnTo>
                      <a:pt x="98" y="90"/>
                    </a:lnTo>
                    <a:lnTo>
                      <a:pt x="107" y="96"/>
                    </a:lnTo>
                    <a:lnTo>
                      <a:pt x="73" y="110"/>
                    </a:lnTo>
                    <a:lnTo>
                      <a:pt x="63" y="110"/>
                    </a:lnTo>
                    <a:lnTo>
                      <a:pt x="8" y="10"/>
                    </a:lnTo>
                    <a:lnTo>
                      <a:pt x="0" y="4"/>
                    </a:lnTo>
                    <a:lnTo>
                      <a:pt x="6" y="0"/>
                    </a:lnTo>
                    <a:lnTo>
                      <a:pt x="67" y="4"/>
                    </a:lnTo>
                    <a:lnTo>
                      <a:pt x="107" y="35"/>
                    </a:lnTo>
                    <a:close/>
                  </a:path>
                </a:pathLst>
              </a:custGeom>
              <a:solidFill>
                <a:srgbClr val="C8C8C8"/>
              </a:solidFill>
              <a:ln w="9525" cap="rnd">
                <a:solidFill>
                  <a:schemeClr val="bg1"/>
                </a:solidFill>
                <a:round/>
                <a:headEnd/>
                <a:tailEnd/>
              </a:ln>
            </p:spPr>
            <p:txBody>
              <a:bodyPr/>
              <a:lstStyle/>
              <a:p>
                <a:endParaRPr lang="en-US" dirty="0"/>
              </a:p>
            </p:txBody>
          </p:sp>
          <p:sp>
            <p:nvSpPr>
              <p:cNvPr id="34" name="Freeform 191"/>
              <p:cNvSpPr>
                <a:spLocks/>
              </p:cNvSpPr>
              <p:nvPr/>
            </p:nvSpPr>
            <p:spPr bwMode="gray">
              <a:xfrm>
                <a:off x="9949756" y="2798372"/>
                <a:ext cx="48772" cy="59036"/>
              </a:xfrm>
              <a:custGeom>
                <a:avLst/>
                <a:gdLst>
                  <a:gd name="T0" fmla="*/ 54 w 215"/>
                  <a:gd name="T1" fmla="*/ 8 h 257"/>
                  <a:gd name="T2" fmla="*/ 23 w 215"/>
                  <a:gd name="T3" fmla="*/ 9 h 257"/>
                  <a:gd name="T4" fmla="*/ 23 w 215"/>
                  <a:gd name="T5" fmla="*/ 13 h 257"/>
                  <a:gd name="T6" fmla="*/ 24 w 215"/>
                  <a:gd name="T7" fmla="*/ 18 h 257"/>
                  <a:gd name="T8" fmla="*/ 25 w 215"/>
                  <a:gd name="T9" fmla="*/ 17 h 257"/>
                  <a:gd name="T10" fmla="*/ 25 w 215"/>
                  <a:gd name="T11" fmla="*/ 13 h 257"/>
                  <a:gd name="T12" fmla="*/ 30 w 215"/>
                  <a:gd name="T13" fmla="*/ 29 h 257"/>
                  <a:gd name="T14" fmla="*/ 30 w 215"/>
                  <a:gd name="T15" fmla="*/ 32 h 257"/>
                  <a:gd name="T16" fmla="*/ 26 w 215"/>
                  <a:gd name="T17" fmla="*/ 35 h 257"/>
                  <a:gd name="T18" fmla="*/ 42 w 215"/>
                  <a:gd name="T19" fmla="*/ 57 h 257"/>
                  <a:gd name="T20" fmla="*/ 26 w 215"/>
                  <a:gd name="T21" fmla="*/ 57 h 257"/>
                  <a:gd name="T22" fmla="*/ 24 w 215"/>
                  <a:gd name="T23" fmla="*/ 53 h 257"/>
                  <a:gd name="T24" fmla="*/ 11 w 215"/>
                  <a:gd name="T25" fmla="*/ 53 h 257"/>
                  <a:gd name="T26" fmla="*/ 10 w 215"/>
                  <a:gd name="T27" fmla="*/ 61 h 257"/>
                  <a:gd name="T28" fmla="*/ 10 w 215"/>
                  <a:gd name="T29" fmla="*/ 65 h 257"/>
                  <a:gd name="T30" fmla="*/ 0 w 215"/>
                  <a:gd name="T31" fmla="*/ 47 h 257"/>
                  <a:gd name="T32" fmla="*/ 10 w 215"/>
                  <a:gd name="T33" fmla="*/ 13 h 257"/>
                  <a:gd name="T34" fmla="*/ 10 w 215"/>
                  <a:gd name="T35" fmla="*/ 4 h 257"/>
                  <a:gd name="T36" fmla="*/ 24 w 215"/>
                  <a:gd name="T37" fmla="*/ 0 h 257"/>
                  <a:gd name="T38" fmla="*/ 51 w 215"/>
                  <a:gd name="T39" fmla="*/ 0 h 257"/>
                  <a:gd name="T40" fmla="*/ 54 w 215"/>
                  <a:gd name="T41" fmla="*/ 8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5"/>
                  <a:gd name="T64" fmla="*/ 0 h 257"/>
                  <a:gd name="T65" fmla="*/ 215 w 215"/>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5" h="257">
                    <a:moveTo>
                      <a:pt x="215" y="29"/>
                    </a:moveTo>
                    <a:lnTo>
                      <a:pt x="90" y="33"/>
                    </a:lnTo>
                    <a:lnTo>
                      <a:pt x="90" y="50"/>
                    </a:lnTo>
                    <a:lnTo>
                      <a:pt x="94" y="71"/>
                    </a:lnTo>
                    <a:lnTo>
                      <a:pt x="100" y="65"/>
                    </a:lnTo>
                    <a:lnTo>
                      <a:pt x="100" y="52"/>
                    </a:lnTo>
                    <a:lnTo>
                      <a:pt x="117" y="115"/>
                    </a:lnTo>
                    <a:lnTo>
                      <a:pt x="117" y="125"/>
                    </a:lnTo>
                    <a:lnTo>
                      <a:pt x="104" y="138"/>
                    </a:lnTo>
                    <a:lnTo>
                      <a:pt x="167" y="227"/>
                    </a:lnTo>
                    <a:lnTo>
                      <a:pt x="104" y="227"/>
                    </a:lnTo>
                    <a:lnTo>
                      <a:pt x="94" y="209"/>
                    </a:lnTo>
                    <a:lnTo>
                      <a:pt x="41" y="209"/>
                    </a:lnTo>
                    <a:lnTo>
                      <a:pt x="39" y="244"/>
                    </a:lnTo>
                    <a:lnTo>
                      <a:pt x="39" y="257"/>
                    </a:lnTo>
                    <a:lnTo>
                      <a:pt x="0" y="188"/>
                    </a:lnTo>
                    <a:lnTo>
                      <a:pt x="39" y="50"/>
                    </a:lnTo>
                    <a:lnTo>
                      <a:pt x="39" y="16"/>
                    </a:lnTo>
                    <a:lnTo>
                      <a:pt x="94" y="0"/>
                    </a:lnTo>
                    <a:lnTo>
                      <a:pt x="202" y="0"/>
                    </a:lnTo>
                    <a:lnTo>
                      <a:pt x="215" y="29"/>
                    </a:lnTo>
                    <a:close/>
                  </a:path>
                </a:pathLst>
              </a:custGeom>
              <a:solidFill>
                <a:srgbClr val="C8C8C8"/>
              </a:solidFill>
              <a:ln w="9525" cap="rnd">
                <a:solidFill>
                  <a:schemeClr val="bg1"/>
                </a:solidFill>
                <a:round/>
                <a:headEnd/>
                <a:tailEnd/>
              </a:ln>
            </p:spPr>
            <p:txBody>
              <a:bodyPr/>
              <a:lstStyle/>
              <a:p>
                <a:endParaRPr lang="en-US" dirty="0"/>
              </a:p>
            </p:txBody>
          </p:sp>
          <p:sp>
            <p:nvSpPr>
              <p:cNvPr id="35" name="Freeform 192"/>
              <p:cNvSpPr>
                <a:spLocks/>
              </p:cNvSpPr>
              <p:nvPr/>
            </p:nvSpPr>
            <p:spPr bwMode="gray">
              <a:xfrm>
                <a:off x="10212584" y="2850543"/>
                <a:ext cx="34774" cy="16933"/>
              </a:xfrm>
              <a:custGeom>
                <a:avLst/>
                <a:gdLst>
                  <a:gd name="T0" fmla="*/ 30 w 154"/>
                  <a:gd name="T1" fmla="*/ 11 h 73"/>
                  <a:gd name="T2" fmla="*/ 13 w 154"/>
                  <a:gd name="T3" fmla="*/ 19 h 73"/>
                  <a:gd name="T4" fmla="*/ 0 w 154"/>
                  <a:gd name="T5" fmla="*/ 15 h 73"/>
                  <a:gd name="T6" fmla="*/ 7 w 154"/>
                  <a:gd name="T7" fmla="*/ 11 h 73"/>
                  <a:gd name="T8" fmla="*/ 12 w 154"/>
                  <a:gd name="T9" fmla="*/ 10 h 73"/>
                  <a:gd name="T10" fmla="*/ 15 w 154"/>
                  <a:gd name="T11" fmla="*/ 10 h 73"/>
                  <a:gd name="T12" fmla="*/ 30 w 154"/>
                  <a:gd name="T13" fmla="*/ 0 h 73"/>
                  <a:gd name="T14" fmla="*/ 39 w 154"/>
                  <a:gd name="T15" fmla="*/ 10 h 73"/>
                  <a:gd name="T16" fmla="*/ 30 w 154"/>
                  <a:gd name="T17" fmla="*/ 11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73"/>
                  <a:gd name="T29" fmla="*/ 154 w 154"/>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73">
                    <a:moveTo>
                      <a:pt x="120" y="42"/>
                    </a:moveTo>
                    <a:lnTo>
                      <a:pt x="54" y="73"/>
                    </a:lnTo>
                    <a:lnTo>
                      <a:pt x="0" y="59"/>
                    </a:lnTo>
                    <a:lnTo>
                      <a:pt x="31" y="42"/>
                    </a:lnTo>
                    <a:lnTo>
                      <a:pt x="48" y="40"/>
                    </a:lnTo>
                    <a:lnTo>
                      <a:pt x="62" y="40"/>
                    </a:lnTo>
                    <a:lnTo>
                      <a:pt x="120" y="0"/>
                    </a:lnTo>
                    <a:lnTo>
                      <a:pt x="154" y="38"/>
                    </a:lnTo>
                    <a:lnTo>
                      <a:pt x="120" y="42"/>
                    </a:lnTo>
                    <a:close/>
                  </a:path>
                </a:pathLst>
              </a:custGeom>
              <a:solidFill>
                <a:srgbClr val="C8C8C8"/>
              </a:solidFill>
              <a:ln w="9525" cap="rnd">
                <a:solidFill>
                  <a:schemeClr val="bg1"/>
                </a:solidFill>
                <a:round/>
                <a:headEnd/>
                <a:tailEnd/>
              </a:ln>
            </p:spPr>
            <p:txBody>
              <a:bodyPr/>
              <a:lstStyle/>
              <a:p>
                <a:endParaRPr lang="en-US" dirty="0"/>
              </a:p>
            </p:txBody>
          </p:sp>
          <p:sp>
            <p:nvSpPr>
              <p:cNvPr id="36" name="Freeform 193"/>
              <p:cNvSpPr>
                <a:spLocks/>
              </p:cNvSpPr>
              <p:nvPr/>
            </p:nvSpPr>
            <p:spPr bwMode="gray">
              <a:xfrm>
                <a:off x="9931240" y="2871593"/>
                <a:ext cx="87159" cy="38899"/>
              </a:xfrm>
              <a:custGeom>
                <a:avLst/>
                <a:gdLst>
                  <a:gd name="T0" fmla="*/ 97 w 386"/>
                  <a:gd name="T1" fmla="*/ 18 h 169"/>
                  <a:gd name="T2" fmla="*/ 90 w 386"/>
                  <a:gd name="T3" fmla="*/ 20 h 169"/>
                  <a:gd name="T4" fmla="*/ 76 w 386"/>
                  <a:gd name="T5" fmla="*/ 43 h 169"/>
                  <a:gd name="T6" fmla="*/ 57 w 386"/>
                  <a:gd name="T7" fmla="*/ 26 h 169"/>
                  <a:gd name="T8" fmla="*/ 51 w 386"/>
                  <a:gd name="T9" fmla="*/ 23 h 169"/>
                  <a:gd name="T10" fmla="*/ 50 w 386"/>
                  <a:gd name="T11" fmla="*/ 22 h 169"/>
                  <a:gd name="T12" fmla="*/ 43 w 386"/>
                  <a:gd name="T13" fmla="*/ 33 h 169"/>
                  <a:gd name="T14" fmla="*/ 43 w 386"/>
                  <a:gd name="T15" fmla="*/ 24 h 169"/>
                  <a:gd name="T16" fmla="*/ 41 w 386"/>
                  <a:gd name="T17" fmla="*/ 23 h 169"/>
                  <a:gd name="T18" fmla="*/ 29 w 386"/>
                  <a:gd name="T19" fmla="*/ 34 h 169"/>
                  <a:gd name="T20" fmla="*/ 21 w 386"/>
                  <a:gd name="T21" fmla="*/ 34 h 169"/>
                  <a:gd name="T22" fmla="*/ 19 w 386"/>
                  <a:gd name="T23" fmla="*/ 22 h 169"/>
                  <a:gd name="T24" fmla="*/ 2 w 386"/>
                  <a:gd name="T25" fmla="*/ 25 h 169"/>
                  <a:gd name="T26" fmla="*/ 1 w 386"/>
                  <a:gd name="T27" fmla="*/ 26 h 169"/>
                  <a:gd name="T28" fmla="*/ 0 w 386"/>
                  <a:gd name="T29" fmla="*/ 25 h 169"/>
                  <a:gd name="T30" fmla="*/ 7 w 386"/>
                  <a:gd name="T31" fmla="*/ 17 h 169"/>
                  <a:gd name="T32" fmla="*/ 62 w 386"/>
                  <a:gd name="T33" fmla="*/ 17 h 169"/>
                  <a:gd name="T34" fmla="*/ 70 w 386"/>
                  <a:gd name="T35" fmla="*/ 20 h 169"/>
                  <a:gd name="T36" fmla="*/ 72 w 386"/>
                  <a:gd name="T37" fmla="*/ 20 h 169"/>
                  <a:gd name="T38" fmla="*/ 77 w 386"/>
                  <a:gd name="T39" fmla="*/ 17 h 169"/>
                  <a:gd name="T40" fmla="*/ 88 w 386"/>
                  <a:gd name="T41" fmla="*/ 17 h 169"/>
                  <a:gd name="T42" fmla="*/ 90 w 386"/>
                  <a:gd name="T43" fmla="*/ 15 h 169"/>
                  <a:gd name="T44" fmla="*/ 93 w 386"/>
                  <a:gd name="T45" fmla="*/ 0 h 169"/>
                  <a:gd name="T46" fmla="*/ 97 w 386"/>
                  <a:gd name="T47" fmla="*/ 14 h 169"/>
                  <a:gd name="T48" fmla="*/ 97 w 386"/>
                  <a:gd name="T49" fmla="*/ 18 h 1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6"/>
                  <a:gd name="T76" fmla="*/ 0 h 169"/>
                  <a:gd name="T77" fmla="*/ 386 w 386"/>
                  <a:gd name="T78" fmla="*/ 169 h 1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6" h="169">
                    <a:moveTo>
                      <a:pt x="386" y="69"/>
                    </a:moveTo>
                    <a:lnTo>
                      <a:pt x="359" y="80"/>
                    </a:lnTo>
                    <a:lnTo>
                      <a:pt x="301" y="169"/>
                    </a:lnTo>
                    <a:lnTo>
                      <a:pt x="228" y="101"/>
                    </a:lnTo>
                    <a:lnTo>
                      <a:pt x="207" y="90"/>
                    </a:lnTo>
                    <a:lnTo>
                      <a:pt x="203" y="86"/>
                    </a:lnTo>
                    <a:lnTo>
                      <a:pt x="169" y="130"/>
                    </a:lnTo>
                    <a:lnTo>
                      <a:pt x="169" y="96"/>
                    </a:lnTo>
                    <a:lnTo>
                      <a:pt x="163" y="90"/>
                    </a:lnTo>
                    <a:lnTo>
                      <a:pt x="119" y="136"/>
                    </a:lnTo>
                    <a:lnTo>
                      <a:pt x="84" y="136"/>
                    </a:lnTo>
                    <a:lnTo>
                      <a:pt x="75" y="86"/>
                    </a:lnTo>
                    <a:lnTo>
                      <a:pt x="7" y="98"/>
                    </a:lnTo>
                    <a:lnTo>
                      <a:pt x="4" y="101"/>
                    </a:lnTo>
                    <a:lnTo>
                      <a:pt x="0" y="98"/>
                    </a:lnTo>
                    <a:lnTo>
                      <a:pt x="30" y="67"/>
                    </a:lnTo>
                    <a:lnTo>
                      <a:pt x="251" y="67"/>
                    </a:lnTo>
                    <a:lnTo>
                      <a:pt x="278" y="80"/>
                    </a:lnTo>
                    <a:lnTo>
                      <a:pt x="288" y="80"/>
                    </a:lnTo>
                    <a:lnTo>
                      <a:pt x="305" y="67"/>
                    </a:lnTo>
                    <a:lnTo>
                      <a:pt x="349" y="67"/>
                    </a:lnTo>
                    <a:lnTo>
                      <a:pt x="359" y="57"/>
                    </a:lnTo>
                    <a:lnTo>
                      <a:pt x="370" y="0"/>
                    </a:lnTo>
                    <a:lnTo>
                      <a:pt x="386" y="53"/>
                    </a:lnTo>
                    <a:lnTo>
                      <a:pt x="386" y="69"/>
                    </a:lnTo>
                    <a:close/>
                  </a:path>
                </a:pathLst>
              </a:custGeom>
              <a:solidFill>
                <a:srgbClr val="C8C8C8"/>
              </a:solidFill>
              <a:ln w="9525" cap="rnd">
                <a:solidFill>
                  <a:schemeClr val="bg1"/>
                </a:solidFill>
                <a:round/>
                <a:headEnd/>
                <a:tailEnd/>
              </a:ln>
            </p:spPr>
            <p:txBody>
              <a:bodyPr/>
              <a:lstStyle/>
              <a:p>
                <a:endParaRPr lang="en-US" dirty="0"/>
              </a:p>
            </p:txBody>
          </p:sp>
          <p:sp>
            <p:nvSpPr>
              <p:cNvPr id="37" name="Freeform 194"/>
              <p:cNvSpPr>
                <a:spLocks/>
              </p:cNvSpPr>
              <p:nvPr/>
            </p:nvSpPr>
            <p:spPr bwMode="gray">
              <a:xfrm>
                <a:off x="9843631" y="2875714"/>
                <a:ext cx="54643" cy="17391"/>
              </a:xfrm>
              <a:custGeom>
                <a:avLst/>
                <a:gdLst>
                  <a:gd name="T0" fmla="*/ 61 w 242"/>
                  <a:gd name="T1" fmla="*/ 14 h 77"/>
                  <a:gd name="T2" fmla="*/ 53 w 242"/>
                  <a:gd name="T3" fmla="*/ 19 h 77"/>
                  <a:gd name="T4" fmla="*/ 35 w 242"/>
                  <a:gd name="T5" fmla="*/ 18 h 77"/>
                  <a:gd name="T6" fmla="*/ 28 w 242"/>
                  <a:gd name="T7" fmla="*/ 14 h 77"/>
                  <a:gd name="T8" fmla="*/ 0 w 242"/>
                  <a:gd name="T9" fmla="*/ 14 h 77"/>
                  <a:gd name="T10" fmla="*/ 4 w 242"/>
                  <a:gd name="T11" fmla="*/ 11 h 77"/>
                  <a:gd name="T12" fmla="*/ 27 w 242"/>
                  <a:gd name="T13" fmla="*/ 10 h 77"/>
                  <a:gd name="T14" fmla="*/ 48 w 242"/>
                  <a:gd name="T15" fmla="*/ 0 h 77"/>
                  <a:gd name="T16" fmla="*/ 58 w 242"/>
                  <a:gd name="T17" fmla="*/ 10 h 77"/>
                  <a:gd name="T18" fmla="*/ 61 w 242"/>
                  <a:gd name="T19" fmla="*/ 14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77"/>
                  <a:gd name="T32" fmla="*/ 242 w 242"/>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77">
                    <a:moveTo>
                      <a:pt x="242" y="58"/>
                    </a:moveTo>
                    <a:lnTo>
                      <a:pt x="209" y="77"/>
                    </a:lnTo>
                    <a:lnTo>
                      <a:pt x="138" y="73"/>
                    </a:lnTo>
                    <a:lnTo>
                      <a:pt x="109" y="58"/>
                    </a:lnTo>
                    <a:lnTo>
                      <a:pt x="0" y="58"/>
                    </a:lnTo>
                    <a:lnTo>
                      <a:pt x="15" y="44"/>
                    </a:lnTo>
                    <a:lnTo>
                      <a:pt x="106" y="42"/>
                    </a:lnTo>
                    <a:lnTo>
                      <a:pt x="190" y="0"/>
                    </a:lnTo>
                    <a:lnTo>
                      <a:pt x="230" y="42"/>
                    </a:lnTo>
                    <a:lnTo>
                      <a:pt x="242" y="58"/>
                    </a:lnTo>
                    <a:close/>
                  </a:path>
                </a:pathLst>
              </a:custGeom>
              <a:solidFill>
                <a:srgbClr val="C8C8C8"/>
              </a:solidFill>
              <a:ln w="9525" cap="rnd">
                <a:solidFill>
                  <a:schemeClr val="bg1"/>
                </a:solidFill>
                <a:round/>
                <a:headEnd/>
                <a:tailEnd/>
              </a:ln>
            </p:spPr>
            <p:txBody>
              <a:bodyPr/>
              <a:lstStyle/>
              <a:p>
                <a:endParaRPr lang="en-US" dirty="0"/>
              </a:p>
            </p:txBody>
          </p:sp>
          <p:sp>
            <p:nvSpPr>
              <p:cNvPr id="38" name="Freeform 195"/>
              <p:cNvSpPr>
                <a:spLocks/>
              </p:cNvSpPr>
              <p:nvPr/>
            </p:nvSpPr>
            <p:spPr bwMode="gray">
              <a:xfrm>
                <a:off x="9958788" y="2387869"/>
                <a:ext cx="59611" cy="69561"/>
              </a:xfrm>
              <a:custGeom>
                <a:avLst/>
                <a:gdLst>
                  <a:gd name="T0" fmla="*/ 66 w 263"/>
                  <a:gd name="T1" fmla="*/ 66 h 305"/>
                  <a:gd name="T2" fmla="*/ 50 w 263"/>
                  <a:gd name="T3" fmla="*/ 66 h 305"/>
                  <a:gd name="T4" fmla="*/ 49 w 263"/>
                  <a:gd name="T5" fmla="*/ 67 h 305"/>
                  <a:gd name="T6" fmla="*/ 58 w 263"/>
                  <a:gd name="T7" fmla="*/ 71 h 305"/>
                  <a:gd name="T8" fmla="*/ 47 w 263"/>
                  <a:gd name="T9" fmla="*/ 74 h 305"/>
                  <a:gd name="T10" fmla="*/ 46 w 263"/>
                  <a:gd name="T11" fmla="*/ 76 h 305"/>
                  <a:gd name="T12" fmla="*/ 41 w 263"/>
                  <a:gd name="T13" fmla="*/ 71 h 305"/>
                  <a:gd name="T14" fmla="*/ 13 w 263"/>
                  <a:gd name="T15" fmla="*/ 71 h 305"/>
                  <a:gd name="T16" fmla="*/ 0 w 263"/>
                  <a:gd name="T17" fmla="*/ 76 h 305"/>
                  <a:gd name="T18" fmla="*/ 0 w 263"/>
                  <a:gd name="T19" fmla="*/ 71 h 305"/>
                  <a:gd name="T20" fmla="*/ 37 w 263"/>
                  <a:gd name="T21" fmla="*/ 58 h 305"/>
                  <a:gd name="T22" fmla="*/ 34 w 263"/>
                  <a:gd name="T23" fmla="*/ 49 h 305"/>
                  <a:gd name="T24" fmla="*/ 44 w 263"/>
                  <a:gd name="T25" fmla="*/ 45 h 305"/>
                  <a:gd name="T26" fmla="*/ 45 w 263"/>
                  <a:gd name="T27" fmla="*/ 45 h 305"/>
                  <a:gd name="T28" fmla="*/ 45 w 263"/>
                  <a:gd name="T29" fmla="*/ 33 h 305"/>
                  <a:gd name="T30" fmla="*/ 42 w 263"/>
                  <a:gd name="T31" fmla="*/ 6 h 305"/>
                  <a:gd name="T32" fmla="*/ 41 w 263"/>
                  <a:gd name="T33" fmla="*/ 5 h 305"/>
                  <a:gd name="T34" fmla="*/ 45 w 263"/>
                  <a:gd name="T35" fmla="*/ 0 h 305"/>
                  <a:gd name="T36" fmla="*/ 66 w 263"/>
                  <a:gd name="T37" fmla="*/ 25 h 305"/>
                  <a:gd name="T38" fmla="*/ 66 w 263"/>
                  <a:gd name="T39" fmla="*/ 66 h 3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3"/>
                  <a:gd name="T61" fmla="*/ 0 h 305"/>
                  <a:gd name="T62" fmla="*/ 263 w 263"/>
                  <a:gd name="T63" fmla="*/ 305 h 3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3" h="305">
                    <a:moveTo>
                      <a:pt x="263" y="265"/>
                    </a:moveTo>
                    <a:lnTo>
                      <a:pt x="199" y="265"/>
                    </a:lnTo>
                    <a:lnTo>
                      <a:pt x="195" y="268"/>
                    </a:lnTo>
                    <a:lnTo>
                      <a:pt x="230" y="286"/>
                    </a:lnTo>
                    <a:lnTo>
                      <a:pt x="186" y="299"/>
                    </a:lnTo>
                    <a:lnTo>
                      <a:pt x="182" y="305"/>
                    </a:lnTo>
                    <a:lnTo>
                      <a:pt x="163" y="284"/>
                    </a:lnTo>
                    <a:lnTo>
                      <a:pt x="51" y="286"/>
                    </a:lnTo>
                    <a:lnTo>
                      <a:pt x="0" y="305"/>
                    </a:lnTo>
                    <a:lnTo>
                      <a:pt x="0" y="286"/>
                    </a:lnTo>
                    <a:lnTo>
                      <a:pt x="147" y="232"/>
                    </a:lnTo>
                    <a:lnTo>
                      <a:pt x="136" y="197"/>
                    </a:lnTo>
                    <a:lnTo>
                      <a:pt x="176" y="180"/>
                    </a:lnTo>
                    <a:lnTo>
                      <a:pt x="180" y="180"/>
                    </a:lnTo>
                    <a:lnTo>
                      <a:pt x="180" y="132"/>
                    </a:lnTo>
                    <a:lnTo>
                      <a:pt x="167" y="27"/>
                    </a:lnTo>
                    <a:lnTo>
                      <a:pt x="163" y="21"/>
                    </a:lnTo>
                    <a:lnTo>
                      <a:pt x="180" y="0"/>
                    </a:lnTo>
                    <a:lnTo>
                      <a:pt x="263" y="101"/>
                    </a:lnTo>
                    <a:lnTo>
                      <a:pt x="263" y="265"/>
                    </a:lnTo>
                    <a:close/>
                  </a:path>
                </a:pathLst>
              </a:custGeom>
              <a:solidFill>
                <a:srgbClr val="C8C8C8"/>
              </a:solidFill>
              <a:ln w="9525" cap="rnd">
                <a:solidFill>
                  <a:schemeClr val="bg1"/>
                </a:solidFill>
                <a:round/>
                <a:headEnd/>
                <a:tailEnd/>
              </a:ln>
            </p:spPr>
            <p:txBody>
              <a:bodyPr/>
              <a:lstStyle/>
              <a:p>
                <a:endParaRPr lang="en-US" dirty="0"/>
              </a:p>
            </p:txBody>
          </p:sp>
          <p:sp>
            <p:nvSpPr>
              <p:cNvPr id="39" name="Freeform 196"/>
              <p:cNvSpPr>
                <a:spLocks/>
              </p:cNvSpPr>
              <p:nvPr/>
            </p:nvSpPr>
            <p:spPr bwMode="gray">
              <a:xfrm>
                <a:off x="9975498" y="2353545"/>
                <a:ext cx="38837" cy="34324"/>
              </a:xfrm>
              <a:custGeom>
                <a:avLst/>
                <a:gdLst>
                  <a:gd name="T0" fmla="*/ 42 w 172"/>
                  <a:gd name="T1" fmla="*/ 11 h 150"/>
                  <a:gd name="T2" fmla="*/ 43 w 172"/>
                  <a:gd name="T3" fmla="*/ 12 h 150"/>
                  <a:gd name="T4" fmla="*/ 29 w 172"/>
                  <a:gd name="T5" fmla="*/ 24 h 150"/>
                  <a:gd name="T6" fmla="*/ 22 w 172"/>
                  <a:gd name="T7" fmla="*/ 21 h 150"/>
                  <a:gd name="T8" fmla="*/ 18 w 172"/>
                  <a:gd name="T9" fmla="*/ 24 h 150"/>
                  <a:gd name="T10" fmla="*/ 17 w 172"/>
                  <a:gd name="T11" fmla="*/ 25 h 150"/>
                  <a:gd name="T12" fmla="*/ 23 w 172"/>
                  <a:gd name="T13" fmla="*/ 33 h 150"/>
                  <a:gd name="T14" fmla="*/ 19 w 172"/>
                  <a:gd name="T15" fmla="*/ 37 h 150"/>
                  <a:gd name="T16" fmla="*/ 15 w 172"/>
                  <a:gd name="T17" fmla="*/ 38 h 150"/>
                  <a:gd name="T18" fmla="*/ 0 w 172"/>
                  <a:gd name="T19" fmla="*/ 25 h 150"/>
                  <a:gd name="T20" fmla="*/ 3 w 172"/>
                  <a:gd name="T21" fmla="*/ 13 h 150"/>
                  <a:gd name="T22" fmla="*/ 3 w 172"/>
                  <a:gd name="T23" fmla="*/ 9 h 150"/>
                  <a:gd name="T24" fmla="*/ 0 w 172"/>
                  <a:gd name="T25" fmla="*/ 0 h 150"/>
                  <a:gd name="T26" fmla="*/ 27 w 172"/>
                  <a:gd name="T27" fmla="*/ 0 h 150"/>
                  <a:gd name="T28" fmla="*/ 42 w 172"/>
                  <a:gd name="T29" fmla="*/ 11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
                  <a:gd name="T46" fmla="*/ 0 h 150"/>
                  <a:gd name="T47" fmla="*/ 172 w 172"/>
                  <a:gd name="T48" fmla="*/ 150 h 1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 h="150">
                    <a:moveTo>
                      <a:pt x="168" y="46"/>
                    </a:moveTo>
                    <a:lnTo>
                      <a:pt x="172" y="48"/>
                    </a:lnTo>
                    <a:lnTo>
                      <a:pt x="117" y="98"/>
                    </a:lnTo>
                    <a:lnTo>
                      <a:pt x="88" y="84"/>
                    </a:lnTo>
                    <a:lnTo>
                      <a:pt x="69" y="98"/>
                    </a:lnTo>
                    <a:lnTo>
                      <a:pt x="65" y="102"/>
                    </a:lnTo>
                    <a:lnTo>
                      <a:pt x="92" y="129"/>
                    </a:lnTo>
                    <a:lnTo>
                      <a:pt x="74" y="146"/>
                    </a:lnTo>
                    <a:lnTo>
                      <a:pt x="61" y="150"/>
                    </a:lnTo>
                    <a:lnTo>
                      <a:pt x="0" y="102"/>
                    </a:lnTo>
                    <a:lnTo>
                      <a:pt x="11" y="52"/>
                    </a:lnTo>
                    <a:lnTo>
                      <a:pt x="11" y="37"/>
                    </a:lnTo>
                    <a:lnTo>
                      <a:pt x="0" y="0"/>
                    </a:lnTo>
                    <a:lnTo>
                      <a:pt x="111" y="0"/>
                    </a:lnTo>
                    <a:lnTo>
                      <a:pt x="168" y="46"/>
                    </a:lnTo>
                    <a:close/>
                  </a:path>
                </a:pathLst>
              </a:custGeom>
              <a:solidFill>
                <a:srgbClr val="C8C8C8"/>
              </a:solidFill>
              <a:ln w="9525" cap="rnd">
                <a:solidFill>
                  <a:schemeClr val="bg1"/>
                </a:solidFill>
                <a:round/>
                <a:headEnd/>
                <a:tailEnd/>
              </a:ln>
            </p:spPr>
            <p:txBody>
              <a:bodyPr/>
              <a:lstStyle/>
              <a:p>
                <a:endParaRPr lang="en-US" dirty="0"/>
              </a:p>
            </p:txBody>
          </p:sp>
          <p:sp>
            <p:nvSpPr>
              <p:cNvPr id="40" name="Freeform 197"/>
              <p:cNvSpPr>
                <a:spLocks/>
              </p:cNvSpPr>
              <p:nvPr/>
            </p:nvSpPr>
            <p:spPr bwMode="gray">
              <a:xfrm>
                <a:off x="9955175" y="2465668"/>
                <a:ext cx="14903" cy="24713"/>
              </a:xfrm>
              <a:custGeom>
                <a:avLst/>
                <a:gdLst>
                  <a:gd name="T0" fmla="*/ 16 w 67"/>
                  <a:gd name="T1" fmla="*/ 23 h 110"/>
                  <a:gd name="T2" fmla="*/ 15 w 67"/>
                  <a:gd name="T3" fmla="*/ 25 h 110"/>
                  <a:gd name="T4" fmla="*/ 15 w 67"/>
                  <a:gd name="T5" fmla="*/ 27 h 110"/>
                  <a:gd name="T6" fmla="*/ 5 w 67"/>
                  <a:gd name="T7" fmla="*/ 15 h 110"/>
                  <a:gd name="T8" fmla="*/ 0 w 67"/>
                  <a:gd name="T9" fmla="*/ 7 h 110"/>
                  <a:gd name="T10" fmla="*/ 3 w 67"/>
                  <a:gd name="T11" fmla="*/ 0 h 110"/>
                  <a:gd name="T12" fmla="*/ 16 w 67"/>
                  <a:gd name="T13" fmla="*/ 15 h 110"/>
                  <a:gd name="T14" fmla="*/ 16 w 67"/>
                  <a:gd name="T15" fmla="*/ 23 h 110"/>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10"/>
                  <a:gd name="T26" fmla="*/ 67 w 67"/>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10">
                    <a:moveTo>
                      <a:pt x="64" y="93"/>
                    </a:moveTo>
                    <a:lnTo>
                      <a:pt x="60" y="104"/>
                    </a:lnTo>
                    <a:lnTo>
                      <a:pt x="60" y="110"/>
                    </a:lnTo>
                    <a:lnTo>
                      <a:pt x="21" y="62"/>
                    </a:lnTo>
                    <a:lnTo>
                      <a:pt x="0" y="29"/>
                    </a:lnTo>
                    <a:lnTo>
                      <a:pt x="14" y="0"/>
                    </a:lnTo>
                    <a:lnTo>
                      <a:pt x="67" y="62"/>
                    </a:lnTo>
                    <a:lnTo>
                      <a:pt x="64" y="93"/>
                    </a:lnTo>
                    <a:close/>
                  </a:path>
                </a:pathLst>
              </a:custGeom>
              <a:solidFill>
                <a:srgbClr val="C8C8C8"/>
              </a:solidFill>
              <a:ln w="9525" cap="rnd">
                <a:solidFill>
                  <a:schemeClr val="bg1"/>
                </a:solidFill>
                <a:round/>
                <a:headEnd/>
                <a:tailEnd/>
              </a:ln>
            </p:spPr>
            <p:txBody>
              <a:bodyPr/>
              <a:lstStyle/>
              <a:p>
                <a:endParaRPr lang="en-US" dirty="0"/>
              </a:p>
            </p:txBody>
          </p:sp>
          <p:sp>
            <p:nvSpPr>
              <p:cNvPr id="41" name="Freeform 198"/>
              <p:cNvSpPr>
                <a:spLocks/>
              </p:cNvSpPr>
              <p:nvPr/>
            </p:nvSpPr>
            <p:spPr bwMode="gray">
              <a:xfrm>
                <a:off x="9975498" y="2461549"/>
                <a:ext cx="14903" cy="8238"/>
              </a:xfrm>
              <a:custGeom>
                <a:avLst/>
                <a:gdLst>
                  <a:gd name="T0" fmla="*/ 16 w 67"/>
                  <a:gd name="T1" fmla="*/ 3 h 37"/>
                  <a:gd name="T2" fmla="*/ 4 w 67"/>
                  <a:gd name="T3" fmla="*/ 9 h 37"/>
                  <a:gd name="T4" fmla="*/ 0 w 67"/>
                  <a:gd name="T5" fmla="*/ 4 h 37"/>
                  <a:gd name="T6" fmla="*/ 0 w 67"/>
                  <a:gd name="T7" fmla="*/ 3 h 37"/>
                  <a:gd name="T8" fmla="*/ 2 w 67"/>
                  <a:gd name="T9" fmla="*/ 0 h 37"/>
                  <a:gd name="T10" fmla="*/ 16 w 67"/>
                  <a:gd name="T11" fmla="*/ 0 h 37"/>
                  <a:gd name="T12" fmla="*/ 16 w 67"/>
                  <a:gd name="T13" fmla="*/ 3 h 37"/>
                  <a:gd name="T14" fmla="*/ 0 60000 65536"/>
                  <a:gd name="T15" fmla="*/ 0 60000 65536"/>
                  <a:gd name="T16" fmla="*/ 0 60000 65536"/>
                  <a:gd name="T17" fmla="*/ 0 60000 65536"/>
                  <a:gd name="T18" fmla="*/ 0 60000 65536"/>
                  <a:gd name="T19" fmla="*/ 0 60000 65536"/>
                  <a:gd name="T20" fmla="*/ 0 60000 65536"/>
                  <a:gd name="T21" fmla="*/ 0 w 67"/>
                  <a:gd name="T22" fmla="*/ 0 h 37"/>
                  <a:gd name="T23" fmla="*/ 67 w 6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37">
                    <a:moveTo>
                      <a:pt x="67" y="12"/>
                    </a:moveTo>
                    <a:lnTo>
                      <a:pt x="17" y="37"/>
                    </a:lnTo>
                    <a:lnTo>
                      <a:pt x="3" y="19"/>
                    </a:lnTo>
                    <a:lnTo>
                      <a:pt x="0" y="12"/>
                    </a:lnTo>
                    <a:lnTo>
                      <a:pt x="11" y="0"/>
                    </a:lnTo>
                    <a:lnTo>
                      <a:pt x="67" y="0"/>
                    </a:lnTo>
                    <a:lnTo>
                      <a:pt x="67" y="12"/>
                    </a:lnTo>
                    <a:close/>
                  </a:path>
                </a:pathLst>
              </a:custGeom>
              <a:solidFill>
                <a:srgbClr val="C8C8C8"/>
              </a:solidFill>
              <a:ln w="9525" cap="rnd">
                <a:solidFill>
                  <a:schemeClr val="bg1"/>
                </a:solidFill>
                <a:round/>
                <a:headEnd/>
                <a:tailEnd/>
              </a:ln>
            </p:spPr>
            <p:txBody>
              <a:bodyPr/>
              <a:lstStyle/>
              <a:p>
                <a:endParaRPr lang="en-US" dirty="0"/>
              </a:p>
            </p:txBody>
          </p:sp>
          <p:sp>
            <p:nvSpPr>
              <p:cNvPr id="42" name="Freeform 199"/>
              <p:cNvSpPr>
                <a:spLocks/>
              </p:cNvSpPr>
              <p:nvPr/>
            </p:nvSpPr>
            <p:spPr bwMode="gray">
              <a:xfrm>
                <a:off x="8605808" y="2064318"/>
                <a:ext cx="275473" cy="215549"/>
              </a:xfrm>
              <a:custGeom>
                <a:avLst/>
                <a:gdLst>
                  <a:gd name="T0" fmla="*/ 275 w 1221"/>
                  <a:gd name="T1" fmla="*/ 26 h 943"/>
                  <a:gd name="T2" fmla="*/ 278 w 1221"/>
                  <a:gd name="T3" fmla="*/ 28 h 943"/>
                  <a:gd name="T4" fmla="*/ 282 w 1221"/>
                  <a:gd name="T5" fmla="*/ 28 h 943"/>
                  <a:gd name="T6" fmla="*/ 283 w 1221"/>
                  <a:gd name="T7" fmla="*/ 16 h 943"/>
                  <a:gd name="T8" fmla="*/ 283 w 1221"/>
                  <a:gd name="T9" fmla="*/ 15 h 943"/>
                  <a:gd name="T10" fmla="*/ 305 w 1221"/>
                  <a:gd name="T11" fmla="*/ 23 h 943"/>
                  <a:gd name="T12" fmla="*/ 305 w 1221"/>
                  <a:gd name="T13" fmla="*/ 28 h 943"/>
                  <a:gd name="T14" fmla="*/ 295 w 1221"/>
                  <a:gd name="T15" fmla="*/ 33 h 943"/>
                  <a:gd name="T16" fmla="*/ 275 w 1221"/>
                  <a:gd name="T17" fmla="*/ 96 h 943"/>
                  <a:gd name="T18" fmla="*/ 252 w 1221"/>
                  <a:gd name="T19" fmla="*/ 101 h 943"/>
                  <a:gd name="T20" fmla="*/ 245 w 1221"/>
                  <a:gd name="T21" fmla="*/ 101 h 943"/>
                  <a:gd name="T22" fmla="*/ 245 w 1221"/>
                  <a:gd name="T23" fmla="*/ 111 h 943"/>
                  <a:gd name="T24" fmla="*/ 248 w 1221"/>
                  <a:gd name="T25" fmla="*/ 119 h 943"/>
                  <a:gd name="T26" fmla="*/ 227 w 1221"/>
                  <a:gd name="T27" fmla="*/ 141 h 943"/>
                  <a:gd name="T28" fmla="*/ 196 w 1221"/>
                  <a:gd name="T29" fmla="*/ 162 h 943"/>
                  <a:gd name="T30" fmla="*/ 178 w 1221"/>
                  <a:gd name="T31" fmla="*/ 152 h 943"/>
                  <a:gd name="T32" fmla="*/ 170 w 1221"/>
                  <a:gd name="T33" fmla="*/ 169 h 943"/>
                  <a:gd name="T34" fmla="*/ 168 w 1221"/>
                  <a:gd name="T35" fmla="*/ 171 h 943"/>
                  <a:gd name="T36" fmla="*/ 133 w 1221"/>
                  <a:gd name="T37" fmla="*/ 175 h 943"/>
                  <a:gd name="T38" fmla="*/ 128 w 1221"/>
                  <a:gd name="T39" fmla="*/ 178 h 943"/>
                  <a:gd name="T40" fmla="*/ 85 w 1221"/>
                  <a:gd name="T41" fmla="*/ 222 h 943"/>
                  <a:gd name="T42" fmla="*/ 67 w 1221"/>
                  <a:gd name="T43" fmla="*/ 235 h 943"/>
                  <a:gd name="T44" fmla="*/ 41 w 1221"/>
                  <a:gd name="T45" fmla="*/ 231 h 943"/>
                  <a:gd name="T46" fmla="*/ 38 w 1221"/>
                  <a:gd name="T47" fmla="*/ 231 h 943"/>
                  <a:gd name="T48" fmla="*/ 30 w 1221"/>
                  <a:gd name="T49" fmla="*/ 212 h 943"/>
                  <a:gd name="T50" fmla="*/ 30 w 1221"/>
                  <a:gd name="T51" fmla="*/ 206 h 943"/>
                  <a:gd name="T52" fmla="*/ 32 w 1221"/>
                  <a:gd name="T53" fmla="*/ 201 h 943"/>
                  <a:gd name="T54" fmla="*/ 32 w 1221"/>
                  <a:gd name="T55" fmla="*/ 196 h 943"/>
                  <a:gd name="T56" fmla="*/ 34 w 1221"/>
                  <a:gd name="T57" fmla="*/ 191 h 943"/>
                  <a:gd name="T58" fmla="*/ 32 w 1221"/>
                  <a:gd name="T59" fmla="*/ 180 h 943"/>
                  <a:gd name="T60" fmla="*/ 30 w 1221"/>
                  <a:gd name="T61" fmla="*/ 169 h 943"/>
                  <a:gd name="T62" fmla="*/ 30 w 1221"/>
                  <a:gd name="T63" fmla="*/ 168 h 943"/>
                  <a:gd name="T64" fmla="*/ 28 w 1221"/>
                  <a:gd name="T65" fmla="*/ 167 h 943"/>
                  <a:gd name="T66" fmla="*/ 55 w 1221"/>
                  <a:gd name="T67" fmla="*/ 139 h 943"/>
                  <a:gd name="T68" fmla="*/ 57 w 1221"/>
                  <a:gd name="T69" fmla="*/ 121 h 943"/>
                  <a:gd name="T70" fmla="*/ 60 w 1221"/>
                  <a:gd name="T71" fmla="*/ 93 h 943"/>
                  <a:gd name="T72" fmla="*/ 30 w 1221"/>
                  <a:gd name="T73" fmla="*/ 73 h 943"/>
                  <a:gd name="T74" fmla="*/ 3 w 1221"/>
                  <a:gd name="T75" fmla="*/ 73 h 943"/>
                  <a:gd name="T76" fmla="*/ 0 w 1221"/>
                  <a:gd name="T77" fmla="*/ 70 h 943"/>
                  <a:gd name="T78" fmla="*/ 12 w 1221"/>
                  <a:gd name="T79" fmla="*/ 47 h 943"/>
                  <a:gd name="T80" fmla="*/ 37 w 1221"/>
                  <a:gd name="T81" fmla="*/ 46 h 943"/>
                  <a:gd name="T82" fmla="*/ 38 w 1221"/>
                  <a:gd name="T83" fmla="*/ 44 h 943"/>
                  <a:gd name="T84" fmla="*/ 34 w 1221"/>
                  <a:gd name="T85" fmla="*/ 39 h 943"/>
                  <a:gd name="T86" fmla="*/ 34 w 1221"/>
                  <a:gd name="T87" fmla="*/ 37 h 943"/>
                  <a:gd name="T88" fmla="*/ 106 w 1221"/>
                  <a:gd name="T89" fmla="*/ 16 h 943"/>
                  <a:gd name="T90" fmla="*/ 110 w 1221"/>
                  <a:gd name="T91" fmla="*/ 15 h 943"/>
                  <a:gd name="T92" fmla="*/ 131 w 1221"/>
                  <a:gd name="T93" fmla="*/ 23 h 943"/>
                  <a:gd name="T94" fmla="*/ 143 w 1221"/>
                  <a:gd name="T95" fmla="*/ 15 h 943"/>
                  <a:gd name="T96" fmla="*/ 172 w 1221"/>
                  <a:gd name="T97" fmla="*/ 28 h 943"/>
                  <a:gd name="T98" fmla="*/ 173 w 1221"/>
                  <a:gd name="T99" fmla="*/ 16 h 943"/>
                  <a:gd name="T100" fmla="*/ 173 w 1221"/>
                  <a:gd name="T101" fmla="*/ 15 h 943"/>
                  <a:gd name="T102" fmla="*/ 222 w 1221"/>
                  <a:gd name="T103" fmla="*/ 0 h 943"/>
                  <a:gd name="T104" fmla="*/ 275 w 1221"/>
                  <a:gd name="T105" fmla="*/ 10 h 943"/>
                  <a:gd name="T106" fmla="*/ 275 w 1221"/>
                  <a:gd name="T107" fmla="*/ 26 h 9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1"/>
                  <a:gd name="T163" fmla="*/ 0 h 943"/>
                  <a:gd name="T164" fmla="*/ 1221 w 1221"/>
                  <a:gd name="T165" fmla="*/ 943 h 9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1" h="943">
                    <a:moveTo>
                      <a:pt x="1100" y="106"/>
                    </a:moveTo>
                    <a:lnTo>
                      <a:pt x="1115" y="112"/>
                    </a:lnTo>
                    <a:lnTo>
                      <a:pt x="1128" y="112"/>
                    </a:lnTo>
                    <a:lnTo>
                      <a:pt x="1134" y="67"/>
                    </a:lnTo>
                    <a:lnTo>
                      <a:pt x="1134" y="60"/>
                    </a:lnTo>
                    <a:lnTo>
                      <a:pt x="1221" y="92"/>
                    </a:lnTo>
                    <a:lnTo>
                      <a:pt x="1221" y="112"/>
                    </a:lnTo>
                    <a:lnTo>
                      <a:pt x="1182" y="133"/>
                    </a:lnTo>
                    <a:lnTo>
                      <a:pt x="1100" y="386"/>
                    </a:lnTo>
                    <a:lnTo>
                      <a:pt x="1009" y="407"/>
                    </a:lnTo>
                    <a:lnTo>
                      <a:pt x="983" y="407"/>
                    </a:lnTo>
                    <a:lnTo>
                      <a:pt x="983" y="444"/>
                    </a:lnTo>
                    <a:lnTo>
                      <a:pt x="994" y="478"/>
                    </a:lnTo>
                    <a:lnTo>
                      <a:pt x="910" y="566"/>
                    </a:lnTo>
                    <a:lnTo>
                      <a:pt x="785" y="649"/>
                    </a:lnTo>
                    <a:lnTo>
                      <a:pt x="712" y="611"/>
                    </a:lnTo>
                    <a:lnTo>
                      <a:pt x="681" y="676"/>
                    </a:lnTo>
                    <a:lnTo>
                      <a:pt x="672" y="685"/>
                    </a:lnTo>
                    <a:lnTo>
                      <a:pt x="533" y="701"/>
                    </a:lnTo>
                    <a:lnTo>
                      <a:pt x="512" y="714"/>
                    </a:lnTo>
                    <a:lnTo>
                      <a:pt x="340" y="889"/>
                    </a:lnTo>
                    <a:lnTo>
                      <a:pt x="270" y="943"/>
                    </a:lnTo>
                    <a:lnTo>
                      <a:pt x="165" y="927"/>
                    </a:lnTo>
                    <a:lnTo>
                      <a:pt x="155" y="927"/>
                    </a:lnTo>
                    <a:lnTo>
                      <a:pt x="121" y="850"/>
                    </a:lnTo>
                    <a:lnTo>
                      <a:pt x="121" y="826"/>
                    </a:lnTo>
                    <a:lnTo>
                      <a:pt x="128" y="806"/>
                    </a:lnTo>
                    <a:lnTo>
                      <a:pt x="128" y="787"/>
                    </a:lnTo>
                    <a:lnTo>
                      <a:pt x="138" y="764"/>
                    </a:lnTo>
                    <a:lnTo>
                      <a:pt x="128" y="722"/>
                    </a:lnTo>
                    <a:lnTo>
                      <a:pt x="121" y="676"/>
                    </a:lnTo>
                    <a:lnTo>
                      <a:pt x="121" y="672"/>
                    </a:lnTo>
                    <a:lnTo>
                      <a:pt x="115" y="668"/>
                    </a:lnTo>
                    <a:lnTo>
                      <a:pt x="222" y="557"/>
                    </a:lnTo>
                    <a:lnTo>
                      <a:pt x="228" y="484"/>
                    </a:lnTo>
                    <a:lnTo>
                      <a:pt x="242" y="373"/>
                    </a:lnTo>
                    <a:lnTo>
                      <a:pt x="121" y="294"/>
                    </a:lnTo>
                    <a:lnTo>
                      <a:pt x="15" y="294"/>
                    </a:lnTo>
                    <a:lnTo>
                      <a:pt x="0" y="280"/>
                    </a:lnTo>
                    <a:lnTo>
                      <a:pt x="48" y="188"/>
                    </a:lnTo>
                    <a:lnTo>
                      <a:pt x="151" y="185"/>
                    </a:lnTo>
                    <a:lnTo>
                      <a:pt x="155" y="179"/>
                    </a:lnTo>
                    <a:lnTo>
                      <a:pt x="138" y="156"/>
                    </a:lnTo>
                    <a:lnTo>
                      <a:pt x="138" y="150"/>
                    </a:lnTo>
                    <a:lnTo>
                      <a:pt x="424" y="64"/>
                    </a:lnTo>
                    <a:lnTo>
                      <a:pt x="443" y="60"/>
                    </a:lnTo>
                    <a:lnTo>
                      <a:pt x="526" y="92"/>
                    </a:lnTo>
                    <a:lnTo>
                      <a:pt x="574" y="60"/>
                    </a:lnTo>
                    <a:lnTo>
                      <a:pt x="691" y="112"/>
                    </a:lnTo>
                    <a:lnTo>
                      <a:pt x="695" y="67"/>
                    </a:lnTo>
                    <a:lnTo>
                      <a:pt x="695" y="60"/>
                    </a:lnTo>
                    <a:lnTo>
                      <a:pt x="890" y="0"/>
                    </a:lnTo>
                    <a:lnTo>
                      <a:pt x="1100" y="41"/>
                    </a:lnTo>
                    <a:lnTo>
                      <a:pt x="1100" y="106"/>
                    </a:lnTo>
                    <a:close/>
                  </a:path>
                </a:pathLst>
              </a:custGeom>
              <a:solidFill>
                <a:srgbClr val="C8C8C8"/>
              </a:solidFill>
              <a:ln w="9525" cap="rnd">
                <a:solidFill>
                  <a:schemeClr val="bg1"/>
                </a:solidFill>
                <a:round/>
                <a:headEnd/>
                <a:tailEnd/>
              </a:ln>
            </p:spPr>
            <p:txBody>
              <a:bodyPr/>
              <a:lstStyle/>
              <a:p>
                <a:endParaRPr lang="en-US" dirty="0"/>
              </a:p>
            </p:txBody>
          </p:sp>
          <p:sp>
            <p:nvSpPr>
              <p:cNvPr id="43" name="Freeform 200"/>
              <p:cNvSpPr>
                <a:spLocks/>
              </p:cNvSpPr>
              <p:nvPr/>
            </p:nvSpPr>
            <p:spPr bwMode="gray">
              <a:xfrm>
                <a:off x="8809477" y="2224034"/>
                <a:ext cx="63223" cy="20594"/>
              </a:xfrm>
              <a:custGeom>
                <a:avLst/>
                <a:gdLst>
                  <a:gd name="T0" fmla="*/ 55 w 280"/>
                  <a:gd name="T1" fmla="*/ 0 h 90"/>
                  <a:gd name="T2" fmla="*/ 70 w 280"/>
                  <a:gd name="T3" fmla="*/ 14 h 90"/>
                  <a:gd name="T4" fmla="*/ 70 w 280"/>
                  <a:gd name="T5" fmla="*/ 15 h 90"/>
                  <a:gd name="T6" fmla="*/ 21 w 280"/>
                  <a:gd name="T7" fmla="*/ 23 h 90"/>
                  <a:gd name="T8" fmla="*/ 0 w 280"/>
                  <a:gd name="T9" fmla="*/ 20 h 90"/>
                  <a:gd name="T10" fmla="*/ 0 w 280"/>
                  <a:gd name="T11" fmla="*/ 5 h 90"/>
                  <a:gd name="T12" fmla="*/ 6 w 280"/>
                  <a:gd name="T13" fmla="*/ 0 h 90"/>
                  <a:gd name="T14" fmla="*/ 27 w 280"/>
                  <a:gd name="T15" fmla="*/ 5 h 90"/>
                  <a:gd name="T16" fmla="*/ 55 w 280"/>
                  <a:gd name="T17" fmla="*/ 0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
                  <a:gd name="T28" fmla="*/ 0 h 90"/>
                  <a:gd name="T29" fmla="*/ 280 w 280"/>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 h="90">
                    <a:moveTo>
                      <a:pt x="221" y="0"/>
                    </a:moveTo>
                    <a:lnTo>
                      <a:pt x="280" y="57"/>
                    </a:lnTo>
                    <a:lnTo>
                      <a:pt x="280" y="61"/>
                    </a:lnTo>
                    <a:lnTo>
                      <a:pt x="86" y="90"/>
                    </a:lnTo>
                    <a:lnTo>
                      <a:pt x="0" y="77"/>
                    </a:lnTo>
                    <a:lnTo>
                      <a:pt x="0" y="17"/>
                    </a:lnTo>
                    <a:lnTo>
                      <a:pt x="27" y="0"/>
                    </a:lnTo>
                    <a:lnTo>
                      <a:pt x="109" y="17"/>
                    </a:lnTo>
                    <a:lnTo>
                      <a:pt x="221" y="0"/>
                    </a:lnTo>
                    <a:close/>
                  </a:path>
                </a:pathLst>
              </a:custGeom>
              <a:solidFill>
                <a:srgbClr val="C8C8C8"/>
              </a:solidFill>
              <a:ln w="9525" cap="rnd">
                <a:solidFill>
                  <a:schemeClr val="bg1"/>
                </a:solidFill>
                <a:round/>
                <a:headEnd/>
                <a:tailEnd/>
              </a:ln>
            </p:spPr>
            <p:txBody>
              <a:bodyPr/>
              <a:lstStyle/>
              <a:p>
                <a:endParaRPr lang="en-US" dirty="0"/>
              </a:p>
            </p:txBody>
          </p:sp>
          <p:sp>
            <p:nvSpPr>
              <p:cNvPr id="44" name="Freeform 201"/>
              <p:cNvSpPr>
                <a:spLocks/>
              </p:cNvSpPr>
              <p:nvPr/>
            </p:nvSpPr>
            <p:spPr bwMode="gray">
              <a:xfrm>
                <a:off x="8909279" y="2294053"/>
                <a:ext cx="40645" cy="67730"/>
              </a:xfrm>
              <a:custGeom>
                <a:avLst/>
                <a:gdLst>
                  <a:gd name="T0" fmla="*/ 20 w 181"/>
                  <a:gd name="T1" fmla="*/ 16 h 298"/>
                  <a:gd name="T2" fmla="*/ 13 w 181"/>
                  <a:gd name="T3" fmla="*/ 28 h 298"/>
                  <a:gd name="T4" fmla="*/ 17 w 181"/>
                  <a:gd name="T5" fmla="*/ 32 h 298"/>
                  <a:gd name="T6" fmla="*/ 31 w 181"/>
                  <a:gd name="T7" fmla="*/ 38 h 298"/>
                  <a:gd name="T8" fmla="*/ 33 w 181"/>
                  <a:gd name="T9" fmla="*/ 56 h 298"/>
                  <a:gd name="T10" fmla="*/ 45 w 181"/>
                  <a:gd name="T11" fmla="*/ 61 h 298"/>
                  <a:gd name="T12" fmla="*/ 45 w 181"/>
                  <a:gd name="T13" fmla="*/ 64 h 298"/>
                  <a:gd name="T14" fmla="*/ 20 w 181"/>
                  <a:gd name="T15" fmla="*/ 65 h 298"/>
                  <a:gd name="T16" fmla="*/ 0 w 181"/>
                  <a:gd name="T17" fmla="*/ 74 h 298"/>
                  <a:gd name="T18" fmla="*/ 0 w 181"/>
                  <a:gd name="T19" fmla="*/ 61 h 298"/>
                  <a:gd name="T20" fmla="*/ 7 w 181"/>
                  <a:gd name="T21" fmla="*/ 61 h 298"/>
                  <a:gd name="T22" fmla="*/ 8 w 181"/>
                  <a:gd name="T23" fmla="*/ 40 h 298"/>
                  <a:gd name="T24" fmla="*/ 0 w 181"/>
                  <a:gd name="T25" fmla="*/ 38 h 298"/>
                  <a:gd name="T26" fmla="*/ 0 w 181"/>
                  <a:gd name="T27" fmla="*/ 8 h 298"/>
                  <a:gd name="T28" fmla="*/ 10 w 181"/>
                  <a:gd name="T29" fmla="*/ 0 h 298"/>
                  <a:gd name="T30" fmla="*/ 13 w 181"/>
                  <a:gd name="T31" fmla="*/ 0 h 298"/>
                  <a:gd name="T32" fmla="*/ 20 w 181"/>
                  <a:gd name="T33" fmla="*/ 16 h 2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1"/>
                  <a:gd name="T52" fmla="*/ 0 h 298"/>
                  <a:gd name="T53" fmla="*/ 181 w 181"/>
                  <a:gd name="T54" fmla="*/ 298 h 2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1" h="298">
                    <a:moveTo>
                      <a:pt x="83" y="65"/>
                    </a:moveTo>
                    <a:lnTo>
                      <a:pt x="52" y="115"/>
                    </a:lnTo>
                    <a:lnTo>
                      <a:pt x="71" y="129"/>
                    </a:lnTo>
                    <a:lnTo>
                      <a:pt x="125" y="154"/>
                    </a:lnTo>
                    <a:lnTo>
                      <a:pt x="135" y="225"/>
                    </a:lnTo>
                    <a:lnTo>
                      <a:pt x="181" y="246"/>
                    </a:lnTo>
                    <a:lnTo>
                      <a:pt x="181" y="259"/>
                    </a:lnTo>
                    <a:lnTo>
                      <a:pt x="83" y="263"/>
                    </a:lnTo>
                    <a:lnTo>
                      <a:pt x="0" y="298"/>
                    </a:lnTo>
                    <a:lnTo>
                      <a:pt x="0" y="246"/>
                    </a:lnTo>
                    <a:lnTo>
                      <a:pt x="29" y="246"/>
                    </a:lnTo>
                    <a:lnTo>
                      <a:pt x="35" y="163"/>
                    </a:lnTo>
                    <a:lnTo>
                      <a:pt x="0" y="154"/>
                    </a:lnTo>
                    <a:lnTo>
                      <a:pt x="0" y="33"/>
                    </a:lnTo>
                    <a:lnTo>
                      <a:pt x="43" y="0"/>
                    </a:lnTo>
                    <a:lnTo>
                      <a:pt x="52" y="0"/>
                    </a:lnTo>
                    <a:lnTo>
                      <a:pt x="83" y="65"/>
                    </a:lnTo>
                    <a:close/>
                  </a:path>
                </a:pathLst>
              </a:custGeom>
              <a:solidFill>
                <a:srgbClr val="C8C8C8"/>
              </a:solidFill>
              <a:ln w="9525" cap="rnd">
                <a:solidFill>
                  <a:schemeClr val="bg1"/>
                </a:solidFill>
                <a:round/>
                <a:headEnd/>
                <a:tailEnd/>
              </a:ln>
            </p:spPr>
            <p:txBody>
              <a:bodyPr/>
              <a:lstStyle/>
              <a:p>
                <a:endParaRPr lang="en-US" dirty="0"/>
              </a:p>
            </p:txBody>
          </p:sp>
          <p:sp>
            <p:nvSpPr>
              <p:cNvPr id="45" name="Freeform 202"/>
              <p:cNvSpPr>
                <a:spLocks/>
              </p:cNvSpPr>
              <p:nvPr/>
            </p:nvSpPr>
            <p:spPr bwMode="gray">
              <a:xfrm>
                <a:off x="8865926" y="2327919"/>
                <a:ext cx="35675" cy="33864"/>
              </a:xfrm>
              <a:custGeom>
                <a:avLst/>
                <a:gdLst>
                  <a:gd name="T0" fmla="*/ 39 w 159"/>
                  <a:gd name="T1" fmla="*/ 7 h 148"/>
                  <a:gd name="T2" fmla="*/ 35 w 159"/>
                  <a:gd name="T3" fmla="*/ 19 h 148"/>
                  <a:gd name="T4" fmla="*/ 38 w 159"/>
                  <a:gd name="T5" fmla="*/ 26 h 148"/>
                  <a:gd name="T6" fmla="*/ 39 w 159"/>
                  <a:gd name="T7" fmla="*/ 27 h 148"/>
                  <a:gd name="T8" fmla="*/ 17 w 159"/>
                  <a:gd name="T9" fmla="*/ 29 h 148"/>
                  <a:gd name="T10" fmla="*/ 12 w 159"/>
                  <a:gd name="T11" fmla="*/ 37 h 148"/>
                  <a:gd name="T12" fmla="*/ 0 w 159"/>
                  <a:gd name="T13" fmla="*/ 37 h 148"/>
                  <a:gd name="T14" fmla="*/ 14 w 159"/>
                  <a:gd name="T15" fmla="*/ 25 h 148"/>
                  <a:gd name="T16" fmla="*/ 14 w 159"/>
                  <a:gd name="T17" fmla="*/ 19 h 148"/>
                  <a:gd name="T18" fmla="*/ 12 w 159"/>
                  <a:gd name="T19" fmla="*/ 10 h 148"/>
                  <a:gd name="T20" fmla="*/ 12 w 159"/>
                  <a:gd name="T21" fmla="*/ 7 h 148"/>
                  <a:gd name="T22" fmla="*/ 26 w 159"/>
                  <a:gd name="T23" fmla="*/ 0 h 148"/>
                  <a:gd name="T24" fmla="*/ 35 w 159"/>
                  <a:gd name="T25" fmla="*/ 0 h 148"/>
                  <a:gd name="T26" fmla="*/ 39 w 159"/>
                  <a:gd name="T27" fmla="*/ 7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148"/>
                  <a:gd name="T44" fmla="*/ 159 w 159"/>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148">
                    <a:moveTo>
                      <a:pt x="159" y="30"/>
                    </a:moveTo>
                    <a:lnTo>
                      <a:pt x="142" y="73"/>
                    </a:lnTo>
                    <a:lnTo>
                      <a:pt x="153" y="107"/>
                    </a:lnTo>
                    <a:lnTo>
                      <a:pt x="159" y="111"/>
                    </a:lnTo>
                    <a:lnTo>
                      <a:pt x="71" y="119"/>
                    </a:lnTo>
                    <a:lnTo>
                      <a:pt x="48" y="148"/>
                    </a:lnTo>
                    <a:lnTo>
                      <a:pt x="0" y="148"/>
                    </a:lnTo>
                    <a:lnTo>
                      <a:pt x="57" y="100"/>
                    </a:lnTo>
                    <a:lnTo>
                      <a:pt x="57" y="77"/>
                    </a:lnTo>
                    <a:lnTo>
                      <a:pt x="48" y="40"/>
                    </a:lnTo>
                    <a:lnTo>
                      <a:pt x="48" y="30"/>
                    </a:lnTo>
                    <a:lnTo>
                      <a:pt x="105" y="0"/>
                    </a:lnTo>
                    <a:lnTo>
                      <a:pt x="142" y="0"/>
                    </a:lnTo>
                    <a:lnTo>
                      <a:pt x="159" y="30"/>
                    </a:lnTo>
                    <a:close/>
                  </a:path>
                </a:pathLst>
              </a:custGeom>
              <a:solidFill>
                <a:srgbClr val="C8C8C8"/>
              </a:solidFill>
              <a:ln w="9525" cap="rnd">
                <a:solidFill>
                  <a:schemeClr val="bg1"/>
                </a:solidFill>
                <a:round/>
                <a:headEnd/>
                <a:tailEnd/>
              </a:ln>
            </p:spPr>
            <p:txBody>
              <a:bodyPr/>
              <a:lstStyle/>
              <a:p>
                <a:endParaRPr lang="en-US" dirty="0"/>
              </a:p>
            </p:txBody>
          </p:sp>
          <p:sp>
            <p:nvSpPr>
              <p:cNvPr id="46" name="Freeform 203"/>
              <p:cNvSpPr>
                <a:spLocks/>
              </p:cNvSpPr>
              <p:nvPr/>
            </p:nvSpPr>
            <p:spPr bwMode="gray">
              <a:xfrm>
                <a:off x="8997793" y="2451938"/>
                <a:ext cx="14903" cy="17849"/>
              </a:xfrm>
              <a:custGeom>
                <a:avLst/>
                <a:gdLst>
                  <a:gd name="T0" fmla="*/ 16 w 67"/>
                  <a:gd name="T1" fmla="*/ 7 h 79"/>
                  <a:gd name="T2" fmla="*/ 14 w 67"/>
                  <a:gd name="T3" fmla="*/ 10 h 79"/>
                  <a:gd name="T4" fmla="*/ 16 w 67"/>
                  <a:gd name="T5" fmla="*/ 18 h 79"/>
                  <a:gd name="T6" fmla="*/ 11 w 67"/>
                  <a:gd name="T7" fmla="*/ 19 h 79"/>
                  <a:gd name="T8" fmla="*/ 0 w 67"/>
                  <a:gd name="T9" fmla="*/ 1 h 79"/>
                  <a:gd name="T10" fmla="*/ 1 w 67"/>
                  <a:gd name="T11" fmla="*/ 0 h 79"/>
                  <a:gd name="T12" fmla="*/ 10 w 67"/>
                  <a:gd name="T13" fmla="*/ 0 h 79"/>
                  <a:gd name="T14" fmla="*/ 16 w 67"/>
                  <a:gd name="T15" fmla="*/ 7 h 79"/>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9"/>
                  <a:gd name="T26" fmla="*/ 67 w 6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9">
                    <a:moveTo>
                      <a:pt x="67" y="31"/>
                    </a:moveTo>
                    <a:lnTo>
                      <a:pt x="58" y="42"/>
                    </a:lnTo>
                    <a:lnTo>
                      <a:pt x="67" y="73"/>
                    </a:lnTo>
                    <a:lnTo>
                      <a:pt x="44" y="79"/>
                    </a:lnTo>
                    <a:lnTo>
                      <a:pt x="0" y="6"/>
                    </a:lnTo>
                    <a:lnTo>
                      <a:pt x="6" y="0"/>
                    </a:lnTo>
                    <a:lnTo>
                      <a:pt x="40" y="0"/>
                    </a:lnTo>
                    <a:lnTo>
                      <a:pt x="67" y="31"/>
                    </a:lnTo>
                    <a:close/>
                  </a:path>
                </a:pathLst>
              </a:custGeom>
              <a:solidFill>
                <a:srgbClr val="C8C8C8"/>
              </a:solidFill>
              <a:ln w="9525" cap="rnd">
                <a:solidFill>
                  <a:schemeClr val="bg1"/>
                </a:solidFill>
                <a:round/>
                <a:headEnd/>
                <a:tailEnd/>
              </a:ln>
            </p:spPr>
            <p:txBody>
              <a:bodyPr/>
              <a:lstStyle/>
              <a:p>
                <a:endParaRPr lang="en-US" dirty="0"/>
              </a:p>
            </p:txBody>
          </p:sp>
          <p:sp>
            <p:nvSpPr>
              <p:cNvPr id="47" name="Freeform 204"/>
              <p:cNvSpPr>
                <a:spLocks/>
              </p:cNvSpPr>
              <p:nvPr/>
            </p:nvSpPr>
            <p:spPr bwMode="gray">
              <a:xfrm>
                <a:off x="9038436" y="2487636"/>
                <a:ext cx="18968" cy="11899"/>
              </a:xfrm>
              <a:custGeom>
                <a:avLst/>
                <a:gdLst>
                  <a:gd name="T0" fmla="*/ 21 w 85"/>
                  <a:gd name="T1" fmla="*/ 11 h 52"/>
                  <a:gd name="T2" fmla="*/ 14 w 85"/>
                  <a:gd name="T3" fmla="*/ 13 h 52"/>
                  <a:gd name="T4" fmla="*/ 0 w 85"/>
                  <a:gd name="T5" fmla="*/ 7 h 52"/>
                  <a:gd name="T6" fmla="*/ 0 w 85"/>
                  <a:gd name="T7" fmla="*/ 7 h 52"/>
                  <a:gd name="T8" fmla="*/ 17 w 85"/>
                  <a:gd name="T9" fmla="*/ 0 h 52"/>
                  <a:gd name="T10" fmla="*/ 21 w 85"/>
                  <a:gd name="T11" fmla="*/ 0 h 52"/>
                  <a:gd name="T12" fmla="*/ 21 w 85"/>
                  <a:gd name="T13" fmla="*/ 11 h 52"/>
                  <a:gd name="T14" fmla="*/ 0 60000 65536"/>
                  <a:gd name="T15" fmla="*/ 0 60000 65536"/>
                  <a:gd name="T16" fmla="*/ 0 60000 65536"/>
                  <a:gd name="T17" fmla="*/ 0 60000 65536"/>
                  <a:gd name="T18" fmla="*/ 0 60000 65536"/>
                  <a:gd name="T19" fmla="*/ 0 60000 65536"/>
                  <a:gd name="T20" fmla="*/ 0 60000 65536"/>
                  <a:gd name="T21" fmla="*/ 0 w 85"/>
                  <a:gd name="T22" fmla="*/ 0 h 52"/>
                  <a:gd name="T23" fmla="*/ 85 w 8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52">
                    <a:moveTo>
                      <a:pt x="85" y="43"/>
                    </a:moveTo>
                    <a:lnTo>
                      <a:pt x="58" y="52"/>
                    </a:lnTo>
                    <a:lnTo>
                      <a:pt x="2" y="29"/>
                    </a:lnTo>
                    <a:lnTo>
                      <a:pt x="0" y="27"/>
                    </a:lnTo>
                    <a:lnTo>
                      <a:pt x="68" y="0"/>
                    </a:lnTo>
                    <a:lnTo>
                      <a:pt x="85" y="0"/>
                    </a:lnTo>
                    <a:lnTo>
                      <a:pt x="85" y="43"/>
                    </a:lnTo>
                    <a:close/>
                  </a:path>
                </a:pathLst>
              </a:custGeom>
              <a:solidFill>
                <a:srgbClr val="C8C8C8"/>
              </a:solidFill>
              <a:ln w="9525" cap="rnd">
                <a:solidFill>
                  <a:schemeClr val="bg1"/>
                </a:solidFill>
                <a:round/>
                <a:headEnd/>
                <a:tailEnd/>
              </a:ln>
            </p:spPr>
            <p:txBody>
              <a:bodyPr/>
              <a:lstStyle/>
              <a:p>
                <a:endParaRPr lang="en-US" dirty="0"/>
              </a:p>
            </p:txBody>
          </p:sp>
          <p:sp>
            <p:nvSpPr>
              <p:cNvPr id="48" name="Freeform 205"/>
              <p:cNvSpPr>
                <a:spLocks/>
              </p:cNvSpPr>
              <p:nvPr/>
            </p:nvSpPr>
            <p:spPr bwMode="gray">
              <a:xfrm>
                <a:off x="9117917" y="2499990"/>
                <a:ext cx="18968" cy="3661"/>
              </a:xfrm>
              <a:custGeom>
                <a:avLst/>
                <a:gdLst>
                  <a:gd name="T0" fmla="*/ 22 w 82"/>
                  <a:gd name="T1" fmla="*/ 4 h 17"/>
                  <a:gd name="T2" fmla="*/ 2 w 82"/>
                  <a:gd name="T3" fmla="*/ 4 h 17"/>
                  <a:gd name="T4" fmla="*/ 0 w 82"/>
                  <a:gd name="T5" fmla="*/ 2 h 17"/>
                  <a:gd name="T6" fmla="*/ 10 w 82"/>
                  <a:gd name="T7" fmla="*/ 0 h 17"/>
                  <a:gd name="T8" fmla="*/ 18 w 82"/>
                  <a:gd name="T9" fmla="*/ 4 h 17"/>
                  <a:gd name="T10" fmla="*/ 22 w 82"/>
                  <a:gd name="T11" fmla="*/ 4 h 17"/>
                  <a:gd name="T12" fmla="*/ 0 60000 65536"/>
                  <a:gd name="T13" fmla="*/ 0 60000 65536"/>
                  <a:gd name="T14" fmla="*/ 0 60000 65536"/>
                  <a:gd name="T15" fmla="*/ 0 60000 65536"/>
                  <a:gd name="T16" fmla="*/ 0 60000 65536"/>
                  <a:gd name="T17" fmla="*/ 0 60000 65536"/>
                  <a:gd name="T18" fmla="*/ 0 w 82"/>
                  <a:gd name="T19" fmla="*/ 0 h 17"/>
                  <a:gd name="T20" fmla="*/ 82 w 8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82" h="17">
                    <a:moveTo>
                      <a:pt x="82" y="17"/>
                    </a:moveTo>
                    <a:lnTo>
                      <a:pt x="5" y="16"/>
                    </a:lnTo>
                    <a:lnTo>
                      <a:pt x="0" y="10"/>
                    </a:lnTo>
                    <a:lnTo>
                      <a:pt x="40" y="0"/>
                    </a:lnTo>
                    <a:lnTo>
                      <a:pt x="71" y="16"/>
                    </a:lnTo>
                    <a:lnTo>
                      <a:pt x="82" y="17"/>
                    </a:lnTo>
                    <a:close/>
                  </a:path>
                </a:pathLst>
              </a:custGeom>
              <a:solidFill>
                <a:srgbClr val="C8C8C8"/>
              </a:solidFill>
              <a:ln w="9525" cap="rnd">
                <a:solidFill>
                  <a:schemeClr val="bg1"/>
                </a:solidFill>
                <a:round/>
                <a:headEnd/>
                <a:tailEnd/>
              </a:ln>
            </p:spPr>
            <p:txBody>
              <a:bodyPr/>
              <a:lstStyle/>
              <a:p>
                <a:endParaRPr lang="en-US" dirty="0"/>
              </a:p>
            </p:txBody>
          </p:sp>
          <p:sp>
            <p:nvSpPr>
              <p:cNvPr id="49" name="Freeform 206"/>
              <p:cNvSpPr>
                <a:spLocks/>
              </p:cNvSpPr>
              <p:nvPr/>
            </p:nvSpPr>
            <p:spPr bwMode="gray">
              <a:xfrm>
                <a:off x="8505555" y="2073471"/>
                <a:ext cx="147219" cy="51257"/>
              </a:xfrm>
              <a:custGeom>
                <a:avLst/>
                <a:gdLst>
                  <a:gd name="T0" fmla="*/ 160 w 651"/>
                  <a:gd name="T1" fmla="*/ 11 h 224"/>
                  <a:gd name="T2" fmla="*/ 116 w 651"/>
                  <a:gd name="T3" fmla="*/ 34 h 224"/>
                  <a:gd name="T4" fmla="*/ 112 w 651"/>
                  <a:gd name="T5" fmla="*/ 27 h 224"/>
                  <a:gd name="T6" fmla="*/ 110 w 651"/>
                  <a:gd name="T7" fmla="*/ 27 h 224"/>
                  <a:gd name="T8" fmla="*/ 59 w 651"/>
                  <a:gd name="T9" fmla="*/ 56 h 224"/>
                  <a:gd name="T10" fmla="*/ 15 w 651"/>
                  <a:gd name="T11" fmla="*/ 43 h 224"/>
                  <a:gd name="T12" fmla="*/ 14 w 651"/>
                  <a:gd name="T13" fmla="*/ 43 h 224"/>
                  <a:gd name="T14" fmla="*/ 24 w 651"/>
                  <a:gd name="T15" fmla="*/ 41 h 224"/>
                  <a:gd name="T16" fmla="*/ 36 w 651"/>
                  <a:gd name="T17" fmla="*/ 40 h 224"/>
                  <a:gd name="T18" fmla="*/ 36 w 651"/>
                  <a:gd name="T19" fmla="*/ 40 h 224"/>
                  <a:gd name="T20" fmla="*/ 39 w 651"/>
                  <a:gd name="T21" fmla="*/ 38 h 224"/>
                  <a:gd name="T22" fmla="*/ 36 w 651"/>
                  <a:gd name="T23" fmla="*/ 28 h 224"/>
                  <a:gd name="T24" fmla="*/ 33 w 651"/>
                  <a:gd name="T25" fmla="*/ 26 h 224"/>
                  <a:gd name="T26" fmla="*/ 25 w 651"/>
                  <a:gd name="T27" fmla="*/ 34 h 224"/>
                  <a:gd name="T28" fmla="*/ 9 w 651"/>
                  <a:gd name="T29" fmla="*/ 34 h 224"/>
                  <a:gd name="T30" fmla="*/ 0 w 651"/>
                  <a:gd name="T31" fmla="*/ 26 h 224"/>
                  <a:gd name="T32" fmla="*/ 71 w 651"/>
                  <a:gd name="T33" fmla="*/ 0 h 224"/>
                  <a:gd name="T34" fmla="*/ 163 w 651"/>
                  <a:gd name="T35" fmla="*/ 0 h 224"/>
                  <a:gd name="T36" fmla="*/ 160 w 651"/>
                  <a:gd name="T37" fmla="*/ 11 h 2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1"/>
                  <a:gd name="T58" fmla="*/ 0 h 224"/>
                  <a:gd name="T59" fmla="*/ 651 w 651"/>
                  <a:gd name="T60" fmla="*/ 224 h 2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1" h="224">
                    <a:moveTo>
                      <a:pt x="640" y="44"/>
                    </a:moveTo>
                    <a:lnTo>
                      <a:pt x="463" y="136"/>
                    </a:lnTo>
                    <a:lnTo>
                      <a:pt x="446" y="107"/>
                    </a:lnTo>
                    <a:lnTo>
                      <a:pt x="438" y="107"/>
                    </a:lnTo>
                    <a:lnTo>
                      <a:pt x="236" y="224"/>
                    </a:lnTo>
                    <a:lnTo>
                      <a:pt x="58" y="172"/>
                    </a:lnTo>
                    <a:lnTo>
                      <a:pt x="54" y="172"/>
                    </a:lnTo>
                    <a:lnTo>
                      <a:pt x="96" y="161"/>
                    </a:lnTo>
                    <a:lnTo>
                      <a:pt x="141" y="157"/>
                    </a:lnTo>
                    <a:lnTo>
                      <a:pt x="144" y="157"/>
                    </a:lnTo>
                    <a:lnTo>
                      <a:pt x="154" y="149"/>
                    </a:lnTo>
                    <a:lnTo>
                      <a:pt x="141" y="111"/>
                    </a:lnTo>
                    <a:lnTo>
                      <a:pt x="131" y="101"/>
                    </a:lnTo>
                    <a:lnTo>
                      <a:pt x="100" y="136"/>
                    </a:lnTo>
                    <a:lnTo>
                      <a:pt x="33" y="136"/>
                    </a:lnTo>
                    <a:lnTo>
                      <a:pt x="0" y="101"/>
                    </a:lnTo>
                    <a:lnTo>
                      <a:pt x="284" y="0"/>
                    </a:lnTo>
                    <a:lnTo>
                      <a:pt x="651" y="0"/>
                    </a:lnTo>
                    <a:lnTo>
                      <a:pt x="640" y="44"/>
                    </a:lnTo>
                    <a:close/>
                  </a:path>
                </a:pathLst>
              </a:custGeom>
              <a:solidFill>
                <a:srgbClr val="C8C8C8"/>
              </a:solidFill>
              <a:ln w="9525" cap="rnd">
                <a:solidFill>
                  <a:schemeClr val="bg1"/>
                </a:solidFill>
                <a:round/>
                <a:headEnd/>
                <a:tailEnd/>
              </a:ln>
            </p:spPr>
            <p:txBody>
              <a:bodyPr/>
              <a:lstStyle/>
              <a:p>
                <a:endParaRPr lang="en-US" dirty="0"/>
              </a:p>
            </p:txBody>
          </p:sp>
          <p:sp>
            <p:nvSpPr>
              <p:cNvPr id="50" name="Freeform 207"/>
              <p:cNvSpPr>
                <a:spLocks/>
              </p:cNvSpPr>
              <p:nvPr/>
            </p:nvSpPr>
            <p:spPr bwMode="gray">
              <a:xfrm>
                <a:off x="8476650" y="2115573"/>
                <a:ext cx="68643" cy="21967"/>
              </a:xfrm>
              <a:custGeom>
                <a:avLst/>
                <a:gdLst>
                  <a:gd name="T0" fmla="*/ 27 w 303"/>
                  <a:gd name="T1" fmla="*/ 13 h 96"/>
                  <a:gd name="T2" fmla="*/ 76 w 303"/>
                  <a:gd name="T3" fmla="*/ 13 h 96"/>
                  <a:gd name="T4" fmla="*/ 68 w 303"/>
                  <a:gd name="T5" fmla="*/ 23 h 96"/>
                  <a:gd name="T6" fmla="*/ 9 w 303"/>
                  <a:gd name="T7" fmla="*/ 24 h 96"/>
                  <a:gd name="T8" fmla="*/ 0 w 303"/>
                  <a:gd name="T9" fmla="*/ 12 h 96"/>
                  <a:gd name="T10" fmla="*/ 10 w 303"/>
                  <a:gd name="T11" fmla="*/ 0 h 96"/>
                  <a:gd name="T12" fmla="*/ 25 w 303"/>
                  <a:gd name="T13" fmla="*/ 0 h 96"/>
                  <a:gd name="T14" fmla="*/ 27 w 303"/>
                  <a:gd name="T15" fmla="*/ 13 h 96"/>
                  <a:gd name="T16" fmla="*/ 0 60000 65536"/>
                  <a:gd name="T17" fmla="*/ 0 60000 65536"/>
                  <a:gd name="T18" fmla="*/ 0 60000 65536"/>
                  <a:gd name="T19" fmla="*/ 0 60000 65536"/>
                  <a:gd name="T20" fmla="*/ 0 60000 65536"/>
                  <a:gd name="T21" fmla="*/ 0 60000 65536"/>
                  <a:gd name="T22" fmla="*/ 0 60000 65536"/>
                  <a:gd name="T23" fmla="*/ 0 60000 65536"/>
                  <a:gd name="T24" fmla="*/ 0 w 303"/>
                  <a:gd name="T25" fmla="*/ 0 h 96"/>
                  <a:gd name="T26" fmla="*/ 303 w 303"/>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3" h="96">
                    <a:moveTo>
                      <a:pt x="105" y="52"/>
                    </a:moveTo>
                    <a:lnTo>
                      <a:pt x="303" y="52"/>
                    </a:lnTo>
                    <a:lnTo>
                      <a:pt x="270" y="92"/>
                    </a:lnTo>
                    <a:lnTo>
                      <a:pt x="34" y="96"/>
                    </a:lnTo>
                    <a:lnTo>
                      <a:pt x="0" y="46"/>
                    </a:lnTo>
                    <a:lnTo>
                      <a:pt x="38" y="0"/>
                    </a:lnTo>
                    <a:lnTo>
                      <a:pt x="98" y="0"/>
                    </a:lnTo>
                    <a:lnTo>
                      <a:pt x="105" y="52"/>
                    </a:lnTo>
                    <a:close/>
                  </a:path>
                </a:pathLst>
              </a:custGeom>
              <a:solidFill>
                <a:srgbClr val="C8C8C8"/>
              </a:solidFill>
              <a:ln w="9525" cap="rnd">
                <a:solidFill>
                  <a:schemeClr val="bg1"/>
                </a:solidFill>
                <a:round/>
                <a:headEnd/>
                <a:tailEnd/>
              </a:ln>
            </p:spPr>
            <p:txBody>
              <a:bodyPr/>
              <a:lstStyle/>
              <a:p>
                <a:endParaRPr lang="en-US" dirty="0"/>
              </a:p>
            </p:txBody>
          </p:sp>
          <p:sp>
            <p:nvSpPr>
              <p:cNvPr id="51" name="Freeform 208"/>
              <p:cNvSpPr>
                <a:spLocks/>
              </p:cNvSpPr>
              <p:nvPr/>
            </p:nvSpPr>
            <p:spPr bwMode="gray">
              <a:xfrm>
                <a:off x="8397171" y="2132964"/>
                <a:ext cx="47869" cy="26085"/>
              </a:xfrm>
              <a:custGeom>
                <a:avLst/>
                <a:gdLst>
                  <a:gd name="T0" fmla="*/ 37 w 211"/>
                  <a:gd name="T1" fmla="*/ 25 h 113"/>
                  <a:gd name="T2" fmla="*/ 15 w 211"/>
                  <a:gd name="T3" fmla="*/ 28 h 113"/>
                  <a:gd name="T4" fmla="*/ 9 w 211"/>
                  <a:gd name="T5" fmla="*/ 29 h 113"/>
                  <a:gd name="T6" fmla="*/ 0 w 211"/>
                  <a:gd name="T7" fmla="*/ 17 h 113"/>
                  <a:gd name="T8" fmla="*/ 41 w 211"/>
                  <a:gd name="T9" fmla="*/ 0 h 113"/>
                  <a:gd name="T10" fmla="*/ 53 w 211"/>
                  <a:gd name="T11" fmla="*/ 16 h 113"/>
                  <a:gd name="T12" fmla="*/ 37 w 211"/>
                  <a:gd name="T13" fmla="*/ 25 h 113"/>
                  <a:gd name="T14" fmla="*/ 0 60000 65536"/>
                  <a:gd name="T15" fmla="*/ 0 60000 65536"/>
                  <a:gd name="T16" fmla="*/ 0 60000 65536"/>
                  <a:gd name="T17" fmla="*/ 0 60000 65536"/>
                  <a:gd name="T18" fmla="*/ 0 60000 65536"/>
                  <a:gd name="T19" fmla="*/ 0 60000 65536"/>
                  <a:gd name="T20" fmla="*/ 0 60000 65536"/>
                  <a:gd name="T21" fmla="*/ 0 w 211"/>
                  <a:gd name="T22" fmla="*/ 0 h 113"/>
                  <a:gd name="T23" fmla="*/ 211 w 211"/>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113">
                    <a:moveTo>
                      <a:pt x="147" y="97"/>
                    </a:moveTo>
                    <a:lnTo>
                      <a:pt x="59" y="109"/>
                    </a:lnTo>
                    <a:lnTo>
                      <a:pt x="34" y="113"/>
                    </a:lnTo>
                    <a:lnTo>
                      <a:pt x="0" y="67"/>
                    </a:lnTo>
                    <a:lnTo>
                      <a:pt x="161" y="0"/>
                    </a:lnTo>
                    <a:lnTo>
                      <a:pt x="211" y="63"/>
                    </a:lnTo>
                    <a:lnTo>
                      <a:pt x="147" y="97"/>
                    </a:lnTo>
                    <a:close/>
                  </a:path>
                </a:pathLst>
              </a:custGeom>
              <a:solidFill>
                <a:srgbClr val="C8C8C8"/>
              </a:solidFill>
              <a:ln w="9525" cap="rnd">
                <a:solidFill>
                  <a:schemeClr val="bg1"/>
                </a:solidFill>
                <a:round/>
                <a:headEnd/>
                <a:tailEnd/>
              </a:ln>
            </p:spPr>
            <p:txBody>
              <a:bodyPr/>
              <a:lstStyle/>
              <a:p>
                <a:endParaRPr lang="en-US" dirty="0"/>
              </a:p>
            </p:txBody>
          </p:sp>
          <p:sp>
            <p:nvSpPr>
              <p:cNvPr id="52" name="Freeform 209"/>
              <p:cNvSpPr>
                <a:spLocks/>
              </p:cNvSpPr>
              <p:nvPr/>
            </p:nvSpPr>
            <p:spPr bwMode="gray">
              <a:xfrm>
                <a:off x="8320850" y="2151270"/>
                <a:ext cx="71352" cy="29289"/>
              </a:xfrm>
              <a:custGeom>
                <a:avLst/>
                <a:gdLst>
                  <a:gd name="T0" fmla="*/ 80 w 314"/>
                  <a:gd name="T1" fmla="*/ 19 h 129"/>
                  <a:gd name="T2" fmla="*/ 64 w 314"/>
                  <a:gd name="T3" fmla="*/ 32 h 129"/>
                  <a:gd name="T4" fmla="*/ 30 w 314"/>
                  <a:gd name="T5" fmla="*/ 19 h 129"/>
                  <a:gd name="T6" fmla="*/ 5 w 314"/>
                  <a:gd name="T7" fmla="*/ 28 h 129"/>
                  <a:gd name="T8" fmla="*/ 0 w 314"/>
                  <a:gd name="T9" fmla="*/ 21 h 129"/>
                  <a:gd name="T10" fmla="*/ 0 w 314"/>
                  <a:gd name="T11" fmla="*/ 19 h 129"/>
                  <a:gd name="T12" fmla="*/ 15 w 314"/>
                  <a:gd name="T13" fmla="*/ 5 h 129"/>
                  <a:gd name="T14" fmla="*/ 15 w 314"/>
                  <a:gd name="T15" fmla="*/ 4 h 129"/>
                  <a:gd name="T16" fmla="*/ 14 w 314"/>
                  <a:gd name="T17" fmla="*/ 4 h 129"/>
                  <a:gd name="T18" fmla="*/ 11 w 314"/>
                  <a:gd name="T19" fmla="*/ 4 h 129"/>
                  <a:gd name="T20" fmla="*/ 53 w 314"/>
                  <a:gd name="T21" fmla="*/ 7 h 129"/>
                  <a:gd name="T22" fmla="*/ 71 w 314"/>
                  <a:gd name="T23" fmla="*/ 0 h 129"/>
                  <a:gd name="T24" fmla="*/ 73 w 314"/>
                  <a:gd name="T25" fmla="*/ 13 h 129"/>
                  <a:gd name="T26" fmla="*/ 80 w 314"/>
                  <a:gd name="T27" fmla="*/ 19 h 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4"/>
                  <a:gd name="T43" fmla="*/ 0 h 129"/>
                  <a:gd name="T44" fmla="*/ 314 w 314"/>
                  <a:gd name="T45" fmla="*/ 129 h 1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4" h="129">
                    <a:moveTo>
                      <a:pt x="314" y="77"/>
                    </a:moveTo>
                    <a:lnTo>
                      <a:pt x="255" y="129"/>
                    </a:lnTo>
                    <a:lnTo>
                      <a:pt x="117" y="77"/>
                    </a:lnTo>
                    <a:lnTo>
                      <a:pt x="17" y="115"/>
                    </a:lnTo>
                    <a:lnTo>
                      <a:pt x="0" y="87"/>
                    </a:lnTo>
                    <a:lnTo>
                      <a:pt x="0" y="77"/>
                    </a:lnTo>
                    <a:lnTo>
                      <a:pt x="57" y="23"/>
                    </a:lnTo>
                    <a:lnTo>
                      <a:pt x="57" y="18"/>
                    </a:lnTo>
                    <a:lnTo>
                      <a:pt x="53" y="16"/>
                    </a:lnTo>
                    <a:lnTo>
                      <a:pt x="42" y="16"/>
                    </a:lnTo>
                    <a:lnTo>
                      <a:pt x="211" y="31"/>
                    </a:lnTo>
                    <a:lnTo>
                      <a:pt x="280" y="0"/>
                    </a:lnTo>
                    <a:lnTo>
                      <a:pt x="290" y="52"/>
                    </a:lnTo>
                    <a:lnTo>
                      <a:pt x="314" y="77"/>
                    </a:lnTo>
                    <a:close/>
                  </a:path>
                </a:pathLst>
              </a:custGeom>
              <a:solidFill>
                <a:srgbClr val="C8C8C8"/>
              </a:solidFill>
              <a:ln w="9525" cap="rnd">
                <a:solidFill>
                  <a:schemeClr val="bg1"/>
                </a:solidFill>
                <a:round/>
                <a:headEnd/>
                <a:tailEnd/>
              </a:ln>
            </p:spPr>
            <p:txBody>
              <a:bodyPr/>
              <a:lstStyle/>
              <a:p>
                <a:endParaRPr lang="en-US" dirty="0"/>
              </a:p>
            </p:txBody>
          </p:sp>
          <p:sp>
            <p:nvSpPr>
              <p:cNvPr id="53" name="Freeform 210"/>
              <p:cNvSpPr>
                <a:spLocks/>
              </p:cNvSpPr>
              <p:nvPr/>
            </p:nvSpPr>
            <p:spPr bwMode="gray">
              <a:xfrm>
                <a:off x="8373235" y="2115573"/>
                <a:ext cx="42903" cy="21967"/>
              </a:xfrm>
              <a:custGeom>
                <a:avLst/>
                <a:gdLst>
                  <a:gd name="T0" fmla="*/ 47 w 192"/>
                  <a:gd name="T1" fmla="*/ 1 h 96"/>
                  <a:gd name="T2" fmla="*/ 47 w 192"/>
                  <a:gd name="T3" fmla="*/ 13 h 96"/>
                  <a:gd name="T4" fmla="*/ 8 w 192"/>
                  <a:gd name="T5" fmla="*/ 24 h 96"/>
                  <a:gd name="T6" fmla="*/ 0 w 192"/>
                  <a:gd name="T7" fmla="*/ 13 h 96"/>
                  <a:gd name="T8" fmla="*/ 11 w 192"/>
                  <a:gd name="T9" fmla="*/ 0 h 96"/>
                  <a:gd name="T10" fmla="*/ 22 w 192"/>
                  <a:gd name="T11" fmla="*/ 3 h 96"/>
                  <a:gd name="T12" fmla="*/ 47 w 192"/>
                  <a:gd name="T13" fmla="*/ 1 h 96"/>
                  <a:gd name="T14" fmla="*/ 0 60000 65536"/>
                  <a:gd name="T15" fmla="*/ 0 60000 65536"/>
                  <a:gd name="T16" fmla="*/ 0 60000 65536"/>
                  <a:gd name="T17" fmla="*/ 0 60000 65536"/>
                  <a:gd name="T18" fmla="*/ 0 60000 65536"/>
                  <a:gd name="T19" fmla="*/ 0 60000 65536"/>
                  <a:gd name="T20" fmla="*/ 0 60000 65536"/>
                  <a:gd name="T21" fmla="*/ 0 w 192"/>
                  <a:gd name="T22" fmla="*/ 0 h 96"/>
                  <a:gd name="T23" fmla="*/ 192 w 192"/>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96">
                    <a:moveTo>
                      <a:pt x="192" y="4"/>
                    </a:moveTo>
                    <a:lnTo>
                      <a:pt x="192" y="52"/>
                    </a:lnTo>
                    <a:lnTo>
                      <a:pt x="35" y="96"/>
                    </a:lnTo>
                    <a:lnTo>
                      <a:pt x="0" y="52"/>
                    </a:lnTo>
                    <a:lnTo>
                      <a:pt x="46" y="0"/>
                    </a:lnTo>
                    <a:lnTo>
                      <a:pt x="88" y="15"/>
                    </a:lnTo>
                    <a:lnTo>
                      <a:pt x="192" y="4"/>
                    </a:lnTo>
                    <a:close/>
                  </a:path>
                </a:pathLst>
              </a:custGeom>
              <a:solidFill>
                <a:srgbClr val="C8C8C8"/>
              </a:solidFill>
              <a:ln w="9525" cap="rnd">
                <a:solidFill>
                  <a:schemeClr val="bg1"/>
                </a:solidFill>
                <a:round/>
                <a:headEnd/>
                <a:tailEnd/>
              </a:ln>
            </p:spPr>
            <p:txBody>
              <a:bodyPr/>
              <a:lstStyle/>
              <a:p>
                <a:endParaRPr lang="en-US" dirty="0"/>
              </a:p>
            </p:txBody>
          </p:sp>
          <p:sp>
            <p:nvSpPr>
              <p:cNvPr id="54" name="Freeform 211"/>
              <p:cNvSpPr>
                <a:spLocks/>
              </p:cNvSpPr>
              <p:nvPr/>
            </p:nvSpPr>
            <p:spPr bwMode="gray">
              <a:xfrm>
                <a:off x="8449104" y="2115573"/>
                <a:ext cx="18968" cy="13272"/>
              </a:xfrm>
              <a:custGeom>
                <a:avLst/>
                <a:gdLst>
                  <a:gd name="T0" fmla="*/ 8 w 82"/>
                  <a:gd name="T1" fmla="*/ 13 h 57"/>
                  <a:gd name="T2" fmla="*/ 4 w 82"/>
                  <a:gd name="T3" fmla="*/ 15 h 57"/>
                  <a:gd name="T4" fmla="*/ 0 w 82"/>
                  <a:gd name="T5" fmla="*/ 0 h 57"/>
                  <a:gd name="T6" fmla="*/ 22 w 82"/>
                  <a:gd name="T7" fmla="*/ 0 h 57"/>
                  <a:gd name="T8" fmla="*/ 8 w 82"/>
                  <a:gd name="T9" fmla="*/ 13 h 57"/>
                  <a:gd name="T10" fmla="*/ 0 60000 65536"/>
                  <a:gd name="T11" fmla="*/ 0 60000 65536"/>
                  <a:gd name="T12" fmla="*/ 0 60000 65536"/>
                  <a:gd name="T13" fmla="*/ 0 60000 65536"/>
                  <a:gd name="T14" fmla="*/ 0 60000 65536"/>
                  <a:gd name="T15" fmla="*/ 0 w 82"/>
                  <a:gd name="T16" fmla="*/ 0 h 57"/>
                  <a:gd name="T17" fmla="*/ 82 w 82"/>
                  <a:gd name="T18" fmla="*/ 57 h 57"/>
                </a:gdLst>
                <a:ahLst/>
                <a:cxnLst>
                  <a:cxn ang="T10">
                    <a:pos x="T0" y="T1"/>
                  </a:cxn>
                  <a:cxn ang="T11">
                    <a:pos x="T2" y="T3"/>
                  </a:cxn>
                  <a:cxn ang="T12">
                    <a:pos x="T4" y="T5"/>
                  </a:cxn>
                  <a:cxn ang="T13">
                    <a:pos x="T6" y="T7"/>
                  </a:cxn>
                  <a:cxn ang="T14">
                    <a:pos x="T8" y="T9"/>
                  </a:cxn>
                </a:cxnLst>
                <a:rect l="T15" t="T16" r="T17" b="T18"/>
                <a:pathLst>
                  <a:path w="82" h="57">
                    <a:moveTo>
                      <a:pt x="31" y="52"/>
                    </a:moveTo>
                    <a:lnTo>
                      <a:pt x="13" y="57"/>
                    </a:lnTo>
                    <a:lnTo>
                      <a:pt x="0" y="0"/>
                    </a:lnTo>
                    <a:lnTo>
                      <a:pt x="82" y="0"/>
                    </a:lnTo>
                    <a:lnTo>
                      <a:pt x="31" y="52"/>
                    </a:lnTo>
                    <a:close/>
                  </a:path>
                </a:pathLst>
              </a:custGeom>
              <a:solidFill>
                <a:srgbClr val="C8C8C8"/>
              </a:solidFill>
              <a:ln w="9525" cap="rnd">
                <a:solidFill>
                  <a:schemeClr val="bg1"/>
                </a:solidFill>
                <a:round/>
                <a:headEnd/>
                <a:tailEnd/>
              </a:ln>
            </p:spPr>
            <p:txBody>
              <a:bodyPr/>
              <a:lstStyle/>
              <a:p>
                <a:endParaRPr lang="en-US" dirty="0"/>
              </a:p>
            </p:txBody>
          </p:sp>
          <p:sp>
            <p:nvSpPr>
              <p:cNvPr id="55" name="Freeform 212"/>
              <p:cNvSpPr>
                <a:spLocks/>
              </p:cNvSpPr>
              <p:nvPr/>
            </p:nvSpPr>
            <p:spPr bwMode="gray">
              <a:xfrm>
                <a:off x="8297368" y="2129759"/>
                <a:ext cx="59159" cy="24713"/>
              </a:xfrm>
              <a:custGeom>
                <a:avLst/>
                <a:gdLst>
                  <a:gd name="T0" fmla="*/ 65 w 263"/>
                  <a:gd name="T1" fmla="*/ 11 h 110"/>
                  <a:gd name="T2" fmla="*/ 15 w 263"/>
                  <a:gd name="T3" fmla="*/ 27 h 110"/>
                  <a:gd name="T4" fmla="*/ 1 w 263"/>
                  <a:gd name="T5" fmla="*/ 19 h 110"/>
                  <a:gd name="T6" fmla="*/ 0 w 263"/>
                  <a:gd name="T7" fmla="*/ 19 h 110"/>
                  <a:gd name="T8" fmla="*/ 39 w 263"/>
                  <a:gd name="T9" fmla="*/ 0 h 110"/>
                  <a:gd name="T10" fmla="*/ 65 w 263"/>
                  <a:gd name="T11" fmla="*/ 0 h 110"/>
                  <a:gd name="T12" fmla="*/ 65 w 263"/>
                  <a:gd name="T13" fmla="*/ 11 h 110"/>
                  <a:gd name="T14" fmla="*/ 0 60000 65536"/>
                  <a:gd name="T15" fmla="*/ 0 60000 65536"/>
                  <a:gd name="T16" fmla="*/ 0 60000 65536"/>
                  <a:gd name="T17" fmla="*/ 0 60000 65536"/>
                  <a:gd name="T18" fmla="*/ 0 60000 65536"/>
                  <a:gd name="T19" fmla="*/ 0 60000 65536"/>
                  <a:gd name="T20" fmla="*/ 0 60000 65536"/>
                  <a:gd name="T21" fmla="*/ 0 w 263"/>
                  <a:gd name="T22" fmla="*/ 0 h 110"/>
                  <a:gd name="T23" fmla="*/ 263 w 263"/>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 h="110">
                    <a:moveTo>
                      <a:pt x="263" y="46"/>
                    </a:moveTo>
                    <a:lnTo>
                      <a:pt x="63" y="110"/>
                    </a:lnTo>
                    <a:lnTo>
                      <a:pt x="4" y="79"/>
                    </a:lnTo>
                    <a:lnTo>
                      <a:pt x="0" y="79"/>
                    </a:lnTo>
                    <a:lnTo>
                      <a:pt x="159" y="0"/>
                    </a:lnTo>
                    <a:lnTo>
                      <a:pt x="263" y="0"/>
                    </a:lnTo>
                    <a:lnTo>
                      <a:pt x="263" y="46"/>
                    </a:lnTo>
                    <a:close/>
                  </a:path>
                </a:pathLst>
              </a:custGeom>
              <a:solidFill>
                <a:srgbClr val="C8C8C8"/>
              </a:solidFill>
              <a:ln w="9525" cap="rnd">
                <a:solidFill>
                  <a:schemeClr val="bg1"/>
                </a:solidFill>
                <a:round/>
                <a:headEnd/>
                <a:tailEnd/>
              </a:ln>
            </p:spPr>
            <p:txBody>
              <a:bodyPr/>
              <a:lstStyle/>
              <a:p>
                <a:endParaRPr lang="en-US" dirty="0"/>
              </a:p>
            </p:txBody>
          </p:sp>
          <p:sp>
            <p:nvSpPr>
              <p:cNvPr id="56" name="Freeform 213"/>
              <p:cNvSpPr>
                <a:spLocks/>
              </p:cNvSpPr>
              <p:nvPr/>
            </p:nvSpPr>
            <p:spPr bwMode="gray">
              <a:xfrm>
                <a:off x="8524521" y="2367275"/>
                <a:ext cx="44256" cy="42103"/>
              </a:xfrm>
              <a:custGeom>
                <a:avLst/>
                <a:gdLst>
                  <a:gd name="T0" fmla="*/ 36 w 196"/>
                  <a:gd name="T1" fmla="*/ 5 h 184"/>
                  <a:gd name="T2" fmla="*/ 29 w 196"/>
                  <a:gd name="T3" fmla="*/ 7 h 184"/>
                  <a:gd name="T4" fmla="*/ 37 w 196"/>
                  <a:gd name="T5" fmla="*/ 12 h 184"/>
                  <a:gd name="T6" fmla="*/ 40 w 196"/>
                  <a:gd name="T7" fmla="*/ 12 h 184"/>
                  <a:gd name="T8" fmla="*/ 40 w 196"/>
                  <a:gd name="T9" fmla="*/ 23 h 184"/>
                  <a:gd name="T10" fmla="*/ 46 w 196"/>
                  <a:gd name="T11" fmla="*/ 24 h 184"/>
                  <a:gd name="T12" fmla="*/ 49 w 196"/>
                  <a:gd name="T13" fmla="*/ 24 h 184"/>
                  <a:gd name="T14" fmla="*/ 42 w 196"/>
                  <a:gd name="T15" fmla="*/ 44 h 184"/>
                  <a:gd name="T16" fmla="*/ 42 w 196"/>
                  <a:gd name="T17" fmla="*/ 45 h 184"/>
                  <a:gd name="T18" fmla="*/ 40 w 196"/>
                  <a:gd name="T19" fmla="*/ 46 h 184"/>
                  <a:gd name="T20" fmla="*/ 25 w 196"/>
                  <a:gd name="T21" fmla="*/ 33 h 184"/>
                  <a:gd name="T22" fmla="*/ 27 w 196"/>
                  <a:gd name="T23" fmla="*/ 26 h 184"/>
                  <a:gd name="T24" fmla="*/ 28 w 196"/>
                  <a:gd name="T25" fmla="*/ 25 h 184"/>
                  <a:gd name="T26" fmla="*/ 3 w 196"/>
                  <a:gd name="T27" fmla="*/ 24 h 184"/>
                  <a:gd name="T28" fmla="*/ 0 w 196"/>
                  <a:gd name="T29" fmla="*/ 24 h 184"/>
                  <a:gd name="T30" fmla="*/ 9 w 196"/>
                  <a:gd name="T31" fmla="*/ 12 h 184"/>
                  <a:gd name="T32" fmla="*/ 12 w 196"/>
                  <a:gd name="T33" fmla="*/ 7 h 184"/>
                  <a:gd name="T34" fmla="*/ 34 w 196"/>
                  <a:gd name="T35" fmla="*/ 0 h 184"/>
                  <a:gd name="T36" fmla="*/ 36 w 196"/>
                  <a:gd name="T37" fmla="*/ 0 h 184"/>
                  <a:gd name="T38" fmla="*/ 36 w 196"/>
                  <a:gd name="T39" fmla="*/ 5 h 1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
                  <a:gd name="T61" fmla="*/ 0 h 184"/>
                  <a:gd name="T62" fmla="*/ 196 w 196"/>
                  <a:gd name="T63" fmla="*/ 184 h 1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 h="184">
                    <a:moveTo>
                      <a:pt x="144" y="17"/>
                    </a:moveTo>
                    <a:lnTo>
                      <a:pt x="117" y="28"/>
                    </a:lnTo>
                    <a:lnTo>
                      <a:pt x="148" y="49"/>
                    </a:lnTo>
                    <a:lnTo>
                      <a:pt x="159" y="49"/>
                    </a:lnTo>
                    <a:lnTo>
                      <a:pt x="159" y="94"/>
                    </a:lnTo>
                    <a:lnTo>
                      <a:pt x="182" y="99"/>
                    </a:lnTo>
                    <a:lnTo>
                      <a:pt x="196" y="99"/>
                    </a:lnTo>
                    <a:lnTo>
                      <a:pt x="165" y="176"/>
                    </a:lnTo>
                    <a:lnTo>
                      <a:pt x="165" y="180"/>
                    </a:lnTo>
                    <a:lnTo>
                      <a:pt x="159" y="184"/>
                    </a:lnTo>
                    <a:lnTo>
                      <a:pt x="98" y="130"/>
                    </a:lnTo>
                    <a:lnTo>
                      <a:pt x="111" y="107"/>
                    </a:lnTo>
                    <a:lnTo>
                      <a:pt x="113" y="103"/>
                    </a:lnTo>
                    <a:lnTo>
                      <a:pt x="13" y="99"/>
                    </a:lnTo>
                    <a:lnTo>
                      <a:pt x="0" y="99"/>
                    </a:lnTo>
                    <a:lnTo>
                      <a:pt x="36" y="46"/>
                    </a:lnTo>
                    <a:lnTo>
                      <a:pt x="50" y="28"/>
                    </a:lnTo>
                    <a:lnTo>
                      <a:pt x="134" y="0"/>
                    </a:lnTo>
                    <a:lnTo>
                      <a:pt x="144" y="0"/>
                    </a:lnTo>
                    <a:lnTo>
                      <a:pt x="144" y="17"/>
                    </a:lnTo>
                    <a:close/>
                  </a:path>
                </a:pathLst>
              </a:custGeom>
              <a:solidFill>
                <a:srgbClr val="C8C8C8"/>
              </a:solidFill>
              <a:ln w="9525" cap="rnd">
                <a:solidFill>
                  <a:schemeClr val="bg1"/>
                </a:solidFill>
                <a:round/>
                <a:headEnd/>
                <a:tailEnd/>
              </a:ln>
            </p:spPr>
            <p:txBody>
              <a:bodyPr/>
              <a:lstStyle/>
              <a:p>
                <a:endParaRPr lang="en-US" dirty="0"/>
              </a:p>
            </p:txBody>
          </p:sp>
          <p:sp>
            <p:nvSpPr>
              <p:cNvPr id="57" name="Freeform 214"/>
              <p:cNvSpPr>
                <a:spLocks/>
              </p:cNvSpPr>
              <p:nvPr/>
            </p:nvSpPr>
            <p:spPr bwMode="gray">
              <a:xfrm>
                <a:off x="8253113" y="2634537"/>
                <a:ext cx="78127" cy="29747"/>
              </a:xfrm>
              <a:custGeom>
                <a:avLst/>
                <a:gdLst>
                  <a:gd name="T0" fmla="*/ 64 w 348"/>
                  <a:gd name="T1" fmla="*/ 17 h 131"/>
                  <a:gd name="T2" fmla="*/ 86 w 348"/>
                  <a:gd name="T3" fmla="*/ 31 h 131"/>
                  <a:gd name="T4" fmla="*/ 54 w 348"/>
                  <a:gd name="T5" fmla="*/ 32 h 131"/>
                  <a:gd name="T6" fmla="*/ 51 w 348"/>
                  <a:gd name="T7" fmla="*/ 26 h 131"/>
                  <a:gd name="T8" fmla="*/ 24 w 348"/>
                  <a:gd name="T9" fmla="*/ 13 h 131"/>
                  <a:gd name="T10" fmla="*/ 4 w 348"/>
                  <a:gd name="T11" fmla="*/ 11 h 131"/>
                  <a:gd name="T12" fmla="*/ 0 w 348"/>
                  <a:gd name="T13" fmla="*/ 5 h 131"/>
                  <a:gd name="T14" fmla="*/ 5 w 348"/>
                  <a:gd name="T15" fmla="*/ 1 h 131"/>
                  <a:gd name="T16" fmla="*/ 7 w 348"/>
                  <a:gd name="T17" fmla="*/ 0 h 131"/>
                  <a:gd name="T18" fmla="*/ 20 w 348"/>
                  <a:gd name="T19" fmla="*/ 3 h 131"/>
                  <a:gd name="T20" fmla="*/ 64 w 348"/>
                  <a:gd name="T21" fmla="*/ 17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
                  <a:gd name="T34" fmla="*/ 0 h 131"/>
                  <a:gd name="T35" fmla="*/ 348 w 348"/>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 h="131">
                    <a:moveTo>
                      <a:pt x="259" y="68"/>
                    </a:moveTo>
                    <a:lnTo>
                      <a:pt x="348" y="127"/>
                    </a:lnTo>
                    <a:lnTo>
                      <a:pt x="219" y="131"/>
                    </a:lnTo>
                    <a:lnTo>
                      <a:pt x="206" y="104"/>
                    </a:lnTo>
                    <a:lnTo>
                      <a:pt x="98" y="52"/>
                    </a:lnTo>
                    <a:lnTo>
                      <a:pt x="18" y="46"/>
                    </a:lnTo>
                    <a:lnTo>
                      <a:pt x="0" y="21"/>
                    </a:lnTo>
                    <a:lnTo>
                      <a:pt x="21" y="4"/>
                    </a:lnTo>
                    <a:lnTo>
                      <a:pt x="29" y="0"/>
                    </a:lnTo>
                    <a:lnTo>
                      <a:pt x="81" y="12"/>
                    </a:lnTo>
                    <a:lnTo>
                      <a:pt x="259" y="68"/>
                    </a:lnTo>
                    <a:close/>
                  </a:path>
                </a:pathLst>
              </a:custGeom>
              <a:solidFill>
                <a:srgbClr val="C8C8C8"/>
              </a:solidFill>
              <a:ln w="9525" cap="rnd">
                <a:solidFill>
                  <a:schemeClr val="bg1"/>
                </a:solidFill>
                <a:round/>
                <a:headEnd/>
                <a:tailEnd/>
              </a:ln>
            </p:spPr>
            <p:txBody>
              <a:bodyPr/>
              <a:lstStyle/>
              <a:p>
                <a:endParaRPr lang="en-US" dirty="0"/>
              </a:p>
            </p:txBody>
          </p:sp>
          <p:sp>
            <p:nvSpPr>
              <p:cNvPr id="58" name="Freeform 215"/>
              <p:cNvSpPr>
                <a:spLocks/>
              </p:cNvSpPr>
              <p:nvPr/>
            </p:nvSpPr>
            <p:spPr bwMode="gray">
              <a:xfrm>
                <a:off x="8329431" y="2668861"/>
                <a:ext cx="46966" cy="16475"/>
              </a:xfrm>
              <a:custGeom>
                <a:avLst/>
                <a:gdLst>
                  <a:gd name="T0" fmla="*/ 51 w 209"/>
                  <a:gd name="T1" fmla="*/ 4 h 71"/>
                  <a:gd name="T2" fmla="*/ 52 w 209"/>
                  <a:gd name="T3" fmla="*/ 18 h 71"/>
                  <a:gd name="T4" fmla="*/ 37 w 209"/>
                  <a:gd name="T5" fmla="*/ 8 h 71"/>
                  <a:gd name="T6" fmla="*/ 36 w 209"/>
                  <a:gd name="T7" fmla="*/ 8 h 71"/>
                  <a:gd name="T8" fmla="*/ 29 w 209"/>
                  <a:gd name="T9" fmla="*/ 17 h 71"/>
                  <a:gd name="T10" fmla="*/ 27 w 209"/>
                  <a:gd name="T11" fmla="*/ 18 h 71"/>
                  <a:gd name="T12" fmla="*/ 20 w 209"/>
                  <a:gd name="T13" fmla="*/ 8 h 71"/>
                  <a:gd name="T14" fmla="*/ 1 w 209"/>
                  <a:gd name="T15" fmla="*/ 18 h 71"/>
                  <a:gd name="T16" fmla="*/ 0 w 209"/>
                  <a:gd name="T17" fmla="*/ 8 h 71"/>
                  <a:gd name="T18" fmla="*/ 16 w 209"/>
                  <a:gd name="T19" fmla="*/ 1 h 71"/>
                  <a:gd name="T20" fmla="*/ 19 w 209"/>
                  <a:gd name="T21" fmla="*/ 0 h 71"/>
                  <a:gd name="T22" fmla="*/ 45 w 209"/>
                  <a:gd name="T23" fmla="*/ 1 h 71"/>
                  <a:gd name="T24" fmla="*/ 51 w 209"/>
                  <a:gd name="T25" fmla="*/ 4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71"/>
                  <a:gd name="T41" fmla="*/ 209 w 209"/>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71">
                    <a:moveTo>
                      <a:pt x="207" y="13"/>
                    </a:moveTo>
                    <a:lnTo>
                      <a:pt x="209" y="71"/>
                    </a:lnTo>
                    <a:lnTo>
                      <a:pt x="148" y="31"/>
                    </a:lnTo>
                    <a:lnTo>
                      <a:pt x="144" y="29"/>
                    </a:lnTo>
                    <a:lnTo>
                      <a:pt x="117" y="67"/>
                    </a:lnTo>
                    <a:lnTo>
                      <a:pt x="111" y="71"/>
                    </a:lnTo>
                    <a:lnTo>
                      <a:pt x="81" y="29"/>
                    </a:lnTo>
                    <a:lnTo>
                      <a:pt x="4" y="71"/>
                    </a:lnTo>
                    <a:lnTo>
                      <a:pt x="0" y="29"/>
                    </a:lnTo>
                    <a:lnTo>
                      <a:pt x="65" y="4"/>
                    </a:lnTo>
                    <a:lnTo>
                      <a:pt x="77" y="0"/>
                    </a:lnTo>
                    <a:lnTo>
                      <a:pt x="183" y="4"/>
                    </a:lnTo>
                    <a:lnTo>
                      <a:pt x="207" y="13"/>
                    </a:lnTo>
                    <a:close/>
                  </a:path>
                </a:pathLst>
              </a:custGeom>
              <a:solidFill>
                <a:srgbClr val="C8C8C8"/>
              </a:solidFill>
              <a:ln w="9525" cap="rnd">
                <a:solidFill>
                  <a:schemeClr val="bg1"/>
                </a:solidFill>
                <a:round/>
                <a:headEnd/>
                <a:tailEnd/>
              </a:ln>
            </p:spPr>
            <p:txBody>
              <a:bodyPr/>
              <a:lstStyle/>
              <a:p>
                <a:endParaRPr lang="en-US" dirty="0"/>
              </a:p>
            </p:txBody>
          </p:sp>
          <p:sp>
            <p:nvSpPr>
              <p:cNvPr id="59" name="Freeform 216"/>
              <p:cNvSpPr>
                <a:spLocks/>
              </p:cNvSpPr>
              <p:nvPr/>
            </p:nvSpPr>
            <p:spPr bwMode="gray">
              <a:xfrm>
                <a:off x="8297368" y="2672521"/>
                <a:ext cx="19419" cy="18306"/>
              </a:xfrm>
              <a:custGeom>
                <a:avLst/>
                <a:gdLst>
                  <a:gd name="T0" fmla="*/ 22 w 86"/>
                  <a:gd name="T1" fmla="*/ 14 h 81"/>
                  <a:gd name="T2" fmla="*/ 22 w 86"/>
                  <a:gd name="T3" fmla="*/ 16 h 81"/>
                  <a:gd name="T4" fmla="*/ 15 w 86"/>
                  <a:gd name="T5" fmla="*/ 18 h 81"/>
                  <a:gd name="T6" fmla="*/ 14 w 86"/>
                  <a:gd name="T7" fmla="*/ 20 h 81"/>
                  <a:gd name="T8" fmla="*/ 0 w 86"/>
                  <a:gd name="T9" fmla="*/ 5 h 81"/>
                  <a:gd name="T10" fmla="*/ 0 w 86"/>
                  <a:gd name="T11" fmla="*/ 3 h 81"/>
                  <a:gd name="T12" fmla="*/ 3 w 86"/>
                  <a:gd name="T13" fmla="*/ 0 h 81"/>
                  <a:gd name="T14" fmla="*/ 14 w 86"/>
                  <a:gd name="T15" fmla="*/ 0 h 81"/>
                  <a:gd name="T16" fmla="*/ 22 w 86"/>
                  <a:gd name="T17" fmla="*/ 14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81"/>
                  <a:gd name="T29" fmla="*/ 86 w 86"/>
                  <a:gd name="T30" fmla="*/ 81 h 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81">
                    <a:moveTo>
                      <a:pt x="86" y="56"/>
                    </a:moveTo>
                    <a:lnTo>
                      <a:pt x="86" y="66"/>
                    </a:lnTo>
                    <a:lnTo>
                      <a:pt x="60" y="75"/>
                    </a:lnTo>
                    <a:lnTo>
                      <a:pt x="58" y="81"/>
                    </a:lnTo>
                    <a:lnTo>
                      <a:pt x="0" y="20"/>
                    </a:lnTo>
                    <a:lnTo>
                      <a:pt x="0" y="12"/>
                    </a:lnTo>
                    <a:lnTo>
                      <a:pt x="15" y="0"/>
                    </a:lnTo>
                    <a:lnTo>
                      <a:pt x="58" y="0"/>
                    </a:lnTo>
                    <a:lnTo>
                      <a:pt x="86" y="56"/>
                    </a:lnTo>
                    <a:close/>
                  </a:path>
                </a:pathLst>
              </a:custGeom>
              <a:solidFill>
                <a:srgbClr val="C8C8C8"/>
              </a:solidFill>
              <a:ln w="9525" cap="rnd">
                <a:solidFill>
                  <a:schemeClr val="bg1"/>
                </a:solidFill>
                <a:round/>
                <a:headEnd/>
                <a:tailEnd/>
              </a:ln>
            </p:spPr>
            <p:txBody>
              <a:bodyPr/>
              <a:lstStyle/>
              <a:p>
                <a:endParaRPr lang="en-US" dirty="0"/>
              </a:p>
            </p:txBody>
          </p:sp>
          <p:sp>
            <p:nvSpPr>
              <p:cNvPr id="60" name="Freeform 217"/>
              <p:cNvSpPr>
                <a:spLocks/>
              </p:cNvSpPr>
              <p:nvPr/>
            </p:nvSpPr>
            <p:spPr bwMode="gray">
              <a:xfrm>
                <a:off x="8542133" y="3380490"/>
                <a:ext cx="26643" cy="8695"/>
              </a:xfrm>
              <a:custGeom>
                <a:avLst/>
                <a:gdLst>
                  <a:gd name="T0" fmla="*/ 29 w 119"/>
                  <a:gd name="T1" fmla="*/ 1 h 39"/>
                  <a:gd name="T2" fmla="*/ 29 w 119"/>
                  <a:gd name="T3" fmla="*/ 4 h 39"/>
                  <a:gd name="T4" fmla="*/ 19 w 119"/>
                  <a:gd name="T5" fmla="*/ 9 h 39"/>
                  <a:gd name="T6" fmla="*/ 0 w 119"/>
                  <a:gd name="T7" fmla="*/ 9 h 39"/>
                  <a:gd name="T8" fmla="*/ 18 w 119"/>
                  <a:gd name="T9" fmla="*/ 0 h 39"/>
                  <a:gd name="T10" fmla="*/ 29 w 119"/>
                  <a:gd name="T11" fmla="*/ 0 h 39"/>
                  <a:gd name="T12" fmla="*/ 29 w 119"/>
                  <a:gd name="T13" fmla="*/ 1 h 39"/>
                  <a:gd name="T14" fmla="*/ 0 60000 65536"/>
                  <a:gd name="T15" fmla="*/ 0 60000 65536"/>
                  <a:gd name="T16" fmla="*/ 0 60000 65536"/>
                  <a:gd name="T17" fmla="*/ 0 60000 65536"/>
                  <a:gd name="T18" fmla="*/ 0 60000 65536"/>
                  <a:gd name="T19" fmla="*/ 0 60000 65536"/>
                  <a:gd name="T20" fmla="*/ 0 60000 65536"/>
                  <a:gd name="T21" fmla="*/ 0 w 119"/>
                  <a:gd name="T22" fmla="*/ 0 h 39"/>
                  <a:gd name="T23" fmla="*/ 119 w 1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39">
                    <a:moveTo>
                      <a:pt x="119" y="6"/>
                    </a:moveTo>
                    <a:lnTo>
                      <a:pt x="119" y="16"/>
                    </a:lnTo>
                    <a:lnTo>
                      <a:pt x="78" y="37"/>
                    </a:lnTo>
                    <a:lnTo>
                      <a:pt x="0" y="39"/>
                    </a:lnTo>
                    <a:lnTo>
                      <a:pt x="74" y="0"/>
                    </a:lnTo>
                    <a:lnTo>
                      <a:pt x="117" y="0"/>
                    </a:lnTo>
                    <a:lnTo>
                      <a:pt x="119" y="6"/>
                    </a:lnTo>
                    <a:close/>
                  </a:path>
                </a:pathLst>
              </a:custGeom>
              <a:solidFill>
                <a:srgbClr val="C8C8C8"/>
              </a:solidFill>
              <a:ln w="9525" cap="rnd">
                <a:solidFill>
                  <a:schemeClr val="bg1"/>
                </a:solidFill>
                <a:round/>
                <a:headEnd/>
                <a:tailEnd/>
              </a:ln>
            </p:spPr>
            <p:txBody>
              <a:bodyPr/>
              <a:lstStyle/>
              <a:p>
                <a:endParaRPr lang="en-US" dirty="0"/>
              </a:p>
            </p:txBody>
          </p:sp>
          <p:pic>
            <p:nvPicPr>
              <p:cNvPr id="171" name="flag_southkorea">
                <a:hlinkClick r:id="rId9"/>
              </p:cNvPr>
              <p:cNvPicPr>
                <a:picLocks noChangeArrowheads="1"/>
              </p:cNvPicPr>
              <p:nvPr/>
            </p:nvPicPr>
            <p:blipFill>
              <a:blip r:embed="rId10" cstate="email"/>
              <a:srcRect/>
              <a:stretch>
                <a:fillRect/>
              </a:stretch>
            </p:blipFill>
            <p:spPr bwMode="gray">
              <a:xfrm>
                <a:off x="10016332" y="3196518"/>
                <a:ext cx="448368" cy="307900"/>
              </a:xfrm>
              <a:prstGeom prst="rect">
                <a:avLst/>
              </a:prstGeom>
              <a:noFill/>
              <a:ln w="0">
                <a:solidFill>
                  <a:schemeClr val="tx1"/>
                </a:solidFill>
                <a:miter lim="800000"/>
                <a:headEnd/>
                <a:tailEnd/>
              </a:ln>
            </p:spPr>
          </p:pic>
          <p:pic>
            <p:nvPicPr>
              <p:cNvPr id="172" name="flag_china">
                <a:hlinkClick r:id="rId11"/>
              </p:cNvPr>
              <p:cNvPicPr preferRelativeResize="0">
                <a:picLocks noChangeArrowheads="1"/>
              </p:cNvPicPr>
              <p:nvPr/>
            </p:nvPicPr>
            <p:blipFill>
              <a:blip r:embed="rId12" cstate="email"/>
              <a:stretch>
                <a:fillRect/>
              </a:stretch>
            </p:blipFill>
            <p:spPr bwMode="gray">
              <a:xfrm>
                <a:off x="9468695" y="2735400"/>
                <a:ext cx="448368" cy="307900"/>
              </a:xfrm>
              <a:prstGeom prst="rect">
                <a:avLst/>
              </a:prstGeom>
              <a:noFill/>
              <a:ln w="0">
                <a:solidFill>
                  <a:schemeClr val="tx1"/>
                </a:solidFill>
                <a:miter lim="800000"/>
                <a:headEnd/>
                <a:tailEnd/>
              </a:ln>
            </p:spPr>
          </p:pic>
          <p:pic>
            <p:nvPicPr>
              <p:cNvPr id="173" name="flag_usa">
                <a:hlinkClick r:id="rId13"/>
              </p:cNvPr>
              <p:cNvPicPr preferRelativeResize="0">
                <a:picLocks noChangeArrowheads="1"/>
              </p:cNvPicPr>
              <p:nvPr/>
            </p:nvPicPr>
            <p:blipFill>
              <a:blip r:embed="rId14" cstate="email"/>
              <a:srcRect/>
              <a:stretch>
                <a:fillRect/>
              </a:stretch>
            </p:blipFill>
            <p:spPr bwMode="auto">
              <a:xfrm>
                <a:off x="7945833" y="2279865"/>
                <a:ext cx="448368" cy="307900"/>
              </a:xfrm>
              <a:prstGeom prst="rect">
                <a:avLst/>
              </a:prstGeom>
              <a:noFill/>
              <a:ln w="0">
                <a:solidFill>
                  <a:schemeClr val="tx1"/>
                </a:solidFill>
                <a:miter lim="800000"/>
                <a:headEnd/>
                <a:tailEnd/>
              </a:ln>
            </p:spPr>
          </p:pic>
          <p:pic>
            <p:nvPicPr>
              <p:cNvPr id="174" name="flag_japan">
                <a:hlinkClick r:id="rId15"/>
              </p:cNvPr>
              <p:cNvPicPr preferRelativeResize="0">
                <a:picLocks noChangeArrowheads="1"/>
              </p:cNvPicPr>
              <p:nvPr/>
            </p:nvPicPr>
            <p:blipFill>
              <a:blip r:embed="rId16" cstate="email"/>
              <a:srcRect/>
              <a:stretch>
                <a:fillRect/>
              </a:stretch>
            </p:blipFill>
            <p:spPr bwMode="auto">
              <a:xfrm>
                <a:off x="10016332" y="2279865"/>
                <a:ext cx="448368" cy="307900"/>
              </a:xfrm>
              <a:prstGeom prst="rect">
                <a:avLst/>
              </a:prstGeom>
              <a:noFill/>
              <a:ln w="0">
                <a:solidFill>
                  <a:schemeClr val="tx1"/>
                </a:solidFill>
              </a:ln>
            </p:spPr>
          </p:pic>
          <p:pic>
            <p:nvPicPr>
              <p:cNvPr id="175" name="flag_brazil"/>
              <p:cNvPicPr preferRelativeResize="0">
                <a:picLocks/>
              </p:cNvPicPr>
              <p:nvPr/>
            </p:nvPicPr>
            <p:blipFill>
              <a:blip r:embed="rId17" cstate="email"/>
              <a:stretch>
                <a:fillRect/>
              </a:stretch>
            </p:blipFill>
            <p:spPr>
              <a:xfrm>
                <a:off x="7943834" y="3196518"/>
                <a:ext cx="448368" cy="307900"/>
              </a:xfrm>
              <a:prstGeom prst="rect">
                <a:avLst/>
              </a:prstGeom>
              <a:noFill/>
              <a:ln w="0">
                <a:solidFill>
                  <a:schemeClr val="tx1"/>
                </a:solidFill>
                <a:miter lim="800000"/>
                <a:headEnd/>
                <a:tailEnd/>
              </a:ln>
            </p:spPr>
          </p:pic>
          <p:pic>
            <p:nvPicPr>
              <p:cNvPr id="176" name="flag_france"/>
              <p:cNvPicPr>
                <a:picLocks noChangeArrowheads="1"/>
              </p:cNvPicPr>
              <p:nvPr/>
            </p:nvPicPr>
            <p:blipFill>
              <a:blip r:embed="rId18" cstate="print"/>
              <a:srcRect/>
              <a:stretch>
                <a:fillRect/>
              </a:stretch>
            </p:blipFill>
            <p:spPr bwMode="auto">
              <a:xfrm>
                <a:off x="8489336" y="2735400"/>
                <a:ext cx="448368" cy="307900"/>
              </a:xfrm>
              <a:prstGeom prst="rect">
                <a:avLst/>
              </a:prstGeom>
              <a:noFill/>
              <a:ln w="0">
                <a:solidFill>
                  <a:schemeClr val="tx1"/>
                </a:solidFill>
              </a:ln>
            </p:spPr>
          </p:pic>
          <p:pic>
            <p:nvPicPr>
              <p:cNvPr id="177" name="flag_germany"/>
              <p:cNvPicPr>
                <a:picLocks noChangeArrowheads="1"/>
              </p:cNvPicPr>
              <p:nvPr/>
            </p:nvPicPr>
            <p:blipFill>
              <a:blip r:embed="rId19" cstate="print"/>
              <a:srcRect/>
              <a:stretch>
                <a:fillRect/>
              </a:stretch>
            </p:blipFill>
            <p:spPr bwMode="auto">
              <a:xfrm>
                <a:off x="8980363" y="2273500"/>
                <a:ext cx="448089" cy="307900"/>
              </a:xfrm>
              <a:prstGeom prst="rect">
                <a:avLst/>
              </a:prstGeom>
              <a:noFill/>
              <a:ln w="0">
                <a:solidFill>
                  <a:schemeClr val="tx1"/>
                </a:solidFill>
              </a:ln>
            </p:spPr>
          </p:pic>
          <p:pic>
            <p:nvPicPr>
              <p:cNvPr id="178" name="flag_unitedkingdom"/>
              <p:cNvPicPr>
                <a:picLocks noChangeArrowheads="1"/>
              </p:cNvPicPr>
              <p:nvPr/>
            </p:nvPicPr>
            <p:blipFill>
              <a:blip r:embed="rId20" cstate="print"/>
              <a:srcRect/>
              <a:stretch>
                <a:fillRect/>
              </a:stretch>
            </p:blipFill>
            <p:spPr bwMode="auto">
              <a:xfrm>
                <a:off x="8489616" y="1816558"/>
                <a:ext cx="448089" cy="307900"/>
              </a:xfrm>
              <a:prstGeom prst="rect">
                <a:avLst/>
              </a:prstGeom>
              <a:noFill/>
              <a:ln w="0">
                <a:solidFill>
                  <a:schemeClr val="tx1"/>
                </a:solidFill>
              </a:ln>
            </p:spPr>
          </p:pic>
          <p:pic>
            <p:nvPicPr>
              <p:cNvPr id="179" name="flag_italy"/>
              <p:cNvPicPr>
                <a:picLocks noChangeArrowheads="1"/>
              </p:cNvPicPr>
              <p:nvPr/>
            </p:nvPicPr>
            <p:blipFill>
              <a:blip r:embed="rId21" cstate="print"/>
              <a:srcRect/>
              <a:stretch>
                <a:fillRect/>
              </a:stretch>
            </p:blipFill>
            <p:spPr bwMode="auto">
              <a:xfrm>
                <a:off x="8980083" y="3196518"/>
                <a:ext cx="448368" cy="307900"/>
              </a:xfrm>
              <a:prstGeom prst="rect">
                <a:avLst/>
              </a:prstGeom>
              <a:noFill/>
              <a:ln w="0">
                <a:solidFill>
                  <a:schemeClr val="tx1"/>
                </a:solidFill>
              </a:ln>
            </p:spPr>
          </p:pic>
          <p:pic>
            <p:nvPicPr>
              <p:cNvPr id="170" name="Picture 20">
                <a:hlinkClick r:id="rId22"/>
              </p:cNvPr>
              <p:cNvPicPr preferRelativeResize="0">
                <a:picLocks noChangeArrowheads="1"/>
              </p:cNvPicPr>
              <p:nvPr/>
            </p:nvPicPr>
            <p:blipFill>
              <a:blip r:embed="rId23" cstate="email"/>
              <a:srcRect/>
              <a:stretch>
                <a:fillRect/>
              </a:stretch>
            </p:blipFill>
            <p:spPr bwMode="gray">
              <a:xfrm>
                <a:off x="9468695" y="1816558"/>
                <a:ext cx="448368" cy="307900"/>
              </a:xfrm>
              <a:prstGeom prst="rect">
                <a:avLst/>
              </a:prstGeom>
              <a:noFill/>
              <a:ln w="0">
                <a:solidFill>
                  <a:schemeClr val="tx1"/>
                </a:solidFill>
                <a:miter lim="800000"/>
                <a:headEnd/>
                <a:tailEnd/>
              </a:ln>
              <a:effectLst>
                <a:outerShdw blurRad="50800" dist="50800" dir="5400000" algn="ctr" rotWithShape="0">
                  <a:srgbClr val="C5E4BA"/>
                </a:outerShdw>
              </a:effectLst>
            </p:spPr>
          </p:pic>
        </p:grpSp>
        <p:sp>
          <p:nvSpPr>
            <p:cNvPr id="9" name="Oval 8"/>
            <p:cNvSpPr/>
            <p:nvPr/>
          </p:nvSpPr>
          <p:spPr>
            <a:xfrm>
              <a:off x="9266210" y="1694436"/>
              <a:ext cx="1932103" cy="1932103"/>
            </a:xfrm>
            <a:prstGeom prst="ellipse">
              <a:avLst/>
            </a:prstGeom>
            <a:grpFill/>
            <a:ln w="3810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a:solidFill>
                  <a:schemeClr val="bg1">
                    <a:lumMod val="50000"/>
                  </a:schemeClr>
                </a:solidFill>
              </a:endParaRPr>
            </a:p>
          </p:txBody>
        </p:sp>
      </p:grpSp>
      <p:sp>
        <p:nvSpPr>
          <p:cNvPr id="83" name="takeaway_box"/>
          <p:cNvSpPr>
            <a:spLocks noChangeArrowheads="1"/>
          </p:cNvSpPr>
          <p:nvPr/>
        </p:nvSpPr>
        <p:spPr bwMode="gray">
          <a:xfrm>
            <a:off x="350694" y="4687570"/>
            <a:ext cx="1682907" cy="276999"/>
          </a:xfrm>
          <a:prstGeom prst="rect">
            <a:avLst/>
          </a:prstGeom>
          <a:noFill/>
          <a:ln w="9525" algn="ctr">
            <a:noFill/>
            <a:miter lim="800000"/>
            <a:headEnd type="none" w="lg" len="lg"/>
            <a:tailEnd type="none" w="lg" len="lg"/>
          </a:ln>
          <a:extLst>
            <a:ext uri="{909E8E84-426E-40dd-AFC4-6F175D3DCCD1}">
              <a14:hiddenFill xmlns:a14="http://schemas.microsoft.com/office/drawing/2010/main">
                <a:solidFill>
                  <a:srgbClr val="E2E2E2"/>
                </a:solidFill>
              </a14:hiddenFill>
            </a:ext>
            <a:ext uri="{91240B29-F687-4f45-9708-019B960494DF}">
              <a14:hiddenLine xmlns:a14="http://schemas.microsoft.com/office/drawing/2010/main" w="9525" algn="ctr">
                <a:solidFill>
                  <a:srgbClr val="E2E2E2"/>
                </a:solidFill>
                <a:miter lim="800000"/>
                <a:headEnd type="none" w="lg" len="lg"/>
                <a:tailEnd type="none" w="lg" len="lg"/>
              </a14:hiddenLine>
            </a:ext>
          </a:extLst>
        </p:spPr>
        <p:txBody>
          <a:bodyPr vert="horz" wrap="square" lIns="0" tIns="0" rIns="0" bIns="0" anchor="ctr" anchorCtr="0">
            <a:spAutoFit/>
          </a:bodyPr>
          <a:lstStyle/>
          <a:p>
            <a:r>
              <a:rPr lang="en-US" b="1" dirty="0" smtClean="0">
                <a:solidFill>
                  <a:srgbClr val="29BA74">
                    <a:lumMod val="100000"/>
                  </a:srgbClr>
                </a:solidFill>
                <a:cs typeface="Arial" pitchFamily="34" charset="0"/>
              </a:rPr>
              <a:t>Fifth </a:t>
            </a:r>
            <a:r>
              <a:rPr lang="en-US" b="1" dirty="0">
                <a:solidFill>
                  <a:srgbClr val="29BA74">
                    <a:lumMod val="100000"/>
                  </a:srgbClr>
                </a:solidFill>
                <a:cs typeface="Arial" pitchFamily="34" charset="0"/>
              </a:rPr>
              <a:t>Ed. </a:t>
            </a:r>
            <a:r>
              <a:rPr lang="en-US" b="1" dirty="0" smtClean="0">
                <a:solidFill>
                  <a:srgbClr val="29BA74">
                    <a:lumMod val="100000"/>
                  </a:srgbClr>
                </a:solidFill>
                <a:cs typeface="Arial" pitchFamily="34" charset="0"/>
              </a:rPr>
              <a:t>2018</a:t>
            </a:r>
            <a:endParaRPr lang="en-US" b="1" dirty="0">
              <a:solidFill>
                <a:srgbClr val="29BA74">
                  <a:lumMod val="100000"/>
                </a:srgbClr>
              </a:solidFill>
              <a:cs typeface="Arial" pitchFamily="34" charset="0"/>
            </a:endParaRPr>
          </a:p>
        </p:txBody>
      </p:sp>
      <p:sp>
        <p:nvSpPr>
          <p:cNvPr id="111" name="TextBox 110"/>
          <p:cNvSpPr txBox="1"/>
          <p:nvPr/>
        </p:nvSpPr>
        <p:spPr>
          <a:xfrm>
            <a:off x="5418284" y="4687570"/>
            <a:ext cx="2500157" cy="680356"/>
          </a:xfrm>
          <a:prstGeom prst="rect">
            <a:avLst/>
          </a:prstGeom>
          <a:noFill/>
        </p:spPr>
        <p:txBody>
          <a:bodyPr wrap="square" tIns="90000" bIns="90000" rtlCol="0" anchor="t" anchorCtr="0">
            <a:spAutoFit/>
          </a:bodyPr>
          <a:lstStyle/>
          <a:p>
            <a:pPr marL="0" lvl="1" algn="ctr">
              <a:lnSpc>
                <a:spcPct val="90000"/>
              </a:lnSpc>
            </a:pPr>
            <a:r>
              <a:rPr lang="en-US" dirty="0" smtClean="0">
                <a:solidFill>
                  <a:srgbClr val="29BA74"/>
                </a:solidFill>
                <a:cs typeface="Arial" pitchFamily="34" charset="0"/>
              </a:rPr>
              <a:t>~€37K</a:t>
            </a:r>
          </a:p>
          <a:p>
            <a:pPr marL="0" lvl="1" algn="ctr">
              <a:lnSpc>
                <a:spcPct val="90000"/>
              </a:lnSpc>
            </a:pPr>
            <a:r>
              <a:rPr lang="en-US" dirty="0">
                <a:solidFill>
                  <a:srgbClr val="575757"/>
                </a:solidFill>
                <a:cs typeface="Arial" pitchFamily="34" charset="0"/>
              </a:rPr>
              <a:t>Average </a:t>
            </a:r>
            <a:r>
              <a:rPr lang="en-US" dirty="0" smtClean="0">
                <a:solidFill>
                  <a:srgbClr val="575757"/>
                </a:solidFill>
                <a:cs typeface="Arial" pitchFamily="34" charset="0"/>
              </a:rPr>
              <a:t>spend</a:t>
            </a:r>
            <a:endParaRPr lang="en-US" dirty="0">
              <a:solidFill>
                <a:srgbClr val="575757"/>
              </a:solidFill>
              <a:cs typeface="Arial" pitchFamily="34" charset="0"/>
            </a:endParaRPr>
          </a:p>
        </p:txBody>
      </p:sp>
      <p:sp>
        <p:nvSpPr>
          <p:cNvPr id="92" name="TextBox 91"/>
          <p:cNvSpPr txBox="1"/>
          <p:nvPr/>
        </p:nvSpPr>
        <p:spPr>
          <a:xfrm>
            <a:off x="2292177" y="4687570"/>
            <a:ext cx="2500157" cy="1012755"/>
          </a:xfrm>
          <a:prstGeom prst="rect">
            <a:avLst/>
          </a:prstGeom>
          <a:noFill/>
        </p:spPr>
        <p:txBody>
          <a:bodyPr wrap="square" tIns="90000" bIns="90000" rtlCol="0" anchor="t" anchorCtr="0">
            <a:spAutoFit/>
          </a:bodyPr>
          <a:lstStyle/>
          <a:p>
            <a:pPr algn="ctr">
              <a:buSzPct val="100000"/>
              <a:buFont typeface="Trebuchet MS" panose="020B0603020202020204" pitchFamily="34" charset="0"/>
              <a:buChar char="​"/>
            </a:pPr>
            <a:r>
              <a:rPr lang="en-US" dirty="0">
                <a:solidFill>
                  <a:srgbClr val="29BA74"/>
                </a:solidFill>
                <a:latin typeface="Trebuchet MS" panose="020B0603020202020204" pitchFamily="34" charset="0"/>
                <a:cs typeface="Arial" pitchFamily="34" charset="0"/>
              </a:rPr>
              <a:t>12,000+</a:t>
            </a:r>
          </a:p>
          <a:p>
            <a:pPr marL="324000" lvl="1" indent="-216000" fontAlgn="base">
              <a:buClr>
                <a:schemeClr val="tx2">
                  <a:lumMod val="100000"/>
                </a:schemeClr>
              </a:buClr>
              <a:buSzPct val="100000"/>
              <a:buFont typeface="Trebuchet MS" panose="020B0603020202020204" pitchFamily="34" charset="0"/>
              <a:buChar char="•"/>
              <a:tabLst>
                <a:tab pos="1698625" algn="l"/>
              </a:tabLst>
            </a:pPr>
            <a:r>
              <a:rPr lang="en-US" dirty="0">
                <a:solidFill>
                  <a:schemeClr val="tx1">
                    <a:lumMod val="100000"/>
                  </a:schemeClr>
                </a:solidFill>
                <a:latin typeface="Trebuchet MS" panose="020B0603020202020204" pitchFamily="34" charset="0"/>
                <a:cs typeface="Arial" pitchFamily="34" charset="0"/>
              </a:rPr>
              <a:t>+1,000 in </a:t>
            </a:r>
            <a:r>
              <a:rPr lang="en-US" dirty="0" smtClean="0">
                <a:solidFill>
                  <a:schemeClr val="tx1">
                    <a:lumMod val="100000"/>
                  </a:schemeClr>
                </a:solidFill>
                <a:latin typeface="Trebuchet MS" panose="020B0603020202020204" pitchFamily="34" charset="0"/>
                <a:cs typeface="Arial" pitchFamily="34" charset="0"/>
              </a:rPr>
              <a:t>China</a:t>
            </a:r>
          </a:p>
          <a:p>
            <a:pPr marL="324000" lvl="1" indent="-216000" fontAlgn="base">
              <a:buClr>
                <a:schemeClr val="tx2">
                  <a:lumMod val="100000"/>
                </a:schemeClr>
              </a:buClr>
              <a:buSzPct val="100000"/>
              <a:buFont typeface="Trebuchet MS" panose="020B0603020202020204" pitchFamily="34" charset="0"/>
              <a:buChar char="•"/>
              <a:tabLst>
                <a:tab pos="1698625" algn="l"/>
              </a:tabLst>
            </a:pPr>
            <a:r>
              <a:rPr lang="en-US" dirty="0" smtClean="0">
                <a:solidFill>
                  <a:schemeClr val="tx1">
                    <a:lumMod val="100000"/>
                  </a:schemeClr>
                </a:solidFill>
                <a:latin typeface="Trebuchet MS" panose="020B0603020202020204" pitchFamily="34" charset="0"/>
                <a:cs typeface="Arial" pitchFamily="34" charset="0"/>
              </a:rPr>
              <a:t>+1,000 </a:t>
            </a:r>
            <a:r>
              <a:rPr lang="en-US" dirty="0">
                <a:solidFill>
                  <a:schemeClr val="tx1">
                    <a:lumMod val="100000"/>
                  </a:schemeClr>
                </a:solidFill>
                <a:latin typeface="Trebuchet MS" panose="020B0603020202020204" pitchFamily="34" charset="0"/>
                <a:cs typeface="Arial" pitchFamily="34" charset="0"/>
              </a:rPr>
              <a:t>in US</a:t>
            </a:r>
          </a:p>
        </p:txBody>
      </p:sp>
    </p:spTree>
    <p:extLst>
      <p:ext uri="{BB962C8B-B14F-4D97-AF65-F5344CB8AC3E}">
        <p14:creationId xmlns:p14="http://schemas.microsoft.com/office/powerpoint/2010/main" val="2213271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6852" name="think-cell Slide" r:id="rId7" imgW="395" imgH="394" progId="TCLayout.ActiveDocument.1">
                  <p:embed/>
                </p:oleObj>
              </mc:Choice>
              <mc:Fallback>
                <p:oleObj name="think-cell Slide" r:id="rId7" imgW="395" imgH="394"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4"/>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000" dirty="0" err="1" smtClean="0">
              <a:solidFill>
                <a:srgbClr val="FFFFFF"/>
              </a:solidFill>
              <a:latin typeface="Trebuchet MS" panose="020B0603020202020204" pitchFamily="34" charset="0"/>
              <a:sym typeface="Trebuchet MS" panose="020B0603020202020204" pitchFamily="34" charset="0"/>
            </a:endParaRPr>
          </a:p>
        </p:txBody>
      </p:sp>
      <p:pic>
        <p:nvPicPr>
          <p:cNvPr id="4" name="Picture 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7175" y="4446081"/>
            <a:ext cx="570660" cy="570660"/>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5614" y="3493689"/>
            <a:ext cx="1176957" cy="408404"/>
          </a:xfrm>
          <a:prstGeom prst="rect">
            <a:avLst/>
          </a:prstGeom>
        </p:spPr>
      </p:pic>
      <p:pic>
        <p:nvPicPr>
          <p:cNvPr id="11" name="Picture 10"/>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2523" y="5597135"/>
            <a:ext cx="1303953" cy="290987"/>
          </a:xfrm>
          <a:prstGeom prst="rect">
            <a:avLst/>
          </a:prstGeom>
        </p:spPr>
      </p:pic>
      <p:sp>
        <p:nvSpPr>
          <p:cNvPr id="80" name="Title 2"/>
          <p:cNvSpPr>
            <a:spLocks noGrp="1"/>
          </p:cNvSpPr>
          <p:nvPr>
            <p:ph type="title"/>
          </p:nvPr>
        </p:nvSpPr>
        <p:spPr>
          <a:xfrm>
            <a:off x="629999" y="622800"/>
            <a:ext cx="11095175" cy="941796"/>
          </a:xfrm>
          <a:ln cap="rnd">
            <a:noFill/>
          </a:ln>
        </p:spPr>
        <p:txBody>
          <a:bodyPr/>
          <a:lstStyle/>
          <a:p>
            <a:r>
              <a:rPr lang="en-US" dirty="0" smtClean="0"/>
              <a:t>Instagram gaining space vs. Facebook and </a:t>
            </a:r>
            <a:r>
              <a:rPr lang="en-US" dirty="0" err="1" smtClean="0"/>
              <a:t>Youtube</a:t>
            </a:r>
            <a:r>
              <a:rPr lang="en-US" dirty="0" smtClean="0"/>
              <a:t> in the West</a:t>
            </a:r>
            <a:r>
              <a:rPr lang="en-US" dirty="0"/>
              <a:t>;</a:t>
            </a:r>
            <a:r>
              <a:rPr lang="en-US" dirty="0" smtClean="0"/>
              <a:t> </a:t>
            </a:r>
            <a:r>
              <a:rPr lang="en-US" dirty="0" err="1" smtClean="0"/>
              <a:t>Wechat</a:t>
            </a:r>
            <a:r>
              <a:rPr lang="en-US" dirty="0" smtClean="0"/>
              <a:t>, Weibo and QQ leading among Chinese</a:t>
            </a:r>
            <a:r>
              <a:rPr lang="en-US" dirty="0" smtClean="0">
                <a:latin typeface="+mj-lt"/>
              </a:rPr>
              <a:t> </a:t>
            </a:r>
            <a:endParaRPr lang="en-US" dirty="0">
              <a:latin typeface="+mj-lt"/>
            </a:endParaRPr>
          </a:p>
        </p:txBody>
      </p:sp>
      <p:sp>
        <p:nvSpPr>
          <p:cNvPr id="50" name="TextBox 49"/>
          <p:cNvSpPr txBox="1"/>
          <p:nvPr/>
        </p:nvSpPr>
        <p:spPr>
          <a:xfrm>
            <a:off x="8603479" y="2581213"/>
            <a:ext cx="2245872"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Chinese world </a:t>
            </a:r>
            <a:endParaRPr lang="en-US" sz="2000" dirty="0">
              <a:solidFill>
                <a:srgbClr val="29BA74"/>
              </a:solidFill>
              <a:latin typeface="Trebuchet MS" panose="020B0603020202020204" pitchFamily="34" charset="0"/>
            </a:endParaRPr>
          </a:p>
        </p:txBody>
      </p:sp>
      <p:sp>
        <p:nvSpPr>
          <p:cNvPr id="61" name="TextBox 60"/>
          <p:cNvSpPr txBox="1"/>
          <p:nvPr/>
        </p:nvSpPr>
        <p:spPr>
          <a:xfrm>
            <a:off x="3381162" y="2581213"/>
            <a:ext cx="2381686"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a:solidFill>
                  <a:srgbClr val="29BA74"/>
                </a:solidFill>
                <a:latin typeface="Trebuchet MS" panose="020B0603020202020204" pitchFamily="34" charset="0"/>
              </a:rPr>
              <a:t>W</a:t>
            </a:r>
            <a:r>
              <a:rPr lang="en-US" sz="2000" dirty="0" smtClean="0">
                <a:solidFill>
                  <a:srgbClr val="29BA74"/>
                </a:solidFill>
                <a:latin typeface="Trebuchet MS" panose="020B0603020202020204" pitchFamily="34" charset="0"/>
              </a:rPr>
              <a:t>estern world</a:t>
            </a:r>
            <a:r>
              <a:rPr lang="en-US" sz="2000" baseline="30000" dirty="0" smtClean="0">
                <a:solidFill>
                  <a:srgbClr val="29BA74"/>
                </a:solidFill>
                <a:latin typeface="Trebuchet MS" panose="020B0603020202020204" pitchFamily="34" charset="0"/>
              </a:rPr>
              <a:t>1</a:t>
            </a:r>
            <a:r>
              <a:rPr lang="en-US" sz="2000" dirty="0" smtClean="0">
                <a:solidFill>
                  <a:srgbClr val="29BA74"/>
                </a:solidFill>
                <a:latin typeface="Trebuchet MS" panose="020B0603020202020204" pitchFamily="34" charset="0"/>
              </a:rPr>
              <a:t> </a:t>
            </a:r>
            <a:endParaRPr lang="en-US" sz="2000" dirty="0">
              <a:solidFill>
                <a:srgbClr val="29BA74"/>
              </a:solidFill>
              <a:latin typeface="Trebuchet MS" panose="020B0603020202020204" pitchFamily="34" charset="0"/>
            </a:endParaRPr>
          </a:p>
        </p:txBody>
      </p:sp>
      <p:pic>
        <p:nvPicPr>
          <p:cNvPr id="12" name="Picture 11"/>
          <p:cNvPicPr>
            <a:picLocks noChangeAspect="1"/>
          </p:cNvPicPr>
          <p:nvPr/>
        </p:nvPicPr>
        <p:blipFill>
          <a:blip r:embed="rId12"/>
          <a:stretch>
            <a:fillRect/>
          </a:stretch>
        </p:blipFill>
        <p:spPr>
          <a:xfrm>
            <a:off x="7264820" y="3261644"/>
            <a:ext cx="570660" cy="570660"/>
          </a:xfrm>
          <a:prstGeom prst="rect">
            <a:avLst/>
          </a:prstGeom>
        </p:spPr>
      </p:pic>
      <p:sp>
        <p:nvSpPr>
          <p:cNvPr id="65" name="TextBox 64"/>
          <p:cNvSpPr txBox="1"/>
          <p:nvPr/>
        </p:nvSpPr>
        <p:spPr>
          <a:xfrm>
            <a:off x="6871628" y="3855634"/>
            <a:ext cx="1820979"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dirty="0" err="1" smtClean="0">
                <a:solidFill>
                  <a:srgbClr val="575757"/>
                </a:solidFill>
                <a:latin typeface="Trebuchet MS" panose="020B0603020202020204" pitchFamily="34" charset="0"/>
              </a:rPr>
              <a:t>Tencent</a:t>
            </a:r>
            <a:r>
              <a:rPr lang="en-US" sz="1400" dirty="0" smtClean="0">
                <a:solidFill>
                  <a:srgbClr val="575757"/>
                </a:solidFill>
                <a:latin typeface="Trebuchet MS" panose="020B0603020202020204" pitchFamily="34" charset="0"/>
              </a:rPr>
              <a:t> - </a:t>
            </a:r>
            <a:r>
              <a:rPr lang="en-US" sz="1400" dirty="0" err="1" smtClean="0">
                <a:solidFill>
                  <a:srgbClr val="575757"/>
                </a:solidFill>
                <a:latin typeface="Trebuchet MS" panose="020B0603020202020204" pitchFamily="34" charset="0"/>
              </a:rPr>
              <a:t>Wechat</a:t>
            </a:r>
            <a:endParaRPr lang="en-US" sz="1400" dirty="0">
              <a:solidFill>
                <a:srgbClr val="575757"/>
              </a:solidFill>
              <a:latin typeface="Trebuchet MS" panose="020B0603020202020204" pitchFamily="34"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7116" y="4339790"/>
            <a:ext cx="704408" cy="570660"/>
          </a:xfrm>
          <a:prstGeom prst="rect">
            <a:avLst/>
          </a:prstGeom>
        </p:spPr>
      </p:pic>
      <p:sp>
        <p:nvSpPr>
          <p:cNvPr id="66" name="TextBox 65"/>
          <p:cNvSpPr txBox="1"/>
          <p:nvPr/>
        </p:nvSpPr>
        <p:spPr>
          <a:xfrm>
            <a:off x="7349884" y="4953681"/>
            <a:ext cx="1820979"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Weibo</a:t>
            </a:r>
            <a:endParaRPr lang="en-US" sz="1400" dirty="0">
              <a:solidFill>
                <a:srgbClr val="575757"/>
              </a:solidFill>
              <a:latin typeface="Trebuchet MS" panose="020B0603020202020204" pitchFamily="34" charset="0"/>
            </a:endParaRPr>
          </a:p>
        </p:txBody>
      </p:sp>
      <p:sp>
        <p:nvSpPr>
          <p:cNvPr id="62" name="TextBox 61"/>
          <p:cNvSpPr txBox="1"/>
          <p:nvPr/>
        </p:nvSpPr>
        <p:spPr>
          <a:xfrm>
            <a:off x="7093016" y="6101256"/>
            <a:ext cx="1820979" cy="215444"/>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400" dirty="0" err="1" smtClean="0">
                <a:solidFill>
                  <a:srgbClr val="575757"/>
                </a:solidFill>
                <a:latin typeface="Trebuchet MS" panose="020B0603020202020204" pitchFamily="34" charset="0"/>
              </a:rPr>
              <a:t>Tencent</a:t>
            </a:r>
            <a:r>
              <a:rPr lang="en-US" sz="1400" dirty="0" smtClean="0">
                <a:solidFill>
                  <a:srgbClr val="575757"/>
                </a:solidFill>
                <a:latin typeface="Trebuchet MS" panose="020B0603020202020204" pitchFamily="34" charset="0"/>
              </a:rPr>
              <a:t> - </a:t>
            </a:r>
            <a:r>
              <a:rPr lang="en-US" sz="1400" dirty="0" err="1" smtClean="0">
                <a:solidFill>
                  <a:srgbClr val="575757"/>
                </a:solidFill>
                <a:latin typeface="Trebuchet MS" panose="020B0603020202020204" pitchFamily="34" charset="0"/>
              </a:rPr>
              <a:t>QQ</a:t>
            </a:r>
            <a:endParaRPr lang="en-US" sz="1400" dirty="0">
              <a:solidFill>
                <a:srgbClr val="575757"/>
              </a:solidFill>
              <a:latin typeface="Trebuchet MS" panose="020B0603020202020204" pitchFamily="34" charset="0"/>
            </a:endParaRPr>
          </a:p>
        </p:txBody>
      </p:sp>
      <p:sp>
        <p:nvSpPr>
          <p:cNvPr id="74" name="Oval 20"/>
          <p:cNvSpPr>
            <a:spLocks noChangeArrowheads="1"/>
          </p:cNvSpPr>
          <p:nvPr/>
        </p:nvSpPr>
        <p:spPr bwMode="auto">
          <a:xfrm>
            <a:off x="1034550" y="3462159"/>
            <a:ext cx="432000" cy="432000"/>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r>
              <a:rPr lang="en-US" sz="1600" dirty="0" smtClean="0">
                <a:solidFill>
                  <a:schemeClr val="bg1"/>
                </a:solidFill>
              </a:rPr>
              <a:t>1</a:t>
            </a:r>
            <a:endParaRPr lang="en-US" sz="1600" dirty="0">
              <a:solidFill>
                <a:schemeClr val="bg1"/>
              </a:solidFill>
            </a:endParaRPr>
          </a:p>
        </p:txBody>
      </p:sp>
      <p:sp>
        <p:nvSpPr>
          <p:cNvPr id="76" name="Oval 20"/>
          <p:cNvSpPr>
            <a:spLocks noChangeArrowheads="1"/>
          </p:cNvSpPr>
          <p:nvPr/>
        </p:nvSpPr>
        <p:spPr bwMode="auto">
          <a:xfrm>
            <a:off x="1034550" y="4506982"/>
            <a:ext cx="432000" cy="432000"/>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r>
              <a:rPr lang="en-US" sz="1600" dirty="0">
                <a:solidFill>
                  <a:schemeClr val="bg1"/>
                </a:solidFill>
              </a:rPr>
              <a:t>2</a:t>
            </a:r>
          </a:p>
        </p:txBody>
      </p:sp>
      <p:sp>
        <p:nvSpPr>
          <p:cNvPr id="77" name="Oval 20"/>
          <p:cNvSpPr>
            <a:spLocks noChangeArrowheads="1"/>
          </p:cNvSpPr>
          <p:nvPr/>
        </p:nvSpPr>
        <p:spPr bwMode="auto">
          <a:xfrm>
            <a:off x="1034550" y="5545843"/>
            <a:ext cx="432000" cy="432000"/>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r>
              <a:rPr lang="en-US" sz="1600" dirty="0">
                <a:solidFill>
                  <a:schemeClr val="bg1"/>
                </a:solidFill>
              </a:rPr>
              <a:t>3</a:t>
            </a:r>
          </a:p>
        </p:txBody>
      </p:sp>
      <p:sp>
        <p:nvSpPr>
          <p:cNvPr id="78" name="Oval 77"/>
          <p:cNvSpPr>
            <a:spLocks noChangeAspect="1"/>
          </p:cNvSpPr>
          <p:nvPr/>
        </p:nvSpPr>
        <p:spPr>
          <a:xfrm>
            <a:off x="3376910" y="3338447"/>
            <a:ext cx="655828" cy="655828"/>
          </a:xfrm>
          <a:prstGeom prst="ellipse">
            <a:avLst/>
          </a:prstGeom>
          <a:grpFill/>
          <a:ln w="1905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b="1" kern="0" dirty="0" smtClean="0">
                <a:solidFill>
                  <a:schemeClr val="bg1">
                    <a:lumMod val="50000"/>
                  </a:schemeClr>
                </a:solidFill>
              </a:rPr>
              <a:t>65%</a:t>
            </a:r>
            <a:endParaRPr lang="en-US" b="1" kern="0" dirty="0">
              <a:solidFill>
                <a:schemeClr val="bg1">
                  <a:lumMod val="50000"/>
                </a:schemeClr>
              </a:solidFill>
            </a:endParaRPr>
          </a:p>
        </p:txBody>
      </p:sp>
      <p:sp>
        <p:nvSpPr>
          <p:cNvPr id="79" name="Oval 78"/>
          <p:cNvSpPr>
            <a:spLocks noChangeAspect="1"/>
          </p:cNvSpPr>
          <p:nvPr/>
        </p:nvSpPr>
        <p:spPr>
          <a:xfrm>
            <a:off x="3376910" y="4392944"/>
            <a:ext cx="655828" cy="655828"/>
          </a:xfrm>
          <a:prstGeom prst="ellipse">
            <a:avLst/>
          </a:prstGeom>
          <a:grpFill/>
          <a:ln w="1905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b="1" kern="0" dirty="0" smtClean="0">
                <a:solidFill>
                  <a:schemeClr val="bg1">
                    <a:lumMod val="50000"/>
                  </a:schemeClr>
                </a:solidFill>
              </a:rPr>
              <a:t>53%</a:t>
            </a:r>
            <a:endParaRPr lang="en-US" b="1" kern="0" dirty="0">
              <a:solidFill>
                <a:schemeClr val="bg1">
                  <a:lumMod val="50000"/>
                </a:schemeClr>
              </a:solidFill>
            </a:endParaRPr>
          </a:p>
        </p:txBody>
      </p:sp>
      <p:sp>
        <p:nvSpPr>
          <p:cNvPr id="81" name="Oval 80"/>
          <p:cNvSpPr>
            <a:spLocks noChangeAspect="1"/>
          </p:cNvSpPr>
          <p:nvPr/>
        </p:nvSpPr>
        <p:spPr>
          <a:xfrm>
            <a:off x="3376910" y="5432812"/>
            <a:ext cx="655828" cy="655828"/>
          </a:xfrm>
          <a:prstGeom prst="ellipse">
            <a:avLst/>
          </a:prstGeom>
          <a:grpFill/>
          <a:ln w="1905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b="1" kern="0" dirty="0" smtClean="0">
                <a:solidFill>
                  <a:schemeClr val="bg1">
                    <a:lumMod val="50000"/>
                  </a:schemeClr>
                </a:solidFill>
              </a:rPr>
              <a:t>48%</a:t>
            </a:r>
            <a:endParaRPr lang="en-US" b="1" kern="0" dirty="0">
              <a:solidFill>
                <a:schemeClr val="bg1">
                  <a:lumMod val="50000"/>
                </a:schemeClr>
              </a:solidFill>
            </a:endParaRPr>
          </a:p>
        </p:txBody>
      </p:sp>
      <p:sp>
        <p:nvSpPr>
          <p:cNvPr id="87" name="Oval 86"/>
          <p:cNvSpPr>
            <a:spLocks noChangeAspect="1"/>
          </p:cNvSpPr>
          <p:nvPr/>
        </p:nvSpPr>
        <p:spPr>
          <a:xfrm>
            <a:off x="8597496" y="3338447"/>
            <a:ext cx="655828" cy="655828"/>
          </a:xfrm>
          <a:prstGeom prst="ellipse">
            <a:avLst/>
          </a:prstGeom>
          <a:grpFill/>
          <a:ln w="1905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b="1" kern="0" dirty="0" smtClean="0">
                <a:solidFill>
                  <a:schemeClr val="bg1">
                    <a:lumMod val="50000"/>
                  </a:schemeClr>
                </a:solidFill>
              </a:rPr>
              <a:t>70%</a:t>
            </a:r>
            <a:endParaRPr lang="en-US" b="1" kern="0" dirty="0">
              <a:solidFill>
                <a:schemeClr val="bg1">
                  <a:lumMod val="50000"/>
                </a:schemeClr>
              </a:solidFill>
            </a:endParaRPr>
          </a:p>
        </p:txBody>
      </p:sp>
      <p:sp>
        <p:nvSpPr>
          <p:cNvPr id="88" name="Oval 87"/>
          <p:cNvSpPr>
            <a:spLocks noChangeAspect="1"/>
          </p:cNvSpPr>
          <p:nvPr/>
        </p:nvSpPr>
        <p:spPr>
          <a:xfrm>
            <a:off x="8597496" y="4392944"/>
            <a:ext cx="655828" cy="655828"/>
          </a:xfrm>
          <a:prstGeom prst="ellipse">
            <a:avLst/>
          </a:prstGeom>
          <a:grpFill/>
          <a:ln w="1905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b="1" kern="0" dirty="0" smtClean="0">
                <a:solidFill>
                  <a:schemeClr val="bg1">
                    <a:lumMod val="50000"/>
                  </a:schemeClr>
                </a:solidFill>
              </a:rPr>
              <a:t>55%</a:t>
            </a:r>
            <a:endParaRPr lang="en-US" b="1" kern="0" dirty="0">
              <a:solidFill>
                <a:schemeClr val="bg1">
                  <a:lumMod val="50000"/>
                </a:schemeClr>
              </a:solidFill>
            </a:endParaRPr>
          </a:p>
        </p:txBody>
      </p:sp>
      <p:sp>
        <p:nvSpPr>
          <p:cNvPr id="89" name="Oval 88"/>
          <p:cNvSpPr>
            <a:spLocks noChangeAspect="1"/>
          </p:cNvSpPr>
          <p:nvPr/>
        </p:nvSpPr>
        <p:spPr>
          <a:xfrm>
            <a:off x="8597496" y="5432812"/>
            <a:ext cx="655828" cy="655828"/>
          </a:xfrm>
          <a:prstGeom prst="ellipse">
            <a:avLst/>
          </a:prstGeom>
          <a:grpFill/>
          <a:ln w="19050">
            <a:gradFill flip="none" rotWithShape="1">
              <a:gsLst>
                <a:gs pos="0">
                  <a:schemeClr val="accent5"/>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b="1" kern="0" dirty="0" smtClean="0">
                <a:solidFill>
                  <a:schemeClr val="bg1">
                    <a:lumMod val="50000"/>
                  </a:schemeClr>
                </a:solidFill>
              </a:rPr>
              <a:t>40%</a:t>
            </a:r>
            <a:endParaRPr lang="en-US" b="1" kern="0" dirty="0">
              <a:solidFill>
                <a:schemeClr val="bg1">
                  <a:lumMod val="50000"/>
                </a:schemeClr>
              </a:solidFill>
            </a:endParaRPr>
          </a:p>
        </p:txBody>
      </p:sp>
      <p:pic>
        <p:nvPicPr>
          <p:cNvPr id="90" name="flag_china"/>
          <p:cNvPicPr>
            <a:picLocks noChangeAspect="1" noChangeArrowheads="1"/>
          </p:cNvPicPr>
          <p:nvPr/>
        </p:nvPicPr>
        <p:blipFill>
          <a:blip r:embed="rId14"/>
          <a:srcRect/>
          <a:stretch>
            <a:fillRect/>
          </a:stretch>
        </p:blipFill>
        <p:spPr bwMode="auto">
          <a:xfrm>
            <a:off x="8204296" y="2625456"/>
            <a:ext cx="333105" cy="221932"/>
          </a:xfrm>
          <a:prstGeom prst="rect">
            <a:avLst/>
          </a:prstGeom>
          <a:noFill/>
          <a:ln>
            <a:noFill/>
          </a:ln>
        </p:spPr>
      </p:pic>
      <p:grpSp>
        <p:nvGrpSpPr>
          <p:cNvPr id="23" name="Group 22"/>
          <p:cNvGrpSpPr/>
          <p:nvPr/>
        </p:nvGrpSpPr>
        <p:grpSpPr>
          <a:xfrm>
            <a:off x="1883418" y="4208559"/>
            <a:ext cx="9154633" cy="1084524"/>
            <a:chOff x="1860696" y="3761988"/>
            <a:chExt cx="9154633" cy="1084524"/>
          </a:xfrm>
        </p:grpSpPr>
        <p:cxnSp>
          <p:nvCxnSpPr>
            <p:cNvPr id="19" name="Straight Connector 18"/>
            <p:cNvCxnSpPr/>
            <p:nvPr/>
          </p:nvCxnSpPr>
          <p:spPr>
            <a:xfrm>
              <a:off x="1860696" y="3761988"/>
              <a:ext cx="9154633" cy="0"/>
            </a:xfrm>
            <a:prstGeom prst="line">
              <a:avLst/>
            </a:prstGeom>
            <a:ln w="9525" cap="rnd">
              <a:solidFill>
                <a:schemeClr val="bg2">
                  <a:lumMod val="90000"/>
                </a:schemeClr>
              </a:solidFill>
              <a:prstDash val="lgDash"/>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860696" y="4846512"/>
              <a:ext cx="9154633" cy="0"/>
            </a:xfrm>
            <a:prstGeom prst="line">
              <a:avLst/>
            </a:prstGeom>
            <a:ln w="9525" cap="rnd">
              <a:solidFill>
                <a:schemeClr val="bg2">
                  <a:lumMod val="90000"/>
                </a:schemeClr>
              </a:solidFill>
              <a:prstDash val="lgDash"/>
              <a:round/>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3156476" y="2948629"/>
            <a:ext cx="1096696" cy="246221"/>
          </a:xfrm>
          <a:prstGeom prst="rect">
            <a:avLst/>
          </a:prstGeom>
          <a:noFill/>
        </p:spPr>
        <p:txBody>
          <a:bodyPr wrap="square" lIns="0" tIns="0" rIns="0" bIns="0" rtlCol="0" anchor="b">
            <a:spAutoFit/>
          </a:bodyPr>
          <a:lstStyle/>
          <a:p>
            <a:pPr algn="ctr">
              <a:buSzPct val="100000"/>
            </a:pPr>
            <a:r>
              <a:rPr lang="en-US" sz="1600" i="1" dirty="0" smtClean="0">
                <a:solidFill>
                  <a:srgbClr val="575757"/>
                </a:solidFill>
                <a:latin typeface="Trebuchet MS" panose="020B0603020202020204" pitchFamily="34" charset="0"/>
              </a:rPr>
              <a:t>2017</a:t>
            </a:r>
            <a:endParaRPr lang="en-US" sz="1600" i="1" dirty="0">
              <a:solidFill>
                <a:srgbClr val="575757"/>
              </a:solidFill>
              <a:latin typeface="Trebuchet MS" panose="020B0603020202020204" pitchFamily="34" charset="0"/>
            </a:endParaRPr>
          </a:p>
        </p:txBody>
      </p:sp>
      <p:sp>
        <p:nvSpPr>
          <p:cNvPr id="40" name="TextBox 39"/>
          <p:cNvSpPr txBox="1"/>
          <p:nvPr/>
        </p:nvSpPr>
        <p:spPr>
          <a:xfrm>
            <a:off x="4411120" y="2948629"/>
            <a:ext cx="1096696" cy="246221"/>
          </a:xfrm>
          <a:prstGeom prst="rect">
            <a:avLst/>
          </a:prstGeom>
          <a:noFill/>
        </p:spPr>
        <p:txBody>
          <a:bodyPr wrap="square" lIns="0" tIns="0" rIns="0" bIns="0" rtlCol="0" anchor="b">
            <a:spAutoFit/>
          </a:bodyPr>
          <a:lstStyle/>
          <a:p>
            <a:pPr algn="ctr">
              <a:buSzPct val="100000"/>
            </a:pPr>
            <a:r>
              <a:rPr lang="en-US" sz="1600" i="1" dirty="0" smtClean="0">
                <a:solidFill>
                  <a:srgbClr val="575757"/>
                </a:solidFill>
                <a:latin typeface="Trebuchet MS" panose="020B0603020202020204" pitchFamily="34" charset="0"/>
              </a:rPr>
              <a:t>Vs. 2016</a:t>
            </a:r>
            <a:endParaRPr lang="en-US" sz="1600" i="1" dirty="0">
              <a:solidFill>
                <a:srgbClr val="575757"/>
              </a:solidFill>
              <a:latin typeface="Trebuchet MS" panose="020B0603020202020204" pitchFamily="34" charset="0"/>
            </a:endParaRPr>
          </a:p>
        </p:txBody>
      </p:sp>
      <p:sp>
        <p:nvSpPr>
          <p:cNvPr id="48" name="TextBox 47"/>
          <p:cNvSpPr txBox="1"/>
          <p:nvPr/>
        </p:nvSpPr>
        <p:spPr>
          <a:xfrm>
            <a:off x="8377062" y="2948629"/>
            <a:ext cx="1096696" cy="246221"/>
          </a:xfrm>
          <a:prstGeom prst="rect">
            <a:avLst/>
          </a:prstGeom>
          <a:noFill/>
        </p:spPr>
        <p:txBody>
          <a:bodyPr wrap="square" lIns="0" tIns="0" rIns="0" bIns="0" rtlCol="0" anchor="b">
            <a:spAutoFit/>
          </a:bodyPr>
          <a:lstStyle/>
          <a:p>
            <a:pPr algn="ctr">
              <a:buSzPct val="100000"/>
            </a:pPr>
            <a:r>
              <a:rPr lang="en-US" sz="1600" i="1" dirty="0" smtClean="0">
                <a:solidFill>
                  <a:srgbClr val="575757"/>
                </a:solidFill>
                <a:latin typeface="Trebuchet MS" panose="020B0603020202020204" pitchFamily="34" charset="0"/>
              </a:rPr>
              <a:t>2017</a:t>
            </a:r>
            <a:endParaRPr lang="en-US" sz="1600" i="1" dirty="0">
              <a:solidFill>
                <a:srgbClr val="575757"/>
              </a:solidFill>
              <a:latin typeface="Trebuchet MS" panose="020B0603020202020204" pitchFamily="34" charset="0"/>
            </a:endParaRPr>
          </a:p>
        </p:txBody>
      </p:sp>
      <p:sp>
        <p:nvSpPr>
          <p:cNvPr id="47" name="TextBox 46"/>
          <p:cNvSpPr txBox="1"/>
          <p:nvPr/>
        </p:nvSpPr>
        <p:spPr>
          <a:xfrm>
            <a:off x="9631706" y="2948629"/>
            <a:ext cx="1096696" cy="246221"/>
          </a:xfrm>
          <a:prstGeom prst="rect">
            <a:avLst/>
          </a:prstGeom>
          <a:noFill/>
        </p:spPr>
        <p:txBody>
          <a:bodyPr wrap="square" lIns="0" tIns="0" rIns="0" bIns="0" rtlCol="0" anchor="b">
            <a:spAutoFit/>
          </a:bodyPr>
          <a:lstStyle/>
          <a:p>
            <a:pPr algn="ctr">
              <a:buSzPct val="100000"/>
            </a:pPr>
            <a:r>
              <a:rPr lang="en-US" sz="1600" i="1" dirty="0" smtClean="0">
                <a:solidFill>
                  <a:srgbClr val="575757"/>
                </a:solidFill>
                <a:latin typeface="Trebuchet MS" panose="020B0603020202020204" pitchFamily="34" charset="0"/>
              </a:rPr>
              <a:t>Vs. 2016</a:t>
            </a:r>
            <a:endParaRPr lang="en-US" sz="1600" i="1" dirty="0">
              <a:solidFill>
                <a:srgbClr val="575757"/>
              </a:solidFill>
              <a:latin typeface="Trebuchet MS" panose="020B0603020202020204" pitchFamily="34" charset="0"/>
            </a:endParaRPr>
          </a:p>
        </p:txBody>
      </p:sp>
      <p:sp>
        <p:nvSpPr>
          <p:cNvPr id="3" name="Up Arrow 2"/>
          <p:cNvSpPr/>
          <p:nvPr/>
        </p:nvSpPr>
        <p:spPr>
          <a:xfrm>
            <a:off x="4826561" y="4419684"/>
            <a:ext cx="265814" cy="541790"/>
          </a:xfrm>
          <a:prstGeom prst="upArrow">
            <a:avLst/>
          </a:prstGeom>
          <a:solidFill>
            <a:srgbClr val="29BA74"/>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7" name="Up Arrow 56"/>
          <p:cNvSpPr/>
          <p:nvPr/>
        </p:nvSpPr>
        <p:spPr>
          <a:xfrm flipH="1" flipV="1">
            <a:off x="4826561" y="3409101"/>
            <a:ext cx="265814" cy="541790"/>
          </a:xfrm>
          <a:prstGeom prst="upArrow">
            <a:avLst/>
          </a:prstGeom>
          <a:solidFill>
            <a:srgbClr val="C41300"/>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8" name="Up Arrow 57"/>
          <p:cNvSpPr/>
          <p:nvPr/>
        </p:nvSpPr>
        <p:spPr>
          <a:xfrm flipH="1" flipV="1">
            <a:off x="4826561" y="5444967"/>
            <a:ext cx="265814" cy="541790"/>
          </a:xfrm>
          <a:prstGeom prst="upArrow">
            <a:avLst/>
          </a:prstGeom>
          <a:solidFill>
            <a:srgbClr val="C41300"/>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grpSp>
        <p:nvGrpSpPr>
          <p:cNvPr id="68" name="Group 67"/>
          <p:cNvGrpSpPr/>
          <p:nvPr/>
        </p:nvGrpSpPr>
        <p:grpSpPr>
          <a:xfrm>
            <a:off x="1690972" y="1838495"/>
            <a:ext cx="9158379" cy="489671"/>
            <a:chOff x="1690971" y="1786364"/>
            <a:chExt cx="9158379" cy="489671"/>
          </a:xfrm>
        </p:grpSpPr>
        <p:grpSp>
          <p:nvGrpSpPr>
            <p:cNvPr id="69" name="Group 68"/>
            <p:cNvGrpSpPr/>
            <p:nvPr/>
          </p:nvGrpSpPr>
          <p:grpSpPr>
            <a:xfrm>
              <a:off x="1690971" y="1786364"/>
              <a:ext cx="9158379" cy="489671"/>
              <a:chOff x="1690971" y="1786364"/>
              <a:chExt cx="9158379" cy="489671"/>
            </a:xfrm>
          </p:grpSpPr>
          <p:sp>
            <p:nvSpPr>
              <p:cNvPr id="72" name="Rettangolo 36"/>
              <p:cNvSpPr>
                <a:spLocks noChangeArrowheads="1"/>
              </p:cNvSpPr>
              <p:nvPr/>
            </p:nvSpPr>
            <p:spPr bwMode="auto">
              <a:xfrm>
                <a:off x="1973467" y="1796997"/>
                <a:ext cx="8875883" cy="468000"/>
              </a:xfrm>
              <a:prstGeom prst="rect">
                <a:avLst/>
              </a:prstGeom>
              <a:noFill/>
              <a:ln w="9525">
                <a:solidFill>
                  <a:schemeClr val="bg2">
                    <a:lumMod val="75000"/>
                  </a:schemeClr>
                </a:solidFill>
                <a:prstDash val="dash"/>
                <a:miter lim="800000"/>
                <a:headEnd/>
                <a:tailEnd/>
              </a:ln>
            </p:spPr>
            <p:txBody>
              <a:bodyPr wrap="square" anchor="ctr">
                <a:noAutofit/>
              </a:bodyPr>
              <a:lstStyle/>
              <a:p>
                <a:pPr algn="ctr"/>
                <a:r>
                  <a:rPr lang="en-US" sz="1400" i="1" dirty="0"/>
                  <a:t>How would you rank the social media you use when interacting </a:t>
                </a:r>
                <a:endParaRPr lang="en-US" sz="1400" i="1" dirty="0" smtClean="0"/>
              </a:p>
              <a:p>
                <a:pPr algn="ctr"/>
                <a:r>
                  <a:rPr lang="en-US" sz="1400" i="1" dirty="0" smtClean="0"/>
                  <a:t>with </a:t>
                </a:r>
                <a:r>
                  <a:rPr lang="en-US" sz="1400" i="1" dirty="0"/>
                  <a:t>luxury </a:t>
                </a:r>
                <a:r>
                  <a:rPr lang="en-US" sz="1400" i="1" dirty="0" smtClean="0"/>
                  <a:t>brands, fashion bloggers?</a:t>
                </a:r>
                <a:endParaRPr lang="en-US" sz="1400" i="1" dirty="0"/>
              </a:p>
            </p:txBody>
          </p:sp>
          <p:sp>
            <p:nvSpPr>
              <p:cNvPr id="73" name="Rettangolo 36"/>
              <p:cNvSpPr>
                <a:spLocks noChangeAspect="1" noChangeArrowheads="1"/>
              </p:cNvSpPr>
              <p:nvPr/>
            </p:nvSpPr>
            <p:spPr bwMode="auto">
              <a:xfrm>
                <a:off x="1690971" y="1786364"/>
                <a:ext cx="252761" cy="489671"/>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grpSp>
        <p:sp>
          <p:nvSpPr>
            <p:cNvPr id="70" name="Freeform 37"/>
            <p:cNvSpPr>
              <a:spLocks noEditPoints="1"/>
            </p:cNvSpPr>
            <p:nvPr/>
          </p:nvSpPr>
          <p:spPr bwMode="auto">
            <a:xfrm>
              <a:off x="1767696" y="1883574"/>
              <a:ext cx="112349"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
        <p:nvSpPr>
          <p:cNvPr id="93" name="ee4pFootnotes"/>
          <p:cNvSpPr>
            <a:spLocks noChangeArrowheads="1"/>
          </p:cNvSpPr>
          <p:nvPr/>
        </p:nvSpPr>
        <p:spPr bwMode="auto">
          <a:xfrm>
            <a:off x="629999" y="6099306"/>
            <a:ext cx="7182000"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1. Includes: US, UK, Italy, France, Germany and Brazil</a:t>
            </a: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grpSp>
        <p:nvGrpSpPr>
          <p:cNvPr id="94" name="Group 93"/>
          <p:cNvGrpSpPr/>
          <p:nvPr/>
        </p:nvGrpSpPr>
        <p:grpSpPr>
          <a:xfrm>
            <a:off x="202019" y="131021"/>
            <a:ext cx="2636659" cy="427981"/>
            <a:chOff x="202019" y="131021"/>
            <a:chExt cx="2636659" cy="427981"/>
          </a:xfrm>
        </p:grpSpPr>
        <p:sp>
          <p:nvSpPr>
            <p:cNvPr id="95"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96" name="Picture 9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pic>
        <p:nvPicPr>
          <p:cNvPr id="6" name="Picture 5"/>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950" y="5355244"/>
            <a:ext cx="753718" cy="753718"/>
          </a:xfrm>
          <a:prstGeom prst="rect">
            <a:avLst/>
          </a:prstGeom>
        </p:spPr>
      </p:pic>
      <p:sp>
        <p:nvSpPr>
          <p:cNvPr id="63" name="Up Arrow 62"/>
          <p:cNvSpPr/>
          <p:nvPr/>
        </p:nvSpPr>
        <p:spPr>
          <a:xfrm flipH="1" flipV="1">
            <a:off x="10047147" y="5480102"/>
            <a:ext cx="265814" cy="541790"/>
          </a:xfrm>
          <a:prstGeom prst="upArrow">
            <a:avLst/>
          </a:prstGeom>
          <a:solidFill>
            <a:srgbClr val="C41300"/>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1" name="Freeform 9"/>
          <p:cNvSpPr>
            <a:spLocks noEditPoints="1"/>
          </p:cNvSpPr>
          <p:nvPr/>
        </p:nvSpPr>
        <p:spPr bwMode="auto">
          <a:xfrm>
            <a:off x="10072054" y="3565954"/>
            <a:ext cx="216000" cy="144000"/>
          </a:xfrm>
          <a:custGeom>
            <a:avLst/>
            <a:gdLst>
              <a:gd name="T0" fmla="*/ 0 w 92"/>
              <a:gd name="T1" fmla="*/ 33 h 42"/>
              <a:gd name="T2" fmla="*/ 92 w 92"/>
              <a:gd name="T3" fmla="*/ 33 h 42"/>
              <a:gd name="T4" fmla="*/ 92 w 92"/>
              <a:gd name="T5" fmla="*/ 42 h 42"/>
              <a:gd name="T6" fmla="*/ 0 w 92"/>
              <a:gd name="T7" fmla="*/ 42 h 42"/>
              <a:gd name="T8" fmla="*/ 0 w 92"/>
              <a:gd name="T9" fmla="*/ 33 h 42"/>
              <a:gd name="T10" fmla="*/ 0 w 92"/>
              <a:gd name="T11" fmla="*/ 9 h 42"/>
              <a:gd name="T12" fmla="*/ 92 w 92"/>
              <a:gd name="T13" fmla="*/ 9 h 42"/>
              <a:gd name="T14" fmla="*/ 92 w 92"/>
              <a:gd name="T15" fmla="*/ 0 h 42"/>
              <a:gd name="T16" fmla="*/ 0 w 92"/>
              <a:gd name="T17" fmla="*/ 0 h 42"/>
              <a:gd name="T18" fmla="*/ 0 w 9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42">
                <a:moveTo>
                  <a:pt x="0" y="33"/>
                </a:moveTo>
                <a:lnTo>
                  <a:pt x="92" y="33"/>
                </a:lnTo>
                <a:lnTo>
                  <a:pt x="92" y="42"/>
                </a:lnTo>
                <a:lnTo>
                  <a:pt x="0" y="42"/>
                </a:lnTo>
                <a:lnTo>
                  <a:pt x="0" y="33"/>
                </a:lnTo>
                <a:close/>
                <a:moveTo>
                  <a:pt x="0" y="9"/>
                </a:moveTo>
                <a:lnTo>
                  <a:pt x="92" y="9"/>
                </a:lnTo>
                <a:lnTo>
                  <a:pt x="92" y="0"/>
                </a:lnTo>
                <a:lnTo>
                  <a:pt x="0" y="0"/>
                </a:lnTo>
                <a:lnTo>
                  <a:pt x="0" y="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2" name="Freeform 9"/>
          <p:cNvSpPr>
            <a:spLocks noEditPoints="1"/>
          </p:cNvSpPr>
          <p:nvPr/>
        </p:nvSpPr>
        <p:spPr bwMode="auto">
          <a:xfrm>
            <a:off x="10072054" y="4635165"/>
            <a:ext cx="216000" cy="144000"/>
          </a:xfrm>
          <a:custGeom>
            <a:avLst/>
            <a:gdLst>
              <a:gd name="T0" fmla="*/ 0 w 92"/>
              <a:gd name="T1" fmla="*/ 33 h 42"/>
              <a:gd name="T2" fmla="*/ 92 w 92"/>
              <a:gd name="T3" fmla="*/ 33 h 42"/>
              <a:gd name="T4" fmla="*/ 92 w 92"/>
              <a:gd name="T5" fmla="*/ 42 h 42"/>
              <a:gd name="T6" fmla="*/ 0 w 92"/>
              <a:gd name="T7" fmla="*/ 42 h 42"/>
              <a:gd name="T8" fmla="*/ 0 w 92"/>
              <a:gd name="T9" fmla="*/ 33 h 42"/>
              <a:gd name="T10" fmla="*/ 0 w 92"/>
              <a:gd name="T11" fmla="*/ 9 h 42"/>
              <a:gd name="T12" fmla="*/ 92 w 92"/>
              <a:gd name="T13" fmla="*/ 9 h 42"/>
              <a:gd name="T14" fmla="*/ 92 w 92"/>
              <a:gd name="T15" fmla="*/ 0 h 42"/>
              <a:gd name="T16" fmla="*/ 0 w 92"/>
              <a:gd name="T17" fmla="*/ 0 h 42"/>
              <a:gd name="T18" fmla="*/ 0 w 9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42">
                <a:moveTo>
                  <a:pt x="0" y="33"/>
                </a:moveTo>
                <a:lnTo>
                  <a:pt x="92" y="33"/>
                </a:lnTo>
                <a:lnTo>
                  <a:pt x="92" y="42"/>
                </a:lnTo>
                <a:lnTo>
                  <a:pt x="0" y="42"/>
                </a:lnTo>
                <a:lnTo>
                  <a:pt x="0" y="33"/>
                </a:lnTo>
                <a:close/>
                <a:moveTo>
                  <a:pt x="0" y="9"/>
                </a:moveTo>
                <a:lnTo>
                  <a:pt x="92" y="9"/>
                </a:lnTo>
                <a:lnTo>
                  <a:pt x="92" y="0"/>
                </a:lnTo>
                <a:lnTo>
                  <a:pt x="0" y="0"/>
                </a:lnTo>
                <a:lnTo>
                  <a:pt x="0" y="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1"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2" name="Oval 51"/>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6</a:t>
            </a:r>
            <a:endParaRPr lang="en-US" sz="1200" b="1" kern="0" dirty="0">
              <a:solidFill>
                <a:schemeClr val="accent5"/>
              </a:solidFill>
            </a:endParaRPr>
          </a:p>
        </p:txBody>
      </p:sp>
      <p:sp>
        <p:nvSpPr>
          <p:cNvPr id="53" name="TextBox 52"/>
          <p:cNvSpPr txBox="1"/>
          <p:nvPr/>
        </p:nvSpPr>
        <p:spPr>
          <a:xfrm>
            <a:off x="9772128"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Social Media</a:t>
            </a:r>
          </a:p>
        </p:txBody>
      </p:sp>
    </p:spTree>
    <p:custDataLst>
      <p:tags r:id="rId2"/>
    </p:custDataLst>
    <p:extLst>
      <p:ext uri="{BB962C8B-B14F-4D97-AF65-F5344CB8AC3E}">
        <p14:creationId xmlns:p14="http://schemas.microsoft.com/office/powerpoint/2010/main" val="418171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6049"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4"/>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b="1" dirty="0" err="1" smtClean="0">
              <a:solidFill>
                <a:srgbClr val="FFFFFF"/>
              </a:solidFill>
              <a:latin typeface="Trebuchet MS" panose="020B0603020202020204" pitchFamily="34" charset="0"/>
              <a:sym typeface="Trebuchet MS" panose="020B0603020202020204" pitchFamily="34" charset="0"/>
            </a:endParaRPr>
          </a:p>
        </p:txBody>
      </p:sp>
      <p:sp>
        <p:nvSpPr>
          <p:cNvPr id="5" name="ee4pContent2"/>
          <p:cNvSpPr txBox="1"/>
          <p:nvPr>
            <p:custDataLst>
              <p:tags r:id="rId5"/>
            </p:custDataLst>
          </p:nvPr>
        </p:nvSpPr>
        <p:spPr>
          <a:xfrm>
            <a:off x="8646598" y="1785600"/>
            <a:ext cx="3240000" cy="3286800"/>
          </a:xfrm>
          <a:prstGeom prst="rect">
            <a:avLst/>
          </a:prstGeom>
          <a:ln cap="rnd">
            <a:noFill/>
          </a:ln>
        </p:spPr>
        <p:txBody>
          <a:bodyPr vert="horz" wrap="square" lIns="0" tIns="0" rIns="0" bIns="0" rtlCol="0" anchor="ctr">
            <a:noAutofit/>
          </a:bodyPr>
          <a:lstStyle>
            <a:lvl1pPr lvl="0" indent="0">
              <a:lnSpc>
                <a:spcPct val="100000"/>
              </a:lnSpc>
              <a:spcBef>
                <a:spcPts val="0"/>
              </a:spcBef>
              <a:spcAft>
                <a:spcPts val="0"/>
              </a:spcAft>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solidFill>
                  <a:schemeClr val="bg1"/>
                </a:solidFill>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bg1"/>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solidFill>
                  <a:schemeClr val="bg1"/>
                </a:solidFill>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bg1"/>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bg1"/>
                </a:solidFill>
                <a:latin typeface="Trebuchet MS" panose="020B0603020202020204" pitchFamily="34" charset="0"/>
                <a:sym typeface="Trebuchet MS" panose="020B0603020202020204" pitchFamily="34" charset="0"/>
              </a:defRPr>
            </a:lvl9pPr>
          </a:lstStyle>
          <a:p>
            <a:r>
              <a:rPr lang="en-US" dirty="0"/>
              <a:t>The power of influencers does not </a:t>
            </a:r>
            <a:r>
              <a:rPr lang="en-US" dirty="0" smtClean="0"/>
              <a:t>lie </a:t>
            </a:r>
            <a:r>
              <a:rPr lang="en-US" dirty="0"/>
              <a:t>in their follower count, but in their ability to </a:t>
            </a:r>
            <a:r>
              <a:rPr lang="en-US" dirty="0" smtClean="0"/>
              <a:t>influence </a:t>
            </a:r>
            <a:r>
              <a:rPr lang="en-US" dirty="0"/>
              <a:t>through </a:t>
            </a:r>
            <a:r>
              <a:rPr lang="en-US" dirty="0" smtClean="0"/>
              <a:t>perceived authenticity, a </a:t>
            </a:r>
            <a:r>
              <a:rPr lang="en-US" dirty="0"/>
              <a:t>unique point of </a:t>
            </a:r>
            <a:r>
              <a:rPr lang="en-US" dirty="0" smtClean="0"/>
              <a:t>view and storytelling</a:t>
            </a:r>
          </a:p>
          <a:p>
            <a:endParaRPr lang="en-US" dirty="0">
              <a:latin typeface="+mn-lt"/>
            </a:endParaRPr>
          </a:p>
          <a:p>
            <a:r>
              <a:rPr lang="en-US" dirty="0" smtClean="0">
                <a:latin typeface="+mn-lt"/>
              </a:rPr>
              <a:t>Will Influencer-led content creation and power represent a challenge for luxury brands?</a:t>
            </a:r>
            <a:endParaRPr lang="en-US" dirty="0">
              <a:latin typeface="+mn-lt"/>
            </a:endParaRPr>
          </a:p>
        </p:txBody>
      </p:sp>
      <p:sp>
        <p:nvSpPr>
          <p:cNvPr id="25" name="Rounded Rectangle 6"/>
          <p:cNvSpPr/>
          <p:nvPr/>
        </p:nvSpPr>
        <p:spPr>
          <a:xfrm>
            <a:off x="-5517829" y="-1844243"/>
            <a:ext cx="7594182" cy="10546485"/>
          </a:xfrm>
          <a:prstGeom prst="roundRect">
            <a:avLst>
              <a:gd name="adj" fmla="val 50000"/>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endParaRPr>
          </a:p>
        </p:txBody>
      </p:sp>
      <p:sp>
        <p:nvSpPr>
          <p:cNvPr id="26" name="Rounded Rectangle 7"/>
          <p:cNvSpPr/>
          <p:nvPr/>
        </p:nvSpPr>
        <p:spPr>
          <a:xfrm rot="1800000">
            <a:off x="-5519738" y="-1844243"/>
            <a:ext cx="7594182" cy="10546485"/>
          </a:xfrm>
          <a:prstGeom prst="roundRect">
            <a:avLst>
              <a:gd name="adj" fmla="val 50000"/>
            </a:avLst>
          </a:prstGeom>
          <a:noFill/>
          <a:ln w="9525">
            <a:solidFill>
              <a:srgbClr val="2E355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endParaRPr>
          </a:p>
        </p:txBody>
      </p:sp>
      <p:sp>
        <p:nvSpPr>
          <p:cNvPr id="27" name="Rounded Rectangle 9"/>
          <p:cNvSpPr/>
          <p:nvPr/>
        </p:nvSpPr>
        <p:spPr>
          <a:xfrm rot="3600000">
            <a:off x="-5519738" y="-1844243"/>
            <a:ext cx="7594181" cy="10546486"/>
          </a:xfrm>
          <a:prstGeom prst="roundRect">
            <a:avLst>
              <a:gd name="adj" fmla="val 50000"/>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endParaRPr>
          </a:p>
        </p:txBody>
      </p:sp>
      <p:sp>
        <p:nvSpPr>
          <p:cNvPr id="28" name="Rounded Rectangle 10"/>
          <p:cNvSpPr/>
          <p:nvPr/>
        </p:nvSpPr>
        <p:spPr>
          <a:xfrm rot="9000000">
            <a:off x="-5519738" y="-1844242"/>
            <a:ext cx="7594182" cy="10546485"/>
          </a:xfrm>
          <a:prstGeom prst="roundRect">
            <a:avLst>
              <a:gd name="adj" fmla="val 5000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endParaRPr>
          </a:p>
        </p:txBody>
      </p:sp>
      <p:sp>
        <p:nvSpPr>
          <p:cNvPr id="29" name="Rounded Rectangle 11"/>
          <p:cNvSpPr/>
          <p:nvPr/>
        </p:nvSpPr>
        <p:spPr>
          <a:xfrm rot="7200000">
            <a:off x="-5519738" y="-1844243"/>
            <a:ext cx="7594181" cy="10546486"/>
          </a:xfrm>
          <a:prstGeom prst="roundRect">
            <a:avLst>
              <a:gd name="adj" fmla="val 50000"/>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endParaRPr>
          </a:p>
        </p:txBody>
      </p:sp>
      <p:sp>
        <p:nvSpPr>
          <p:cNvPr id="30" name="Rounded Rectangle 9"/>
          <p:cNvSpPr/>
          <p:nvPr/>
        </p:nvSpPr>
        <p:spPr>
          <a:xfrm rot="5400000">
            <a:off x="-5517828" y="-1844243"/>
            <a:ext cx="7594181" cy="10546486"/>
          </a:xfrm>
          <a:prstGeom prst="roundRect">
            <a:avLst>
              <a:gd name="adj" fmla="val 50000"/>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endParaRPr>
          </a:p>
        </p:txBody>
      </p:sp>
      <p:grpSp>
        <p:nvGrpSpPr>
          <p:cNvPr id="35" name="Group 7"/>
          <p:cNvGrpSpPr/>
          <p:nvPr/>
        </p:nvGrpSpPr>
        <p:grpSpPr>
          <a:xfrm>
            <a:off x="194469" y="2693392"/>
            <a:ext cx="1704474" cy="2371882"/>
            <a:chOff x="954878" y="1997317"/>
            <a:chExt cx="1704474" cy="2371882"/>
          </a:xfrm>
        </p:grpSpPr>
        <p:sp>
          <p:nvSpPr>
            <p:cNvPr id="37" name="Rectangle 36"/>
            <p:cNvSpPr/>
            <p:nvPr/>
          </p:nvSpPr>
          <p:spPr>
            <a:xfrm>
              <a:off x="1396810" y="3045760"/>
              <a:ext cx="633507" cy="1323439"/>
            </a:xfrm>
            <a:prstGeom prst="rect">
              <a:avLst/>
            </a:prstGeom>
          </p:spPr>
          <p:txBody>
            <a:bodyPr wrap="none">
              <a:spAutoFit/>
            </a:bodyPr>
            <a:lstStyle/>
            <a:p>
              <a:pPr>
                <a:buSzPct val="100000"/>
                <a:buFont typeface="Trebuchet MS" panose="020B0603020202020204" pitchFamily="34" charset="0"/>
                <a:buChar char="​"/>
              </a:pPr>
              <a:r>
                <a:rPr lang="en-US" sz="8000" b="1" dirty="0">
                  <a:solidFill>
                    <a:srgbClr val="29BA74"/>
                  </a:solidFill>
                  <a:latin typeface="Trebuchet MS" panose="020B0603020202020204" pitchFamily="34" charset="0"/>
                </a:rPr>
                <a:t>?</a:t>
              </a:r>
            </a:p>
          </p:txBody>
        </p:sp>
        <p:sp>
          <p:nvSpPr>
            <p:cNvPr id="36" name="TextBox 35"/>
            <p:cNvSpPr txBox="1"/>
            <p:nvPr/>
          </p:nvSpPr>
          <p:spPr>
            <a:xfrm>
              <a:off x="954878" y="1997317"/>
              <a:ext cx="1704474" cy="1107996"/>
            </a:xfrm>
            <a:prstGeom prst="rect">
              <a:avLst/>
            </a:prstGeom>
            <a:noFill/>
          </p:spPr>
          <p:txBody>
            <a:bodyPr wrap="square" lIns="0" tIns="0" rIns="0" bIns="0" rtlCol="0" anchor="ctr">
              <a:spAutoFit/>
            </a:bodyPr>
            <a:lstStyle/>
            <a:p>
              <a:pPr>
                <a:buSzPct val="100000"/>
              </a:pPr>
              <a:r>
                <a:rPr lang="en-US" sz="2400" dirty="0" smtClean="0">
                  <a:solidFill>
                    <a:schemeClr val="tx1">
                      <a:lumMod val="100000"/>
                    </a:schemeClr>
                  </a:solidFill>
                  <a:latin typeface="Trebuchet MS" panose="020B0603020202020204" pitchFamily="34" charset="0"/>
                </a:rPr>
                <a:t>Who is your favorite Influencer</a:t>
              </a:r>
              <a:endParaRPr lang="en-US" sz="2400" dirty="0">
                <a:solidFill>
                  <a:schemeClr val="tx1">
                    <a:lumMod val="100000"/>
                  </a:schemeClr>
                </a:solidFill>
                <a:latin typeface="Trebuchet MS" panose="020B0603020202020204" pitchFamily="34" charset="0"/>
              </a:endParaRPr>
            </a:p>
          </p:txBody>
        </p:sp>
      </p:grpSp>
      <p:pic>
        <p:nvPicPr>
          <p:cNvPr id="40" name="Picture 39"/>
          <p:cNvPicPr>
            <a:picLocks noChangeAspect="1"/>
          </p:cNvPicPr>
          <p:nvPr/>
        </p:nvPicPr>
        <p:blipFill rotWithShape="1">
          <a:blip r:embed="rId10">
            <a:extLst>
              <a:ext uri="{28A0092B-C50C-407E-A947-70E740481C1C}">
                <a14:useLocalDpi xmlns:a14="http://schemas.microsoft.com/office/drawing/2010/main" val="0"/>
              </a:ext>
            </a:extLst>
          </a:blip>
          <a:srcRect l="25796" r="488" b="-1503"/>
          <a:stretch/>
        </p:blipFill>
        <p:spPr>
          <a:xfrm>
            <a:off x="3685981" y="1375048"/>
            <a:ext cx="811050" cy="811050"/>
          </a:xfrm>
          <a:prstGeom prst="ellipse">
            <a:avLst/>
          </a:prstGeom>
          <a:grpFill/>
          <a:ln w="38100">
            <a:gradFill flip="none" rotWithShape="1">
              <a:gsLst>
                <a:gs pos="0">
                  <a:schemeClr val="accent2"/>
                </a:gs>
                <a:gs pos="100000">
                  <a:schemeClr val="tx2"/>
                </a:gs>
              </a:gsLst>
              <a:lin ang="2700000" scaled="1"/>
              <a:tileRect/>
            </a:gradFill>
          </a:ln>
        </p:spPr>
      </p:pic>
      <p:sp>
        <p:nvSpPr>
          <p:cNvPr id="42" name="TextBox 41"/>
          <p:cNvSpPr txBox="1"/>
          <p:nvPr/>
        </p:nvSpPr>
        <p:spPr>
          <a:xfrm>
            <a:off x="4535420" y="1309346"/>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srgbClr val="29BA74"/>
                </a:solidFill>
              </a:rPr>
              <a:t>Chiara </a:t>
            </a:r>
          </a:p>
          <a:p>
            <a:r>
              <a:rPr lang="en-US" sz="1400" dirty="0" err="1" smtClean="0">
                <a:solidFill>
                  <a:srgbClr val="29BA74"/>
                </a:solidFill>
              </a:rPr>
              <a:t>Ferragni</a:t>
            </a:r>
            <a:endParaRPr lang="en-US" sz="1400" dirty="0" smtClean="0">
              <a:solidFill>
                <a:srgbClr val="29BA74"/>
              </a:solidFill>
            </a:endParaRPr>
          </a:p>
        </p:txBody>
      </p:sp>
      <p:grpSp>
        <p:nvGrpSpPr>
          <p:cNvPr id="2" name="Group 1"/>
          <p:cNvGrpSpPr/>
          <p:nvPr/>
        </p:nvGrpSpPr>
        <p:grpSpPr>
          <a:xfrm>
            <a:off x="3685981" y="3284070"/>
            <a:ext cx="1824087" cy="942453"/>
            <a:chOff x="3685981" y="3284070"/>
            <a:chExt cx="1824087" cy="942453"/>
          </a:xfrm>
        </p:grpSpPr>
        <p:sp>
          <p:nvSpPr>
            <p:cNvPr id="46" name="TextBox 45"/>
            <p:cNvSpPr txBox="1"/>
            <p:nvPr/>
          </p:nvSpPr>
          <p:spPr>
            <a:xfrm>
              <a:off x="4567319" y="3284070"/>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srgbClr val="29BA74"/>
                  </a:solidFill>
                </a:rPr>
                <a:t>Aimee </a:t>
              </a:r>
            </a:p>
            <a:p>
              <a:r>
                <a:rPr lang="en-US" sz="1400" dirty="0" smtClean="0">
                  <a:solidFill>
                    <a:srgbClr val="29BA74"/>
                  </a:solidFill>
                </a:rPr>
                <a:t>Song</a:t>
              </a:r>
              <a:endParaRPr lang="en-US" sz="1100" i="1" dirty="0" smtClean="0">
                <a:solidFill>
                  <a:srgbClr val="575757"/>
                </a:solidFill>
              </a:endParaRPr>
            </a:p>
          </p:txBody>
        </p:sp>
        <p:pic>
          <p:nvPicPr>
            <p:cNvPr id="47" name="Picture 46"/>
            <p:cNvPicPr>
              <a:picLocks noChangeAspect="1"/>
            </p:cNvPicPr>
            <p:nvPr/>
          </p:nvPicPr>
          <p:blipFill rotWithShape="1">
            <a:blip r:embed="rId11">
              <a:extLst>
                <a:ext uri="{28A0092B-C50C-407E-A947-70E740481C1C}">
                  <a14:useLocalDpi xmlns:a14="http://schemas.microsoft.com/office/drawing/2010/main" val="0"/>
                </a:ext>
              </a:extLst>
            </a:blip>
            <a:srcRect l="46090" t="6850" r="8995" b="3319"/>
            <a:stretch/>
          </p:blipFill>
          <p:spPr>
            <a:xfrm>
              <a:off x="3685981" y="3319953"/>
              <a:ext cx="870687" cy="870687"/>
            </a:xfrm>
            <a:prstGeom prst="ellipse">
              <a:avLst/>
            </a:prstGeom>
            <a:grpFill/>
            <a:ln w="38100">
              <a:gradFill flip="none" rotWithShape="1">
                <a:gsLst>
                  <a:gs pos="0">
                    <a:schemeClr val="accent2"/>
                  </a:gs>
                  <a:gs pos="100000">
                    <a:schemeClr val="tx2"/>
                  </a:gs>
                </a:gsLst>
                <a:lin ang="2700000" scaled="1"/>
                <a:tileRect/>
              </a:gradFill>
            </a:ln>
          </p:spPr>
        </p:pic>
      </p:grpSp>
      <p:sp>
        <p:nvSpPr>
          <p:cNvPr id="55" name="NavigationTriangle"/>
          <p:cNvSpPr/>
          <p:nvPr/>
        </p:nvSpPr>
        <p:spPr>
          <a:xfrm rot="16200000">
            <a:off x="11116165" y="-21446"/>
            <a:ext cx="1054387" cy="1097280"/>
          </a:xfrm>
          <a:prstGeom prst="triangle">
            <a:avLst>
              <a:gd name="adj" fmla="val 100000"/>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6" name="Oval 55"/>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7</a:t>
            </a:r>
            <a:endParaRPr lang="en-US" sz="1200" b="1" kern="0" dirty="0">
              <a:solidFill>
                <a:schemeClr val="accent5"/>
              </a:solidFill>
            </a:endParaRPr>
          </a:p>
        </p:txBody>
      </p:sp>
      <p:sp>
        <p:nvSpPr>
          <p:cNvPr id="57" name="TextBox 56"/>
          <p:cNvSpPr txBox="1"/>
          <p:nvPr/>
        </p:nvSpPr>
        <p:spPr>
          <a:xfrm>
            <a:off x="9772128"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FFFFFF"/>
                </a:solidFill>
              </a:rPr>
              <a:t>Influencers</a:t>
            </a:r>
          </a:p>
        </p:txBody>
      </p:sp>
      <p:grpSp>
        <p:nvGrpSpPr>
          <p:cNvPr id="52" name="Group 51"/>
          <p:cNvGrpSpPr/>
          <p:nvPr/>
        </p:nvGrpSpPr>
        <p:grpSpPr>
          <a:xfrm>
            <a:off x="202019" y="131021"/>
            <a:ext cx="2636659" cy="427981"/>
            <a:chOff x="202019" y="131021"/>
            <a:chExt cx="2636659" cy="427981"/>
          </a:xfrm>
        </p:grpSpPr>
        <p:sp>
          <p:nvSpPr>
            <p:cNvPr id="53"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50" name="TextBox 49"/>
          <p:cNvSpPr txBox="1"/>
          <p:nvPr/>
        </p:nvSpPr>
        <p:spPr>
          <a:xfrm>
            <a:off x="4191603" y="745527"/>
            <a:ext cx="2381686" cy="369332"/>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400" dirty="0" smtClean="0">
                <a:solidFill>
                  <a:srgbClr val="29BA74"/>
                </a:solidFill>
                <a:latin typeface="Trebuchet MS" panose="020B0603020202020204" pitchFamily="34" charset="0"/>
              </a:rPr>
              <a:t>West</a:t>
            </a:r>
            <a:endParaRPr lang="en-US" sz="2400" dirty="0">
              <a:solidFill>
                <a:srgbClr val="29BA74"/>
              </a:solidFill>
              <a:latin typeface="Trebuchet MS" panose="020B0603020202020204" pitchFamily="34" charset="0"/>
            </a:endParaRPr>
          </a:p>
        </p:txBody>
      </p:sp>
      <p:sp>
        <p:nvSpPr>
          <p:cNvPr id="51" name="TextBox 50"/>
          <p:cNvSpPr txBox="1"/>
          <p:nvPr/>
        </p:nvSpPr>
        <p:spPr>
          <a:xfrm>
            <a:off x="6155187" y="741147"/>
            <a:ext cx="2245872" cy="369332"/>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400" dirty="0" smtClean="0">
                <a:solidFill>
                  <a:srgbClr val="29BA74"/>
                </a:solidFill>
                <a:latin typeface="Trebuchet MS" panose="020B0603020202020204" pitchFamily="34" charset="0"/>
              </a:rPr>
              <a:t>China</a:t>
            </a:r>
            <a:endParaRPr lang="en-US" sz="2400" dirty="0">
              <a:solidFill>
                <a:srgbClr val="29BA74"/>
              </a:solidFill>
              <a:latin typeface="Trebuchet MS" panose="020B0603020202020204" pitchFamily="34" charset="0"/>
            </a:endParaRPr>
          </a:p>
        </p:txBody>
      </p:sp>
      <p:pic>
        <p:nvPicPr>
          <p:cNvPr id="59" name="flag_china"/>
          <p:cNvPicPr>
            <a:picLocks noChangeAspect="1" noChangeArrowheads="1"/>
          </p:cNvPicPr>
          <p:nvPr/>
        </p:nvPicPr>
        <p:blipFill rotWithShape="1">
          <a:blip r:embed="rId13"/>
          <a:srcRect l="5434" r="27938"/>
          <a:stretch/>
        </p:blipFill>
        <p:spPr bwMode="auto">
          <a:xfrm>
            <a:off x="5733377" y="758900"/>
            <a:ext cx="349305" cy="349305"/>
          </a:xfrm>
          <a:prstGeom prst="ellipse">
            <a:avLst/>
          </a:prstGeom>
          <a:grpFill/>
          <a:ln w="19050">
            <a:gradFill flip="none" rotWithShape="1">
              <a:gsLst>
                <a:gs pos="0">
                  <a:schemeClr val="accent5"/>
                </a:gs>
                <a:gs pos="100000">
                  <a:schemeClr val="bg1">
                    <a:lumMod val="75000"/>
                  </a:schemeClr>
                </a:gs>
              </a:gsLst>
              <a:lin ang="2700000" scaled="1"/>
              <a:tileRect/>
            </a:gradFill>
          </a:ln>
        </p:spPr>
      </p:pic>
      <p:pic>
        <p:nvPicPr>
          <p:cNvPr id="60" name="flag_europeanunion"/>
          <p:cNvPicPr>
            <a:picLocks noChangeAspect="1" noChangeArrowheads="1"/>
          </p:cNvPicPr>
          <p:nvPr/>
        </p:nvPicPr>
        <p:blipFill rotWithShape="1">
          <a:blip r:embed="rId14" cstate="print"/>
          <a:srcRect l="16687" r="16687"/>
          <a:stretch/>
        </p:blipFill>
        <p:spPr bwMode="auto">
          <a:xfrm>
            <a:off x="3769563" y="768036"/>
            <a:ext cx="349303" cy="349303"/>
          </a:xfrm>
          <a:prstGeom prst="ellipse">
            <a:avLst/>
          </a:prstGeom>
          <a:grpFill/>
          <a:ln w="19050">
            <a:gradFill flip="none" rotWithShape="1">
              <a:gsLst>
                <a:gs pos="0">
                  <a:schemeClr val="accent5"/>
                </a:gs>
                <a:gs pos="100000">
                  <a:schemeClr val="bg1">
                    <a:lumMod val="75000"/>
                  </a:schemeClr>
                </a:gs>
              </a:gsLst>
              <a:lin ang="2700000" scaled="1"/>
              <a:tileRect/>
            </a:gradFill>
          </a:ln>
        </p:spPr>
      </p:pic>
      <p:grpSp>
        <p:nvGrpSpPr>
          <p:cNvPr id="8" name="Group 7"/>
          <p:cNvGrpSpPr/>
          <p:nvPr/>
        </p:nvGrpSpPr>
        <p:grpSpPr>
          <a:xfrm>
            <a:off x="6018478" y="1347136"/>
            <a:ext cx="1792188" cy="942453"/>
            <a:chOff x="6018478" y="2317977"/>
            <a:chExt cx="1792188" cy="942453"/>
          </a:xfrm>
        </p:grpSpPr>
        <p:sp>
          <p:nvSpPr>
            <p:cNvPr id="61" name="TextBox 60"/>
            <p:cNvSpPr txBox="1"/>
            <p:nvPr/>
          </p:nvSpPr>
          <p:spPr>
            <a:xfrm>
              <a:off x="6867917" y="2317977"/>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err="1" smtClean="0">
                  <a:solidFill>
                    <a:srgbClr val="29BA74"/>
                  </a:solidFill>
                </a:rPr>
                <a:t>Gogoboi</a:t>
              </a:r>
              <a:endParaRPr lang="en-US" sz="1400" dirty="0" smtClean="0">
                <a:solidFill>
                  <a:srgbClr val="29BA74"/>
                </a:solidFill>
              </a:endParaRPr>
            </a:p>
          </p:txBody>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6018478" y="2383679"/>
              <a:ext cx="811050" cy="811050"/>
            </a:xfrm>
            <a:prstGeom prst="ellipse">
              <a:avLst/>
            </a:prstGeom>
            <a:grpFill/>
            <a:ln w="38100">
              <a:gradFill flip="none" rotWithShape="1">
                <a:gsLst>
                  <a:gs pos="0">
                    <a:schemeClr val="accent2"/>
                  </a:gs>
                  <a:gs pos="100000">
                    <a:schemeClr val="tx2"/>
                  </a:gs>
                </a:gsLst>
                <a:lin ang="2700000" scaled="1"/>
                <a:tileRect/>
              </a:gradFill>
            </a:ln>
          </p:spPr>
        </p:pic>
      </p:grpSp>
      <p:grpSp>
        <p:nvGrpSpPr>
          <p:cNvPr id="9" name="Group 8"/>
          <p:cNvGrpSpPr/>
          <p:nvPr/>
        </p:nvGrpSpPr>
        <p:grpSpPr>
          <a:xfrm>
            <a:off x="6018478" y="2317977"/>
            <a:ext cx="1792188" cy="942453"/>
            <a:chOff x="6018478" y="3284070"/>
            <a:chExt cx="1792188" cy="942453"/>
          </a:xfrm>
        </p:grpSpPr>
        <p:sp>
          <p:nvSpPr>
            <p:cNvPr id="74" name="TextBox 73"/>
            <p:cNvSpPr txBox="1"/>
            <p:nvPr/>
          </p:nvSpPr>
          <p:spPr>
            <a:xfrm>
              <a:off x="6867917" y="3284070"/>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srgbClr val="29BA74"/>
                  </a:solidFill>
                </a:rPr>
                <a:t>Aimee </a:t>
              </a:r>
            </a:p>
            <a:p>
              <a:r>
                <a:rPr lang="en-US" sz="1400" dirty="0" smtClean="0">
                  <a:solidFill>
                    <a:srgbClr val="29BA74"/>
                  </a:solidFill>
                </a:rPr>
                <a:t>Song</a:t>
              </a:r>
              <a:endParaRPr lang="en-US" sz="1100" i="1" dirty="0" smtClean="0">
                <a:solidFill>
                  <a:srgbClr val="575757"/>
                </a:solidFill>
              </a:endParaRPr>
            </a:p>
          </p:txBody>
        </p:sp>
        <p:pic>
          <p:nvPicPr>
            <p:cNvPr id="75" name="Picture 74"/>
            <p:cNvPicPr>
              <a:picLocks noChangeAspect="1"/>
            </p:cNvPicPr>
            <p:nvPr/>
          </p:nvPicPr>
          <p:blipFill rotWithShape="1">
            <a:blip r:embed="rId11">
              <a:extLst>
                <a:ext uri="{28A0092B-C50C-407E-A947-70E740481C1C}">
                  <a14:useLocalDpi xmlns:a14="http://schemas.microsoft.com/office/drawing/2010/main" val="0"/>
                </a:ext>
              </a:extLst>
            </a:blip>
            <a:srcRect l="46090" t="6850" r="8995" b="3319"/>
            <a:stretch/>
          </p:blipFill>
          <p:spPr>
            <a:xfrm>
              <a:off x="6018478" y="3319953"/>
              <a:ext cx="870687" cy="870687"/>
            </a:xfrm>
            <a:prstGeom prst="ellipse">
              <a:avLst/>
            </a:prstGeom>
            <a:grpFill/>
            <a:ln w="38100">
              <a:gradFill flip="none" rotWithShape="1">
                <a:gsLst>
                  <a:gs pos="0">
                    <a:schemeClr val="accent2"/>
                  </a:gs>
                  <a:gs pos="100000">
                    <a:schemeClr val="tx2"/>
                  </a:gs>
                </a:gsLst>
                <a:lin ang="2700000" scaled="1"/>
                <a:tileRect/>
              </a:gradFill>
            </a:ln>
          </p:spPr>
        </p:pic>
      </p:grpSp>
      <p:pic>
        <p:nvPicPr>
          <p:cNvPr id="21" name="Picture 20"/>
          <p:cNvPicPr>
            <a:picLocks noChangeAspect="1"/>
          </p:cNvPicPr>
          <p:nvPr/>
        </p:nvPicPr>
        <p:blipFill rotWithShape="1">
          <a:blip r:embed="rId16"/>
          <a:srcRect t="15214" b="15214"/>
          <a:stretch/>
        </p:blipFill>
        <p:spPr>
          <a:xfrm>
            <a:off x="6018478" y="4353095"/>
            <a:ext cx="811050" cy="811050"/>
          </a:xfrm>
          <a:prstGeom prst="ellipse">
            <a:avLst/>
          </a:prstGeom>
          <a:grpFill/>
          <a:ln w="38100">
            <a:gradFill flip="none" rotWithShape="1">
              <a:gsLst>
                <a:gs pos="0">
                  <a:schemeClr val="accent2"/>
                </a:gs>
                <a:gs pos="100000">
                  <a:schemeClr val="tx2"/>
                </a:gs>
              </a:gsLst>
              <a:lin ang="2700000" scaled="1"/>
              <a:tileRect/>
            </a:gradFill>
          </a:ln>
        </p:spPr>
      </p:pic>
      <p:sp>
        <p:nvSpPr>
          <p:cNvPr id="67" name="TextBox 66"/>
          <p:cNvSpPr txBox="1"/>
          <p:nvPr/>
        </p:nvSpPr>
        <p:spPr>
          <a:xfrm>
            <a:off x="6867917" y="4287394"/>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srgbClr val="29BA74"/>
                </a:solidFill>
              </a:rPr>
              <a:t>Becky's Fantasy</a:t>
            </a:r>
          </a:p>
        </p:txBody>
      </p:sp>
      <p:pic>
        <p:nvPicPr>
          <p:cNvPr id="38" name="Picture 37"/>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3685981" y="2383678"/>
            <a:ext cx="811050" cy="811050"/>
          </a:xfrm>
          <a:prstGeom prst="ellipse">
            <a:avLst/>
          </a:prstGeom>
          <a:grpFill/>
          <a:ln w="38100">
            <a:gradFill flip="none" rotWithShape="1">
              <a:gsLst>
                <a:gs pos="0">
                  <a:schemeClr val="accent2"/>
                </a:gs>
                <a:gs pos="100000">
                  <a:schemeClr val="tx2"/>
                </a:gs>
              </a:gsLst>
              <a:lin ang="2700000" scaled="1"/>
              <a:tileRect/>
            </a:gradFill>
          </a:ln>
        </p:spPr>
      </p:pic>
      <p:sp>
        <p:nvSpPr>
          <p:cNvPr id="71" name="TextBox 70"/>
          <p:cNvSpPr txBox="1"/>
          <p:nvPr/>
        </p:nvSpPr>
        <p:spPr>
          <a:xfrm>
            <a:off x="4535420" y="2317977"/>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srgbClr val="29BA74"/>
                </a:solidFill>
              </a:rPr>
              <a:t>Danielle </a:t>
            </a:r>
          </a:p>
          <a:p>
            <a:r>
              <a:rPr lang="en-US" sz="1400" dirty="0" smtClean="0">
                <a:solidFill>
                  <a:srgbClr val="29BA74"/>
                </a:solidFill>
              </a:rPr>
              <a:t>Bernstein</a:t>
            </a:r>
          </a:p>
        </p:txBody>
      </p:sp>
      <p:grpSp>
        <p:nvGrpSpPr>
          <p:cNvPr id="6" name="Group 5"/>
          <p:cNvGrpSpPr/>
          <p:nvPr/>
        </p:nvGrpSpPr>
        <p:grpSpPr>
          <a:xfrm>
            <a:off x="6018478" y="3284070"/>
            <a:ext cx="1792188" cy="942453"/>
            <a:chOff x="6018478" y="1347136"/>
            <a:chExt cx="1792188" cy="942453"/>
          </a:xfrm>
        </p:grpSpPr>
        <p:pic>
          <p:nvPicPr>
            <p:cNvPr id="69" name="Picture 68"/>
            <p:cNvPicPr>
              <a:picLocks noChangeAspect="1"/>
            </p:cNvPicPr>
            <p:nvPr/>
          </p:nvPicPr>
          <p:blipFill rotWithShape="1">
            <a:blip r:embed="rId10">
              <a:extLst>
                <a:ext uri="{28A0092B-C50C-407E-A947-70E740481C1C}">
                  <a14:useLocalDpi xmlns:a14="http://schemas.microsoft.com/office/drawing/2010/main" val="0"/>
                </a:ext>
              </a:extLst>
            </a:blip>
            <a:srcRect l="25796" r="488" b="-1503"/>
            <a:stretch/>
          </p:blipFill>
          <p:spPr>
            <a:xfrm>
              <a:off x="6018478" y="1412838"/>
              <a:ext cx="811050" cy="811050"/>
            </a:xfrm>
            <a:prstGeom prst="ellipse">
              <a:avLst/>
            </a:prstGeom>
            <a:grpFill/>
            <a:ln w="38100">
              <a:gradFill flip="none" rotWithShape="1">
                <a:gsLst>
                  <a:gs pos="0">
                    <a:schemeClr val="accent2"/>
                  </a:gs>
                  <a:gs pos="100000">
                    <a:schemeClr val="tx2"/>
                  </a:gs>
                </a:gsLst>
                <a:lin ang="2700000" scaled="1"/>
                <a:tileRect/>
              </a:gradFill>
            </a:ln>
          </p:spPr>
        </p:pic>
        <p:sp>
          <p:nvSpPr>
            <p:cNvPr id="70" name="TextBox 69"/>
            <p:cNvSpPr txBox="1"/>
            <p:nvPr/>
          </p:nvSpPr>
          <p:spPr>
            <a:xfrm>
              <a:off x="6867917" y="1347136"/>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srgbClr val="29BA74"/>
                  </a:solidFill>
                </a:rPr>
                <a:t>Chiara </a:t>
              </a:r>
            </a:p>
            <a:p>
              <a:r>
                <a:rPr lang="en-US" sz="1400" dirty="0" err="1" smtClean="0">
                  <a:solidFill>
                    <a:srgbClr val="29BA74"/>
                  </a:solidFill>
                </a:rPr>
                <a:t>Ferragni</a:t>
              </a:r>
              <a:endParaRPr lang="en-US" sz="1400" dirty="0" smtClean="0">
                <a:solidFill>
                  <a:srgbClr val="29BA74"/>
                </a:solidFill>
              </a:endParaRPr>
            </a:p>
          </p:txBody>
        </p:sp>
      </p:grpSp>
      <p:pic>
        <p:nvPicPr>
          <p:cNvPr id="23" name="Picture 22"/>
          <p:cNvPicPr>
            <a:picLocks noChangeAspect="1"/>
          </p:cNvPicPr>
          <p:nvPr/>
        </p:nvPicPr>
        <p:blipFill rotWithShape="1">
          <a:blip r:embed="rId18">
            <a:extLst>
              <a:ext uri="{28A0092B-C50C-407E-A947-70E740481C1C}">
                <a14:useLocalDpi xmlns:a14="http://schemas.microsoft.com/office/drawing/2010/main" val="0"/>
              </a:ext>
            </a:extLst>
          </a:blip>
          <a:srcRect/>
          <a:stretch/>
        </p:blipFill>
        <p:spPr>
          <a:xfrm>
            <a:off x="3685981" y="5267967"/>
            <a:ext cx="811050" cy="811050"/>
          </a:xfrm>
          <a:prstGeom prst="ellipse">
            <a:avLst/>
          </a:prstGeom>
          <a:grpFill/>
          <a:ln w="38100">
            <a:gradFill flip="none" rotWithShape="1">
              <a:gsLst>
                <a:gs pos="0">
                  <a:schemeClr val="accent2"/>
                </a:gs>
                <a:gs pos="100000">
                  <a:schemeClr val="tx2"/>
                </a:gs>
              </a:gsLst>
              <a:lin ang="2700000" scaled="1"/>
              <a:tileRect/>
            </a:gradFill>
          </a:ln>
        </p:spPr>
      </p:pic>
      <p:sp>
        <p:nvSpPr>
          <p:cNvPr id="78" name="TextBox 77"/>
          <p:cNvSpPr txBox="1"/>
          <p:nvPr/>
        </p:nvSpPr>
        <p:spPr>
          <a:xfrm>
            <a:off x="4535420" y="5202265"/>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err="1" smtClean="0">
                <a:solidFill>
                  <a:srgbClr val="29BA74"/>
                </a:solidFill>
              </a:rPr>
              <a:t>Negin</a:t>
            </a:r>
            <a:r>
              <a:rPr lang="en-US" sz="1400" dirty="0" smtClean="0">
                <a:solidFill>
                  <a:srgbClr val="29BA74"/>
                </a:solidFill>
              </a:rPr>
              <a:t> </a:t>
            </a:r>
            <a:r>
              <a:rPr lang="en-US" sz="1400" dirty="0" err="1" smtClean="0">
                <a:solidFill>
                  <a:srgbClr val="29BA74"/>
                </a:solidFill>
              </a:rPr>
              <a:t>Mirsalehi</a:t>
            </a:r>
            <a:endParaRPr lang="en-US" sz="1400" dirty="0" smtClean="0">
              <a:solidFill>
                <a:srgbClr val="29BA74"/>
              </a:solidFill>
            </a:endParaRPr>
          </a:p>
        </p:txBody>
      </p:sp>
      <p:pic>
        <p:nvPicPr>
          <p:cNvPr id="22" name="Picture 21"/>
          <p:cNvPicPr>
            <a:picLocks noChangeAspect="1"/>
          </p:cNvPicPr>
          <p:nvPr/>
        </p:nvPicPr>
        <p:blipFill rotWithShape="1">
          <a:blip r:embed="rId19">
            <a:extLst>
              <a:ext uri="{28A0092B-C50C-407E-A947-70E740481C1C}">
                <a14:useLocalDpi xmlns:a14="http://schemas.microsoft.com/office/drawing/2010/main" val="0"/>
              </a:ext>
            </a:extLst>
          </a:blip>
          <a:srcRect l="14395" r="14395"/>
          <a:stretch/>
        </p:blipFill>
        <p:spPr>
          <a:xfrm>
            <a:off x="6018478" y="5297785"/>
            <a:ext cx="811050" cy="811050"/>
          </a:xfrm>
          <a:prstGeom prst="ellipse">
            <a:avLst/>
          </a:prstGeom>
          <a:grpFill/>
          <a:ln w="38100">
            <a:gradFill flip="none" rotWithShape="1">
              <a:gsLst>
                <a:gs pos="0">
                  <a:schemeClr val="accent2"/>
                </a:gs>
                <a:gs pos="100000">
                  <a:schemeClr val="tx2"/>
                </a:gs>
              </a:gsLst>
              <a:lin ang="2700000" scaled="1"/>
              <a:tileRect/>
            </a:gradFill>
          </a:ln>
        </p:spPr>
      </p:pic>
      <p:sp>
        <p:nvSpPr>
          <p:cNvPr id="80" name="TextBox 79"/>
          <p:cNvSpPr txBox="1"/>
          <p:nvPr/>
        </p:nvSpPr>
        <p:spPr>
          <a:xfrm>
            <a:off x="6867917" y="5232084"/>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srgbClr val="29BA74"/>
                </a:solidFill>
              </a:rPr>
              <a:t>Mr. Bags</a:t>
            </a:r>
          </a:p>
        </p:txBody>
      </p:sp>
      <p:grpSp>
        <p:nvGrpSpPr>
          <p:cNvPr id="4" name="Group 3"/>
          <p:cNvGrpSpPr/>
          <p:nvPr/>
        </p:nvGrpSpPr>
        <p:grpSpPr>
          <a:xfrm>
            <a:off x="3685981" y="4257575"/>
            <a:ext cx="1792188" cy="942453"/>
            <a:chOff x="3685981" y="4257575"/>
            <a:chExt cx="1792188" cy="942453"/>
          </a:xfrm>
        </p:grpSpPr>
        <p:sp>
          <p:nvSpPr>
            <p:cNvPr id="43" name="TextBox 42"/>
            <p:cNvSpPr txBox="1"/>
            <p:nvPr/>
          </p:nvSpPr>
          <p:spPr>
            <a:xfrm>
              <a:off x="4535420" y="4257575"/>
              <a:ext cx="942749" cy="9424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srgbClr val="29BA74"/>
                  </a:solidFill>
                </a:rPr>
                <a:t>Sincerely </a:t>
              </a:r>
            </a:p>
            <a:p>
              <a:r>
                <a:rPr lang="en-US" sz="1400" dirty="0" smtClean="0">
                  <a:solidFill>
                    <a:srgbClr val="29BA74"/>
                  </a:solidFill>
                </a:rPr>
                <a:t>Jules</a:t>
              </a:r>
            </a:p>
          </p:txBody>
        </p:sp>
        <p:pic>
          <p:nvPicPr>
            <p:cNvPr id="20" name="Picture 19"/>
            <p:cNvPicPr>
              <a:picLocks noChangeAspect="1"/>
            </p:cNvPicPr>
            <p:nvPr/>
          </p:nvPicPr>
          <p:blipFill rotWithShape="1">
            <a:blip r:embed="rId20">
              <a:extLst>
                <a:ext uri="{28A0092B-C50C-407E-A947-70E740481C1C}">
                  <a14:useLocalDpi xmlns:a14="http://schemas.microsoft.com/office/drawing/2010/main" val="0"/>
                </a:ext>
              </a:extLst>
            </a:blip>
            <a:srcRect l="-3987" t="424" r="3987" b="29436"/>
            <a:stretch/>
          </p:blipFill>
          <p:spPr>
            <a:xfrm>
              <a:off x="3685981" y="4327762"/>
              <a:ext cx="811050" cy="811050"/>
            </a:xfrm>
            <a:prstGeom prst="ellipse">
              <a:avLst/>
            </a:prstGeom>
            <a:grpFill/>
            <a:ln w="38100">
              <a:gradFill flip="none" rotWithShape="1">
                <a:gsLst>
                  <a:gs pos="0">
                    <a:schemeClr val="accent2"/>
                  </a:gs>
                  <a:gs pos="100000">
                    <a:schemeClr val="tx2"/>
                  </a:gs>
                </a:gsLst>
                <a:lin ang="2700000" scaled="1"/>
                <a:tileRect/>
              </a:gradFill>
            </a:ln>
          </p:spPr>
        </p:pic>
      </p:grpSp>
      <p:sp>
        <p:nvSpPr>
          <p:cNvPr id="81" name="ee4pFootnotes"/>
          <p:cNvSpPr>
            <a:spLocks noChangeArrowheads="1"/>
          </p:cNvSpPr>
          <p:nvPr/>
        </p:nvSpPr>
        <p:spPr bwMode="auto">
          <a:xfrm>
            <a:off x="2793877" y="6270944"/>
            <a:ext cx="4515906"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smtClean="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 BCG Analysis </a:t>
            </a:r>
            <a:endParaRPr lang="en-US" sz="1000" dirty="0">
              <a:solidFill>
                <a:schemeClr val="bg1">
                  <a:lumMod val="50000"/>
                </a:schemeClr>
              </a:solidFill>
              <a:latin typeface="Trebuchet MS" panose="020B0603020202020204" pitchFamily="34" charset="0"/>
              <a:cs typeface="Arial" pitchFamily="34" charset="0"/>
            </a:endParaRPr>
          </a:p>
        </p:txBody>
      </p:sp>
    </p:spTree>
    <p:custDataLst>
      <p:tags r:id="rId2"/>
    </p:custDataLst>
    <p:extLst>
      <p:ext uri="{BB962C8B-B14F-4D97-AF65-F5344CB8AC3E}">
        <p14:creationId xmlns:p14="http://schemas.microsoft.com/office/powerpoint/2010/main" val="2382262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Object 66" hidden="1"/>
          <p:cNvGraphicFramePr>
            <a:graphicFrameLocks noChangeAspect="1"/>
          </p:cNvGraphicFramePr>
          <p:nvPr>
            <p:custDataLst>
              <p:tags r:id="rId2"/>
            </p:custDataLst>
            <p:extLst>
              <p:ext uri="{D42A27DB-BD31-4B8C-83A1-F6EECF244321}">
                <p14:modId xmlns:p14="http://schemas.microsoft.com/office/powerpoint/2010/main" val="30385181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6951" name="think-cell Slide" r:id="rId70" imgW="395" imgH="394" progId="TCLayout.ActiveDocument.1">
                  <p:embed/>
                </p:oleObj>
              </mc:Choice>
              <mc:Fallback>
                <p:oleObj name="think-cell Slide" r:id="rId70" imgW="395" imgH="394" progId="TCLayout.ActiveDocument.1">
                  <p:embed/>
                  <p:pic>
                    <p:nvPicPr>
                      <p:cNvPr id="0" name=""/>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66" name="Rectangle 65"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300" dirty="0" err="1" smtClean="0">
              <a:solidFill>
                <a:srgbClr val="FFFFFF"/>
              </a:solidFill>
              <a:latin typeface="Trebuchet MS" panose="020B0603020202020204" pitchFamily="34" charset="0"/>
              <a:sym typeface="Trebuchet MS" panose="020B0603020202020204" pitchFamily="34" charset="0"/>
            </a:endParaRPr>
          </a:p>
        </p:txBody>
      </p:sp>
      <p:graphicFrame>
        <p:nvGraphicFramePr>
          <p:cNvPr id="4" name="Object 3"/>
          <p:cNvGraphicFramePr>
            <a:graphicFrameLocks/>
          </p:cNvGraphicFramePr>
          <p:nvPr>
            <p:custDataLst>
              <p:tags r:id="rId4"/>
            </p:custDataLst>
            <p:extLst>
              <p:ext uri="{D42A27DB-BD31-4B8C-83A1-F6EECF244321}">
                <p14:modId xmlns:p14="http://schemas.microsoft.com/office/powerpoint/2010/main" val="1306670047"/>
              </p:ext>
            </p:extLst>
          </p:nvPr>
        </p:nvGraphicFramePr>
        <p:xfrm>
          <a:off x="1447799" y="2857500"/>
          <a:ext cx="2338576" cy="2905191"/>
        </p:xfrm>
        <a:graphic>
          <a:graphicData uri="http://schemas.openxmlformats.org/presentationml/2006/ole">
            <mc:AlternateContent xmlns:mc="http://schemas.openxmlformats.org/markup-compatibility/2006">
              <mc:Choice xmlns:v="urn:schemas-microsoft-com:vml" Requires="v">
                <p:oleObj spid="_x0000_s1276952" name="Chart" r:id="rId72" imgW="2338576" imgH="2905191" progId="MSGraph.Chart.8">
                  <p:embed followColorScheme="full"/>
                </p:oleObj>
              </mc:Choice>
              <mc:Fallback>
                <p:oleObj name="Chart" r:id="rId72" imgW="2338576" imgH="2905191" progId="MSGraph.Chart.8">
                  <p:embed followColorScheme="full"/>
                  <p:pic>
                    <p:nvPicPr>
                      <p:cNvPr id="0" name=""/>
                      <p:cNvPicPr/>
                      <p:nvPr/>
                    </p:nvPicPr>
                    <p:blipFill>
                      <a:blip r:embed="rId73"/>
                      <a:stretch>
                        <a:fillRect/>
                      </a:stretch>
                    </p:blipFill>
                    <p:spPr>
                      <a:xfrm>
                        <a:off x="1447799" y="2857500"/>
                        <a:ext cx="2338576" cy="2905191"/>
                      </a:xfrm>
                      <a:prstGeom prst="rect">
                        <a:avLst/>
                      </a:prstGeom>
                    </p:spPr>
                  </p:pic>
                </p:oleObj>
              </mc:Fallback>
            </mc:AlternateContent>
          </a:graphicData>
        </a:graphic>
      </p:graphicFrame>
      <p:sp useBgFill="1">
        <p:nvSpPr>
          <p:cNvPr id="5" name="Freeform 4"/>
          <p:cNvSpPr/>
          <p:nvPr>
            <p:custDataLst>
              <p:tags r:id="rId5"/>
            </p:custDataLst>
          </p:nvPr>
        </p:nvSpPr>
        <p:spPr bwMode="gray">
          <a:xfrm>
            <a:off x="2590800" y="5541963"/>
            <a:ext cx="96839" cy="146051"/>
          </a:xfrm>
          <a:custGeom>
            <a:avLst/>
            <a:gdLst/>
            <a:ahLst/>
            <a:cxnLst/>
            <a:rect l="0" t="0" r="0" b="0"/>
            <a:pathLst>
              <a:path w="96839" h="146051">
                <a:moveTo>
                  <a:pt x="96838" y="0"/>
                </a:moveTo>
                <a:lnTo>
                  <a:pt x="57150" y="146050"/>
                </a:lnTo>
                <a:lnTo>
                  <a:pt x="0" y="146050"/>
                </a:lnTo>
                <a:lnTo>
                  <a:pt x="39688" y="0"/>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p:nvSpPr>
          <p:cNvPr id="6" name="Freeform 5"/>
          <p:cNvSpPr/>
          <p:nvPr>
            <p:custDataLst>
              <p:tags r:id="rId6"/>
            </p:custDataLst>
          </p:nvPr>
        </p:nvSpPr>
        <p:spPr bwMode="gray">
          <a:xfrm>
            <a:off x="2647950" y="5541963"/>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Freeform 6"/>
          <p:cNvSpPr/>
          <p:nvPr>
            <p:custDataLst>
              <p:tags r:id="rId7"/>
            </p:custDataLst>
          </p:nvPr>
        </p:nvSpPr>
        <p:spPr bwMode="gray">
          <a:xfrm>
            <a:off x="2590800" y="5541963"/>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 Placeholder 3"/>
          <p:cNvSpPr>
            <a:spLocks noGrp="1"/>
          </p:cNvSpPr>
          <p:nvPr>
            <p:custDataLst>
              <p:tags r:id="rId8"/>
            </p:custDataLst>
          </p:nvPr>
        </p:nvSpPr>
        <p:spPr bwMode="gray">
          <a:xfrm>
            <a:off x="1949450" y="5754688"/>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0AC79AA-5C7A-4BB0-924A-27FF6B804962}" type="datetime'2''''''''''''''''''''''''''''''''0''''''''''1''''3'''''''''''">
              <a:rPr lang="en-US" altLang="en-US"/>
              <a:pPr/>
              <a:t>2013</a:t>
            </a:fld>
            <a:endParaRPr lang="en-US" dirty="0">
              <a:sym typeface="+mn-lt"/>
            </a:endParaRPr>
          </a:p>
        </p:txBody>
      </p:sp>
      <p:sp>
        <p:nvSpPr>
          <p:cNvPr id="8" name="Text Placeholder 3"/>
          <p:cNvSpPr>
            <a:spLocks noGrp="1"/>
          </p:cNvSpPr>
          <p:nvPr>
            <p:custDataLst>
              <p:tags r:id="rId9"/>
            </p:custDataLst>
          </p:nvPr>
        </p:nvSpPr>
        <p:spPr bwMode="gray">
          <a:xfrm>
            <a:off x="2992438" y="5002213"/>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FE9F805-0DC7-4246-9761-99909BFC54DE}" type="datetime'''''''''''''''''''''3''9%'''''''''''">
              <a:rPr lang="en-GB" altLang="en-US" sz="1300">
                <a:solidFill>
                  <a:schemeClr val="bg1"/>
                </a:solidFill>
              </a:rPr>
              <a:pPr/>
              <a:t>39%</a:t>
            </a:fld>
            <a:endParaRPr lang="en-GB" sz="1300" dirty="0">
              <a:solidFill>
                <a:schemeClr val="bg1"/>
              </a:solidFill>
              <a:sym typeface="+mn-lt"/>
            </a:endParaRPr>
          </a:p>
        </p:txBody>
      </p:sp>
      <p:sp>
        <p:nvSpPr>
          <p:cNvPr id="20" name="Text Placeholder 3"/>
          <p:cNvSpPr>
            <a:spLocks noGrp="1"/>
          </p:cNvSpPr>
          <p:nvPr>
            <p:custDataLst>
              <p:tags r:id="rId10"/>
            </p:custDataLst>
          </p:nvPr>
        </p:nvSpPr>
        <p:spPr bwMode="gray">
          <a:xfrm>
            <a:off x="1989138" y="3163888"/>
            <a:ext cx="252413" cy="198438"/>
          </a:xfrm>
          <a:prstGeom prst="rect">
            <a:avLst/>
          </a:prstGeom>
          <a:noFill/>
          <a:extLst>
            <a:ext uri="{909E8E84-426E-40dd-AFC4-6F175D3DCCD1}">
              <a14:hiddenFill xmlns:a14="http://schemas.microsoft.com/office/drawing/2010/main">
                <a:solidFill>
                  <a:srgbClr val="29BA74"/>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BDEB615-2334-4DAD-A46D-C5C22B2DFCDC}" type="datetime'''''''''''''''''8''''''''''''''''''''''%'''''''''''''''''''''">
              <a:rPr lang="en-US" altLang="en-US" sz="1300">
                <a:solidFill>
                  <a:schemeClr val="bg1"/>
                </a:solidFill>
              </a:rPr>
              <a:pPr/>
              <a:t>8%</a:t>
            </a:fld>
            <a:endParaRPr lang="en-US" sz="1300" dirty="0">
              <a:solidFill>
                <a:schemeClr val="bg1"/>
              </a:solidFill>
              <a:sym typeface="+mn-lt"/>
            </a:endParaRPr>
          </a:p>
        </p:txBody>
      </p:sp>
      <p:sp>
        <p:nvSpPr>
          <p:cNvPr id="18" name="Text Placeholder 3"/>
          <p:cNvSpPr>
            <a:spLocks noGrp="1"/>
          </p:cNvSpPr>
          <p:nvPr>
            <p:custDataLst>
              <p:tags r:id="rId11"/>
            </p:custDataLst>
          </p:nvPr>
        </p:nvSpPr>
        <p:spPr bwMode="gray">
          <a:xfrm>
            <a:off x="1989138" y="2965450"/>
            <a:ext cx="252413" cy="198438"/>
          </a:xfrm>
          <a:prstGeom prst="rect">
            <a:avLst/>
          </a:prstGeom>
          <a:noFill/>
          <a:extLst>
            <a:ext uri="{909E8E84-426E-40dd-AFC4-6F175D3DCCD1}">
              <a14:hiddenFill xmlns:a14="http://schemas.microsoft.com/office/drawing/2010/main">
                <a:solidFill>
                  <a:srgbClr val="ABA8B3"/>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590FE67-BA4D-44E9-A7C3-414B62AD9822}" type="datetime'''''''''''''''''7''''''''''''''%'''''''''">
              <a:rPr lang="en-US" altLang="en-US" sz="1300">
                <a:solidFill>
                  <a:schemeClr val="bg1"/>
                </a:solidFill>
              </a:rPr>
              <a:pPr/>
              <a:t>7%</a:t>
            </a:fld>
            <a:endParaRPr lang="en-US" sz="1300" dirty="0">
              <a:solidFill>
                <a:schemeClr val="bg1"/>
              </a:solidFill>
              <a:sym typeface="+mn-lt"/>
            </a:endParaRPr>
          </a:p>
        </p:txBody>
      </p:sp>
      <p:sp>
        <p:nvSpPr>
          <p:cNvPr id="17" name="Text Placeholder 3"/>
          <p:cNvSpPr>
            <a:spLocks noGrp="1"/>
          </p:cNvSpPr>
          <p:nvPr>
            <p:custDataLst>
              <p:tags r:id="rId12"/>
            </p:custDataLst>
          </p:nvPr>
        </p:nvSpPr>
        <p:spPr bwMode="gray">
          <a:xfrm>
            <a:off x="1062038" y="4902200"/>
            <a:ext cx="6746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79F83DE4-EED4-47BB-B8D9-7BBCDB8026BC}" type="datetime'''''''''S''''t''''o''''''''re ''s''''''ol''''''''''o'''''''''">
              <a:rPr lang="en-US" altLang="en-US"/>
              <a:pPr/>
              <a:t>Store solo</a:t>
            </a:fld>
            <a:endParaRPr lang="en-US" dirty="0">
              <a:sym typeface="+mn-lt"/>
            </a:endParaRPr>
          </a:p>
        </p:txBody>
      </p:sp>
      <p:sp>
        <p:nvSpPr>
          <p:cNvPr id="16" name="Text Placeholder 3"/>
          <p:cNvSpPr>
            <a:spLocks noGrp="1"/>
          </p:cNvSpPr>
          <p:nvPr>
            <p:custDataLst>
              <p:tags r:id="rId13"/>
            </p:custDataLst>
          </p:nvPr>
        </p:nvSpPr>
        <p:spPr bwMode="gray">
          <a:xfrm>
            <a:off x="981075" y="2971800"/>
            <a:ext cx="7556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010FBE3-7C4A-46FD-B6CA-165091739D64}" type="datetime'''''''O''nl''i''n''e ''''''''s''''''''o''lo'''">
              <a:rPr lang="en-US" altLang="en-US"/>
              <a:pPr/>
              <a:t>Online solo</a:t>
            </a:fld>
            <a:endParaRPr lang="en-US" dirty="0">
              <a:sym typeface="+mn-lt"/>
            </a:endParaRPr>
          </a:p>
        </p:txBody>
      </p:sp>
      <p:sp>
        <p:nvSpPr>
          <p:cNvPr id="19" name="Text Placeholder 3"/>
          <p:cNvSpPr>
            <a:spLocks noGrp="1"/>
          </p:cNvSpPr>
          <p:nvPr>
            <p:custDataLst>
              <p:tags r:id="rId14"/>
            </p:custDataLst>
          </p:nvPr>
        </p:nvSpPr>
        <p:spPr bwMode="gray">
          <a:xfrm>
            <a:off x="2992438" y="300355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9ADF929-B051-469A-B059-3E0D610F8188}" type="datetime'''''''1''''''''''''''''''''0''''''''''''''''''''''''''%'''''">
              <a:rPr lang="en-US" altLang="en-US" sz="1300">
                <a:solidFill>
                  <a:schemeClr val="bg1"/>
                </a:solidFill>
              </a:rPr>
              <a:pPr/>
              <a:t>10%</a:t>
            </a:fld>
            <a:endParaRPr lang="en-US" sz="1300" dirty="0">
              <a:solidFill>
                <a:schemeClr val="bg1"/>
              </a:solidFill>
              <a:sym typeface="+mn-lt"/>
            </a:endParaRPr>
          </a:p>
        </p:txBody>
      </p:sp>
      <p:sp>
        <p:nvSpPr>
          <p:cNvPr id="9" name="Text Placeholder 3"/>
          <p:cNvSpPr>
            <a:spLocks noGrp="1"/>
          </p:cNvSpPr>
          <p:nvPr>
            <p:custDataLst>
              <p:tags r:id="rId15"/>
            </p:custDataLst>
          </p:nvPr>
        </p:nvSpPr>
        <p:spPr bwMode="gray">
          <a:xfrm>
            <a:off x="1355725" y="3778250"/>
            <a:ext cx="3810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6918D087-E9FE-4FE8-B895-76F37925F64F}" type="datetime'''''''''R''''''O''P''''''''''''''''''O'">
              <a:rPr lang="en-US" altLang="en-US"/>
              <a:pPr/>
              <a:t>ROPO</a:t>
            </a:fld>
            <a:endParaRPr lang="en-US" dirty="0">
              <a:sym typeface="+mn-lt"/>
            </a:endParaRPr>
          </a:p>
        </p:txBody>
      </p:sp>
      <p:sp>
        <p:nvSpPr>
          <p:cNvPr id="15" name="Text Placeholder 3"/>
          <p:cNvSpPr>
            <a:spLocks noGrp="1"/>
          </p:cNvSpPr>
          <p:nvPr>
            <p:custDataLst>
              <p:tags r:id="rId16"/>
            </p:custDataLst>
          </p:nvPr>
        </p:nvSpPr>
        <p:spPr bwMode="gray">
          <a:xfrm>
            <a:off x="1944688" y="3770313"/>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0E0FA25-27F2-49AB-ADF7-7CB779468BD7}" type="datetime'''''''''''''''''''''3''''''''8''''''''''%'''''''''''''">
              <a:rPr lang="en-US" altLang="en-US" sz="1300">
                <a:solidFill>
                  <a:schemeClr val="bg1"/>
                </a:solidFill>
              </a:rPr>
              <a:pPr/>
              <a:t>38%</a:t>
            </a:fld>
            <a:endParaRPr lang="en-US" sz="1300" dirty="0">
              <a:solidFill>
                <a:schemeClr val="bg1"/>
              </a:solidFill>
              <a:sym typeface="+mn-lt"/>
            </a:endParaRPr>
          </a:p>
        </p:txBody>
      </p:sp>
      <p:sp>
        <p:nvSpPr>
          <p:cNvPr id="10" name="Text Placeholder 3"/>
          <p:cNvSpPr>
            <a:spLocks noGrp="1"/>
          </p:cNvSpPr>
          <p:nvPr>
            <p:custDataLst>
              <p:tags r:id="rId17"/>
            </p:custDataLst>
          </p:nvPr>
        </p:nvSpPr>
        <p:spPr bwMode="gray">
          <a:xfrm>
            <a:off x="833438" y="3205163"/>
            <a:ext cx="9032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E9143AE-1EA3-49DA-BE83-2234EAD47808}" type="datetime'''Sh''''o''''w''''r''''''''''oo''''''''''''''mi''n''g'''''''''">
              <a:rPr lang="en-US" altLang="en-US"/>
              <a:pPr/>
              <a:t>Showrooming</a:t>
            </a:fld>
            <a:endParaRPr lang="en-US" dirty="0">
              <a:sym typeface="+mn-lt"/>
            </a:endParaRPr>
          </a:p>
        </p:txBody>
      </p:sp>
      <p:sp>
        <p:nvSpPr>
          <p:cNvPr id="13" name="Text Placeholder 3"/>
          <p:cNvSpPr>
            <a:spLocks noGrp="1"/>
          </p:cNvSpPr>
          <p:nvPr>
            <p:custDataLst>
              <p:tags r:id="rId18"/>
            </p:custDataLst>
          </p:nvPr>
        </p:nvSpPr>
        <p:spPr bwMode="gray">
          <a:xfrm>
            <a:off x="1944688" y="4894263"/>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07922F3-95E6-4F71-8611-0BE493682FAD}" type="datetime'''''''''''''''''''''''''''''''4''''7''''''''%'''''''''''''">
              <a:rPr lang="en-US" altLang="en-US" sz="1300">
                <a:solidFill>
                  <a:schemeClr val="bg1"/>
                </a:solidFill>
              </a:rPr>
              <a:pPr/>
              <a:t>47%</a:t>
            </a:fld>
            <a:endParaRPr lang="en-US" sz="1300" dirty="0">
              <a:solidFill>
                <a:schemeClr val="bg1"/>
              </a:solidFill>
              <a:sym typeface="+mn-lt"/>
            </a:endParaRPr>
          </a:p>
        </p:txBody>
      </p:sp>
      <p:sp>
        <p:nvSpPr>
          <p:cNvPr id="11" name="Text Placeholder 3"/>
          <p:cNvSpPr>
            <a:spLocks noGrp="1"/>
          </p:cNvSpPr>
          <p:nvPr>
            <p:custDataLst>
              <p:tags r:id="rId19"/>
            </p:custDataLst>
          </p:nvPr>
        </p:nvSpPr>
        <p:spPr bwMode="gray">
          <a:xfrm>
            <a:off x="2997200" y="5754688"/>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6E5E859-8052-41A4-8D08-04C81A667213}" type="datetime'''''''''''''''''2''''''''''''''''''''''''01''''6'''">
              <a:rPr lang="en-US" altLang="en-US"/>
              <a:pPr/>
              <a:t>2016</a:t>
            </a:fld>
            <a:endParaRPr lang="en-US" dirty="0">
              <a:sym typeface="+mn-lt"/>
            </a:endParaRPr>
          </a:p>
        </p:txBody>
      </p:sp>
      <p:sp>
        <p:nvSpPr>
          <p:cNvPr id="12" name="Text Placeholder 3"/>
          <p:cNvSpPr>
            <a:spLocks noGrp="1"/>
          </p:cNvSpPr>
          <p:nvPr>
            <p:custDataLst>
              <p:tags r:id="rId20"/>
            </p:custDataLst>
          </p:nvPr>
        </p:nvSpPr>
        <p:spPr bwMode="gray">
          <a:xfrm>
            <a:off x="2992438" y="393065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51CCC76-D31B-4FB0-8016-8582EFBC9383}" type="datetime'''''''''42%'''''''''''''''''''''''''''''''''''''''''">
              <a:rPr lang="en-US" altLang="en-US" sz="1300">
                <a:solidFill>
                  <a:schemeClr val="bg1"/>
                </a:solidFill>
              </a:rPr>
              <a:pPr/>
              <a:t>42%</a:t>
            </a:fld>
            <a:endParaRPr lang="en-US" sz="1300" dirty="0">
              <a:solidFill>
                <a:schemeClr val="bg1"/>
              </a:solidFill>
              <a:sym typeface="+mn-lt"/>
            </a:endParaRPr>
          </a:p>
        </p:txBody>
      </p:sp>
      <p:cxnSp>
        <p:nvCxnSpPr>
          <p:cNvPr id="23" name="Straight Connector 22"/>
          <p:cNvCxnSpPr/>
          <p:nvPr>
            <p:custDataLst>
              <p:tags r:id="rId21"/>
            </p:custDataLst>
          </p:nvPr>
        </p:nvCxnSpPr>
        <p:spPr bwMode="gray">
          <a:xfrm>
            <a:off x="9248775" y="3024188"/>
            <a:ext cx="276225"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22"/>
            </p:custDataLst>
          </p:nvPr>
        </p:nvCxnSpPr>
        <p:spPr bwMode="gray">
          <a:xfrm>
            <a:off x="8510588" y="3328988"/>
            <a:ext cx="276225"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custDataLst>
              <p:tags r:id="rId23"/>
            </p:custDataLst>
          </p:nvPr>
        </p:nvCxnSpPr>
        <p:spPr bwMode="gray">
          <a:xfrm>
            <a:off x="7767638" y="3562350"/>
            <a:ext cx="276225"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24"/>
            </p:custDataLst>
          </p:nvPr>
        </p:nvCxnSpPr>
        <p:spPr bwMode="gray">
          <a:xfrm>
            <a:off x="7029450" y="4595813"/>
            <a:ext cx="276225"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p:cNvGraphicFramePr>
          <p:nvPr>
            <p:custDataLst>
              <p:tags r:id="rId25"/>
            </p:custDataLst>
            <p:extLst>
              <p:ext uri="{D42A27DB-BD31-4B8C-83A1-F6EECF244321}">
                <p14:modId xmlns:p14="http://schemas.microsoft.com/office/powerpoint/2010/main" val="3045683576"/>
              </p:ext>
            </p:extLst>
          </p:nvPr>
        </p:nvGraphicFramePr>
        <p:xfrm>
          <a:off x="6324600" y="2895600"/>
          <a:ext cx="3900651" cy="2914650"/>
        </p:xfrm>
        <a:graphic>
          <a:graphicData uri="http://schemas.openxmlformats.org/presentationml/2006/ole">
            <mc:AlternateContent xmlns:mc="http://schemas.openxmlformats.org/markup-compatibility/2006">
              <mc:Choice xmlns:v="urn:schemas-microsoft-com:vml" Requires="v">
                <p:oleObj spid="_x0000_s1276953" name="Chart" r:id="rId74" imgW="3900651" imgH="2914650" progId="MSGraph.Chart.8">
                  <p:embed followColorScheme="full"/>
                </p:oleObj>
              </mc:Choice>
              <mc:Fallback>
                <p:oleObj name="Chart" r:id="rId74" imgW="3900651" imgH="2914650" progId="MSGraph.Chart.8">
                  <p:embed followColorScheme="full"/>
                  <p:pic>
                    <p:nvPicPr>
                      <p:cNvPr id="0" name=""/>
                      <p:cNvPicPr/>
                      <p:nvPr/>
                    </p:nvPicPr>
                    <p:blipFill>
                      <a:blip r:embed="rId75"/>
                      <a:stretch>
                        <a:fillRect/>
                      </a:stretch>
                    </p:blipFill>
                    <p:spPr>
                      <a:xfrm>
                        <a:off x="6324600" y="2895600"/>
                        <a:ext cx="3900651" cy="2914650"/>
                      </a:xfrm>
                      <a:prstGeom prst="rect">
                        <a:avLst/>
                      </a:prstGeom>
                    </p:spPr>
                  </p:pic>
                </p:oleObj>
              </mc:Fallback>
            </mc:AlternateContent>
          </a:graphicData>
        </a:graphic>
      </p:graphicFrame>
      <p:sp>
        <p:nvSpPr>
          <p:cNvPr id="32" name="Text Placeholder 3"/>
          <p:cNvSpPr>
            <a:spLocks noGrp="1"/>
          </p:cNvSpPr>
          <p:nvPr>
            <p:custDataLst>
              <p:tags r:id="rId26"/>
            </p:custDataLst>
          </p:nvPr>
        </p:nvSpPr>
        <p:spPr bwMode="gray">
          <a:xfrm>
            <a:off x="6627813" y="4371975"/>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DC13D47-9F89-4DA1-80D7-08715666681C}" type="datetime'''''''''''4''''''''''''''''''''''''''0''''%'">
              <a:rPr lang="en-US" altLang="en-US" sz="1300"/>
              <a:pPr/>
              <a:t>40%</a:t>
            </a:fld>
            <a:endParaRPr lang="en-US" sz="1300" dirty="0">
              <a:sym typeface="+mn-lt"/>
            </a:endParaRPr>
          </a:p>
        </p:txBody>
      </p:sp>
      <p:sp>
        <p:nvSpPr>
          <p:cNvPr id="26" name="Text Placeholder 3"/>
          <p:cNvSpPr>
            <a:spLocks noGrp="1"/>
          </p:cNvSpPr>
          <p:nvPr>
            <p:custDataLst>
              <p:tags r:id="rId27"/>
            </p:custDataLst>
          </p:nvPr>
        </p:nvSpPr>
        <p:spPr bwMode="gray">
          <a:xfrm>
            <a:off x="9580563" y="5792788"/>
            <a:ext cx="34925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ABC000C-B956-4882-9F5D-3C6AA6B2C272}" type="datetime'''''''''''''T''''ot''''''''''''''''''''''a''l'">
              <a:rPr lang="en-US" altLang="en-US"/>
              <a:pPr/>
              <a:t>Total</a:t>
            </a:fld>
            <a:endParaRPr lang="en-US" dirty="0">
              <a:sym typeface="+mn-lt"/>
            </a:endParaRPr>
          </a:p>
        </p:txBody>
      </p:sp>
      <p:sp>
        <p:nvSpPr>
          <p:cNvPr id="27" name="Text Placeholder 3"/>
          <p:cNvSpPr>
            <a:spLocks noGrp="1"/>
          </p:cNvSpPr>
          <p:nvPr>
            <p:custDataLst>
              <p:tags r:id="rId28"/>
            </p:custDataLst>
          </p:nvPr>
        </p:nvSpPr>
        <p:spPr bwMode="gray">
          <a:xfrm>
            <a:off x="9542463" y="2800350"/>
            <a:ext cx="427038"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BF5C591-A668-45C1-A63C-6DCCEF21A829}" type="datetime'''''''''''''''''''1''''0''''''0''''''''''%'">
              <a:rPr lang="en-US" altLang="en-US" sz="1300"/>
              <a:pPr/>
              <a:t>100%</a:t>
            </a:fld>
            <a:endParaRPr lang="en-US" sz="1300" dirty="0">
              <a:sym typeface="+mn-lt"/>
            </a:endParaRPr>
          </a:p>
        </p:txBody>
      </p:sp>
      <p:sp>
        <p:nvSpPr>
          <p:cNvPr id="28" name="Text Placeholder 3"/>
          <p:cNvSpPr>
            <a:spLocks noGrp="1"/>
          </p:cNvSpPr>
          <p:nvPr>
            <p:custDataLst>
              <p:tags r:id="rId29"/>
            </p:custDataLst>
          </p:nvPr>
        </p:nvSpPr>
        <p:spPr bwMode="gray">
          <a:xfrm>
            <a:off x="8764588" y="5792788"/>
            <a:ext cx="506413" cy="3651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r>
              <a:rPr lang="en-US" altLang="en-US" dirty="0" smtClean="0"/>
              <a:t>Online-solo</a:t>
            </a:r>
            <a:endParaRPr lang="en-US" dirty="0">
              <a:sym typeface="+mn-lt"/>
            </a:endParaRPr>
          </a:p>
        </p:txBody>
      </p:sp>
      <p:sp>
        <p:nvSpPr>
          <p:cNvPr id="31" name="Text Placeholder 3"/>
          <p:cNvSpPr>
            <a:spLocks noGrp="1"/>
          </p:cNvSpPr>
          <p:nvPr>
            <p:custDataLst>
              <p:tags r:id="rId30"/>
            </p:custDataLst>
          </p:nvPr>
        </p:nvSpPr>
        <p:spPr bwMode="gray">
          <a:xfrm>
            <a:off x="6450013" y="5792788"/>
            <a:ext cx="696913"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buNone/>
            </a:pPr>
            <a:r>
              <a:rPr lang="en-US" dirty="0" smtClean="0">
                <a:sym typeface="+mn-lt"/>
              </a:rPr>
              <a:t>Store-solo</a:t>
            </a:r>
            <a:endParaRPr lang="en-US" dirty="0">
              <a:sym typeface="+mn-lt"/>
            </a:endParaRPr>
          </a:p>
        </p:txBody>
      </p:sp>
      <p:sp>
        <p:nvSpPr>
          <p:cNvPr id="33" name="Text Placeholder 3"/>
          <p:cNvSpPr>
            <a:spLocks noGrp="1"/>
          </p:cNvSpPr>
          <p:nvPr>
            <p:custDataLst>
              <p:tags r:id="rId31"/>
            </p:custDataLst>
          </p:nvPr>
        </p:nvSpPr>
        <p:spPr bwMode="gray">
          <a:xfrm>
            <a:off x="7366000" y="3338513"/>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5590F84-676E-4B1E-9607-0436C813AD7B}" type="datetime'''''3''''9''''''''''''''''%'''''''''">
              <a:rPr lang="en-US" altLang="en-US" sz="1300"/>
              <a:pPr/>
              <a:t>39%</a:t>
            </a:fld>
            <a:endParaRPr lang="en-US" sz="1300" dirty="0">
              <a:sym typeface="+mn-lt"/>
            </a:endParaRPr>
          </a:p>
        </p:txBody>
      </p:sp>
      <p:sp>
        <p:nvSpPr>
          <p:cNvPr id="30" name="Text Placeholder 3"/>
          <p:cNvSpPr>
            <a:spLocks noGrp="1"/>
          </p:cNvSpPr>
          <p:nvPr>
            <p:custDataLst>
              <p:tags r:id="rId32"/>
            </p:custDataLst>
          </p:nvPr>
        </p:nvSpPr>
        <p:spPr bwMode="gray">
          <a:xfrm>
            <a:off x="7820025" y="5792788"/>
            <a:ext cx="915988"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3782726-48B7-44F6-ADBF-A5FF81448472}" type="datetime'Sh''o''w''r''o''o''m''''''''''''''''in''''''''''''''''g'''">
              <a:rPr lang="en-US" altLang="en-US"/>
              <a:pPr/>
              <a:t>Showrooming</a:t>
            </a:fld>
            <a:endParaRPr lang="en-US" dirty="0">
              <a:sym typeface="+mn-lt"/>
            </a:endParaRPr>
          </a:p>
        </p:txBody>
      </p:sp>
      <p:sp>
        <p:nvSpPr>
          <p:cNvPr id="29" name="Text Placeholder 3"/>
          <p:cNvSpPr>
            <a:spLocks noGrp="1"/>
          </p:cNvSpPr>
          <p:nvPr>
            <p:custDataLst>
              <p:tags r:id="rId33"/>
            </p:custDataLst>
          </p:nvPr>
        </p:nvSpPr>
        <p:spPr bwMode="gray">
          <a:xfrm>
            <a:off x="8847138" y="280035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1970A35-2D96-4D00-9E5D-B0A10303362E}" type="datetime'''''''''''''12''%'''''''">
              <a:rPr lang="en-US" altLang="en-US" sz="1300"/>
              <a:pPr/>
              <a:t>12%</a:t>
            </a:fld>
            <a:endParaRPr lang="en-US" sz="1300" dirty="0">
              <a:sym typeface="+mn-lt"/>
            </a:endParaRPr>
          </a:p>
        </p:txBody>
      </p:sp>
      <p:sp>
        <p:nvSpPr>
          <p:cNvPr id="35" name="Text Placeholder 3"/>
          <p:cNvSpPr>
            <a:spLocks noGrp="1"/>
          </p:cNvSpPr>
          <p:nvPr>
            <p:custDataLst>
              <p:tags r:id="rId34"/>
            </p:custDataLst>
          </p:nvPr>
        </p:nvSpPr>
        <p:spPr bwMode="gray">
          <a:xfrm>
            <a:off x="7339013" y="5792788"/>
            <a:ext cx="3937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0FBB77F-B211-4BB5-AF22-B90543CDDF51}" type="datetime'''''R''''''''''''''''O''''''''''''P''''''''''O'''''">
              <a:rPr lang="en-US" altLang="en-US"/>
              <a:pPr/>
              <a:t>ROPO</a:t>
            </a:fld>
            <a:endParaRPr lang="en-US" dirty="0">
              <a:sym typeface="+mn-lt"/>
            </a:endParaRPr>
          </a:p>
        </p:txBody>
      </p:sp>
      <p:sp>
        <p:nvSpPr>
          <p:cNvPr id="34" name="Text Placeholder 3"/>
          <p:cNvSpPr>
            <a:spLocks noGrp="1"/>
          </p:cNvSpPr>
          <p:nvPr>
            <p:custDataLst>
              <p:tags r:id="rId35"/>
            </p:custDataLst>
          </p:nvPr>
        </p:nvSpPr>
        <p:spPr bwMode="gray">
          <a:xfrm>
            <a:off x="8151813" y="3105150"/>
            <a:ext cx="252413"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F5DF593A-C99C-4382-8D3E-85DCAB317464}" type="datetime'''''''''9''''''''''''''''''''''''''''%'">
              <a:rPr lang="en-US" altLang="en-US" sz="1300"/>
              <a:pPr/>
              <a:t>9%</a:t>
            </a:fld>
            <a:endParaRPr lang="en-US" sz="1300" dirty="0">
              <a:sym typeface="+mn-lt"/>
            </a:endParaRPr>
          </a:p>
        </p:txBody>
      </p:sp>
      <p:sp>
        <p:nvSpPr>
          <p:cNvPr id="36" name="Rectangle 35"/>
          <p:cNvSpPr/>
          <p:nvPr/>
        </p:nvSpPr>
        <p:spPr>
          <a:xfrm>
            <a:off x="1038051" y="1869242"/>
            <a:ext cx="3749744" cy="369332"/>
          </a:xfrm>
          <a:prstGeom prst="rect">
            <a:avLst/>
          </a:prstGeom>
        </p:spPr>
        <p:txBody>
          <a:bodyPr wrap="none">
            <a:spAutoFit/>
          </a:bodyPr>
          <a:lstStyle/>
          <a:p>
            <a:pPr>
              <a:lnSpc>
                <a:spcPct val="100000"/>
              </a:lnSpc>
              <a:spcBef>
                <a:spcPct val="0"/>
              </a:spcBef>
              <a:spcAft>
                <a:spcPct val="0"/>
              </a:spcAft>
              <a:buNone/>
            </a:pPr>
            <a:r>
              <a:rPr lang="en-US" b="1" dirty="0" smtClean="0">
                <a:sym typeface="+mn-lt"/>
              </a:rPr>
              <a:t>Last purchase channel evolution</a:t>
            </a:r>
            <a:endParaRPr lang="en-US" b="1" dirty="0">
              <a:sym typeface="+mn-lt"/>
            </a:endParaRPr>
          </a:p>
        </p:txBody>
      </p:sp>
      <p:grpSp>
        <p:nvGrpSpPr>
          <p:cNvPr id="37" name="Group 36"/>
          <p:cNvGrpSpPr/>
          <p:nvPr/>
        </p:nvGrpSpPr>
        <p:grpSpPr>
          <a:xfrm>
            <a:off x="5922963" y="2765425"/>
            <a:ext cx="306171" cy="3314944"/>
            <a:chOff x="3342591" y="2692081"/>
            <a:chExt cx="306171" cy="3314944"/>
          </a:xfrm>
        </p:grpSpPr>
        <p:cxnSp>
          <p:nvCxnSpPr>
            <p:cNvPr id="38" name="Straight Connector 37"/>
            <p:cNvCxnSpPr/>
            <p:nvPr/>
          </p:nvCxnSpPr>
          <p:spPr>
            <a:xfrm>
              <a:off x="3490326" y="2692081"/>
              <a:ext cx="0" cy="3314944"/>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3342591" y="4165969"/>
              <a:ext cx="306171" cy="306910"/>
              <a:chOff x="5942914" y="3833745"/>
              <a:chExt cx="306171" cy="306910"/>
            </a:xfrm>
          </p:grpSpPr>
          <p:sp>
            <p:nvSpPr>
              <p:cNvPr id="40"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41"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grpSp>
        <p:nvGrpSpPr>
          <p:cNvPr id="46" name="Group 45"/>
          <p:cNvGrpSpPr/>
          <p:nvPr/>
        </p:nvGrpSpPr>
        <p:grpSpPr>
          <a:xfrm rot="16200000">
            <a:off x="3087688" y="3686175"/>
            <a:ext cx="1314782" cy="465276"/>
            <a:chOff x="4714811" y="2376213"/>
            <a:chExt cx="1314782" cy="465276"/>
          </a:xfrm>
        </p:grpSpPr>
        <p:sp>
          <p:nvSpPr>
            <p:cNvPr id="47" name="TextBox 46"/>
            <p:cNvSpPr txBox="1"/>
            <p:nvPr/>
          </p:nvSpPr>
          <p:spPr>
            <a:xfrm>
              <a:off x="4714811" y="2625489"/>
              <a:ext cx="1314782" cy="216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i="1" dirty="0" err="1" smtClean="0">
                  <a:solidFill>
                    <a:srgbClr val="575757"/>
                  </a:solidFill>
                </a:rPr>
                <a:t>Omnichannel</a:t>
              </a:r>
              <a:endParaRPr lang="en-US" sz="1300" i="1" dirty="0" smtClean="0">
                <a:solidFill>
                  <a:srgbClr val="575757"/>
                </a:solidFill>
              </a:endParaRPr>
            </a:p>
          </p:txBody>
        </p:sp>
        <p:cxnSp>
          <p:nvCxnSpPr>
            <p:cNvPr id="48" name="Straight Connector 47"/>
            <p:cNvCxnSpPr/>
            <p:nvPr/>
          </p:nvCxnSpPr>
          <p:spPr>
            <a:xfrm>
              <a:off x="4760202" y="2602337"/>
              <a:ext cx="122400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168393" y="2376213"/>
              <a:ext cx="407617" cy="214124"/>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lnSpc>
                  <a:spcPct val="95000"/>
                </a:lnSpc>
              </a:pPr>
              <a:r>
                <a:rPr lang="en-US" sz="1400" b="1" kern="0" dirty="0" smtClean="0">
                  <a:solidFill>
                    <a:schemeClr val="bg1"/>
                  </a:solidFill>
                </a:rPr>
                <a:t>51%</a:t>
              </a:r>
              <a:endParaRPr lang="en-US" sz="1400" b="1" kern="0" dirty="0">
                <a:solidFill>
                  <a:schemeClr val="bg1"/>
                </a:solidFill>
              </a:endParaRPr>
            </a:p>
          </p:txBody>
        </p:sp>
      </p:grpSp>
      <p:sp>
        <p:nvSpPr>
          <p:cNvPr id="50" name="TextBox 49"/>
          <p:cNvSpPr txBox="1"/>
          <p:nvPr/>
        </p:nvSpPr>
        <p:spPr>
          <a:xfrm rot="16200000">
            <a:off x="2124075" y="3679825"/>
            <a:ext cx="1314782" cy="216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i="1" dirty="0" smtClean="0">
              <a:solidFill>
                <a:srgbClr val="575757"/>
              </a:solidFill>
            </a:endParaRPr>
          </a:p>
        </p:txBody>
      </p:sp>
      <p:cxnSp>
        <p:nvCxnSpPr>
          <p:cNvPr id="51" name="Straight Connector 50"/>
          <p:cNvCxnSpPr/>
          <p:nvPr/>
        </p:nvCxnSpPr>
        <p:spPr>
          <a:xfrm rot="16200000">
            <a:off x="2154238" y="3756025"/>
            <a:ext cx="108000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rot="16200000">
            <a:off x="2371725" y="3648075"/>
            <a:ext cx="407617" cy="214124"/>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lnSpc>
                <a:spcPct val="95000"/>
              </a:lnSpc>
            </a:pPr>
            <a:r>
              <a:rPr lang="en-US" sz="1400" b="1" kern="0" dirty="0" smtClean="0">
                <a:solidFill>
                  <a:schemeClr val="bg1"/>
                </a:solidFill>
              </a:rPr>
              <a:t>46%</a:t>
            </a:r>
            <a:endParaRPr lang="en-US" sz="1400" b="1" kern="0" dirty="0">
              <a:solidFill>
                <a:schemeClr val="bg1"/>
              </a:solidFill>
            </a:endParaRPr>
          </a:p>
        </p:txBody>
      </p:sp>
      <p:sp>
        <p:nvSpPr>
          <p:cNvPr id="53" name="TextBox 52"/>
          <p:cNvSpPr txBox="1"/>
          <p:nvPr/>
        </p:nvSpPr>
        <p:spPr>
          <a:xfrm>
            <a:off x="7672388" y="5738813"/>
            <a:ext cx="133631" cy="666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1</a:t>
            </a:r>
          </a:p>
        </p:txBody>
      </p:sp>
      <p:sp>
        <p:nvSpPr>
          <p:cNvPr id="54" name="TextBox 53"/>
          <p:cNvSpPr txBox="1"/>
          <p:nvPr/>
        </p:nvSpPr>
        <p:spPr>
          <a:xfrm>
            <a:off x="8650288" y="5746750"/>
            <a:ext cx="133631" cy="666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smtClean="0">
                <a:solidFill>
                  <a:srgbClr val="575757"/>
                </a:solidFill>
              </a:rPr>
              <a:t>2</a:t>
            </a:r>
            <a:endParaRPr lang="en-US" sz="900" dirty="0" smtClean="0">
              <a:solidFill>
                <a:srgbClr val="575757"/>
              </a:solidFill>
            </a:endParaRPr>
          </a:p>
        </p:txBody>
      </p:sp>
      <p:cxnSp>
        <p:nvCxnSpPr>
          <p:cNvPr id="58" name="Straight Connector 57"/>
          <p:cNvCxnSpPr/>
          <p:nvPr/>
        </p:nvCxnSpPr>
        <p:spPr>
          <a:xfrm rot="10800000">
            <a:off x="7197725" y="6151563"/>
            <a:ext cx="144000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840913"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smtClean="0">
                <a:solidFill>
                  <a:srgbClr val="FFFFFF"/>
                </a:solidFill>
              </a:rPr>
              <a:t>Omnichannel</a:t>
            </a:r>
            <a:endParaRPr lang="en-US" sz="1200" dirty="0" smtClean="0">
              <a:solidFill>
                <a:srgbClr val="FFFFFF"/>
              </a:solidFill>
            </a:endParaRPr>
          </a:p>
        </p:txBody>
      </p:sp>
      <p:sp>
        <p:nvSpPr>
          <p:cNvPr id="60" name="Oval 59"/>
          <p:cNvSpPr>
            <a:spLocks noChangeAspect="1"/>
          </p:cNvSpPr>
          <p:nvPr/>
        </p:nvSpPr>
        <p:spPr>
          <a:xfrm>
            <a:off x="8542338" y="2041525"/>
            <a:ext cx="641291" cy="641291"/>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400" b="1" kern="0" dirty="0" smtClean="0">
                <a:solidFill>
                  <a:schemeClr val="accent5"/>
                </a:solidFill>
              </a:rPr>
              <a:t>2017</a:t>
            </a:r>
            <a:endParaRPr lang="en-US" sz="1400" b="1" kern="0" dirty="0">
              <a:solidFill>
                <a:schemeClr val="accent5"/>
              </a:solidFill>
            </a:endParaRPr>
          </a:p>
        </p:txBody>
      </p:sp>
      <p:grpSp>
        <p:nvGrpSpPr>
          <p:cNvPr id="61" name="Group 60"/>
          <p:cNvGrpSpPr/>
          <p:nvPr/>
        </p:nvGrpSpPr>
        <p:grpSpPr>
          <a:xfrm>
            <a:off x="202019" y="131021"/>
            <a:ext cx="2636659" cy="427981"/>
            <a:chOff x="202019" y="131021"/>
            <a:chExt cx="2636659" cy="427981"/>
          </a:xfrm>
        </p:grpSpPr>
        <p:sp>
          <p:nvSpPr>
            <p:cNvPr id="62"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63" name="Picture 62"/>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64" name="ee4pFootnotes"/>
          <p:cNvSpPr>
            <a:spLocks noChangeArrowheads="1"/>
          </p:cNvSpPr>
          <p:nvPr/>
        </p:nvSpPr>
        <p:spPr bwMode="auto">
          <a:xfrm>
            <a:off x="504268" y="6145046"/>
            <a:ext cx="11268632" cy="615553"/>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1. Researched </a:t>
            </a:r>
            <a:r>
              <a:rPr lang="en-US" sz="1000" dirty="0">
                <a:solidFill>
                  <a:schemeClr val="bg1">
                    <a:lumMod val="50000"/>
                  </a:schemeClr>
                </a:solidFill>
                <a:latin typeface="Trebuchet MS" panose="020B0603020202020204" pitchFamily="34" charset="0"/>
                <a:cs typeface="Arial" pitchFamily="34" charset="0"/>
              </a:rPr>
              <a:t>Online, </a:t>
            </a:r>
            <a:r>
              <a:rPr lang="en-US" sz="1000" dirty="0" smtClean="0">
                <a:solidFill>
                  <a:schemeClr val="bg1">
                    <a:lumMod val="50000"/>
                  </a:schemeClr>
                </a:solidFill>
                <a:latin typeface="Trebuchet MS" panose="020B0603020202020204" pitchFamily="34" charset="0"/>
                <a:cs typeface="Arial" pitchFamily="34" charset="0"/>
              </a:rPr>
              <a:t>Purchased Offline</a:t>
            </a:r>
          </a:p>
          <a:p>
            <a:r>
              <a:rPr lang="en-US" sz="1000" dirty="0" smtClean="0">
                <a:solidFill>
                  <a:schemeClr val="bg1">
                    <a:lumMod val="50000"/>
                  </a:schemeClr>
                </a:solidFill>
                <a:latin typeface="Trebuchet MS" panose="020B0603020202020204" pitchFamily="34" charset="0"/>
                <a:cs typeface="Arial" pitchFamily="34" charset="0"/>
              </a:rPr>
              <a:t>2</a:t>
            </a:r>
            <a:r>
              <a:rPr lang="en-US" sz="1000" dirty="0">
                <a:solidFill>
                  <a:schemeClr val="bg1">
                    <a:lumMod val="50000"/>
                  </a:schemeClr>
                </a:solidFill>
                <a:latin typeface="Trebuchet MS" panose="020B0603020202020204" pitchFamily="34" charset="0"/>
                <a:cs typeface="Arial" pitchFamily="34" charset="0"/>
              </a:rPr>
              <a:t>. Researched Offline, Purchased </a:t>
            </a:r>
            <a:r>
              <a:rPr lang="en-US" sz="1000" dirty="0" smtClean="0">
                <a:solidFill>
                  <a:schemeClr val="bg1">
                    <a:lumMod val="50000"/>
                  </a:schemeClr>
                </a:solidFill>
                <a:latin typeface="Trebuchet MS" panose="020B0603020202020204" pitchFamily="34" charset="0"/>
                <a:cs typeface="Arial" pitchFamily="34" charset="0"/>
              </a:rPr>
              <a:t>Online     </a:t>
            </a:r>
          </a:p>
          <a:p>
            <a:r>
              <a:rPr lang="en-US" sz="1000" dirty="0" smtClean="0">
                <a:solidFill>
                  <a:schemeClr val="bg1">
                    <a:lumMod val="50000"/>
                  </a:schemeClr>
                </a:solidFill>
                <a:latin typeface="Trebuchet MS" panose="020B0603020202020204" pitchFamily="34" charset="0"/>
                <a:cs typeface="Arial" pitchFamily="34" charset="0"/>
              </a:rPr>
              <a:t>Note: referred to last purchase</a:t>
            </a:r>
            <a:endParaRPr lang="en-GB" sz="1000" dirty="0" smtClean="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p:txBody>
      </p:sp>
      <p:sp>
        <p:nvSpPr>
          <p:cNvPr id="65" name="Oval 64"/>
          <p:cNvSpPr>
            <a:spLocks noChangeAspect="1"/>
          </p:cNvSpPr>
          <p:nvPr/>
        </p:nvSpPr>
        <p:spPr>
          <a:xfrm>
            <a:off x="116743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8</a:t>
            </a:r>
            <a:endParaRPr lang="en-US" sz="1200" b="1" kern="0" dirty="0">
              <a:solidFill>
                <a:schemeClr val="accent5"/>
              </a:solidFill>
            </a:endParaRPr>
          </a:p>
        </p:txBody>
      </p:sp>
      <p:graphicFrame>
        <p:nvGraphicFramePr>
          <p:cNvPr id="69" name="Object 68"/>
          <p:cNvGraphicFramePr>
            <a:graphicFrameLocks/>
          </p:cNvGraphicFramePr>
          <p:nvPr>
            <p:custDataLst>
              <p:tags r:id="rId36"/>
            </p:custDataLst>
            <p:extLst>
              <p:ext uri="{D42A27DB-BD31-4B8C-83A1-F6EECF244321}">
                <p14:modId xmlns:p14="http://schemas.microsoft.com/office/powerpoint/2010/main" val="4160823182"/>
              </p:ext>
            </p:extLst>
          </p:nvPr>
        </p:nvGraphicFramePr>
        <p:xfrm>
          <a:off x="1447799" y="2857500"/>
          <a:ext cx="2338576" cy="2905191"/>
        </p:xfrm>
        <a:graphic>
          <a:graphicData uri="http://schemas.openxmlformats.org/presentationml/2006/ole">
            <mc:AlternateContent xmlns:mc="http://schemas.openxmlformats.org/markup-compatibility/2006">
              <mc:Choice xmlns:v="urn:schemas-microsoft-com:vml" Requires="v">
                <p:oleObj spid="_x0000_s1276954" name="Chart" r:id="rId77" imgW="2338576" imgH="2905191" progId="MSGraph.Chart.8">
                  <p:embed followColorScheme="full"/>
                </p:oleObj>
              </mc:Choice>
              <mc:Fallback>
                <p:oleObj name="Chart" r:id="rId77" imgW="2338576" imgH="2905191" progId="MSGraph.Chart.8">
                  <p:embed followColorScheme="full"/>
                  <p:pic>
                    <p:nvPicPr>
                      <p:cNvPr id="0" name=""/>
                      <p:cNvPicPr/>
                      <p:nvPr/>
                    </p:nvPicPr>
                    <p:blipFill>
                      <a:blip r:embed="rId78"/>
                      <a:stretch>
                        <a:fillRect/>
                      </a:stretch>
                    </p:blipFill>
                    <p:spPr>
                      <a:xfrm>
                        <a:off x="1447799" y="2857500"/>
                        <a:ext cx="2338576" cy="2905191"/>
                      </a:xfrm>
                      <a:prstGeom prst="rect">
                        <a:avLst/>
                      </a:prstGeom>
                    </p:spPr>
                  </p:pic>
                </p:oleObj>
              </mc:Fallback>
            </mc:AlternateContent>
          </a:graphicData>
        </a:graphic>
      </p:graphicFrame>
      <p:sp useBgFill="1">
        <p:nvSpPr>
          <p:cNvPr id="70" name="Freeform 69"/>
          <p:cNvSpPr/>
          <p:nvPr>
            <p:custDataLst>
              <p:tags r:id="rId37"/>
            </p:custDataLst>
          </p:nvPr>
        </p:nvSpPr>
        <p:spPr bwMode="gray">
          <a:xfrm>
            <a:off x="2590800" y="5541963"/>
            <a:ext cx="96839" cy="146051"/>
          </a:xfrm>
          <a:custGeom>
            <a:avLst/>
            <a:gdLst/>
            <a:ahLst/>
            <a:cxnLst/>
            <a:rect l="0" t="0" r="0" b="0"/>
            <a:pathLst>
              <a:path w="96839" h="146051">
                <a:moveTo>
                  <a:pt x="96838" y="0"/>
                </a:moveTo>
                <a:lnTo>
                  <a:pt x="57150" y="146050"/>
                </a:lnTo>
                <a:lnTo>
                  <a:pt x="0" y="146050"/>
                </a:lnTo>
                <a:lnTo>
                  <a:pt x="39688" y="0"/>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p:nvSpPr>
          <p:cNvPr id="71" name="Freeform 70"/>
          <p:cNvSpPr/>
          <p:nvPr>
            <p:custDataLst>
              <p:tags r:id="rId38"/>
            </p:custDataLst>
          </p:nvPr>
        </p:nvSpPr>
        <p:spPr bwMode="gray">
          <a:xfrm>
            <a:off x="2647950" y="5541963"/>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Freeform 71"/>
          <p:cNvSpPr/>
          <p:nvPr>
            <p:custDataLst>
              <p:tags r:id="rId39"/>
            </p:custDataLst>
          </p:nvPr>
        </p:nvSpPr>
        <p:spPr bwMode="gray">
          <a:xfrm>
            <a:off x="2590800" y="5541963"/>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Text Placeholder 3"/>
          <p:cNvSpPr>
            <a:spLocks noGrp="1"/>
          </p:cNvSpPr>
          <p:nvPr>
            <p:custDataLst>
              <p:tags r:id="rId40"/>
            </p:custDataLst>
          </p:nvPr>
        </p:nvSpPr>
        <p:spPr bwMode="gray">
          <a:xfrm>
            <a:off x="2992438" y="5002213"/>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8208673-27AA-4770-A19B-2229F8211266}" type="datetime'''''''''''''''''''3''''9''''''''''''''%'''">
              <a:rPr lang="en-GB" altLang="en-US" sz="1300">
                <a:solidFill>
                  <a:schemeClr val="bg1"/>
                </a:solidFill>
              </a:rPr>
              <a:pPr/>
              <a:t>39%</a:t>
            </a:fld>
            <a:endParaRPr lang="en-GB" sz="1300" dirty="0">
              <a:solidFill>
                <a:schemeClr val="bg1"/>
              </a:solidFill>
              <a:sym typeface="+mn-lt"/>
            </a:endParaRPr>
          </a:p>
        </p:txBody>
      </p:sp>
      <p:sp>
        <p:nvSpPr>
          <p:cNvPr id="74" name="Text Placeholder 3"/>
          <p:cNvSpPr>
            <a:spLocks noGrp="1"/>
          </p:cNvSpPr>
          <p:nvPr>
            <p:custDataLst>
              <p:tags r:id="rId41"/>
            </p:custDataLst>
          </p:nvPr>
        </p:nvSpPr>
        <p:spPr bwMode="gray">
          <a:xfrm>
            <a:off x="1355725" y="3778250"/>
            <a:ext cx="3810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294AFC53-F4DE-40A2-9122-68A62D8DEA26}" type="datetime'''''R''''''''''''O''''''''''P''''''''''''''O'''''''''''''">
              <a:rPr lang="en-US" altLang="en-US"/>
              <a:pPr/>
              <a:t>ROPO</a:t>
            </a:fld>
            <a:endParaRPr lang="en-US" dirty="0">
              <a:sym typeface="+mn-lt"/>
            </a:endParaRPr>
          </a:p>
        </p:txBody>
      </p:sp>
      <p:sp>
        <p:nvSpPr>
          <p:cNvPr id="75" name="Text Placeholder 3"/>
          <p:cNvSpPr>
            <a:spLocks noGrp="1"/>
          </p:cNvSpPr>
          <p:nvPr>
            <p:custDataLst>
              <p:tags r:id="rId42"/>
            </p:custDataLst>
          </p:nvPr>
        </p:nvSpPr>
        <p:spPr bwMode="gray">
          <a:xfrm>
            <a:off x="833438" y="3205163"/>
            <a:ext cx="9032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A8499F7-819C-45DB-9514-19277E23D372}" type="datetime'''''''S''''h''owroo''''''''''''mi''n''g'''">
              <a:rPr lang="en-US" altLang="en-US"/>
              <a:pPr/>
              <a:t>Showrooming</a:t>
            </a:fld>
            <a:endParaRPr lang="en-US" dirty="0">
              <a:sym typeface="+mn-lt"/>
            </a:endParaRPr>
          </a:p>
        </p:txBody>
      </p:sp>
      <p:sp>
        <p:nvSpPr>
          <p:cNvPr id="76" name="Text Placeholder 3"/>
          <p:cNvSpPr>
            <a:spLocks noGrp="1"/>
          </p:cNvSpPr>
          <p:nvPr>
            <p:custDataLst>
              <p:tags r:id="rId43"/>
            </p:custDataLst>
          </p:nvPr>
        </p:nvSpPr>
        <p:spPr bwMode="gray">
          <a:xfrm>
            <a:off x="2997200" y="5754688"/>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8433916-DBC0-4884-A960-B01795037C2D}" type="datetime'''''''''''''''2''''''0''''''''''''1''''''''6'''''''''">
              <a:rPr lang="en-US" altLang="en-US"/>
              <a:pPr/>
              <a:t>2016</a:t>
            </a:fld>
            <a:endParaRPr lang="en-US" dirty="0">
              <a:sym typeface="+mn-lt"/>
            </a:endParaRPr>
          </a:p>
        </p:txBody>
      </p:sp>
      <p:sp>
        <p:nvSpPr>
          <p:cNvPr id="77" name="Text Placeholder 3"/>
          <p:cNvSpPr>
            <a:spLocks noGrp="1"/>
          </p:cNvSpPr>
          <p:nvPr>
            <p:custDataLst>
              <p:tags r:id="rId44"/>
            </p:custDataLst>
          </p:nvPr>
        </p:nvSpPr>
        <p:spPr bwMode="gray">
          <a:xfrm>
            <a:off x="2992438" y="393065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E3A956D-1400-4A74-8D7B-EF0D0F551D3A}" type="datetime'''4''''''''2''''''''''''%'''''''''''''''''''''''''''">
              <a:rPr lang="en-US" altLang="en-US" sz="1300">
                <a:solidFill>
                  <a:schemeClr val="bg1"/>
                </a:solidFill>
              </a:rPr>
              <a:pPr/>
              <a:t>42%</a:t>
            </a:fld>
            <a:endParaRPr lang="en-US" sz="1300" dirty="0">
              <a:solidFill>
                <a:schemeClr val="bg1"/>
              </a:solidFill>
              <a:sym typeface="+mn-lt"/>
            </a:endParaRPr>
          </a:p>
        </p:txBody>
      </p:sp>
      <p:sp>
        <p:nvSpPr>
          <p:cNvPr id="78" name="Text Placeholder 3"/>
          <p:cNvSpPr>
            <a:spLocks noGrp="1"/>
          </p:cNvSpPr>
          <p:nvPr>
            <p:custDataLst>
              <p:tags r:id="rId45"/>
            </p:custDataLst>
          </p:nvPr>
        </p:nvSpPr>
        <p:spPr bwMode="gray">
          <a:xfrm>
            <a:off x="1944688" y="4894263"/>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48FCD56-7BB0-4D88-A89A-529BE6DA8AAE}" type="datetime'''''''''''''4''''''''7''''%'''''''''''''">
              <a:rPr lang="en-US" altLang="en-US" sz="1300">
                <a:solidFill>
                  <a:schemeClr val="bg1"/>
                </a:solidFill>
              </a:rPr>
              <a:pPr/>
              <a:t>47%</a:t>
            </a:fld>
            <a:endParaRPr lang="en-US" sz="1300" dirty="0">
              <a:solidFill>
                <a:schemeClr val="bg1"/>
              </a:solidFill>
              <a:sym typeface="+mn-lt"/>
            </a:endParaRPr>
          </a:p>
        </p:txBody>
      </p:sp>
      <p:sp>
        <p:nvSpPr>
          <p:cNvPr id="79" name="Text Placeholder 3"/>
          <p:cNvSpPr>
            <a:spLocks noGrp="1"/>
          </p:cNvSpPr>
          <p:nvPr>
            <p:custDataLst>
              <p:tags r:id="rId46"/>
            </p:custDataLst>
          </p:nvPr>
        </p:nvSpPr>
        <p:spPr bwMode="gray">
          <a:xfrm>
            <a:off x="1949450" y="5754688"/>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6655F87-D7C1-41FE-9F0F-8AA0453BE051}" type="datetime'''''''''''''''2''''0''''''''''''1''''''3'''''''''''''''''''">
              <a:rPr lang="en-US" altLang="en-US"/>
              <a:pPr/>
              <a:t>2013</a:t>
            </a:fld>
            <a:endParaRPr lang="en-US" dirty="0">
              <a:sym typeface="+mn-lt"/>
            </a:endParaRPr>
          </a:p>
        </p:txBody>
      </p:sp>
      <p:sp>
        <p:nvSpPr>
          <p:cNvPr id="80" name="Text Placeholder 3"/>
          <p:cNvSpPr>
            <a:spLocks noGrp="1"/>
          </p:cNvSpPr>
          <p:nvPr>
            <p:custDataLst>
              <p:tags r:id="rId47"/>
            </p:custDataLst>
          </p:nvPr>
        </p:nvSpPr>
        <p:spPr bwMode="gray">
          <a:xfrm>
            <a:off x="1944688" y="3770313"/>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E0A7759-B5BD-4C1F-8021-A445FA297759}" type="datetime'3''''''''''''''8''''''''''''''''''%'''''''''''''''''''''''''''">
              <a:rPr lang="en-US" altLang="en-US" sz="1300">
                <a:solidFill>
                  <a:schemeClr val="bg1"/>
                </a:solidFill>
              </a:rPr>
              <a:pPr/>
              <a:t>38%</a:t>
            </a:fld>
            <a:endParaRPr lang="en-US" sz="1300" dirty="0">
              <a:solidFill>
                <a:schemeClr val="bg1"/>
              </a:solidFill>
              <a:sym typeface="+mn-lt"/>
            </a:endParaRPr>
          </a:p>
        </p:txBody>
      </p:sp>
      <p:sp>
        <p:nvSpPr>
          <p:cNvPr id="81" name="Text Placeholder 3"/>
          <p:cNvSpPr>
            <a:spLocks noGrp="1"/>
          </p:cNvSpPr>
          <p:nvPr>
            <p:custDataLst>
              <p:tags r:id="rId48"/>
            </p:custDataLst>
          </p:nvPr>
        </p:nvSpPr>
        <p:spPr bwMode="gray">
          <a:xfrm>
            <a:off x="981075" y="2971800"/>
            <a:ext cx="7556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07D05C4A-634C-4290-94F0-A908FC0C1164}" type="datetime'''O''n''''''lin''''''''''''''e'''''''' ''''s''ol''''''''o'''''">
              <a:rPr lang="en-US" altLang="en-US"/>
              <a:pPr/>
              <a:t>Online solo</a:t>
            </a:fld>
            <a:endParaRPr lang="en-US" dirty="0">
              <a:sym typeface="+mn-lt"/>
            </a:endParaRPr>
          </a:p>
        </p:txBody>
      </p:sp>
      <p:sp>
        <p:nvSpPr>
          <p:cNvPr id="82" name="Text Placeholder 3"/>
          <p:cNvSpPr>
            <a:spLocks noGrp="1"/>
          </p:cNvSpPr>
          <p:nvPr>
            <p:custDataLst>
              <p:tags r:id="rId49"/>
            </p:custDataLst>
          </p:nvPr>
        </p:nvSpPr>
        <p:spPr bwMode="gray">
          <a:xfrm>
            <a:off x="1062038" y="4902200"/>
            <a:ext cx="6746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86327A03-410A-4611-B82B-4E95F647DDA2}" type="datetime'St''''''o''''''''r''''''e'''''''' ''''s''''''''''''''olo'''''">
              <a:rPr lang="en-US" altLang="en-US"/>
              <a:pPr/>
              <a:t>Store solo</a:t>
            </a:fld>
            <a:endParaRPr lang="en-US" dirty="0">
              <a:sym typeface="+mn-lt"/>
            </a:endParaRPr>
          </a:p>
        </p:txBody>
      </p:sp>
      <p:sp>
        <p:nvSpPr>
          <p:cNvPr id="83" name="Text Placeholder 3"/>
          <p:cNvSpPr>
            <a:spLocks noGrp="1"/>
          </p:cNvSpPr>
          <p:nvPr>
            <p:custDataLst>
              <p:tags r:id="rId50"/>
            </p:custDataLst>
          </p:nvPr>
        </p:nvSpPr>
        <p:spPr bwMode="gray">
          <a:xfrm>
            <a:off x="1989138" y="2965450"/>
            <a:ext cx="252413" cy="198438"/>
          </a:xfrm>
          <a:prstGeom prst="rect">
            <a:avLst/>
          </a:prstGeom>
          <a:noFill/>
          <a:extLst>
            <a:ext uri="{909E8E84-426E-40dd-AFC4-6F175D3DCCD1}">
              <a14:hiddenFill xmlns:a14="http://schemas.microsoft.com/office/drawing/2010/main">
                <a:solidFill>
                  <a:srgbClr val="ABA8B3"/>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9135E48-069C-4F4A-A749-0932C52E0192}" type="datetime'''''''''''''''7''%'''''''''''''''''''''''''''">
              <a:rPr lang="en-US" altLang="en-US" sz="1300">
                <a:solidFill>
                  <a:schemeClr val="bg1"/>
                </a:solidFill>
              </a:rPr>
              <a:pPr/>
              <a:t>7%</a:t>
            </a:fld>
            <a:endParaRPr lang="en-US" sz="1300" dirty="0">
              <a:solidFill>
                <a:schemeClr val="bg1"/>
              </a:solidFill>
              <a:sym typeface="+mn-lt"/>
            </a:endParaRPr>
          </a:p>
        </p:txBody>
      </p:sp>
      <p:sp>
        <p:nvSpPr>
          <p:cNvPr id="84" name="Text Placeholder 3"/>
          <p:cNvSpPr>
            <a:spLocks noGrp="1"/>
          </p:cNvSpPr>
          <p:nvPr>
            <p:custDataLst>
              <p:tags r:id="rId51"/>
            </p:custDataLst>
          </p:nvPr>
        </p:nvSpPr>
        <p:spPr bwMode="gray">
          <a:xfrm>
            <a:off x="2992438" y="300355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F4769A5-2454-48FA-97E8-29D7CC4F2ABC}" type="datetime'1''''''''''''''''''''''''0%'''''''''''''">
              <a:rPr lang="en-US" altLang="en-US" sz="1300">
                <a:solidFill>
                  <a:schemeClr val="bg1"/>
                </a:solidFill>
              </a:rPr>
              <a:pPr/>
              <a:t>10%</a:t>
            </a:fld>
            <a:endParaRPr lang="en-US" sz="1300" dirty="0">
              <a:solidFill>
                <a:schemeClr val="bg1"/>
              </a:solidFill>
              <a:sym typeface="+mn-lt"/>
            </a:endParaRPr>
          </a:p>
        </p:txBody>
      </p:sp>
      <p:sp>
        <p:nvSpPr>
          <p:cNvPr id="85" name="Text Placeholder 3"/>
          <p:cNvSpPr>
            <a:spLocks noGrp="1"/>
          </p:cNvSpPr>
          <p:nvPr>
            <p:custDataLst>
              <p:tags r:id="rId52"/>
            </p:custDataLst>
          </p:nvPr>
        </p:nvSpPr>
        <p:spPr bwMode="gray">
          <a:xfrm>
            <a:off x="1989138" y="3163888"/>
            <a:ext cx="252413" cy="198438"/>
          </a:xfrm>
          <a:prstGeom prst="rect">
            <a:avLst/>
          </a:prstGeom>
          <a:noFill/>
          <a:extLst>
            <a:ext uri="{909E8E84-426E-40dd-AFC4-6F175D3DCCD1}">
              <a14:hiddenFill xmlns:a14="http://schemas.microsoft.com/office/drawing/2010/main">
                <a:solidFill>
                  <a:srgbClr val="29BA74"/>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969AAA9-C320-49AB-8289-854D700EE307}" type="datetime'''''8''''''''''%'''''''''''''''''''''''''''''''''''''''''">
              <a:rPr lang="en-US" altLang="en-US" sz="1300">
                <a:solidFill>
                  <a:schemeClr val="bg1"/>
                </a:solidFill>
              </a:rPr>
              <a:pPr/>
              <a:t>8%</a:t>
            </a:fld>
            <a:endParaRPr lang="en-US" sz="1300" dirty="0">
              <a:solidFill>
                <a:schemeClr val="bg1"/>
              </a:solidFill>
              <a:sym typeface="+mn-lt"/>
            </a:endParaRPr>
          </a:p>
        </p:txBody>
      </p:sp>
      <p:cxnSp>
        <p:nvCxnSpPr>
          <p:cNvPr id="86" name="Straight Connector 85"/>
          <p:cNvCxnSpPr/>
          <p:nvPr>
            <p:custDataLst>
              <p:tags r:id="rId53"/>
            </p:custDataLst>
          </p:nvPr>
        </p:nvCxnSpPr>
        <p:spPr bwMode="gray">
          <a:xfrm>
            <a:off x="7029450" y="4595813"/>
            <a:ext cx="276225"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custDataLst>
              <p:tags r:id="rId54"/>
            </p:custDataLst>
          </p:nvPr>
        </p:nvCxnSpPr>
        <p:spPr bwMode="gray">
          <a:xfrm>
            <a:off x="8510588" y="3328988"/>
            <a:ext cx="276225"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custDataLst>
              <p:tags r:id="rId55"/>
            </p:custDataLst>
          </p:nvPr>
        </p:nvCxnSpPr>
        <p:spPr bwMode="gray">
          <a:xfrm>
            <a:off x="9248775" y="3024188"/>
            <a:ext cx="276225"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custDataLst>
              <p:tags r:id="rId56"/>
            </p:custDataLst>
          </p:nvPr>
        </p:nvCxnSpPr>
        <p:spPr bwMode="gray">
          <a:xfrm>
            <a:off x="7767638" y="3562350"/>
            <a:ext cx="276225"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90" name="Object 89"/>
          <p:cNvGraphicFramePr>
            <a:graphicFrameLocks/>
          </p:cNvGraphicFramePr>
          <p:nvPr>
            <p:custDataLst>
              <p:tags r:id="rId57"/>
            </p:custDataLst>
            <p:extLst>
              <p:ext uri="{D42A27DB-BD31-4B8C-83A1-F6EECF244321}">
                <p14:modId xmlns:p14="http://schemas.microsoft.com/office/powerpoint/2010/main" val="3993592710"/>
              </p:ext>
            </p:extLst>
          </p:nvPr>
        </p:nvGraphicFramePr>
        <p:xfrm>
          <a:off x="6324600" y="2895600"/>
          <a:ext cx="3900651" cy="2914650"/>
        </p:xfrm>
        <a:graphic>
          <a:graphicData uri="http://schemas.openxmlformats.org/presentationml/2006/ole">
            <mc:AlternateContent xmlns:mc="http://schemas.openxmlformats.org/markup-compatibility/2006">
              <mc:Choice xmlns:v="urn:schemas-microsoft-com:vml" Requires="v">
                <p:oleObj spid="_x0000_s1276955" name="Chart" r:id="rId79" imgW="3900651" imgH="2914650" progId="MSGraph.Chart.8">
                  <p:embed followColorScheme="full"/>
                </p:oleObj>
              </mc:Choice>
              <mc:Fallback>
                <p:oleObj name="Chart" r:id="rId79" imgW="3900651" imgH="2914650" progId="MSGraph.Chart.8">
                  <p:embed followColorScheme="full"/>
                  <p:pic>
                    <p:nvPicPr>
                      <p:cNvPr id="0" name=""/>
                      <p:cNvPicPr/>
                      <p:nvPr/>
                    </p:nvPicPr>
                    <p:blipFill>
                      <a:blip r:embed="rId80"/>
                      <a:stretch>
                        <a:fillRect/>
                      </a:stretch>
                    </p:blipFill>
                    <p:spPr>
                      <a:xfrm>
                        <a:off x="6324600" y="2895600"/>
                        <a:ext cx="3900651" cy="2914650"/>
                      </a:xfrm>
                      <a:prstGeom prst="rect">
                        <a:avLst/>
                      </a:prstGeom>
                    </p:spPr>
                  </p:pic>
                </p:oleObj>
              </mc:Fallback>
            </mc:AlternateContent>
          </a:graphicData>
        </a:graphic>
      </p:graphicFrame>
      <p:sp>
        <p:nvSpPr>
          <p:cNvPr id="91" name="Text Placeholder 3"/>
          <p:cNvSpPr>
            <a:spLocks noGrp="1"/>
          </p:cNvSpPr>
          <p:nvPr>
            <p:custDataLst>
              <p:tags r:id="rId58"/>
            </p:custDataLst>
          </p:nvPr>
        </p:nvSpPr>
        <p:spPr bwMode="gray">
          <a:xfrm>
            <a:off x="9580563" y="5792788"/>
            <a:ext cx="34925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2986BD2-F517-47CC-ABF9-7BA07E568C56}" type="datetime'''''''T''''''''''''''''''''o''''t''''''''''''''al'''">
              <a:rPr lang="en-US" altLang="en-US"/>
              <a:pPr/>
              <a:t>Total</a:t>
            </a:fld>
            <a:endParaRPr lang="en-US" dirty="0">
              <a:sym typeface="+mn-lt"/>
            </a:endParaRPr>
          </a:p>
        </p:txBody>
      </p:sp>
      <p:sp>
        <p:nvSpPr>
          <p:cNvPr id="92" name="Text Placeholder 3"/>
          <p:cNvSpPr>
            <a:spLocks noGrp="1"/>
          </p:cNvSpPr>
          <p:nvPr>
            <p:custDataLst>
              <p:tags r:id="rId59"/>
            </p:custDataLst>
          </p:nvPr>
        </p:nvSpPr>
        <p:spPr bwMode="gray">
          <a:xfrm>
            <a:off x="9542463" y="2800350"/>
            <a:ext cx="427038"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7B8B55F-0B16-4ECC-A620-B98775ACD9F9}" type="datetime'''''''''''''''10''''0''''%'">
              <a:rPr lang="en-US" altLang="en-US" sz="1300"/>
              <a:pPr/>
              <a:t>100%</a:t>
            </a:fld>
            <a:endParaRPr lang="en-US" sz="1300" dirty="0">
              <a:sym typeface="+mn-lt"/>
            </a:endParaRPr>
          </a:p>
        </p:txBody>
      </p:sp>
      <p:sp>
        <p:nvSpPr>
          <p:cNvPr id="93" name="Text Placeholder 3"/>
          <p:cNvSpPr>
            <a:spLocks noGrp="1"/>
          </p:cNvSpPr>
          <p:nvPr>
            <p:custDataLst>
              <p:tags r:id="rId60"/>
            </p:custDataLst>
          </p:nvPr>
        </p:nvSpPr>
        <p:spPr bwMode="gray">
          <a:xfrm>
            <a:off x="8764588" y="5792788"/>
            <a:ext cx="506413" cy="3651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r>
              <a:rPr lang="en-US" altLang="en-US" dirty="0" smtClean="0"/>
              <a:t>Online-solo</a:t>
            </a:r>
            <a:endParaRPr lang="en-US" dirty="0">
              <a:sym typeface="+mn-lt"/>
            </a:endParaRPr>
          </a:p>
        </p:txBody>
      </p:sp>
      <p:sp>
        <p:nvSpPr>
          <p:cNvPr id="94" name="Text Placeholder 3"/>
          <p:cNvSpPr>
            <a:spLocks noGrp="1"/>
          </p:cNvSpPr>
          <p:nvPr>
            <p:custDataLst>
              <p:tags r:id="rId61"/>
            </p:custDataLst>
          </p:nvPr>
        </p:nvSpPr>
        <p:spPr bwMode="gray">
          <a:xfrm>
            <a:off x="8847138" y="280035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3D3CCD5-2F14-40FE-B96D-82B9212DD5A1}" type="datetime'12''''''''''''''''''''''''''''''%'''''''''''''''''''">
              <a:rPr lang="en-US" altLang="en-US" sz="1300"/>
              <a:pPr/>
              <a:t>12%</a:t>
            </a:fld>
            <a:endParaRPr lang="en-US" sz="1300" dirty="0">
              <a:sym typeface="+mn-lt"/>
            </a:endParaRPr>
          </a:p>
        </p:txBody>
      </p:sp>
      <p:sp>
        <p:nvSpPr>
          <p:cNvPr id="95" name="Text Placeholder 3"/>
          <p:cNvSpPr>
            <a:spLocks noGrp="1"/>
          </p:cNvSpPr>
          <p:nvPr>
            <p:custDataLst>
              <p:tags r:id="rId62"/>
            </p:custDataLst>
          </p:nvPr>
        </p:nvSpPr>
        <p:spPr bwMode="gray">
          <a:xfrm>
            <a:off x="7820025" y="5792788"/>
            <a:ext cx="915988"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549A5F8-F618-40FD-9541-23BA7762FF2E}" type="datetime'''''''''S''ho''w''''r''''o''o''''''m''''''in''''''''''''''g'''">
              <a:rPr lang="en-US" altLang="en-US"/>
              <a:pPr/>
              <a:t>Showrooming</a:t>
            </a:fld>
            <a:endParaRPr lang="en-US" dirty="0">
              <a:sym typeface="+mn-lt"/>
            </a:endParaRPr>
          </a:p>
        </p:txBody>
      </p:sp>
      <p:sp>
        <p:nvSpPr>
          <p:cNvPr id="96" name="Text Placeholder 3"/>
          <p:cNvSpPr>
            <a:spLocks noGrp="1"/>
          </p:cNvSpPr>
          <p:nvPr>
            <p:custDataLst>
              <p:tags r:id="rId63"/>
            </p:custDataLst>
          </p:nvPr>
        </p:nvSpPr>
        <p:spPr bwMode="gray">
          <a:xfrm>
            <a:off x="6450013" y="5792788"/>
            <a:ext cx="696913"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buNone/>
            </a:pPr>
            <a:r>
              <a:rPr lang="en-US" dirty="0" smtClean="0">
                <a:sym typeface="+mn-lt"/>
              </a:rPr>
              <a:t>Store-solo</a:t>
            </a:r>
            <a:endParaRPr lang="en-US" dirty="0">
              <a:sym typeface="+mn-lt"/>
            </a:endParaRPr>
          </a:p>
        </p:txBody>
      </p:sp>
      <p:sp>
        <p:nvSpPr>
          <p:cNvPr id="97" name="Text Placeholder 3"/>
          <p:cNvSpPr>
            <a:spLocks noGrp="1"/>
          </p:cNvSpPr>
          <p:nvPr>
            <p:custDataLst>
              <p:tags r:id="rId64"/>
            </p:custDataLst>
          </p:nvPr>
        </p:nvSpPr>
        <p:spPr bwMode="gray">
          <a:xfrm>
            <a:off x="6627813" y="4371975"/>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B0DDF2D-2452-4D48-AAD7-B9D47F2F063A}" type="datetime'''''''''''''''''''''4''''''''''''''0''''''''''%'''''''">
              <a:rPr lang="en-US" altLang="en-US" sz="1300"/>
              <a:pPr/>
              <a:t>40%</a:t>
            </a:fld>
            <a:endParaRPr lang="en-US" sz="1300" dirty="0">
              <a:sym typeface="+mn-lt"/>
            </a:endParaRPr>
          </a:p>
        </p:txBody>
      </p:sp>
      <p:sp>
        <p:nvSpPr>
          <p:cNvPr id="98" name="Text Placeholder 3"/>
          <p:cNvSpPr>
            <a:spLocks noGrp="1"/>
          </p:cNvSpPr>
          <p:nvPr>
            <p:custDataLst>
              <p:tags r:id="rId65"/>
            </p:custDataLst>
          </p:nvPr>
        </p:nvSpPr>
        <p:spPr bwMode="gray">
          <a:xfrm>
            <a:off x="7366000" y="3338513"/>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2333CA6-E9B7-42DE-9571-49185CFBF420}" type="datetime'3''9''''''''''''''''''''%'''''''">
              <a:rPr lang="en-US" altLang="en-US" sz="1300"/>
              <a:pPr/>
              <a:t>39%</a:t>
            </a:fld>
            <a:endParaRPr lang="en-US" sz="1300" dirty="0">
              <a:sym typeface="+mn-lt"/>
            </a:endParaRPr>
          </a:p>
        </p:txBody>
      </p:sp>
      <p:sp>
        <p:nvSpPr>
          <p:cNvPr id="99" name="Text Placeholder 3"/>
          <p:cNvSpPr>
            <a:spLocks noGrp="1"/>
          </p:cNvSpPr>
          <p:nvPr>
            <p:custDataLst>
              <p:tags r:id="rId66"/>
            </p:custDataLst>
          </p:nvPr>
        </p:nvSpPr>
        <p:spPr bwMode="gray">
          <a:xfrm>
            <a:off x="8151813" y="3105150"/>
            <a:ext cx="252413"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65C3AE9-534A-4AB7-B10F-4379CB343377}" type="datetime'''''''''''''''''''''''9%'''">
              <a:rPr lang="en-US" altLang="en-US" sz="1300"/>
              <a:pPr/>
              <a:t>9%</a:t>
            </a:fld>
            <a:endParaRPr lang="en-US" sz="1300" dirty="0">
              <a:sym typeface="+mn-lt"/>
            </a:endParaRPr>
          </a:p>
        </p:txBody>
      </p:sp>
      <p:sp>
        <p:nvSpPr>
          <p:cNvPr id="100" name="Text Placeholder 3"/>
          <p:cNvSpPr>
            <a:spLocks noGrp="1"/>
          </p:cNvSpPr>
          <p:nvPr>
            <p:custDataLst>
              <p:tags r:id="rId67"/>
            </p:custDataLst>
          </p:nvPr>
        </p:nvSpPr>
        <p:spPr bwMode="gray">
          <a:xfrm>
            <a:off x="7339013" y="5792788"/>
            <a:ext cx="3937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1327261-2FB3-4F6A-8DDE-1907111134E3}" type="datetime'''R''''OP''''''''''''''''''''''''''''''''''O'">
              <a:rPr lang="en-US" altLang="en-US"/>
              <a:pPr/>
              <a:t>ROPO</a:t>
            </a:fld>
            <a:endParaRPr lang="en-US" dirty="0">
              <a:sym typeface="+mn-lt"/>
            </a:endParaRPr>
          </a:p>
        </p:txBody>
      </p:sp>
      <p:sp>
        <p:nvSpPr>
          <p:cNvPr id="101" name="Rectangle 100"/>
          <p:cNvSpPr/>
          <p:nvPr/>
        </p:nvSpPr>
        <p:spPr>
          <a:xfrm>
            <a:off x="1038225" y="1868488"/>
            <a:ext cx="3749744" cy="369332"/>
          </a:xfrm>
          <a:prstGeom prst="rect">
            <a:avLst/>
          </a:prstGeom>
        </p:spPr>
        <p:txBody>
          <a:bodyPr wrap="none">
            <a:spAutoFit/>
          </a:bodyPr>
          <a:lstStyle/>
          <a:p>
            <a:pPr>
              <a:lnSpc>
                <a:spcPct val="100000"/>
              </a:lnSpc>
              <a:spcBef>
                <a:spcPct val="0"/>
              </a:spcBef>
              <a:spcAft>
                <a:spcPct val="0"/>
              </a:spcAft>
              <a:buNone/>
            </a:pPr>
            <a:r>
              <a:rPr lang="en-US" b="1" dirty="0" smtClean="0">
                <a:sym typeface="+mn-lt"/>
              </a:rPr>
              <a:t>Last purchase channel evolution</a:t>
            </a:r>
            <a:endParaRPr lang="en-US" b="1" dirty="0">
              <a:sym typeface="+mn-lt"/>
            </a:endParaRPr>
          </a:p>
        </p:txBody>
      </p:sp>
      <p:grpSp>
        <p:nvGrpSpPr>
          <p:cNvPr id="102" name="Group 101"/>
          <p:cNvGrpSpPr/>
          <p:nvPr/>
        </p:nvGrpSpPr>
        <p:grpSpPr>
          <a:xfrm>
            <a:off x="5922963" y="2765425"/>
            <a:ext cx="306171" cy="3314944"/>
            <a:chOff x="3342591" y="2692081"/>
            <a:chExt cx="306171" cy="3314944"/>
          </a:xfrm>
        </p:grpSpPr>
        <p:cxnSp>
          <p:nvCxnSpPr>
            <p:cNvPr id="103" name="Straight Connector 102"/>
            <p:cNvCxnSpPr/>
            <p:nvPr/>
          </p:nvCxnSpPr>
          <p:spPr>
            <a:xfrm>
              <a:off x="3490326" y="2692081"/>
              <a:ext cx="0" cy="3314944"/>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04" name="Group 103"/>
            <p:cNvGrpSpPr/>
            <p:nvPr/>
          </p:nvGrpSpPr>
          <p:grpSpPr>
            <a:xfrm>
              <a:off x="3342591" y="4165969"/>
              <a:ext cx="306171" cy="306910"/>
              <a:chOff x="5942914" y="3833745"/>
              <a:chExt cx="306171" cy="306910"/>
            </a:xfrm>
          </p:grpSpPr>
          <p:sp>
            <p:nvSpPr>
              <p:cNvPr id="105"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106"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grpSp>
        <p:nvGrpSpPr>
          <p:cNvPr id="107" name="Group 106"/>
          <p:cNvGrpSpPr/>
          <p:nvPr/>
        </p:nvGrpSpPr>
        <p:grpSpPr>
          <a:xfrm>
            <a:off x="7218363" y="2471738"/>
            <a:ext cx="1314782" cy="465276"/>
            <a:chOff x="4714811" y="2376213"/>
            <a:chExt cx="1314782" cy="465276"/>
          </a:xfrm>
        </p:grpSpPr>
        <p:sp>
          <p:nvSpPr>
            <p:cNvPr id="108" name="TextBox 107"/>
            <p:cNvSpPr txBox="1"/>
            <p:nvPr/>
          </p:nvSpPr>
          <p:spPr>
            <a:xfrm>
              <a:off x="4714811" y="2625489"/>
              <a:ext cx="1314782" cy="216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i="1" dirty="0" err="1" smtClean="0">
                  <a:solidFill>
                    <a:srgbClr val="575757"/>
                  </a:solidFill>
                </a:rPr>
                <a:t>Omnichannel</a:t>
              </a:r>
              <a:endParaRPr lang="en-US" sz="1300" i="1" dirty="0" smtClean="0">
                <a:solidFill>
                  <a:srgbClr val="575757"/>
                </a:solidFill>
              </a:endParaRPr>
            </a:p>
          </p:txBody>
        </p:sp>
        <p:cxnSp>
          <p:nvCxnSpPr>
            <p:cNvPr id="109" name="Straight Connector 108"/>
            <p:cNvCxnSpPr/>
            <p:nvPr/>
          </p:nvCxnSpPr>
          <p:spPr>
            <a:xfrm>
              <a:off x="4760202" y="2602337"/>
              <a:ext cx="122400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5168393" y="2376213"/>
              <a:ext cx="407617" cy="214124"/>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lnSpc>
                  <a:spcPct val="95000"/>
                </a:lnSpc>
              </a:pPr>
              <a:r>
                <a:rPr lang="en-US" sz="1400" b="1" kern="0" dirty="0" smtClean="0">
                  <a:solidFill>
                    <a:schemeClr val="bg1"/>
                  </a:solidFill>
                </a:rPr>
                <a:t>48%</a:t>
              </a:r>
              <a:endParaRPr lang="en-US" sz="1400" b="1" kern="0" dirty="0">
                <a:solidFill>
                  <a:schemeClr val="bg1"/>
                </a:solidFill>
              </a:endParaRPr>
            </a:p>
          </p:txBody>
        </p:sp>
      </p:grpSp>
      <p:grpSp>
        <p:nvGrpSpPr>
          <p:cNvPr id="111" name="Group 110"/>
          <p:cNvGrpSpPr/>
          <p:nvPr/>
        </p:nvGrpSpPr>
        <p:grpSpPr>
          <a:xfrm rot="16200000">
            <a:off x="3087688" y="3686175"/>
            <a:ext cx="1314782" cy="465276"/>
            <a:chOff x="4714811" y="2376213"/>
            <a:chExt cx="1314782" cy="465276"/>
          </a:xfrm>
        </p:grpSpPr>
        <p:sp>
          <p:nvSpPr>
            <p:cNvPr id="112" name="TextBox 111"/>
            <p:cNvSpPr txBox="1"/>
            <p:nvPr/>
          </p:nvSpPr>
          <p:spPr>
            <a:xfrm>
              <a:off x="4714811" y="2625489"/>
              <a:ext cx="1314782" cy="216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i="1" dirty="0" err="1" smtClean="0">
                  <a:solidFill>
                    <a:srgbClr val="575757"/>
                  </a:solidFill>
                </a:rPr>
                <a:t>Omnichannel</a:t>
              </a:r>
              <a:endParaRPr lang="en-US" sz="1300" i="1" dirty="0" smtClean="0">
                <a:solidFill>
                  <a:srgbClr val="575757"/>
                </a:solidFill>
              </a:endParaRPr>
            </a:p>
          </p:txBody>
        </p:sp>
        <p:cxnSp>
          <p:nvCxnSpPr>
            <p:cNvPr id="113" name="Straight Connector 112"/>
            <p:cNvCxnSpPr/>
            <p:nvPr/>
          </p:nvCxnSpPr>
          <p:spPr>
            <a:xfrm>
              <a:off x="4760202" y="2602337"/>
              <a:ext cx="122400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5168393" y="2376213"/>
              <a:ext cx="407617" cy="214124"/>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lnSpc>
                  <a:spcPct val="95000"/>
                </a:lnSpc>
              </a:pPr>
              <a:r>
                <a:rPr lang="en-US" sz="1400" b="1" kern="0" dirty="0" smtClean="0">
                  <a:solidFill>
                    <a:schemeClr val="bg1"/>
                  </a:solidFill>
                </a:rPr>
                <a:t>51%</a:t>
              </a:r>
              <a:endParaRPr lang="en-US" sz="1400" b="1" kern="0" dirty="0">
                <a:solidFill>
                  <a:schemeClr val="bg1"/>
                </a:solidFill>
              </a:endParaRPr>
            </a:p>
          </p:txBody>
        </p:sp>
      </p:grpSp>
      <p:sp>
        <p:nvSpPr>
          <p:cNvPr id="115" name="TextBox 114"/>
          <p:cNvSpPr txBox="1"/>
          <p:nvPr/>
        </p:nvSpPr>
        <p:spPr>
          <a:xfrm rot="16200000">
            <a:off x="2124075" y="3679825"/>
            <a:ext cx="1314782" cy="216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i="1" dirty="0" smtClean="0">
              <a:solidFill>
                <a:srgbClr val="575757"/>
              </a:solidFill>
            </a:endParaRPr>
          </a:p>
        </p:txBody>
      </p:sp>
      <p:cxnSp>
        <p:nvCxnSpPr>
          <p:cNvPr id="116" name="Straight Connector 115"/>
          <p:cNvCxnSpPr/>
          <p:nvPr/>
        </p:nvCxnSpPr>
        <p:spPr>
          <a:xfrm rot="16200000">
            <a:off x="2154238" y="3756025"/>
            <a:ext cx="108000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rot="16200000">
            <a:off x="2371725" y="3648075"/>
            <a:ext cx="407617" cy="214124"/>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lnSpc>
                <a:spcPct val="95000"/>
              </a:lnSpc>
            </a:pPr>
            <a:r>
              <a:rPr lang="en-US" sz="1400" b="1" kern="0" dirty="0" smtClean="0">
                <a:solidFill>
                  <a:schemeClr val="bg1"/>
                </a:solidFill>
              </a:rPr>
              <a:t>46%</a:t>
            </a:r>
            <a:endParaRPr lang="en-US" sz="1400" b="1" kern="0" dirty="0">
              <a:solidFill>
                <a:schemeClr val="bg1"/>
              </a:solidFill>
            </a:endParaRPr>
          </a:p>
        </p:txBody>
      </p:sp>
      <p:sp>
        <p:nvSpPr>
          <p:cNvPr id="118" name="TextBox 117"/>
          <p:cNvSpPr txBox="1"/>
          <p:nvPr/>
        </p:nvSpPr>
        <p:spPr>
          <a:xfrm>
            <a:off x="7672388" y="5738813"/>
            <a:ext cx="133631" cy="666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1</a:t>
            </a:r>
          </a:p>
        </p:txBody>
      </p:sp>
      <p:sp>
        <p:nvSpPr>
          <p:cNvPr id="119" name="TextBox 118"/>
          <p:cNvSpPr txBox="1"/>
          <p:nvPr/>
        </p:nvSpPr>
        <p:spPr>
          <a:xfrm>
            <a:off x="8650288" y="5746750"/>
            <a:ext cx="133631" cy="666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smtClean="0">
                <a:solidFill>
                  <a:srgbClr val="575757"/>
                </a:solidFill>
              </a:rPr>
              <a:t>2</a:t>
            </a:r>
            <a:endParaRPr lang="en-US" sz="900" dirty="0" smtClean="0">
              <a:solidFill>
                <a:srgbClr val="575757"/>
              </a:solidFill>
            </a:endParaRPr>
          </a:p>
        </p:txBody>
      </p:sp>
      <p:sp>
        <p:nvSpPr>
          <p:cNvPr id="124" name="TextBox 123"/>
          <p:cNvSpPr txBox="1"/>
          <p:nvPr/>
        </p:nvSpPr>
        <p:spPr>
          <a:xfrm>
            <a:off x="9840913" y="60325"/>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smtClean="0">
                <a:solidFill>
                  <a:srgbClr val="000000"/>
                </a:solidFill>
              </a:rPr>
              <a:t>Omnichannel</a:t>
            </a:r>
            <a:endParaRPr lang="en-US" sz="1200" dirty="0" smtClean="0">
              <a:solidFill>
                <a:srgbClr val="000000"/>
              </a:solidFill>
            </a:endParaRPr>
          </a:p>
        </p:txBody>
      </p:sp>
      <p:grpSp>
        <p:nvGrpSpPr>
          <p:cNvPr id="126" name="Group 125"/>
          <p:cNvGrpSpPr/>
          <p:nvPr/>
        </p:nvGrpSpPr>
        <p:grpSpPr>
          <a:xfrm>
            <a:off x="201613" y="131763"/>
            <a:ext cx="2636659" cy="427981"/>
            <a:chOff x="202019" y="131021"/>
            <a:chExt cx="2636659" cy="427981"/>
          </a:xfrm>
        </p:grpSpPr>
        <p:sp>
          <p:nvSpPr>
            <p:cNvPr id="127"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128" name="Picture 127"/>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129" name="ee4pFootnotes"/>
          <p:cNvSpPr>
            <a:spLocks noChangeArrowheads="1"/>
          </p:cNvSpPr>
          <p:nvPr/>
        </p:nvSpPr>
        <p:spPr bwMode="auto">
          <a:xfrm>
            <a:off x="504825" y="6145213"/>
            <a:ext cx="11268632" cy="615553"/>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1. Researched </a:t>
            </a:r>
            <a:r>
              <a:rPr lang="en-US" sz="1000" dirty="0">
                <a:solidFill>
                  <a:schemeClr val="bg1">
                    <a:lumMod val="50000"/>
                  </a:schemeClr>
                </a:solidFill>
                <a:latin typeface="Trebuchet MS" panose="020B0603020202020204" pitchFamily="34" charset="0"/>
                <a:cs typeface="Arial" pitchFamily="34" charset="0"/>
              </a:rPr>
              <a:t>Online, </a:t>
            </a:r>
            <a:r>
              <a:rPr lang="en-US" sz="1000" dirty="0" smtClean="0">
                <a:solidFill>
                  <a:schemeClr val="bg1">
                    <a:lumMod val="50000"/>
                  </a:schemeClr>
                </a:solidFill>
                <a:latin typeface="Trebuchet MS" panose="020B0603020202020204" pitchFamily="34" charset="0"/>
                <a:cs typeface="Arial" pitchFamily="34" charset="0"/>
              </a:rPr>
              <a:t>Purchased Offline</a:t>
            </a:r>
          </a:p>
          <a:p>
            <a:r>
              <a:rPr lang="en-US" sz="1000" dirty="0" smtClean="0">
                <a:solidFill>
                  <a:schemeClr val="bg1">
                    <a:lumMod val="50000"/>
                  </a:schemeClr>
                </a:solidFill>
                <a:latin typeface="Trebuchet MS" panose="020B0603020202020204" pitchFamily="34" charset="0"/>
                <a:cs typeface="Arial" pitchFamily="34" charset="0"/>
              </a:rPr>
              <a:t>2</a:t>
            </a:r>
            <a:r>
              <a:rPr lang="en-US" sz="1000" dirty="0">
                <a:solidFill>
                  <a:schemeClr val="bg1">
                    <a:lumMod val="50000"/>
                  </a:schemeClr>
                </a:solidFill>
                <a:latin typeface="Trebuchet MS" panose="020B0603020202020204" pitchFamily="34" charset="0"/>
                <a:cs typeface="Arial" pitchFamily="34" charset="0"/>
              </a:rPr>
              <a:t>. Researched Offline, Purchased </a:t>
            </a:r>
            <a:r>
              <a:rPr lang="en-US" sz="1000" dirty="0" smtClean="0">
                <a:solidFill>
                  <a:schemeClr val="bg1">
                    <a:lumMod val="50000"/>
                  </a:schemeClr>
                </a:solidFill>
                <a:latin typeface="Trebuchet MS" panose="020B0603020202020204" pitchFamily="34" charset="0"/>
                <a:cs typeface="Arial" pitchFamily="34" charset="0"/>
              </a:rPr>
              <a:t>Online     </a:t>
            </a:r>
          </a:p>
          <a:p>
            <a:r>
              <a:rPr lang="en-US" sz="1000" dirty="0" smtClean="0">
                <a:solidFill>
                  <a:schemeClr val="bg1">
                    <a:lumMod val="50000"/>
                  </a:schemeClr>
                </a:solidFill>
                <a:latin typeface="Trebuchet MS" panose="020B0603020202020204" pitchFamily="34" charset="0"/>
                <a:cs typeface="Arial" pitchFamily="34" charset="0"/>
              </a:rPr>
              <a:t>Note: referred to last purchase</a:t>
            </a:r>
            <a:endParaRPr lang="en-GB" sz="1000" dirty="0" smtClean="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p:txBody>
      </p:sp>
      <p:sp>
        <p:nvSpPr>
          <p:cNvPr id="130" name="Oval 129"/>
          <p:cNvSpPr>
            <a:spLocks noChangeAspect="1"/>
          </p:cNvSpPr>
          <p:nvPr/>
        </p:nvSpPr>
        <p:spPr>
          <a:xfrm>
            <a:off x="11674475" y="141288"/>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8</a:t>
            </a:r>
            <a:endParaRPr lang="en-US" sz="1200" b="1" kern="0" dirty="0">
              <a:solidFill>
                <a:schemeClr val="accent5"/>
              </a:solidFill>
            </a:endParaRPr>
          </a:p>
        </p:txBody>
      </p:sp>
      <p:sp>
        <p:nvSpPr>
          <p:cNvPr id="131" name="Title 130"/>
          <p:cNvSpPr>
            <a:spLocks noGrp="1"/>
          </p:cNvSpPr>
          <p:nvPr>
            <p:ph type="title"/>
          </p:nvPr>
        </p:nvSpPr>
        <p:spPr>
          <a:xfrm>
            <a:off x="630000" y="622800"/>
            <a:ext cx="10933200" cy="941796"/>
          </a:xfrm>
        </p:spPr>
        <p:txBody>
          <a:bodyPr/>
          <a:lstStyle/>
          <a:p>
            <a:r>
              <a:rPr lang="en-US" dirty="0" err="1">
                <a:solidFill>
                  <a:schemeClr val="tx2"/>
                </a:solidFill>
              </a:rPr>
              <a:t>Omnichannel</a:t>
            </a:r>
            <a:r>
              <a:rPr lang="en-US" dirty="0">
                <a:solidFill>
                  <a:schemeClr val="tx2"/>
                </a:solidFill>
              </a:rPr>
              <a:t> stabilizing, Online-solo up with </a:t>
            </a:r>
            <a:r>
              <a:rPr lang="en-US" dirty="0" smtClean="0">
                <a:solidFill>
                  <a:schemeClr val="tx2"/>
                </a:solidFill>
              </a:rPr>
              <a:t>early </a:t>
            </a:r>
            <a:r>
              <a:rPr lang="en-US" dirty="0">
                <a:solidFill>
                  <a:schemeClr val="tx2"/>
                </a:solidFill>
              </a:rPr>
              <a:t>signs of store recovery</a:t>
            </a:r>
            <a:endParaRPr lang="en-US" dirty="0"/>
          </a:p>
        </p:txBody>
      </p:sp>
    </p:spTree>
    <p:extLst>
      <p:ext uri="{BB962C8B-B14F-4D97-AF65-F5344CB8AC3E}">
        <p14:creationId xmlns:p14="http://schemas.microsoft.com/office/powerpoint/2010/main" val="1897322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22313342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2982"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4" name="Rectangle 13"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300" dirty="0" err="1" smtClean="0">
              <a:solidFill>
                <a:srgbClr val="FFFFFF"/>
              </a:solidFill>
              <a:latin typeface="Trebuchet MS" panose="020B0603020202020204" pitchFamily="34" charset="0"/>
              <a:sym typeface="Trebuchet MS" panose="020B0603020202020204" pitchFamily="34" charset="0"/>
            </a:endParaRPr>
          </a:p>
        </p:txBody>
      </p:sp>
      <p:sp>
        <p:nvSpPr>
          <p:cNvPr id="2" name="Title 1"/>
          <p:cNvSpPr>
            <a:spLocks noGrp="1"/>
          </p:cNvSpPr>
          <p:nvPr>
            <p:ph type="title"/>
          </p:nvPr>
        </p:nvSpPr>
        <p:spPr>
          <a:xfrm>
            <a:off x="630000" y="622800"/>
            <a:ext cx="7612300" cy="941796"/>
          </a:xfrm>
          <a:prstGeom prst="rect">
            <a:avLst/>
          </a:prstGeom>
        </p:spPr>
        <p:txBody>
          <a:bodyPr wrap="square">
            <a:spAutoFit/>
          </a:bodyPr>
          <a:lstStyle/>
          <a:p>
            <a:pPr>
              <a:buSzPts val="3400"/>
            </a:pPr>
            <a:r>
              <a:rPr lang="en-US" dirty="0" smtClean="0"/>
              <a:t>3 channels dominate True-Luxury online ecosystem, counting for ~90%</a:t>
            </a:r>
            <a:endParaRPr lang="en-US" dirty="0"/>
          </a:p>
        </p:txBody>
      </p:sp>
      <p:sp>
        <p:nvSpPr>
          <p:cNvPr id="55" name="ee4pContent2"/>
          <p:cNvSpPr txBox="1"/>
          <p:nvPr>
            <p:custDataLst>
              <p:tags r:id="rId4"/>
            </p:custDataLst>
          </p:nvPr>
        </p:nvSpPr>
        <p:spPr>
          <a:xfrm>
            <a:off x="8606739" y="465477"/>
            <a:ext cx="3348000" cy="6318095"/>
          </a:xfrm>
          <a:prstGeom prst="rect">
            <a:avLst/>
          </a:prstGeom>
          <a:ln cap="rnd">
            <a:noFill/>
          </a:ln>
        </p:spPr>
        <p:txBody>
          <a:bodyPr vert="horz" wrap="square" lIns="0" tIns="0" rIns="0" bIns="0" rtlCol="0" anchor="ctr">
            <a:noAutofit/>
          </a:bodyPr>
          <a:lstStyle>
            <a:lvl1pPr lvl="0" indent="0">
              <a:lnSpc>
                <a:spcPct val="100000"/>
              </a:lnSpc>
              <a:spcBef>
                <a:spcPts val="0"/>
              </a:spcBef>
              <a:spcAft>
                <a:spcPts val="0"/>
              </a:spcAft>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solidFill>
                  <a:schemeClr val="bg1"/>
                </a:solidFill>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bg1"/>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solidFill>
                  <a:schemeClr val="bg1"/>
                </a:solidFill>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bg1"/>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bg1"/>
                </a:solidFill>
                <a:latin typeface="Trebuchet MS" panose="020B0603020202020204" pitchFamily="34" charset="0"/>
                <a:sym typeface="Trebuchet MS" panose="020B0603020202020204" pitchFamily="34" charset="0"/>
              </a:defRPr>
            </a:lvl9pPr>
          </a:lstStyle>
          <a:p>
            <a:r>
              <a:rPr lang="en-US" dirty="0" smtClean="0">
                <a:latin typeface="+mn-lt"/>
              </a:rPr>
              <a:t>Luxury online ecosystem  dominated by Mono-brand online, Full price multi-brand &amp; Generalist marketplaces (~90% of the last purchases online)</a:t>
            </a:r>
          </a:p>
          <a:p>
            <a:endParaRPr lang="en-US" dirty="0">
              <a:latin typeface="+mn-lt"/>
            </a:endParaRPr>
          </a:p>
          <a:p>
            <a:r>
              <a:rPr lang="en-US" dirty="0">
                <a:latin typeface="+mn-lt"/>
              </a:rPr>
              <a:t>Mono-brand online </a:t>
            </a:r>
            <a:r>
              <a:rPr lang="en-US" dirty="0" smtClean="0">
                <a:latin typeface="+mn-lt"/>
              </a:rPr>
              <a:t>preferred </a:t>
            </a:r>
            <a:r>
              <a:rPr lang="en-US" dirty="0">
                <a:latin typeface="+mn-lt"/>
              </a:rPr>
              <a:t>in mature markets &amp; by older </a:t>
            </a:r>
            <a:r>
              <a:rPr lang="en-US" dirty="0" smtClean="0">
                <a:latin typeface="+mn-lt"/>
              </a:rPr>
              <a:t>generations, Generalist strong in China and </a:t>
            </a:r>
            <a:r>
              <a:rPr lang="en-US" dirty="0">
                <a:latin typeface="+mn-lt"/>
              </a:rPr>
              <a:t>M</a:t>
            </a:r>
            <a:r>
              <a:rPr lang="en-US" dirty="0" smtClean="0">
                <a:latin typeface="+mn-lt"/>
              </a:rPr>
              <a:t>ulti-brand amongst Millennials</a:t>
            </a:r>
          </a:p>
          <a:p>
            <a:endParaRPr lang="en-US" dirty="0">
              <a:latin typeface="+mn-lt"/>
            </a:endParaRPr>
          </a:p>
          <a:p>
            <a:r>
              <a:rPr lang="en-US" dirty="0" smtClean="0">
                <a:latin typeface="+mn-lt"/>
              </a:rPr>
              <a:t>Online </a:t>
            </a:r>
            <a:r>
              <a:rPr lang="en-US" dirty="0">
                <a:latin typeface="+mn-lt"/>
              </a:rPr>
              <a:t>ecosystem </a:t>
            </a:r>
            <a:r>
              <a:rPr lang="en-US" dirty="0" smtClean="0">
                <a:latin typeface="+mn-lt"/>
              </a:rPr>
              <a:t>varies </a:t>
            </a:r>
            <a:r>
              <a:rPr lang="en-US" dirty="0">
                <a:latin typeface="+mn-lt"/>
              </a:rPr>
              <a:t>broadly across luxury categories</a:t>
            </a:r>
            <a:endParaRPr lang="en-US" dirty="0" smtClean="0">
              <a:latin typeface="+mn-lt"/>
            </a:endParaRPr>
          </a:p>
        </p:txBody>
      </p:sp>
      <p:sp>
        <p:nvSpPr>
          <p:cNvPr id="65" name="TextBox 64"/>
          <p:cNvSpPr txBox="1"/>
          <p:nvPr/>
        </p:nvSpPr>
        <p:spPr>
          <a:xfrm>
            <a:off x="3123040" y="3164990"/>
            <a:ext cx="2054842" cy="1046440"/>
          </a:xfrm>
          <a:prstGeom prst="rect">
            <a:avLst/>
          </a:prstGeom>
          <a:noFill/>
        </p:spPr>
        <p:txBody>
          <a:bodyPr wrap="square" lIns="0" tIns="0" rIns="0" bIns="0" rtlCol="0" anchor="t">
            <a:noAutofit/>
          </a:bodyPr>
          <a:lstStyle/>
          <a:p>
            <a:pPr algn="ctr">
              <a:buSzPct val="100000"/>
              <a:buFont typeface="Trebuchet MS" panose="020B0603020202020204" pitchFamily="34" charset="0"/>
              <a:buChar char="​"/>
            </a:pPr>
            <a:r>
              <a:rPr lang="en-US" sz="2000" dirty="0" smtClean="0">
                <a:solidFill>
                  <a:srgbClr val="575757"/>
                </a:solidFill>
                <a:latin typeface="Trebuchet MS" panose="020B0603020202020204" pitchFamily="34" charset="0"/>
              </a:rPr>
              <a:t>Full price </a:t>
            </a:r>
            <a:br>
              <a:rPr lang="en-US" sz="2000" dirty="0" smtClean="0">
                <a:solidFill>
                  <a:srgbClr val="575757"/>
                </a:solidFill>
                <a:latin typeface="Trebuchet MS" panose="020B0603020202020204" pitchFamily="34" charset="0"/>
              </a:rPr>
            </a:br>
            <a:r>
              <a:rPr lang="en-US" sz="2000" dirty="0" smtClean="0">
                <a:solidFill>
                  <a:srgbClr val="575757"/>
                </a:solidFill>
                <a:latin typeface="Trebuchet MS" panose="020B0603020202020204" pitchFamily="34" charset="0"/>
              </a:rPr>
              <a:t>multi-brand </a:t>
            </a:r>
          </a:p>
          <a:p>
            <a:pPr algn="ct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(e.g. NAP, </a:t>
            </a:r>
            <a:r>
              <a:rPr lang="en-US" sz="1400" dirty="0" err="1" smtClean="0">
                <a:solidFill>
                  <a:srgbClr val="575757"/>
                </a:solidFill>
                <a:latin typeface="Trebuchet MS" panose="020B0603020202020204" pitchFamily="34" charset="0"/>
              </a:rPr>
              <a:t>Farfetch</a:t>
            </a:r>
            <a:r>
              <a:rPr lang="en-US" sz="1400" dirty="0" smtClean="0">
                <a:solidFill>
                  <a:srgbClr val="575757"/>
                </a:solidFill>
                <a:latin typeface="Trebuchet MS" panose="020B0603020202020204" pitchFamily="34" charset="0"/>
              </a:rPr>
              <a:t>)</a:t>
            </a:r>
            <a:endParaRPr lang="en-US" sz="1400" dirty="0">
              <a:solidFill>
                <a:srgbClr val="575757"/>
              </a:solidFill>
              <a:latin typeface="Trebuchet MS" panose="020B0603020202020204" pitchFamily="34" charset="0"/>
            </a:endParaRPr>
          </a:p>
        </p:txBody>
      </p:sp>
      <p:sp>
        <p:nvSpPr>
          <p:cNvPr id="66" name="TextBox 65"/>
          <p:cNvSpPr txBox="1"/>
          <p:nvPr/>
        </p:nvSpPr>
        <p:spPr>
          <a:xfrm>
            <a:off x="5454048" y="3164991"/>
            <a:ext cx="2243190" cy="1046440"/>
          </a:xfrm>
          <a:prstGeom prst="rect">
            <a:avLst/>
          </a:prstGeom>
          <a:noFill/>
        </p:spPr>
        <p:txBody>
          <a:bodyPr wrap="square" lIns="0" tIns="0" rIns="0" bIns="0" rtlCol="0" anchor="t">
            <a:noAutofit/>
          </a:bodyPr>
          <a:lstStyle/>
          <a:p>
            <a:pPr algn="ctr">
              <a:buSzPct val="100000"/>
              <a:buFont typeface="Trebuchet MS" panose="020B0603020202020204" pitchFamily="34" charset="0"/>
              <a:buChar char="​"/>
            </a:pPr>
            <a:r>
              <a:rPr lang="en-US" sz="2000" dirty="0" smtClean="0">
                <a:solidFill>
                  <a:srgbClr val="575757"/>
                </a:solidFill>
                <a:latin typeface="Trebuchet MS" panose="020B0603020202020204" pitchFamily="34" charset="0"/>
              </a:rPr>
              <a:t>Generalist marketplaces</a:t>
            </a:r>
          </a:p>
          <a:p>
            <a:pPr algn="ct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(e.g. Amazon, T-mall, Alibaba, JD)</a:t>
            </a:r>
            <a:endParaRPr lang="en-US" sz="1400" dirty="0">
              <a:solidFill>
                <a:srgbClr val="575757"/>
              </a:solidFill>
              <a:latin typeface="Trebuchet MS" panose="020B0603020202020204" pitchFamily="34" charset="0"/>
            </a:endParaRPr>
          </a:p>
        </p:txBody>
      </p:sp>
      <p:sp>
        <p:nvSpPr>
          <p:cNvPr id="67" name="TextBox 66"/>
          <p:cNvSpPr txBox="1"/>
          <p:nvPr/>
        </p:nvSpPr>
        <p:spPr>
          <a:xfrm>
            <a:off x="3123040" y="5603955"/>
            <a:ext cx="2054842" cy="923330"/>
          </a:xfrm>
          <a:prstGeom prst="rect">
            <a:avLst/>
          </a:prstGeom>
          <a:noFill/>
        </p:spPr>
        <p:txBody>
          <a:bodyPr wrap="square" lIns="0" tIns="0" rIns="0" bIns="0" rtlCol="0" anchor="t">
            <a:noAutofit/>
          </a:bodyPr>
          <a:lstStyle/>
          <a:p>
            <a:pPr algn="ctr">
              <a:buSzPct val="100000"/>
              <a:buFont typeface="Trebuchet MS" panose="020B0603020202020204" pitchFamily="34" charset="0"/>
              <a:buChar char="​"/>
            </a:pPr>
            <a:r>
              <a:rPr lang="en-US" sz="2000" dirty="0" smtClean="0">
                <a:solidFill>
                  <a:srgbClr val="575757"/>
                </a:solidFill>
                <a:latin typeface="Trebuchet MS" panose="020B0603020202020204" pitchFamily="34" charset="0"/>
              </a:rPr>
              <a:t>Online </a:t>
            </a:r>
          </a:p>
          <a:p>
            <a:pPr algn="ctr">
              <a:buSzPct val="100000"/>
              <a:buFont typeface="Trebuchet MS" panose="020B0603020202020204" pitchFamily="34" charset="0"/>
              <a:buChar char="​"/>
            </a:pPr>
            <a:r>
              <a:rPr lang="en-US" sz="2000" dirty="0" smtClean="0">
                <a:solidFill>
                  <a:srgbClr val="575757"/>
                </a:solidFill>
                <a:latin typeface="Trebuchet MS" panose="020B0603020202020204" pitchFamily="34" charset="0"/>
              </a:rPr>
              <a:t>flash sales</a:t>
            </a:r>
          </a:p>
          <a:p>
            <a:pPr algn="ct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(e.g. </a:t>
            </a:r>
            <a:r>
              <a:rPr lang="en-US" sz="1400" dirty="0" err="1" smtClean="0">
                <a:solidFill>
                  <a:srgbClr val="575757"/>
                </a:solidFill>
                <a:latin typeface="Trebuchet MS" panose="020B0603020202020204" pitchFamily="34" charset="0"/>
              </a:rPr>
              <a:t>Vente-</a:t>
            </a:r>
            <a:r>
              <a:rPr lang="en-US" sz="1400" dirty="0" err="1">
                <a:solidFill>
                  <a:srgbClr val="575757"/>
                </a:solidFill>
                <a:latin typeface="Trebuchet MS" panose="020B0603020202020204" pitchFamily="34" charset="0"/>
              </a:rPr>
              <a:t>p</a:t>
            </a:r>
            <a:r>
              <a:rPr lang="en-US" sz="1400" dirty="0" err="1" smtClean="0">
                <a:solidFill>
                  <a:srgbClr val="575757"/>
                </a:solidFill>
                <a:latin typeface="Trebuchet MS" panose="020B0603020202020204" pitchFamily="34" charset="0"/>
              </a:rPr>
              <a:t>rivee</a:t>
            </a:r>
            <a:r>
              <a:rPr lang="en-US" sz="1400" dirty="0" smtClean="0">
                <a:solidFill>
                  <a:srgbClr val="575757"/>
                </a:solidFill>
                <a:latin typeface="Trebuchet MS" panose="020B0603020202020204" pitchFamily="34" charset="0"/>
              </a:rPr>
              <a:t>, VIP)</a:t>
            </a:r>
            <a:endParaRPr lang="en-US" sz="1400" dirty="0">
              <a:solidFill>
                <a:srgbClr val="575757"/>
              </a:solidFill>
              <a:latin typeface="Trebuchet MS" panose="020B0603020202020204" pitchFamily="34" charset="0"/>
            </a:endParaRPr>
          </a:p>
        </p:txBody>
      </p:sp>
      <p:sp>
        <p:nvSpPr>
          <p:cNvPr id="69" name="TextBox 68"/>
          <p:cNvSpPr txBox="1"/>
          <p:nvPr/>
        </p:nvSpPr>
        <p:spPr>
          <a:xfrm>
            <a:off x="5548222" y="5603956"/>
            <a:ext cx="2054842" cy="923330"/>
          </a:xfrm>
          <a:prstGeom prst="rect">
            <a:avLst/>
          </a:prstGeom>
          <a:noFill/>
        </p:spPr>
        <p:txBody>
          <a:bodyPr wrap="square" lIns="0" tIns="0" rIns="0" bIns="0" rtlCol="0" anchor="t">
            <a:noAutofit/>
          </a:bodyPr>
          <a:lstStyle/>
          <a:p>
            <a:pPr indent="-342900" algn="ctr">
              <a:buSzPct val="100000"/>
              <a:buFont typeface="Trebuchet MS" panose="020B0603020202020204" pitchFamily="34" charset="0"/>
              <a:buChar char="​"/>
            </a:pPr>
            <a:r>
              <a:rPr lang="en-US" sz="2000" dirty="0" smtClean="0">
                <a:solidFill>
                  <a:srgbClr val="575757"/>
                </a:solidFill>
                <a:latin typeface="Trebuchet MS" panose="020B0603020202020204" pitchFamily="34" charset="0"/>
              </a:rPr>
              <a:t>Social Media linked sales</a:t>
            </a:r>
            <a:br>
              <a:rPr lang="en-US" sz="2000" dirty="0" smtClean="0">
                <a:solidFill>
                  <a:srgbClr val="575757"/>
                </a:solidFill>
                <a:latin typeface="Trebuchet MS" panose="020B0603020202020204" pitchFamily="34" charset="0"/>
              </a:rPr>
            </a:br>
            <a:r>
              <a:rPr lang="en-US" sz="1400" dirty="0" smtClean="0">
                <a:solidFill>
                  <a:srgbClr val="575757"/>
                </a:solidFill>
                <a:latin typeface="Trebuchet MS" panose="020B0603020202020204" pitchFamily="34" charset="0"/>
              </a:rPr>
              <a:t>(e.g. WeChat</a:t>
            </a:r>
            <a:r>
              <a:rPr lang="en-US" sz="1400" dirty="0">
                <a:solidFill>
                  <a:srgbClr val="575757"/>
                </a:solidFill>
                <a:latin typeface="Trebuchet MS" panose="020B0603020202020204" pitchFamily="34" charset="0"/>
              </a:rPr>
              <a:t>, C2C) </a:t>
            </a:r>
          </a:p>
        </p:txBody>
      </p:sp>
      <p:sp>
        <p:nvSpPr>
          <p:cNvPr id="71" name="ee4pFootnotes"/>
          <p:cNvSpPr>
            <a:spLocks noChangeArrowheads="1"/>
          </p:cNvSpPr>
          <p:nvPr/>
        </p:nvSpPr>
        <p:spPr bwMode="auto">
          <a:xfrm>
            <a:off x="504268" y="6467685"/>
            <a:ext cx="11268632"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GB" sz="1000" dirty="0" smtClean="0">
                <a:solidFill>
                  <a:schemeClr val="bg1">
                    <a:lumMod val="50000"/>
                  </a:schemeClr>
                </a:solidFill>
                <a:latin typeface="Trebuchet MS" panose="020B0603020202020204" pitchFamily="34" charset="0"/>
                <a:cs typeface="Arial" pitchFamily="34" charset="0"/>
              </a:rPr>
              <a:t>Note: referred to last purchase</a:t>
            </a: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p:txBody>
      </p:sp>
      <p:sp>
        <p:nvSpPr>
          <p:cNvPr id="19"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0"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1"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2"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4" name="TextBox 23"/>
          <p:cNvSpPr txBox="1"/>
          <p:nvPr/>
        </p:nvSpPr>
        <p:spPr>
          <a:xfrm>
            <a:off x="9638892"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FFFFFF"/>
                </a:solidFill>
              </a:rPr>
              <a:t>Online ecosystem</a:t>
            </a:r>
          </a:p>
        </p:txBody>
      </p:sp>
      <p:grpSp>
        <p:nvGrpSpPr>
          <p:cNvPr id="25" name="Group 24"/>
          <p:cNvGrpSpPr/>
          <p:nvPr/>
        </p:nvGrpSpPr>
        <p:grpSpPr>
          <a:xfrm>
            <a:off x="202019" y="131021"/>
            <a:ext cx="2636659" cy="427981"/>
            <a:chOff x="202019" y="131021"/>
            <a:chExt cx="2636659" cy="427981"/>
          </a:xfrm>
        </p:grpSpPr>
        <p:sp>
          <p:nvSpPr>
            <p:cNvPr id="26"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pic>
        <p:nvPicPr>
          <p:cNvPr id="38" name="Picture 37"/>
          <p:cNvPicPr>
            <a:picLocks noChangeAspect="1"/>
          </p:cNvPicPr>
          <p:nvPr/>
        </p:nvPicPr>
        <p:blipFill rotWithShape="1">
          <a:blip r:embed="rId10">
            <a:extLst>
              <a:ext uri="{28A0092B-C50C-407E-A947-70E740481C1C}">
                <a14:useLocalDpi xmlns:a14="http://schemas.microsoft.com/office/drawing/2010/main" val="0"/>
              </a:ext>
            </a:extLst>
          </a:blip>
          <a:srcRect l="24053" t="-1826" r="27380" b="1826"/>
          <a:stretch/>
        </p:blipFill>
        <p:spPr>
          <a:xfrm>
            <a:off x="3679706" y="1747835"/>
            <a:ext cx="941509" cy="941509"/>
          </a:xfrm>
          <a:prstGeom prst="ellipse">
            <a:avLst/>
          </a:prstGeom>
          <a:grpFill/>
          <a:ln w="30480">
            <a:gradFill flip="none" rotWithShape="1">
              <a:gsLst>
                <a:gs pos="0">
                  <a:schemeClr val="accent2"/>
                </a:gs>
                <a:gs pos="100000">
                  <a:schemeClr val="tx2"/>
                </a:gs>
              </a:gsLst>
              <a:lin ang="2700000" scaled="1"/>
              <a:tileRect/>
            </a:gradFill>
          </a:ln>
        </p:spPr>
      </p:pic>
      <p:pic>
        <p:nvPicPr>
          <p:cNvPr id="40" name="Picture 39"/>
          <p:cNvPicPr>
            <a:picLocks noChangeAspect="1"/>
          </p:cNvPicPr>
          <p:nvPr/>
        </p:nvPicPr>
        <p:blipFill rotWithShape="1">
          <a:blip r:embed="rId11">
            <a:extLst>
              <a:ext uri="{28A0092B-C50C-407E-A947-70E740481C1C}">
                <a14:useLocalDpi xmlns:a14="http://schemas.microsoft.com/office/drawing/2010/main" val="0"/>
              </a:ext>
            </a:extLst>
          </a:blip>
          <a:srcRect l="14749" t="1239" r="42104" b="3928"/>
          <a:stretch/>
        </p:blipFill>
        <p:spPr>
          <a:xfrm>
            <a:off x="6097370" y="1763671"/>
            <a:ext cx="956546" cy="941509"/>
          </a:xfrm>
          <a:prstGeom prst="ellipse">
            <a:avLst/>
          </a:prstGeom>
          <a:grpFill/>
          <a:ln w="30480">
            <a:gradFill flip="none" rotWithShape="1">
              <a:gsLst>
                <a:gs pos="0">
                  <a:schemeClr val="accent2"/>
                </a:gs>
                <a:gs pos="100000">
                  <a:schemeClr val="tx2"/>
                </a:gs>
              </a:gsLst>
              <a:lin ang="2700000" scaled="1"/>
              <a:tileRect/>
            </a:gradFill>
          </a:ln>
        </p:spPr>
      </p:pic>
      <p:pic>
        <p:nvPicPr>
          <p:cNvPr id="5" name="Picture 4"/>
          <p:cNvPicPr>
            <a:picLocks noChangeAspect="1"/>
          </p:cNvPicPr>
          <p:nvPr/>
        </p:nvPicPr>
        <p:blipFill rotWithShape="1">
          <a:blip r:embed="rId12"/>
          <a:srcRect l="25238" t="916" r="24760" b="9498"/>
          <a:stretch/>
        </p:blipFill>
        <p:spPr>
          <a:xfrm>
            <a:off x="3679706" y="4210758"/>
            <a:ext cx="941509" cy="941509"/>
          </a:xfrm>
          <a:prstGeom prst="ellipse">
            <a:avLst/>
          </a:prstGeom>
          <a:grpFill/>
          <a:ln w="30480">
            <a:gradFill flip="none" rotWithShape="1">
              <a:gsLst>
                <a:gs pos="0">
                  <a:schemeClr val="accent2"/>
                </a:gs>
                <a:gs pos="100000">
                  <a:schemeClr val="tx2"/>
                </a:gs>
              </a:gsLst>
              <a:lin ang="2700000" scaled="1"/>
              <a:tileRect/>
            </a:gradFill>
          </a:ln>
        </p:spPr>
      </p:pic>
      <p:pic>
        <p:nvPicPr>
          <p:cNvPr id="6" name="Picture 5"/>
          <p:cNvPicPr>
            <a:picLocks noChangeAspect="1"/>
          </p:cNvPicPr>
          <p:nvPr/>
        </p:nvPicPr>
        <p:blipFill rotWithShape="1">
          <a:blip r:embed="rId13"/>
          <a:srcRect l="12549" r="12549"/>
          <a:stretch/>
        </p:blipFill>
        <p:spPr>
          <a:xfrm>
            <a:off x="6104888" y="4210758"/>
            <a:ext cx="941509" cy="941509"/>
          </a:xfrm>
          <a:prstGeom prst="ellipse">
            <a:avLst/>
          </a:prstGeom>
          <a:grpFill/>
          <a:ln w="30480">
            <a:gradFill flip="none" rotWithShape="1">
              <a:gsLst>
                <a:gs pos="0">
                  <a:schemeClr val="accent2"/>
                </a:gs>
                <a:gs pos="100000">
                  <a:schemeClr val="tx2"/>
                </a:gs>
              </a:gsLst>
              <a:lin ang="2700000" scaled="1"/>
              <a:tileRect/>
            </a:gradFill>
          </a:ln>
        </p:spPr>
      </p:pic>
      <p:sp>
        <p:nvSpPr>
          <p:cNvPr id="46" name="TextBox 45"/>
          <p:cNvSpPr txBox="1"/>
          <p:nvPr/>
        </p:nvSpPr>
        <p:spPr>
          <a:xfrm>
            <a:off x="3123040" y="2740879"/>
            <a:ext cx="2054842" cy="430887"/>
          </a:xfrm>
          <a:prstGeom prst="rect">
            <a:avLst/>
          </a:prstGeom>
          <a:noFill/>
        </p:spPr>
        <p:txBody>
          <a:bodyPr wrap="square" lIns="0" tIns="0" rIns="0" bIns="0" rtlCol="0" anchor="b">
            <a:spAutoFit/>
          </a:bodyPr>
          <a:lstStyle/>
          <a:p>
            <a:pPr algn="ctr">
              <a:buSzPct val="100000"/>
              <a:buFont typeface="Trebuchet MS" panose="020B0603020202020204" pitchFamily="34" charset="0"/>
              <a:buChar char="​"/>
            </a:pPr>
            <a:r>
              <a:rPr lang="en-US" sz="2800" dirty="0" smtClean="0">
                <a:solidFill>
                  <a:srgbClr val="29BA74"/>
                </a:solidFill>
                <a:latin typeface="Trebuchet MS" panose="020B0603020202020204" pitchFamily="34" charset="0"/>
              </a:rPr>
              <a:t>32%</a:t>
            </a:r>
            <a:endParaRPr lang="en-US" sz="2800" dirty="0">
              <a:solidFill>
                <a:srgbClr val="29BA74"/>
              </a:solidFill>
              <a:latin typeface="Trebuchet MS" panose="020B0603020202020204" pitchFamily="34" charset="0"/>
            </a:endParaRPr>
          </a:p>
        </p:txBody>
      </p:sp>
      <p:sp>
        <p:nvSpPr>
          <p:cNvPr id="47" name="TextBox 46"/>
          <p:cNvSpPr txBox="1"/>
          <p:nvPr/>
        </p:nvSpPr>
        <p:spPr>
          <a:xfrm>
            <a:off x="5548222" y="2740879"/>
            <a:ext cx="2054842" cy="430887"/>
          </a:xfrm>
          <a:prstGeom prst="rect">
            <a:avLst/>
          </a:prstGeom>
          <a:noFill/>
        </p:spPr>
        <p:txBody>
          <a:bodyPr wrap="square" lIns="0" tIns="0" rIns="0" bIns="0" rtlCol="0" anchor="b">
            <a:spAutoFit/>
          </a:bodyPr>
          <a:lstStyle/>
          <a:p>
            <a:pPr algn="ctr">
              <a:buSzPct val="100000"/>
              <a:buFont typeface="Trebuchet MS" panose="020B0603020202020204" pitchFamily="34" charset="0"/>
              <a:buChar char="​"/>
            </a:pPr>
            <a:r>
              <a:rPr lang="en-US" sz="2800" dirty="0" smtClean="0">
                <a:solidFill>
                  <a:srgbClr val="29BA74"/>
                </a:solidFill>
                <a:latin typeface="Trebuchet MS" panose="020B0603020202020204" pitchFamily="34" charset="0"/>
              </a:rPr>
              <a:t>23%</a:t>
            </a:r>
            <a:endParaRPr lang="en-US" sz="2800" dirty="0">
              <a:solidFill>
                <a:srgbClr val="29BA74"/>
              </a:solidFill>
              <a:latin typeface="Trebuchet MS" panose="020B0603020202020204" pitchFamily="34" charset="0"/>
            </a:endParaRPr>
          </a:p>
        </p:txBody>
      </p:sp>
      <p:sp>
        <p:nvSpPr>
          <p:cNvPr id="63" name="TextBox 62"/>
          <p:cNvSpPr txBox="1"/>
          <p:nvPr/>
        </p:nvSpPr>
        <p:spPr>
          <a:xfrm>
            <a:off x="469566" y="3164990"/>
            <a:ext cx="2054842" cy="1046440"/>
          </a:xfrm>
          <a:prstGeom prst="rect">
            <a:avLst/>
          </a:prstGeom>
          <a:noFill/>
        </p:spPr>
        <p:txBody>
          <a:bodyPr wrap="square" lIns="0" tIns="0" rIns="0" bIns="0" rtlCol="0" anchor="t">
            <a:noAutofit/>
          </a:bodyPr>
          <a:lstStyle/>
          <a:p>
            <a:pPr algn="ctr">
              <a:buSzPct val="100000"/>
              <a:buFont typeface="Trebuchet MS" panose="020B0603020202020204" pitchFamily="34" charset="0"/>
              <a:buChar char="​"/>
            </a:pPr>
            <a:r>
              <a:rPr lang="en-US" sz="2000" dirty="0" smtClean="0">
                <a:solidFill>
                  <a:srgbClr val="575757"/>
                </a:solidFill>
                <a:latin typeface="Trebuchet MS" panose="020B0603020202020204" pitchFamily="34" charset="0"/>
              </a:rPr>
              <a:t>Mono-brand website</a:t>
            </a:r>
          </a:p>
          <a:p>
            <a:pPr algn="ct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(e.g. Brand.com</a:t>
            </a:r>
            <a:r>
              <a:rPr lang="en-US" sz="1400" dirty="0">
                <a:solidFill>
                  <a:srgbClr val="575757"/>
                </a:solidFill>
                <a:latin typeface="Trebuchet MS" panose="020B0603020202020204" pitchFamily="34" charset="0"/>
              </a:rPr>
              <a:t>)</a:t>
            </a:r>
          </a:p>
        </p:txBody>
      </p:sp>
      <p:sp>
        <p:nvSpPr>
          <p:cNvPr id="68" name="TextBox 67"/>
          <p:cNvSpPr txBox="1"/>
          <p:nvPr/>
        </p:nvSpPr>
        <p:spPr>
          <a:xfrm>
            <a:off x="431002" y="5603955"/>
            <a:ext cx="2054842" cy="923330"/>
          </a:xfrm>
          <a:prstGeom prst="rect">
            <a:avLst/>
          </a:prstGeom>
          <a:noFill/>
        </p:spPr>
        <p:txBody>
          <a:bodyPr wrap="square" lIns="0" tIns="0" rIns="0" bIns="0" rtlCol="0" anchor="t">
            <a:noAutofit/>
          </a:bodyPr>
          <a:lstStyle/>
          <a:p>
            <a:pPr algn="ctr">
              <a:buSzPct val="100000"/>
              <a:buFont typeface="Trebuchet MS" panose="020B0603020202020204" pitchFamily="34" charset="0"/>
              <a:buChar char="​"/>
            </a:pPr>
            <a:r>
              <a:rPr lang="en-US" sz="2000" dirty="0" smtClean="0">
                <a:solidFill>
                  <a:srgbClr val="575757"/>
                </a:solidFill>
                <a:latin typeface="Trebuchet MS" panose="020B0603020202020204" pitchFamily="34" charset="0"/>
              </a:rPr>
              <a:t>Off price </a:t>
            </a:r>
          </a:p>
          <a:p>
            <a:pPr algn="ctr">
              <a:buSzPct val="100000"/>
              <a:buFont typeface="Trebuchet MS" panose="020B0603020202020204" pitchFamily="34" charset="0"/>
              <a:buChar char="​"/>
            </a:pPr>
            <a:r>
              <a:rPr lang="en-US" sz="2000" dirty="0" smtClean="0">
                <a:solidFill>
                  <a:srgbClr val="575757"/>
                </a:solidFill>
                <a:latin typeface="Trebuchet MS" panose="020B0603020202020204" pitchFamily="34" charset="0"/>
              </a:rPr>
              <a:t>e-</a:t>
            </a:r>
            <a:r>
              <a:rPr lang="en-US" sz="2000" dirty="0" err="1" smtClean="0">
                <a:solidFill>
                  <a:srgbClr val="575757"/>
                </a:solidFill>
                <a:latin typeface="Trebuchet MS" panose="020B0603020202020204" pitchFamily="34" charset="0"/>
              </a:rPr>
              <a:t>tailers</a:t>
            </a:r>
            <a:endParaRPr lang="en-US" sz="2000" dirty="0" smtClean="0">
              <a:solidFill>
                <a:srgbClr val="575757"/>
              </a:solidFill>
              <a:latin typeface="Trebuchet MS" panose="020B0603020202020204" pitchFamily="34" charset="0"/>
            </a:endParaRPr>
          </a:p>
          <a:p>
            <a:pPr algn="ctr">
              <a:buSzPct val="100000"/>
              <a:buFont typeface="Trebuchet MS" panose="020B0603020202020204" pitchFamily="34" charset="0"/>
              <a:buChar char="​"/>
            </a:pPr>
            <a:r>
              <a:rPr lang="en-US" sz="1400" dirty="0" smtClean="0">
                <a:solidFill>
                  <a:srgbClr val="575757"/>
                </a:solidFill>
                <a:latin typeface="Trebuchet MS" panose="020B0603020202020204" pitchFamily="34" charset="0"/>
              </a:rPr>
              <a:t>(</a:t>
            </a:r>
            <a:r>
              <a:rPr lang="en-US" sz="1400" dirty="0" err="1" smtClean="0">
                <a:solidFill>
                  <a:srgbClr val="575757"/>
                </a:solidFill>
                <a:latin typeface="Trebuchet MS" panose="020B0603020202020204" pitchFamily="34" charset="0"/>
              </a:rPr>
              <a:t>e.g</a:t>
            </a:r>
            <a:r>
              <a:rPr lang="en-US" sz="1400" dirty="0" smtClean="0">
                <a:solidFill>
                  <a:srgbClr val="575757"/>
                </a:solidFill>
                <a:latin typeface="Trebuchet MS" panose="020B0603020202020204" pitchFamily="34" charset="0"/>
              </a:rPr>
              <a:t> </a:t>
            </a:r>
            <a:r>
              <a:rPr lang="en-US" sz="1400" dirty="0" err="1" smtClean="0">
                <a:solidFill>
                  <a:srgbClr val="575757"/>
                </a:solidFill>
                <a:latin typeface="Trebuchet MS" panose="020B0603020202020204" pitchFamily="34" charset="0"/>
              </a:rPr>
              <a:t>Yoox</a:t>
            </a:r>
            <a:r>
              <a:rPr lang="en-US" sz="1400" dirty="0" smtClean="0">
                <a:solidFill>
                  <a:srgbClr val="575757"/>
                </a:solidFill>
                <a:latin typeface="Trebuchet MS" panose="020B0603020202020204" pitchFamily="34" charset="0"/>
              </a:rPr>
              <a:t>)</a:t>
            </a:r>
            <a:endParaRPr lang="en-US" sz="1400" dirty="0">
              <a:solidFill>
                <a:srgbClr val="575757"/>
              </a:solidFill>
              <a:latin typeface="Trebuchet MS" panose="020B0603020202020204" pitchFamily="34" charset="0"/>
            </a:endParaRPr>
          </a:p>
        </p:txBody>
      </p:sp>
      <p:pic>
        <p:nvPicPr>
          <p:cNvPr id="37" name="Picture 36"/>
          <p:cNvPicPr>
            <a:picLocks noChangeAspect="1"/>
          </p:cNvPicPr>
          <p:nvPr/>
        </p:nvPicPr>
        <p:blipFill rotWithShape="1">
          <a:blip r:embed="rId14">
            <a:extLst>
              <a:ext uri="{28A0092B-C50C-407E-A947-70E740481C1C}">
                <a14:useLocalDpi xmlns:a14="http://schemas.microsoft.com/office/drawing/2010/main" val="0"/>
              </a:ext>
            </a:extLst>
          </a:blip>
          <a:srcRect l="26272" t="144" r="23833"/>
          <a:stretch/>
        </p:blipFill>
        <p:spPr>
          <a:xfrm>
            <a:off x="987668" y="1753665"/>
            <a:ext cx="941509" cy="941509"/>
          </a:xfrm>
          <a:prstGeom prst="ellipse">
            <a:avLst/>
          </a:prstGeom>
          <a:grpFill/>
          <a:ln w="30480">
            <a:gradFill flip="none" rotWithShape="1">
              <a:gsLst>
                <a:gs pos="0">
                  <a:schemeClr val="accent2"/>
                </a:gs>
                <a:gs pos="100000">
                  <a:schemeClr val="tx2"/>
                </a:gs>
              </a:gsLst>
              <a:lin ang="2700000" scaled="1"/>
              <a:tileRect/>
            </a:gradFill>
          </a:ln>
        </p:spPr>
      </p:pic>
      <p:pic>
        <p:nvPicPr>
          <p:cNvPr id="3" name="Picture 2"/>
          <p:cNvPicPr>
            <a:picLocks noChangeAspect="1"/>
          </p:cNvPicPr>
          <p:nvPr/>
        </p:nvPicPr>
        <p:blipFill rotWithShape="1">
          <a:blip r:embed="rId15"/>
          <a:srcRect l="29040" t="2492" r="26634" b="5446"/>
          <a:stretch/>
        </p:blipFill>
        <p:spPr>
          <a:xfrm>
            <a:off x="987668" y="4210758"/>
            <a:ext cx="941509" cy="941509"/>
          </a:xfrm>
          <a:prstGeom prst="ellipse">
            <a:avLst/>
          </a:prstGeom>
          <a:grpFill/>
          <a:ln w="30480">
            <a:gradFill flip="none" rotWithShape="1">
              <a:gsLst>
                <a:gs pos="0">
                  <a:schemeClr val="accent2"/>
                </a:gs>
                <a:gs pos="100000">
                  <a:schemeClr val="tx2"/>
                </a:gs>
              </a:gsLst>
              <a:lin ang="2700000" scaled="1"/>
              <a:tileRect/>
            </a:gradFill>
          </a:ln>
        </p:spPr>
      </p:pic>
      <p:sp>
        <p:nvSpPr>
          <p:cNvPr id="45" name="TextBox 44"/>
          <p:cNvSpPr txBox="1"/>
          <p:nvPr/>
        </p:nvSpPr>
        <p:spPr>
          <a:xfrm>
            <a:off x="431002" y="2740879"/>
            <a:ext cx="2054842" cy="430887"/>
          </a:xfrm>
          <a:prstGeom prst="rect">
            <a:avLst/>
          </a:prstGeom>
          <a:noFill/>
        </p:spPr>
        <p:txBody>
          <a:bodyPr wrap="square" lIns="0" tIns="0" rIns="0" bIns="0" rtlCol="0" anchor="b">
            <a:spAutoFit/>
          </a:bodyPr>
          <a:lstStyle/>
          <a:p>
            <a:pPr algn="ctr">
              <a:buSzPct val="100000"/>
              <a:buFont typeface="Trebuchet MS" panose="020B0603020202020204" pitchFamily="34" charset="0"/>
              <a:buChar char="​"/>
            </a:pPr>
            <a:r>
              <a:rPr lang="en-US" sz="2800" dirty="0" smtClean="0">
                <a:solidFill>
                  <a:srgbClr val="29BA74"/>
                </a:solidFill>
                <a:latin typeface="Trebuchet MS" panose="020B0603020202020204" pitchFamily="34" charset="0"/>
              </a:rPr>
              <a:t>33%</a:t>
            </a:r>
            <a:endParaRPr lang="en-US" sz="2800" dirty="0">
              <a:solidFill>
                <a:srgbClr val="29BA74"/>
              </a:solidFill>
              <a:latin typeface="Trebuchet MS" panose="020B0603020202020204" pitchFamily="34" charset="0"/>
            </a:endParaRPr>
          </a:p>
        </p:txBody>
      </p:sp>
      <p:sp>
        <p:nvSpPr>
          <p:cNvPr id="50" name="TextBox 49"/>
          <p:cNvSpPr txBox="1"/>
          <p:nvPr/>
        </p:nvSpPr>
        <p:spPr>
          <a:xfrm>
            <a:off x="431002" y="5207501"/>
            <a:ext cx="2054842" cy="430887"/>
          </a:xfrm>
          <a:prstGeom prst="rect">
            <a:avLst/>
          </a:prstGeom>
          <a:noFill/>
        </p:spPr>
        <p:txBody>
          <a:bodyPr wrap="square" lIns="0" tIns="0" rIns="0" bIns="0" rtlCol="0" anchor="b">
            <a:spAutoFit/>
          </a:bodyPr>
          <a:lstStyle/>
          <a:p>
            <a:pPr algn="ctr">
              <a:buSzPct val="100000"/>
              <a:buFont typeface="Trebuchet MS" panose="020B0603020202020204" pitchFamily="34" charset="0"/>
              <a:buChar char="​"/>
            </a:pPr>
            <a:r>
              <a:rPr lang="en-US" sz="2800" dirty="0">
                <a:solidFill>
                  <a:srgbClr val="29BA74"/>
                </a:solidFill>
                <a:latin typeface="Trebuchet MS" panose="020B0603020202020204" pitchFamily="34" charset="0"/>
              </a:rPr>
              <a:t>6</a:t>
            </a:r>
            <a:r>
              <a:rPr lang="en-US" sz="2800" dirty="0" smtClean="0">
                <a:solidFill>
                  <a:srgbClr val="29BA74"/>
                </a:solidFill>
                <a:latin typeface="Trebuchet MS" panose="020B0603020202020204" pitchFamily="34" charset="0"/>
              </a:rPr>
              <a:t>%</a:t>
            </a:r>
            <a:endParaRPr lang="en-US" sz="2800" dirty="0">
              <a:solidFill>
                <a:srgbClr val="29BA74"/>
              </a:solidFill>
              <a:latin typeface="Trebuchet MS" panose="020B0603020202020204" pitchFamily="34" charset="0"/>
            </a:endParaRPr>
          </a:p>
        </p:txBody>
      </p:sp>
      <p:sp>
        <p:nvSpPr>
          <p:cNvPr id="51" name="TextBox 50"/>
          <p:cNvSpPr txBox="1"/>
          <p:nvPr/>
        </p:nvSpPr>
        <p:spPr>
          <a:xfrm>
            <a:off x="3123040" y="5207501"/>
            <a:ext cx="2054842" cy="430887"/>
          </a:xfrm>
          <a:prstGeom prst="rect">
            <a:avLst/>
          </a:prstGeom>
          <a:noFill/>
        </p:spPr>
        <p:txBody>
          <a:bodyPr wrap="square" lIns="0" tIns="0" rIns="0" bIns="0" rtlCol="0" anchor="b">
            <a:spAutoFit/>
          </a:bodyPr>
          <a:lstStyle/>
          <a:p>
            <a:pPr algn="ctr">
              <a:buSzPct val="100000"/>
              <a:buFont typeface="Trebuchet MS" panose="020B0603020202020204" pitchFamily="34" charset="0"/>
              <a:buChar char="​"/>
            </a:pPr>
            <a:r>
              <a:rPr lang="en-US" sz="2800" dirty="0">
                <a:solidFill>
                  <a:srgbClr val="29BA74"/>
                </a:solidFill>
                <a:latin typeface="Trebuchet MS" panose="020B0603020202020204" pitchFamily="34" charset="0"/>
              </a:rPr>
              <a:t>4</a:t>
            </a:r>
            <a:r>
              <a:rPr lang="en-US" sz="2800" dirty="0" smtClean="0">
                <a:solidFill>
                  <a:srgbClr val="29BA74"/>
                </a:solidFill>
                <a:latin typeface="Trebuchet MS" panose="020B0603020202020204" pitchFamily="34" charset="0"/>
              </a:rPr>
              <a:t>%</a:t>
            </a:r>
            <a:endParaRPr lang="en-US" sz="2800" dirty="0">
              <a:solidFill>
                <a:srgbClr val="29BA74"/>
              </a:solidFill>
              <a:latin typeface="Trebuchet MS" panose="020B0603020202020204" pitchFamily="34" charset="0"/>
            </a:endParaRPr>
          </a:p>
        </p:txBody>
      </p:sp>
      <p:sp>
        <p:nvSpPr>
          <p:cNvPr id="52" name="TextBox 51"/>
          <p:cNvSpPr txBox="1"/>
          <p:nvPr/>
        </p:nvSpPr>
        <p:spPr>
          <a:xfrm>
            <a:off x="5548222" y="5207501"/>
            <a:ext cx="2054842" cy="430887"/>
          </a:xfrm>
          <a:prstGeom prst="rect">
            <a:avLst/>
          </a:prstGeom>
          <a:noFill/>
        </p:spPr>
        <p:txBody>
          <a:bodyPr wrap="square" lIns="0" tIns="0" rIns="0" bIns="0" rtlCol="0" anchor="b">
            <a:spAutoFit/>
          </a:bodyPr>
          <a:lstStyle/>
          <a:p>
            <a:pPr algn="ctr">
              <a:buSzPct val="100000"/>
              <a:buFont typeface="Trebuchet MS" panose="020B0603020202020204" pitchFamily="34" charset="0"/>
              <a:buChar char="​"/>
            </a:pPr>
            <a:r>
              <a:rPr lang="en-US" sz="2800" dirty="0" smtClean="0">
                <a:solidFill>
                  <a:srgbClr val="29BA74"/>
                </a:solidFill>
                <a:latin typeface="Trebuchet MS" panose="020B0603020202020204" pitchFamily="34" charset="0"/>
              </a:rPr>
              <a:t>2%</a:t>
            </a:r>
            <a:endParaRPr lang="en-US" sz="2800" dirty="0">
              <a:solidFill>
                <a:srgbClr val="29BA74"/>
              </a:solidFill>
              <a:latin typeface="Trebuchet MS" panose="020B0603020202020204" pitchFamily="34" charset="0"/>
            </a:endParaRPr>
          </a:p>
        </p:txBody>
      </p:sp>
      <p:sp>
        <p:nvSpPr>
          <p:cNvPr id="34" name="NavigationTriangle"/>
          <p:cNvSpPr/>
          <p:nvPr/>
        </p:nvSpPr>
        <p:spPr>
          <a:xfrm rot="16200000">
            <a:off x="11116164" y="-21446"/>
            <a:ext cx="1054387" cy="1097280"/>
          </a:xfrm>
          <a:prstGeom prst="triangle">
            <a:avLst>
              <a:gd name="adj" fmla="val 100000"/>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3" name="Oval 22"/>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9</a:t>
            </a:r>
            <a:endParaRPr lang="en-US" sz="1200" b="1" kern="0" dirty="0">
              <a:solidFill>
                <a:schemeClr val="accent5"/>
              </a:solidFill>
            </a:endParaRPr>
          </a:p>
        </p:txBody>
      </p:sp>
    </p:spTree>
    <p:extLst>
      <p:ext uri="{BB962C8B-B14F-4D97-AF65-F5344CB8AC3E}">
        <p14:creationId xmlns:p14="http://schemas.microsoft.com/office/powerpoint/2010/main" val="3845762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p:cNvGraphicFramePr>
            <a:graphicFrameLocks noChangeAspect="1"/>
          </p:cNvGraphicFramePr>
          <p:nvPr>
            <p:custDataLst>
              <p:tags r:id="rId2"/>
            </p:custDataLst>
            <p:extLst>
              <p:ext uri="{D42A27DB-BD31-4B8C-83A1-F6EECF244321}">
                <p14:modId xmlns:p14="http://schemas.microsoft.com/office/powerpoint/2010/main" val="31368109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83203" name="think-cell Slide" r:id="rId42" imgW="395" imgH="394" progId="TCLayout.ActiveDocument.1">
                  <p:embed/>
                </p:oleObj>
              </mc:Choice>
              <mc:Fallback>
                <p:oleObj name="think-cell Slide" r:id="rId42" imgW="395" imgH="394" progId="TCLayout.ActiveDocument.1">
                  <p:embed/>
                  <p:pic>
                    <p:nvPicPr>
                      <p:cNvPr id="0" name=""/>
                      <p:cNvPicPr/>
                      <p:nvPr/>
                    </p:nvPicPr>
                    <p:blipFill>
                      <a:blip r:embed="rId43"/>
                      <a:stretch>
                        <a:fillRect/>
                      </a:stretch>
                    </p:blipFill>
                    <p:spPr>
                      <a:xfrm>
                        <a:off x="1588" y="1588"/>
                        <a:ext cx="1587" cy="1587"/>
                      </a:xfrm>
                      <a:prstGeom prst="rect">
                        <a:avLst/>
                      </a:prstGeom>
                    </p:spPr>
                  </p:pic>
                </p:oleObj>
              </mc:Fallback>
            </mc:AlternateContent>
          </a:graphicData>
        </a:graphic>
      </p:graphicFrame>
      <p:sp>
        <p:nvSpPr>
          <p:cNvPr id="21" name="Rectangle 20"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b="1" dirty="0" err="1" smtClean="0">
              <a:solidFill>
                <a:srgbClr val="FFFFFF"/>
              </a:solidFill>
              <a:latin typeface="Trebuchet MS" panose="020B0603020202020204" pitchFamily="34" charset="0"/>
              <a:sym typeface="Trebuchet MS" panose="020B0603020202020204" pitchFamily="34" charset="0"/>
            </a:endParaRPr>
          </a:p>
        </p:txBody>
      </p:sp>
      <p:sp>
        <p:nvSpPr>
          <p:cNvPr id="2" name="Title 1"/>
          <p:cNvSpPr>
            <a:spLocks noGrp="1"/>
          </p:cNvSpPr>
          <p:nvPr>
            <p:ph type="title"/>
          </p:nvPr>
        </p:nvSpPr>
        <p:spPr>
          <a:xfrm>
            <a:off x="629999" y="622800"/>
            <a:ext cx="11725033" cy="941796"/>
          </a:xfrm>
        </p:spPr>
        <p:txBody>
          <a:bodyPr/>
          <a:lstStyle/>
          <a:p>
            <a:r>
              <a:rPr lang="en-US" dirty="0" smtClean="0"/>
              <a:t>Mobile prevailing over PC for online shopping, </a:t>
            </a:r>
            <a:br>
              <a:rPr lang="en-US" dirty="0" smtClean="0"/>
            </a:br>
            <a:r>
              <a:rPr lang="en-US" dirty="0" smtClean="0"/>
              <a:t>driven by Chinese and youth; further increases expected</a:t>
            </a:r>
            <a:endParaRPr lang="en-US" dirty="0"/>
          </a:p>
        </p:txBody>
      </p:sp>
      <p:pic>
        <p:nvPicPr>
          <p:cNvPr id="4" name="Picture 3"/>
          <p:cNvPicPr>
            <a:picLocks noChangeAspect="1"/>
          </p:cNvPicPr>
          <p:nvPr/>
        </p:nvPicPr>
        <p:blipFill rotWithShape="1">
          <a:blip r:embed="rId44">
            <a:extLst>
              <a:ext uri="{28A0092B-C50C-407E-A947-70E740481C1C}">
                <a14:useLocalDpi xmlns:a14="http://schemas.microsoft.com/office/drawing/2010/main" val="0"/>
              </a:ext>
            </a:extLst>
          </a:blip>
          <a:srcRect l="6679" t="-526" r="26653" b="526"/>
          <a:stretch/>
        </p:blipFill>
        <p:spPr>
          <a:xfrm>
            <a:off x="942975" y="2906713"/>
            <a:ext cx="1116000" cy="1116000"/>
          </a:xfrm>
          <a:prstGeom prst="ellipse">
            <a:avLst/>
          </a:prstGeom>
          <a:grpFill/>
          <a:ln w="19050">
            <a:gradFill flip="none" rotWithShape="1">
              <a:gsLst>
                <a:gs pos="0">
                  <a:schemeClr val="accent2"/>
                </a:gs>
                <a:gs pos="100000">
                  <a:schemeClr val="tx2"/>
                </a:gs>
              </a:gsLst>
              <a:lin ang="2700000" scaled="1"/>
              <a:tileRect/>
            </a:gradFill>
          </a:ln>
        </p:spPr>
      </p:pic>
      <p:sp>
        <p:nvSpPr>
          <p:cNvPr id="5" name="Rectangle 4"/>
          <p:cNvSpPr/>
          <p:nvPr/>
        </p:nvSpPr>
        <p:spPr>
          <a:xfrm>
            <a:off x="630000" y="4029076"/>
            <a:ext cx="1705491" cy="37782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97A56"/>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1000"/>
              </a:spcAft>
            </a:pPr>
            <a:r>
              <a:rPr lang="en-US" sz="1200" b="1" i="1" dirty="0" smtClean="0">
                <a:solidFill>
                  <a:srgbClr val="575757"/>
                </a:solidFill>
              </a:rPr>
              <a:t>Device (smartphone, tablet)</a:t>
            </a:r>
          </a:p>
        </p:txBody>
      </p:sp>
      <p:pic>
        <p:nvPicPr>
          <p:cNvPr id="7" name="Picture 6"/>
          <p:cNvPicPr>
            <a:picLocks noChangeAspect="1"/>
          </p:cNvPicPr>
          <p:nvPr/>
        </p:nvPicPr>
        <p:blipFill rotWithShape="1">
          <a:blip r:embed="rId45">
            <a:extLst>
              <a:ext uri="{28A0092B-C50C-407E-A947-70E740481C1C}">
                <a14:useLocalDpi xmlns:a14="http://schemas.microsoft.com/office/drawing/2010/main" val="0"/>
              </a:ext>
            </a:extLst>
          </a:blip>
          <a:srcRect l="16729" r="16729"/>
          <a:stretch/>
        </p:blipFill>
        <p:spPr>
          <a:xfrm>
            <a:off x="952500" y="4600575"/>
            <a:ext cx="1116000" cy="1116000"/>
          </a:xfrm>
          <a:prstGeom prst="ellipse">
            <a:avLst/>
          </a:prstGeom>
          <a:grpFill/>
          <a:ln w="19050">
            <a:gradFill flip="none" rotWithShape="1">
              <a:gsLst>
                <a:gs pos="0">
                  <a:schemeClr val="accent1"/>
                </a:gs>
                <a:gs pos="100000">
                  <a:schemeClr val="accent4"/>
                </a:gs>
              </a:gsLst>
              <a:lin ang="2700000" scaled="1"/>
              <a:tileRect/>
            </a:gradFill>
          </a:ln>
        </p:spPr>
      </p:pic>
      <p:sp>
        <p:nvSpPr>
          <p:cNvPr id="8" name="Rectangle 7"/>
          <p:cNvSpPr/>
          <p:nvPr/>
        </p:nvSpPr>
        <p:spPr>
          <a:xfrm>
            <a:off x="620475" y="5734050"/>
            <a:ext cx="1705491" cy="37782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03522D"/>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1000"/>
              </a:spcAft>
            </a:pPr>
            <a:r>
              <a:rPr lang="en-US" sz="1200" b="1" i="1" dirty="0" smtClean="0">
                <a:solidFill>
                  <a:srgbClr val="575757"/>
                </a:solidFill>
              </a:rPr>
              <a:t>Personal computer (laptop)</a:t>
            </a:r>
          </a:p>
        </p:txBody>
      </p:sp>
      <p:sp>
        <p:nvSpPr>
          <p:cNvPr id="11" name="Rectangle 10"/>
          <p:cNvSpPr/>
          <p:nvPr/>
        </p:nvSpPr>
        <p:spPr>
          <a:xfrm>
            <a:off x="9451975" y="2316163"/>
            <a:ext cx="2302120" cy="40426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600" i="1" dirty="0" smtClean="0">
                <a:solidFill>
                  <a:srgbClr val="575757"/>
                </a:solidFill>
              </a:rPr>
              <a:t>… to Chinese</a:t>
            </a:r>
          </a:p>
        </p:txBody>
      </p:sp>
      <p:graphicFrame>
        <p:nvGraphicFramePr>
          <p:cNvPr id="116" name="Object 115"/>
          <p:cNvGraphicFramePr>
            <a:graphicFrameLocks/>
          </p:cNvGraphicFramePr>
          <p:nvPr>
            <p:custDataLst>
              <p:tags r:id="rId4"/>
            </p:custDataLst>
            <p:extLst>
              <p:ext uri="{D42A27DB-BD31-4B8C-83A1-F6EECF244321}">
                <p14:modId xmlns:p14="http://schemas.microsoft.com/office/powerpoint/2010/main" val="1866511294"/>
              </p:ext>
            </p:extLst>
          </p:nvPr>
        </p:nvGraphicFramePr>
        <p:xfrm>
          <a:off x="9842500" y="2679700"/>
          <a:ext cx="1511177" cy="3371850"/>
        </p:xfrm>
        <a:graphic>
          <a:graphicData uri="http://schemas.openxmlformats.org/presentationml/2006/ole">
            <mc:AlternateContent xmlns:mc="http://schemas.openxmlformats.org/markup-compatibility/2006">
              <mc:Choice xmlns:v="urn:schemas-microsoft-com:vml" Requires="v">
                <p:oleObj spid="_x0000_s1183204" name="Chart" r:id="rId46" imgW="1511177" imgH="3371850" progId="MSGraph.Chart.8">
                  <p:embed followColorScheme="full"/>
                </p:oleObj>
              </mc:Choice>
              <mc:Fallback>
                <p:oleObj name="Chart" r:id="rId46" imgW="1511177" imgH="3371850" progId="MSGraph.Chart.8">
                  <p:embed followColorScheme="full"/>
                  <p:pic>
                    <p:nvPicPr>
                      <p:cNvPr id="0" name=""/>
                      <p:cNvPicPr/>
                      <p:nvPr/>
                    </p:nvPicPr>
                    <p:blipFill>
                      <a:blip r:embed="rId47"/>
                      <a:stretch>
                        <a:fillRect/>
                      </a:stretch>
                    </p:blipFill>
                    <p:spPr>
                      <a:xfrm>
                        <a:off x="9842500" y="2679700"/>
                        <a:ext cx="1511177" cy="3371850"/>
                      </a:xfrm>
                      <a:prstGeom prst="rect">
                        <a:avLst/>
                      </a:prstGeom>
                    </p:spPr>
                  </p:pic>
                </p:oleObj>
              </mc:Fallback>
            </mc:AlternateContent>
          </a:graphicData>
        </a:graphic>
      </p:graphicFrame>
      <p:sp>
        <p:nvSpPr>
          <p:cNvPr id="118" name="Text Placeholder 3"/>
          <p:cNvSpPr>
            <a:spLocks noGrp="1"/>
          </p:cNvSpPr>
          <p:nvPr>
            <p:custDataLst>
              <p:tags r:id="rId5"/>
            </p:custDataLst>
          </p:nvPr>
        </p:nvSpPr>
        <p:spPr bwMode="gray">
          <a:xfrm>
            <a:off x="10431463" y="544830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9992E41-74CB-4F3C-B916-4D85F3DC1EA5}" type="datetime'''''''''''''''2''''''''''''3''''''''%'">
              <a:rPr lang="en-US" altLang="en-US" sz="1300">
                <a:solidFill>
                  <a:schemeClr val="bg1"/>
                </a:solidFill>
              </a:rPr>
              <a:pPr/>
              <a:t>23%</a:t>
            </a:fld>
            <a:endParaRPr lang="en-US" sz="1300" dirty="0">
              <a:solidFill>
                <a:schemeClr val="bg1"/>
              </a:solidFill>
              <a:sym typeface="+mn-lt"/>
            </a:endParaRPr>
          </a:p>
        </p:txBody>
      </p:sp>
      <p:sp>
        <p:nvSpPr>
          <p:cNvPr id="117" name="Text Placeholder 3"/>
          <p:cNvSpPr>
            <a:spLocks noGrp="1"/>
          </p:cNvSpPr>
          <p:nvPr>
            <p:custDataLst>
              <p:tags r:id="rId6"/>
            </p:custDataLst>
          </p:nvPr>
        </p:nvSpPr>
        <p:spPr bwMode="gray">
          <a:xfrm>
            <a:off x="10431463" y="389255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67C9358-14D9-4D2C-BA78-309C7F0F2B0D}" type="datetime'7''''''''''''''''''''''7''''''''''''''''''''''''%'''''''''''">
              <a:rPr lang="en-US" altLang="en-US" sz="1300">
                <a:solidFill>
                  <a:schemeClr val="bg1"/>
                </a:solidFill>
              </a:rPr>
              <a:pPr/>
              <a:t>77%</a:t>
            </a:fld>
            <a:endParaRPr lang="en-US" sz="1300" dirty="0">
              <a:solidFill>
                <a:schemeClr val="bg1"/>
              </a:solidFill>
              <a:sym typeface="+mn-lt"/>
            </a:endParaRPr>
          </a:p>
        </p:txBody>
      </p:sp>
      <p:sp>
        <p:nvSpPr>
          <p:cNvPr id="39"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40"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41"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42"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47" name="Rectangle 46"/>
          <p:cNvSpPr/>
          <p:nvPr/>
        </p:nvSpPr>
        <p:spPr>
          <a:xfrm>
            <a:off x="2509838" y="2316163"/>
            <a:ext cx="2692250" cy="40426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600" i="1" dirty="0" smtClean="0">
                <a:solidFill>
                  <a:srgbClr val="575757"/>
                </a:solidFill>
              </a:rPr>
              <a:t>All True-Luxury Consumers</a:t>
            </a:r>
          </a:p>
        </p:txBody>
      </p:sp>
      <p:cxnSp>
        <p:nvCxnSpPr>
          <p:cNvPr id="6" name="Straight Connector 5"/>
          <p:cNvCxnSpPr/>
          <p:nvPr>
            <p:custDataLst>
              <p:tags r:id="rId7"/>
            </p:custDataLst>
          </p:nvPr>
        </p:nvCxnSpPr>
        <p:spPr bwMode="gray">
          <a:xfrm>
            <a:off x="4076700" y="4505325"/>
            <a:ext cx="438150" cy="9334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custDataLst>
              <p:tags r:id="rId8"/>
            </p:custDataLst>
          </p:nvPr>
        </p:nvCxnSpPr>
        <p:spPr bwMode="gray">
          <a:xfrm>
            <a:off x="3152775" y="2790825"/>
            <a:ext cx="43815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9"/>
            </p:custDataLst>
          </p:nvPr>
        </p:nvCxnSpPr>
        <p:spPr bwMode="gray">
          <a:xfrm>
            <a:off x="3152775" y="3695701"/>
            <a:ext cx="438150" cy="809625"/>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10"/>
            </p:custDataLst>
          </p:nvPr>
        </p:nvCxnSpPr>
        <p:spPr bwMode="gray">
          <a:xfrm>
            <a:off x="4076700" y="2790825"/>
            <a:ext cx="43815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48" name="Object 47"/>
          <p:cNvGraphicFramePr>
            <a:graphicFrameLocks/>
          </p:cNvGraphicFramePr>
          <p:nvPr>
            <p:custDataLst>
              <p:tags r:id="rId11"/>
            </p:custDataLst>
            <p:extLst>
              <p:ext uri="{D42A27DB-BD31-4B8C-83A1-F6EECF244321}">
                <p14:modId xmlns:p14="http://schemas.microsoft.com/office/powerpoint/2010/main" val="9175925"/>
              </p:ext>
            </p:extLst>
          </p:nvPr>
        </p:nvGraphicFramePr>
        <p:xfrm>
          <a:off x="2324100" y="2667000"/>
          <a:ext cx="3000443" cy="3390990"/>
        </p:xfrm>
        <a:graphic>
          <a:graphicData uri="http://schemas.openxmlformats.org/presentationml/2006/ole">
            <mc:AlternateContent xmlns:mc="http://schemas.openxmlformats.org/markup-compatibility/2006">
              <mc:Choice xmlns:v="urn:schemas-microsoft-com:vml" Requires="v">
                <p:oleObj spid="_x0000_s1183205" name="Chart" r:id="rId48" imgW="3000443" imgH="3390990" progId="MSGraph.Chart.8">
                  <p:embed followColorScheme="full"/>
                </p:oleObj>
              </mc:Choice>
              <mc:Fallback>
                <p:oleObj name="Chart" r:id="rId48" imgW="3000443" imgH="3390990" progId="MSGraph.Chart.8">
                  <p:embed followColorScheme="full"/>
                  <p:pic>
                    <p:nvPicPr>
                      <p:cNvPr id="0" name=""/>
                      <p:cNvPicPr/>
                      <p:nvPr/>
                    </p:nvPicPr>
                    <p:blipFill>
                      <a:blip r:embed="rId49"/>
                      <a:stretch>
                        <a:fillRect/>
                      </a:stretch>
                    </p:blipFill>
                    <p:spPr>
                      <a:xfrm>
                        <a:off x="2324100" y="2667000"/>
                        <a:ext cx="3000443" cy="3390990"/>
                      </a:xfrm>
                      <a:prstGeom prst="rect">
                        <a:avLst/>
                      </a:prstGeom>
                    </p:spPr>
                  </p:pic>
                </p:oleObj>
              </mc:Fallback>
            </mc:AlternateContent>
          </a:graphicData>
        </a:graphic>
      </p:graphicFrame>
      <p:sp useBgFill="1">
        <p:nvSpPr>
          <p:cNvPr id="15" name="Freeform 14"/>
          <p:cNvSpPr/>
          <p:nvPr>
            <p:custDataLst>
              <p:tags r:id="rId12"/>
            </p:custDataLst>
          </p:nvPr>
        </p:nvSpPr>
        <p:spPr bwMode="gray">
          <a:xfrm>
            <a:off x="3324225" y="5832475"/>
            <a:ext cx="96839" cy="146051"/>
          </a:xfrm>
          <a:custGeom>
            <a:avLst/>
            <a:gdLst/>
            <a:ahLst/>
            <a:cxnLst/>
            <a:rect l="0" t="0" r="0" b="0"/>
            <a:pathLst>
              <a:path w="96839" h="146051">
                <a:moveTo>
                  <a:pt x="96838" y="0"/>
                </a:moveTo>
                <a:lnTo>
                  <a:pt x="57150" y="146050"/>
                </a:lnTo>
                <a:lnTo>
                  <a:pt x="0" y="146050"/>
                </a:lnTo>
                <a:lnTo>
                  <a:pt x="39688" y="0"/>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useBgFill="1">
        <p:nvSpPr>
          <p:cNvPr id="18" name="Freeform 17"/>
          <p:cNvSpPr/>
          <p:nvPr>
            <p:custDataLst>
              <p:tags r:id="rId13"/>
            </p:custDataLst>
          </p:nvPr>
        </p:nvSpPr>
        <p:spPr bwMode="gray">
          <a:xfrm>
            <a:off x="4248150" y="5832475"/>
            <a:ext cx="96839" cy="146051"/>
          </a:xfrm>
          <a:custGeom>
            <a:avLst/>
            <a:gdLst/>
            <a:ahLst/>
            <a:cxnLst/>
            <a:rect l="0" t="0" r="0" b="0"/>
            <a:pathLst>
              <a:path w="96839" h="146051">
                <a:moveTo>
                  <a:pt x="96838" y="0"/>
                </a:moveTo>
                <a:lnTo>
                  <a:pt x="57150" y="146050"/>
                </a:lnTo>
                <a:lnTo>
                  <a:pt x="0" y="146050"/>
                </a:lnTo>
                <a:lnTo>
                  <a:pt x="39688" y="0"/>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p:nvSpPr>
          <p:cNvPr id="17" name="Freeform 16"/>
          <p:cNvSpPr/>
          <p:nvPr>
            <p:custDataLst>
              <p:tags r:id="rId14"/>
            </p:custDataLst>
          </p:nvPr>
        </p:nvSpPr>
        <p:spPr bwMode="gray">
          <a:xfrm>
            <a:off x="4305300" y="5832475"/>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Freeform 2"/>
          <p:cNvSpPr/>
          <p:nvPr>
            <p:custDataLst>
              <p:tags r:id="rId15"/>
            </p:custDataLst>
          </p:nvPr>
        </p:nvSpPr>
        <p:spPr bwMode="gray">
          <a:xfrm>
            <a:off x="3324225" y="5832475"/>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Freeform 15"/>
          <p:cNvSpPr/>
          <p:nvPr>
            <p:custDataLst>
              <p:tags r:id="rId16"/>
            </p:custDataLst>
          </p:nvPr>
        </p:nvSpPr>
        <p:spPr bwMode="gray">
          <a:xfrm>
            <a:off x="4248150" y="5832475"/>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Freeform 8"/>
          <p:cNvSpPr/>
          <p:nvPr>
            <p:custDataLst>
              <p:tags r:id="rId17"/>
            </p:custDataLst>
          </p:nvPr>
        </p:nvSpPr>
        <p:spPr bwMode="gray">
          <a:xfrm>
            <a:off x="3381375" y="5832475"/>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Text Placeholder 3"/>
          <p:cNvSpPr>
            <a:spLocks noGrp="1"/>
          </p:cNvSpPr>
          <p:nvPr>
            <p:custDataLst>
              <p:tags r:id="rId18"/>
            </p:custDataLst>
          </p:nvPr>
        </p:nvSpPr>
        <p:spPr bwMode="gray">
          <a:xfrm>
            <a:off x="3649663" y="6045200"/>
            <a:ext cx="3683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C45738D-089B-42EC-BDD6-44CFDA3FC057}" type="datetime'2''''''''''0''''''''''''1''''''7'''''''''''''''''">
              <a:rPr lang="en-US" altLang="en-US" b="1">
                <a:sym typeface="+mn-lt"/>
              </a:rPr>
              <a:pPr algn="ctr">
                <a:lnSpc>
                  <a:spcPct val="100000"/>
                </a:lnSpc>
                <a:spcBef>
                  <a:spcPct val="0"/>
                </a:spcBef>
                <a:spcAft>
                  <a:spcPct val="0"/>
                </a:spcAft>
              </a:pPr>
              <a:t>2017</a:t>
            </a:fld>
            <a:endParaRPr lang="en-US" b="1" dirty="0">
              <a:sym typeface="+mn-lt"/>
            </a:endParaRPr>
          </a:p>
        </p:txBody>
      </p:sp>
      <p:sp>
        <p:nvSpPr>
          <p:cNvPr id="50" name="Text Placeholder 3"/>
          <p:cNvSpPr>
            <a:spLocks noGrp="1"/>
          </p:cNvSpPr>
          <p:nvPr>
            <p:custDataLst>
              <p:tags r:id="rId19"/>
            </p:custDataLst>
          </p:nvPr>
        </p:nvSpPr>
        <p:spPr bwMode="gray">
          <a:xfrm>
            <a:off x="3663950" y="5106988"/>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3250B09-F44A-4CB6-AD2C-9712F2A98772}" type="datetime'''''''''''''''45''''''''''''''''''''''''''%'''''">
              <a:rPr lang="en-US" altLang="en-US" sz="1300">
                <a:solidFill>
                  <a:schemeClr val="bg1"/>
                </a:solidFill>
              </a:rPr>
              <a:pPr/>
              <a:t>45%</a:t>
            </a:fld>
            <a:endParaRPr lang="en-US" sz="1300" dirty="0">
              <a:solidFill>
                <a:schemeClr val="bg1"/>
              </a:solidFill>
              <a:sym typeface="+mn-lt"/>
            </a:endParaRPr>
          </a:p>
        </p:txBody>
      </p:sp>
      <p:sp>
        <p:nvSpPr>
          <p:cNvPr id="75" name="Text Placeholder 3"/>
          <p:cNvSpPr>
            <a:spLocks noGrp="1"/>
          </p:cNvSpPr>
          <p:nvPr>
            <p:custDataLst>
              <p:tags r:id="rId20"/>
            </p:custDataLst>
          </p:nvPr>
        </p:nvSpPr>
        <p:spPr bwMode="gray">
          <a:xfrm>
            <a:off x="4470400" y="5573713"/>
            <a:ext cx="574675" cy="198438"/>
          </a:xfrm>
          <a:prstGeom prst="rect">
            <a:avLst/>
          </a:prstGeom>
          <a:solidFill>
            <a:srgbClr val="A8B21C"/>
          </a:solidFill>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buNone/>
            </a:pPr>
            <a:r>
              <a:rPr lang="en-US" sz="1300" dirty="0" smtClean="0">
                <a:solidFill>
                  <a:schemeClr val="bg1"/>
                </a:solidFill>
                <a:sym typeface="+mn-lt"/>
              </a:rPr>
              <a:t>10-20%</a:t>
            </a:r>
            <a:endParaRPr lang="en-US" sz="1300" dirty="0">
              <a:solidFill>
                <a:schemeClr val="bg1"/>
              </a:solidFill>
              <a:sym typeface="+mn-lt"/>
            </a:endParaRPr>
          </a:p>
        </p:txBody>
      </p:sp>
      <p:sp>
        <p:nvSpPr>
          <p:cNvPr id="74" name="Text Placeholder 3"/>
          <p:cNvSpPr>
            <a:spLocks noGrp="1"/>
          </p:cNvSpPr>
          <p:nvPr>
            <p:custDataLst>
              <p:tags r:id="rId21"/>
            </p:custDataLst>
          </p:nvPr>
        </p:nvSpPr>
        <p:spPr bwMode="gray">
          <a:xfrm>
            <a:off x="4470400" y="4016375"/>
            <a:ext cx="574675" cy="198438"/>
          </a:xfrm>
          <a:prstGeom prst="rect">
            <a:avLst/>
          </a:prstGeom>
          <a:solidFill>
            <a:srgbClr val="D4DF33"/>
          </a:solidFill>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r>
              <a:rPr lang="en-US" altLang="en-US" sz="1300" dirty="0" smtClean="0">
                <a:sym typeface="+mn-lt"/>
              </a:rPr>
              <a:t>80-90%</a:t>
            </a:r>
            <a:endParaRPr lang="en-US" sz="1300" dirty="0">
              <a:sym typeface="+mn-lt"/>
            </a:endParaRPr>
          </a:p>
        </p:txBody>
      </p:sp>
      <p:sp>
        <p:nvSpPr>
          <p:cNvPr id="52" name="Text Placeholder 3"/>
          <p:cNvSpPr>
            <a:spLocks noGrp="1"/>
          </p:cNvSpPr>
          <p:nvPr>
            <p:custDataLst>
              <p:tags r:id="rId22"/>
            </p:custDataLst>
          </p:nvPr>
        </p:nvSpPr>
        <p:spPr bwMode="gray">
          <a:xfrm>
            <a:off x="4530725" y="6045200"/>
            <a:ext cx="455613"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45D74CE-A120-4EC6-AF20-0C8E16BC602F}" type="datetime'''''''''''''''''''2''''''0''''''''''''''''''''''2''4E'''''">
              <a:rPr lang="en-US" altLang="en-US" b="1"/>
              <a:pPr/>
              <a:t>2024E</a:t>
            </a:fld>
            <a:endParaRPr lang="en-US" b="1" dirty="0">
              <a:sym typeface="+mn-lt"/>
            </a:endParaRPr>
          </a:p>
        </p:txBody>
      </p:sp>
      <p:sp>
        <p:nvSpPr>
          <p:cNvPr id="49" name="Text Placeholder 3"/>
          <p:cNvSpPr>
            <a:spLocks noGrp="1"/>
          </p:cNvSpPr>
          <p:nvPr>
            <p:custDataLst>
              <p:tags r:id="rId23"/>
            </p:custDataLst>
          </p:nvPr>
        </p:nvSpPr>
        <p:spPr bwMode="gray">
          <a:xfrm>
            <a:off x="3663950" y="3549650"/>
            <a:ext cx="3397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83CE48A-CF4C-43AE-A9CC-21EFAE5D2B94}" type="datetime'''''''5''''5''''''''''''''''''''''''''%'''''''''">
              <a:rPr lang="en-US" altLang="en-US" sz="1300">
                <a:solidFill>
                  <a:schemeClr val="bg1"/>
                </a:solidFill>
              </a:rPr>
              <a:pPr/>
              <a:t>55%</a:t>
            </a:fld>
            <a:endParaRPr lang="en-US" sz="1300" dirty="0">
              <a:solidFill>
                <a:schemeClr val="bg1"/>
              </a:solidFill>
              <a:sym typeface="+mn-lt"/>
            </a:endParaRPr>
          </a:p>
        </p:txBody>
      </p:sp>
      <p:sp>
        <p:nvSpPr>
          <p:cNvPr id="73" name="Text Placeholder 3"/>
          <p:cNvSpPr>
            <a:spLocks noGrp="1"/>
          </p:cNvSpPr>
          <p:nvPr>
            <p:custDataLst>
              <p:tags r:id="rId24"/>
            </p:custDataLst>
          </p:nvPr>
        </p:nvSpPr>
        <p:spPr bwMode="gray">
          <a:xfrm>
            <a:off x="2725738" y="6045200"/>
            <a:ext cx="3683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F0DD5DB8-09BA-4824-9A73-963F0DA1E0E5}" type="datetime'''''''''''2''''0''''''''''''''''''''1''4'''''''''">
              <a:rPr lang="en-US" altLang="en-US" b="1"/>
              <a:pPr/>
              <a:t>2014</a:t>
            </a:fld>
            <a:endParaRPr lang="en-US" b="1" dirty="0">
              <a:sym typeface="+mn-lt"/>
            </a:endParaRPr>
          </a:p>
        </p:txBody>
      </p:sp>
      <p:cxnSp>
        <p:nvCxnSpPr>
          <p:cNvPr id="14" name="Straight Connector 13"/>
          <p:cNvCxnSpPr/>
          <p:nvPr/>
        </p:nvCxnSpPr>
        <p:spPr>
          <a:xfrm>
            <a:off x="9631012" y="2794001"/>
            <a:ext cx="0" cy="3168650"/>
          </a:xfrm>
          <a:prstGeom prst="line">
            <a:avLst/>
          </a:prstGeom>
          <a:ln w="9525" cap="rnd" cmpd="sng" algn="ctr">
            <a:solidFill>
              <a:srgbClr val="3EAD9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531553" y="2794001"/>
            <a:ext cx="0" cy="3168650"/>
          </a:xfrm>
          <a:prstGeom prst="line">
            <a:avLst/>
          </a:prstGeom>
          <a:ln w="9525" cap="rnd" cmpd="sng" algn="ctr">
            <a:solidFill>
              <a:srgbClr val="3EAD9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76075" y="4109988"/>
            <a:ext cx="252000" cy="216000"/>
          </a:xfrm>
          <a:prstGeom prst="rect">
            <a:avLst/>
          </a:prstGeom>
          <a:solidFill>
            <a:srgbClr val="197A56"/>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1000"/>
              </a:spcAft>
            </a:pPr>
            <a:endParaRPr lang="en-US" sz="1200" b="1" i="1" dirty="0" smtClean="0">
              <a:solidFill>
                <a:srgbClr val="575757"/>
              </a:solidFill>
            </a:endParaRPr>
          </a:p>
        </p:txBody>
      </p:sp>
      <p:sp>
        <p:nvSpPr>
          <p:cNvPr id="66" name="Rectangle 65"/>
          <p:cNvSpPr/>
          <p:nvPr/>
        </p:nvSpPr>
        <p:spPr>
          <a:xfrm>
            <a:off x="366550" y="5814962"/>
            <a:ext cx="252000" cy="216000"/>
          </a:xfrm>
          <a:prstGeom prst="rect">
            <a:avLst/>
          </a:prstGeom>
          <a:solidFill>
            <a:srgbClr val="03522D"/>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1000"/>
              </a:spcAft>
            </a:pPr>
            <a:endParaRPr lang="en-US" sz="1200" b="1" i="1" dirty="0" smtClean="0">
              <a:solidFill>
                <a:srgbClr val="575757"/>
              </a:solidFill>
            </a:endParaRPr>
          </a:p>
        </p:txBody>
      </p:sp>
      <p:grpSp>
        <p:nvGrpSpPr>
          <p:cNvPr id="67" name="Group 66"/>
          <p:cNvGrpSpPr/>
          <p:nvPr/>
        </p:nvGrpSpPr>
        <p:grpSpPr>
          <a:xfrm>
            <a:off x="202019" y="131021"/>
            <a:ext cx="2636659" cy="427981"/>
            <a:chOff x="202019" y="131021"/>
            <a:chExt cx="2636659" cy="427981"/>
          </a:xfrm>
        </p:grpSpPr>
        <p:sp>
          <p:nvSpPr>
            <p:cNvPr id="68"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69" name="Picture 68"/>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70" name="ee4pFootnotes"/>
          <p:cNvSpPr>
            <a:spLocks noChangeArrowheads="1"/>
          </p:cNvSpPr>
          <p:nvPr/>
        </p:nvSpPr>
        <p:spPr bwMode="auto">
          <a:xfrm>
            <a:off x="917080" y="6370156"/>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Note: Referred to last purchase; % of people using device vs. personal computer / people buying online</a:t>
            </a:r>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grpSp>
        <p:nvGrpSpPr>
          <p:cNvPr id="63" name="Group 62"/>
          <p:cNvGrpSpPr/>
          <p:nvPr/>
        </p:nvGrpSpPr>
        <p:grpSpPr>
          <a:xfrm>
            <a:off x="3275013" y="1793237"/>
            <a:ext cx="6426404" cy="360000"/>
            <a:chOff x="2468522" y="1543490"/>
            <a:chExt cx="6426404" cy="360000"/>
          </a:xfrm>
        </p:grpSpPr>
        <p:sp>
          <p:nvSpPr>
            <p:cNvPr id="71" name="Rettangolo 36"/>
            <p:cNvSpPr>
              <a:spLocks noChangeArrowheads="1"/>
            </p:cNvSpPr>
            <p:nvPr/>
          </p:nvSpPr>
          <p:spPr bwMode="auto">
            <a:xfrm>
              <a:off x="2725714" y="1544383"/>
              <a:ext cx="6169212" cy="347394"/>
            </a:xfrm>
            <a:prstGeom prst="rect">
              <a:avLst/>
            </a:prstGeom>
            <a:noFill/>
            <a:ln w="9525">
              <a:solidFill>
                <a:schemeClr val="bg2">
                  <a:lumMod val="90000"/>
                </a:schemeClr>
              </a:solidFill>
              <a:prstDash val="lgDash"/>
              <a:miter lim="800000"/>
              <a:headEnd/>
              <a:tailEnd/>
            </a:ln>
          </p:spPr>
          <p:txBody>
            <a:bodyPr wrap="square">
              <a:noAutofit/>
            </a:bodyPr>
            <a:lstStyle/>
            <a:p>
              <a:pPr algn="ctr"/>
              <a:r>
                <a:rPr lang="en-US" sz="1400" i="1" dirty="0"/>
                <a:t>"Which device did you use to buy this item online?"</a:t>
              </a:r>
            </a:p>
          </p:txBody>
        </p:sp>
        <p:sp>
          <p:nvSpPr>
            <p:cNvPr id="76" name="Rettangolo 36"/>
            <p:cNvSpPr>
              <a:spLocks noChangeAspect="1" noChangeArrowheads="1"/>
            </p:cNvSpPr>
            <p:nvPr/>
          </p:nvSpPr>
          <p:spPr bwMode="auto">
            <a:xfrm>
              <a:off x="2468522" y="1543490"/>
              <a:ext cx="239608" cy="360000"/>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77" name="Freeform 37"/>
            <p:cNvSpPr>
              <a:spLocks noEditPoints="1"/>
            </p:cNvSpPr>
            <p:nvPr/>
          </p:nvSpPr>
          <p:spPr bwMode="auto">
            <a:xfrm>
              <a:off x="2542050" y="1611166"/>
              <a:ext cx="108001" cy="252000"/>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
        <p:nvSpPr>
          <p:cNvPr id="72" name="Oval 71"/>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9</a:t>
            </a:r>
            <a:endParaRPr lang="en-US" sz="1200" b="1" kern="0" dirty="0">
              <a:solidFill>
                <a:schemeClr val="accent5"/>
              </a:solidFill>
            </a:endParaRPr>
          </a:p>
        </p:txBody>
      </p:sp>
      <p:sp>
        <p:nvSpPr>
          <p:cNvPr id="78" name="TextBox 77"/>
          <p:cNvSpPr txBox="1"/>
          <p:nvPr/>
        </p:nvSpPr>
        <p:spPr>
          <a:xfrm>
            <a:off x="9628259" y="81619"/>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Online ecosystem</a:t>
            </a:r>
          </a:p>
        </p:txBody>
      </p:sp>
      <p:sp>
        <p:nvSpPr>
          <p:cNvPr id="79" name="Rectangle 78"/>
          <p:cNvSpPr/>
          <p:nvPr/>
        </p:nvSpPr>
        <p:spPr>
          <a:xfrm>
            <a:off x="5988050" y="2316163"/>
            <a:ext cx="3149984" cy="40426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600" i="1" dirty="0" smtClean="0">
                <a:solidFill>
                  <a:srgbClr val="575757"/>
                </a:solidFill>
              </a:rPr>
              <a:t>From Generation Z … to Silver</a:t>
            </a:r>
          </a:p>
        </p:txBody>
      </p:sp>
      <p:graphicFrame>
        <p:nvGraphicFramePr>
          <p:cNvPr id="80" name="Object 79"/>
          <p:cNvGraphicFramePr>
            <a:graphicFrameLocks/>
          </p:cNvGraphicFramePr>
          <p:nvPr>
            <p:custDataLst>
              <p:tags r:id="rId25"/>
            </p:custDataLst>
            <p:extLst>
              <p:ext uri="{D42A27DB-BD31-4B8C-83A1-F6EECF244321}">
                <p14:modId xmlns:p14="http://schemas.microsoft.com/office/powerpoint/2010/main" val="1679082497"/>
              </p:ext>
            </p:extLst>
          </p:nvPr>
        </p:nvGraphicFramePr>
        <p:xfrm>
          <a:off x="5702300" y="2679700"/>
          <a:ext cx="3790962" cy="3378156"/>
        </p:xfrm>
        <a:graphic>
          <a:graphicData uri="http://schemas.openxmlformats.org/presentationml/2006/ole">
            <mc:AlternateContent xmlns:mc="http://schemas.openxmlformats.org/markup-compatibility/2006">
              <mc:Choice xmlns:v="urn:schemas-microsoft-com:vml" Requires="v">
                <p:oleObj spid="_x0000_s1183206" name="Chart" r:id="rId51" imgW="3790962" imgH="3378156" progId="MSGraph.Chart.8">
                  <p:embed followColorScheme="full"/>
                </p:oleObj>
              </mc:Choice>
              <mc:Fallback>
                <p:oleObj name="Chart" r:id="rId51" imgW="3790962" imgH="3378156" progId="MSGraph.Chart.8">
                  <p:embed followColorScheme="full"/>
                  <p:pic>
                    <p:nvPicPr>
                      <p:cNvPr id="0" name=""/>
                      <p:cNvPicPr/>
                      <p:nvPr/>
                    </p:nvPicPr>
                    <p:blipFill>
                      <a:blip r:embed="rId52"/>
                      <a:stretch>
                        <a:fillRect/>
                      </a:stretch>
                    </p:blipFill>
                    <p:spPr>
                      <a:xfrm>
                        <a:off x="5702300" y="2679700"/>
                        <a:ext cx="3790962" cy="3378156"/>
                      </a:xfrm>
                      <a:prstGeom prst="rect">
                        <a:avLst/>
                      </a:prstGeom>
                    </p:spPr>
                  </p:pic>
                </p:oleObj>
              </mc:Fallback>
            </mc:AlternateContent>
          </a:graphicData>
        </a:graphic>
      </p:graphicFrame>
      <p:sp>
        <p:nvSpPr>
          <p:cNvPr id="90" name="Text Placeholder 3"/>
          <p:cNvSpPr>
            <a:spLocks noGrp="1"/>
          </p:cNvSpPr>
          <p:nvPr>
            <p:custDataLst>
              <p:tags r:id="rId26"/>
            </p:custDataLst>
          </p:nvPr>
        </p:nvSpPr>
        <p:spPr bwMode="gray">
          <a:xfrm>
            <a:off x="7431088" y="3552825"/>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5620A7C-A5FE-4658-A87D-A90F3756EFD7}" type="datetime'''''''''''''''''''''''''''''''''''5''''''''''5''''''%'">
              <a:rPr lang="en-US" altLang="en-US" sz="1300">
                <a:solidFill>
                  <a:schemeClr val="bg1"/>
                </a:solidFill>
              </a:rPr>
              <a:pPr/>
              <a:t>55%</a:t>
            </a:fld>
            <a:endParaRPr lang="en-US" sz="1300" dirty="0">
              <a:solidFill>
                <a:schemeClr val="bg1"/>
              </a:solidFill>
              <a:sym typeface="+mn-lt"/>
            </a:endParaRPr>
          </a:p>
        </p:txBody>
      </p:sp>
      <p:sp>
        <p:nvSpPr>
          <p:cNvPr id="85" name="Text Placeholder 3"/>
          <p:cNvSpPr>
            <a:spLocks noGrp="1"/>
          </p:cNvSpPr>
          <p:nvPr>
            <p:custDataLst>
              <p:tags r:id="rId27"/>
            </p:custDataLst>
          </p:nvPr>
        </p:nvSpPr>
        <p:spPr bwMode="gray">
          <a:xfrm>
            <a:off x="6497638" y="6045200"/>
            <a:ext cx="766763"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1914DA4-3498-4117-B890-2EEA9E11BC14}" type="datetime'Mi''''ll''''''''''''''''en''''''''''''''n''''''ial''s'">
              <a:rPr lang="en-US" altLang="en-US" b="1"/>
              <a:pPr/>
              <a:t>Millennials</a:t>
            </a:fld>
            <a:endParaRPr lang="en-US" b="1" dirty="0">
              <a:sym typeface="+mn-lt"/>
            </a:endParaRPr>
          </a:p>
        </p:txBody>
      </p:sp>
      <p:sp>
        <p:nvSpPr>
          <p:cNvPr id="93" name="Text Placeholder 3"/>
          <p:cNvSpPr>
            <a:spLocks noGrp="1"/>
          </p:cNvSpPr>
          <p:nvPr>
            <p:custDataLst>
              <p:tags r:id="rId28"/>
            </p:custDataLst>
          </p:nvPr>
        </p:nvSpPr>
        <p:spPr bwMode="gray">
          <a:xfrm>
            <a:off x="7431088" y="5108575"/>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18EE7D8-A824-4CB0-8122-D92B9A81632A}" type="datetime'''''''''''''''''''''''''''''''4''5''%'''''''''''''">
              <a:rPr lang="en-US" altLang="en-US" sz="1300">
                <a:solidFill>
                  <a:schemeClr val="bg1"/>
                </a:solidFill>
              </a:rPr>
              <a:pPr/>
              <a:t>45%</a:t>
            </a:fld>
            <a:endParaRPr lang="en-US" sz="1300" dirty="0">
              <a:solidFill>
                <a:schemeClr val="bg1"/>
              </a:solidFill>
              <a:sym typeface="+mn-lt"/>
            </a:endParaRPr>
          </a:p>
        </p:txBody>
      </p:sp>
      <p:sp>
        <p:nvSpPr>
          <p:cNvPr id="89" name="Text Placeholder 3"/>
          <p:cNvSpPr>
            <a:spLocks noGrp="1"/>
          </p:cNvSpPr>
          <p:nvPr>
            <p:custDataLst>
              <p:tags r:id="rId29"/>
            </p:custDataLst>
          </p:nvPr>
        </p:nvSpPr>
        <p:spPr bwMode="gray">
          <a:xfrm>
            <a:off x="6710363" y="5276850"/>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B3A054D-F03E-41A6-8C45-320AF840B29B}" type="datetime'''''''''''3''''''''''''''''''''4''''%'''''''">
              <a:rPr lang="en-US" altLang="en-US" sz="1300">
                <a:solidFill>
                  <a:schemeClr val="bg1"/>
                </a:solidFill>
              </a:rPr>
              <a:pPr/>
              <a:t>34%</a:t>
            </a:fld>
            <a:endParaRPr lang="en-US" sz="1300" dirty="0">
              <a:solidFill>
                <a:schemeClr val="bg1"/>
              </a:solidFill>
              <a:sym typeface="+mn-lt"/>
            </a:endParaRPr>
          </a:p>
        </p:txBody>
      </p:sp>
      <p:sp>
        <p:nvSpPr>
          <p:cNvPr id="82" name="Text Placeholder 3"/>
          <p:cNvSpPr>
            <a:spLocks noGrp="1"/>
          </p:cNvSpPr>
          <p:nvPr>
            <p:custDataLst>
              <p:tags r:id="rId30"/>
            </p:custDataLst>
          </p:nvPr>
        </p:nvSpPr>
        <p:spPr bwMode="gray">
          <a:xfrm>
            <a:off x="5992813" y="5419725"/>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D1B662D-F610-44C9-BFC8-FEC30BD9F720}" type="datetime'2''''''''''''''''5''''''''''''''%'''''''''''''''''">
              <a:rPr lang="en-US" altLang="en-US" sz="1300">
                <a:solidFill>
                  <a:schemeClr val="bg1"/>
                </a:solidFill>
              </a:rPr>
              <a:pPr/>
              <a:t>25%</a:t>
            </a:fld>
            <a:endParaRPr lang="en-US" sz="1300" dirty="0">
              <a:solidFill>
                <a:schemeClr val="bg1"/>
              </a:solidFill>
              <a:sym typeface="+mn-lt"/>
            </a:endParaRPr>
          </a:p>
        </p:txBody>
      </p:sp>
      <p:sp>
        <p:nvSpPr>
          <p:cNvPr id="81" name="Text Placeholder 3"/>
          <p:cNvSpPr>
            <a:spLocks noGrp="1"/>
          </p:cNvSpPr>
          <p:nvPr>
            <p:custDataLst>
              <p:tags r:id="rId31"/>
            </p:custDataLst>
          </p:nvPr>
        </p:nvSpPr>
        <p:spPr bwMode="gray">
          <a:xfrm>
            <a:off x="5992813" y="3863975"/>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7BFB740-87D2-4729-9043-A270F5B3B1CA}" type="datetime'7''''''''''''''''''''''''''5%'''">
              <a:rPr lang="en-US" altLang="en-US" sz="1300">
                <a:solidFill>
                  <a:schemeClr val="bg1"/>
                </a:solidFill>
              </a:rPr>
              <a:pPr/>
              <a:t>75%</a:t>
            </a:fld>
            <a:endParaRPr lang="en-US" sz="1300" dirty="0">
              <a:solidFill>
                <a:schemeClr val="bg1"/>
              </a:solidFill>
              <a:sym typeface="+mn-lt"/>
            </a:endParaRPr>
          </a:p>
        </p:txBody>
      </p:sp>
      <p:sp>
        <p:nvSpPr>
          <p:cNvPr id="88" name="Text Placeholder 3"/>
          <p:cNvSpPr>
            <a:spLocks noGrp="1"/>
          </p:cNvSpPr>
          <p:nvPr>
            <p:custDataLst>
              <p:tags r:id="rId32"/>
            </p:custDataLst>
          </p:nvPr>
        </p:nvSpPr>
        <p:spPr bwMode="gray">
          <a:xfrm>
            <a:off x="6710363" y="3721100"/>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2C72DEA-BC84-49F8-AA1E-883DC74B72C5}" type="datetime'''''''''''''6''''''''6''''''''''''''''%'''">
              <a:rPr lang="en-US" altLang="en-US" sz="1300">
                <a:solidFill>
                  <a:schemeClr val="bg1"/>
                </a:solidFill>
              </a:rPr>
              <a:pPr/>
              <a:t>66%</a:t>
            </a:fld>
            <a:endParaRPr lang="en-US" sz="1300" dirty="0">
              <a:solidFill>
                <a:schemeClr val="bg1"/>
              </a:solidFill>
              <a:sym typeface="+mn-lt"/>
            </a:endParaRPr>
          </a:p>
        </p:txBody>
      </p:sp>
      <p:sp>
        <p:nvSpPr>
          <p:cNvPr id="92" name="Text Placeholder 3"/>
          <p:cNvSpPr>
            <a:spLocks noGrp="1"/>
          </p:cNvSpPr>
          <p:nvPr>
            <p:custDataLst>
              <p:tags r:id="rId33"/>
            </p:custDataLst>
          </p:nvPr>
        </p:nvSpPr>
        <p:spPr bwMode="gray">
          <a:xfrm>
            <a:off x="5922963" y="6045200"/>
            <a:ext cx="479425"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258CA08-997B-4926-A561-49B2E26B2727}" type="datetime'''G''''''e''''''''''''''''n''''.'' ''''Z'''''''''">
              <a:rPr lang="en-US" altLang="en-US" b="1"/>
              <a:pPr/>
              <a:t>Gen. Z</a:t>
            </a:fld>
            <a:endParaRPr lang="en-US" b="1" dirty="0">
              <a:sym typeface="+mn-lt"/>
            </a:endParaRPr>
          </a:p>
        </p:txBody>
      </p:sp>
      <p:sp>
        <p:nvSpPr>
          <p:cNvPr id="84" name="Text Placeholder 3"/>
          <p:cNvSpPr>
            <a:spLocks noGrp="1"/>
          </p:cNvSpPr>
          <p:nvPr>
            <p:custDataLst>
              <p:tags r:id="rId34"/>
            </p:custDataLst>
          </p:nvPr>
        </p:nvSpPr>
        <p:spPr bwMode="gray">
          <a:xfrm>
            <a:off x="7358063" y="6045200"/>
            <a:ext cx="485775"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8E746F9-1829-41A5-8E6B-C53BA51F1AB0}" type="datetime'''''''G''''''''''''e''''''''n''. ''''''''X'''''">
              <a:rPr lang="en-US" altLang="en-US" b="1"/>
              <a:pPr/>
              <a:t>Gen. X</a:t>
            </a:fld>
            <a:endParaRPr lang="en-US" b="1" dirty="0">
              <a:sym typeface="+mn-lt"/>
            </a:endParaRPr>
          </a:p>
        </p:txBody>
      </p:sp>
      <p:sp>
        <p:nvSpPr>
          <p:cNvPr id="94" name="Text Placeholder 3"/>
          <p:cNvSpPr>
            <a:spLocks noGrp="1"/>
          </p:cNvSpPr>
          <p:nvPr>
            <p:custDataLst>
              <p:tags r:id="rId35"/>
            </p:custDataLst>
          </p:nvPr>
        </p:nvSpPr>
        <p:spPr bwMode="gray">
          <a:xfrm>
            <a:off x="8869363" y="4546600"/>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409B54E-BF56-4B31-A0F8-359EC3A5343C}" type="datetime'''''''''''''''8''''''''''''''''''''1''''''%'''''''''''''''''">
              <a:rPr lang="en-US" altLang="en-US" sz="1300">
                <a:solidFill>
                  <a:schemeClr val="bg1"/>
                </a:solidFill>
              </a:rPr>
              <a:pPr/>
              <a:t>81%</a:t>
            </a:fld>
            <a:endParaRPr lang="en-US" sz="1300" dirty="0">
              <a:solidFill>
                <a:schemeClr val="bg1"/>
              </a:solidFill>
              <a:sym typeface="+mn-lt"/>
            </a:endParaRPr>
          </a:p>
        </p:txBody>
      </p:sp>
      <p:sp>
        <p:nvSpPr>
          <p:cNvPr id="91" name="Text Placeholder 3"/>
          <p:cNvSpPr>
            <a:spLocks noGrp="1"/>
          </p:cNvSpPr>
          <p:nvPr>
            <p:custDataLst>
              <p:tags r:id="rId36"/>
            </p:custDataLst>
          </p:nvPr>
        </p:nvSpPr>
        <p:spPr bwMode="gray">
          <a:xfrm>
            <a:off x="8832850" y="6045200"/>
            <a:ext cx="414338"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F6D34F4-C096-4E50-B0F5-2E3DD9ACAF9A}" type="datetime'''''Si''''''''''''l''''''ve''''''''''r'''''''''''''''''''">
              <a:rPr lang="en-US" altLang="en-US" b="1"/>
              <a:pPr/>
              <a:t>Silver</a:t>
            </a:fld>
            <a:endParaRPr lang="en-US" b="1" dirty="0">
              <a:sym typeface="+mn-lt"/>
            </a:endParaRPr>
          </a:p>
        </p:txBody>
      </p:sp>
      <p:sp>
        <p:nvSpPr>
          <p:cNvPr id="86" name="Text Placeholder 3"/>
          <p:cNvSpPr>
            <a:spLocks noGrp="1"/>
          </p:cNvSpPr>
          <p:nvPr>
            <p:custDataLst>
              <p:tags r:id="rId37"/>
            </p:custDataLst>
          </p:nvPr>
        </p:nvSpPr>
        <p:spPr bwMode="gray">
          <a:xfrm>
            <a:off x="8010525" y="6045200"/>
            <a:ext cx="623888" cy="3651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40DB335-A87E-435C-B6B0-F60DF566EEE5}" type="datetime'Ba''''b''''y'' ''''''''B''''''''o''o''m''''''er''''s'">
              <a:rPr lang="en-US" altLang="en-US" b="1"/>
              <a:pPr/>
              <a:t>Baby Boomers</a:t>
            </a:fld>
            <a:endParaRPr lang="en-US" b="1" dirty="0">
              <a:sym typeface="+mn-lt"/>
            </a:endParaRPr>
          </a:p>
        </p:txBody>
      </p:sp>
      <p:sp>
        <p:nvSpPr>
          <p:cNvPr id="95" name="Text Placeholder 3"/>
          <p:cNvSpPr>
            <a:spLocks noGrp="1"/>
          </p:cNvSpPr>
          <p:nvPr>
            <p:custDataLst>
              <p:tags r:id="rId38"/>
            </p:custDataLst>
          </p:nvPr>
        </p:nvSpPr>
        <p:spPr bwMode="gray">
          <a:xfrm>
            <a:off x="8151813" y="4670425"/>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64BDA3F-7AF0-4125-95FD-9D66398E2EDE}" type="datetime'''''7''''''''''''''''3''''%'''''''''''">
              <a:rPr lang="en-US" altLang="en-US" sz="1300">
                <a:solidFill>
                  <a:schemeClr val="bg1"/>
                </a:solidFill>
              </a:rPr>
              <a:pPr/>
              <a:t>73%</a:t>
            </a:fld>
            <a:endParaRPr lang="en-US" sz="1300" dirty="0">
              <a:solidFill>
                <a:schemeClr val="bg1"/>
              </a:solidFill>
              <a:sym typeface="+mn-lt"/>
            </a:endParaRPr>
          </a:p>
        </p:txBody>
      </p:sp>
      <p:sp>
        <p:nvSpPr>
          <p:cNvPr id="87" name="Text Placeholder 3"/>
          <p:cNvSpPr>
            <a:spLocks noGrp="1"/>
          </p:cNvSpPr>
          <p:nvPr>
            <p:custDataLst>
              <p:tags r:id="rId39"/>
            </p:custDataLst>
          </p:nvPr>
        </p:nvSpPr>
        <p:spPr bwMode="gray">
          <a:xfrm>
            <a:off x="8151813" y="3114675"/>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9A0D47A-AEF2-44BC-9640-400FA8BC4F7C}" type="datetime'''''''''''''''''''''''''''2''''''''''''''''''''7''''%'">
              <a:rPr lang="en-US" altLang="en-US" sz="1300">
                <a:solidFill>
                  <a:schemeClr val="bg1"/>
                </a:solidFill>
              </a:rPr>
              <a:pPr/>
              <a:t>27%</a:t>
            </a:fld>
            <a:endParaRPr lang="en-US" sz="1300" dirty="0">
              <a:solidFill>
                <a:schemeClr val="bg1"/>
              </a:solidFill>
              <a:sym typeface="+mn-lt"/>
            </a:endParaRPr>
          </a:p>
        </p:txBody>
      </p:sp>
      <p:sp>
        <p:nvSpPr>
          <p:cNvPr id="83" name="Text Placeholder 3"/>
          <p:cNvSpPr>
            <a:spLocks noGrp="1"/>
          </p:cNvSpPr>
          <p:nvPr>
            <p:custDataLst>
              <p:tags r:id="rId40"/>
            </p:custDataLst>
          </p:nvPr>
        </p:nvSpPr>
        <p:spPr bwMode="gray">
          <a:xfrm>
            <a:off x="8869363" y="2990850"/>
            <a:ext cx="339725" cy="1984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2273FAC-184E-449A-8A3C-1DE70B050F97}" type="datetime'''''''''''''''1''''''''''''''''9''''%'''''''''''''''''''''">
              <a:rPr lang="en-US" altLang="en-US" sz="1300">
                <a:solidFill>
                  <a:schemeClr val="bg1"/>
                </a:solidFill>
              </a:rPr>
              <a:pPr/>
              <a:t>19%</a:t>
            </a:fld>
            <a:endParaRPr lang="en-US" sz="1300" dirty="0">
              <a:solidFill>
                <a:schemeClr val="bg1"/>
              </a:solidFill>
              <a:sym typeface="+mn-lt"/>
            </a:endParaRPr>
          </a:p>
        </p:txBody>
      </p:sp>
      <p:pic>
        <p:nvPicPr>
          <p:cNvPr id="96" name="flag_china"/>
          <p:cNvPicPr>
            <a:picLocks noChangeAspect="1" noChangeArrowheads="1"/>
          </p:cNvPicPr>
          <p:nvPr/>
        </p:nvPicPr>
        <p:blipFill rotWithShape="1">
          <a:blip r:embed="rId53"/>
          <a:srcRect l="120" t="1081" r="33256" b="-1081"/>
          <a:stretch/>
        </p:blipFill>
        <p:spPr bwMode="auto">
          <a:xfrm>
            <a:off x="10465484" y="6003878"/>
            <a:ext cx="291726" cy="291727"/>
          </a:xfrm>
          <a:prstGeom prst="ellipse">
            <a:avLst/>
          </a:prstGeom>
          <a:grpFill/>
          <a:ln w="23051">
            <a:gradFill flip="none" rotWithShape="1">
              <a:gsLst>
                <a:gs pos="0">
                  <a:schemeClr val="accent5"/>
                </a:gs>
                <a:gs pos="100000">
                  <a:schemeClr val="bg1">
                    <a:lumMod val="75000"/>
                  </a:schemeClr>
                </a:gs>
              </a:gsLst>
              <a:lin ang="2700000" scaled="1"/>
              <a:tileRect/>
            </a:gradFill>
          </a:ln>
        </p:spPr>
      </p:pic>
    </p:spTree>
    <p:extLst>
      <p:ext uri="{BB962C8B-B14F-4D97-AF65-F5344CB8AC3E}">
        <p14:creationId xmlns:p14="http://schemas.microsoft.com/office/powerpoint/2010/main" val="96743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ext uri="{D42A27DB-BD31-4B8C-83A1-F6EECF244321}">
                <p14:modId xmlns:p14="http://schemas.microsoft.com/office/powerpoint/2010/main" val="42597975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83985" name="think-cell Slide" r:id="rId48" imgW="395" imgH="394" progId="TCLayout.ActiveDocument.1">
                  <p:embed/>
                </p:oleObj>
              </mc:Choice>
              <mc:Fallback>
                <p:oleObj name="think-cell Slide" r:id="rId48" imgW="395" imgH="394" progId="TCLayout.ActiveDocument.1">
                  <p:embed/>
                  <p:pic>
                    <p:nvPicPr>
                      <p:cNvPr id="0" name=""/>
                      <p:cNvPicPr/>
                      <p:nvPr/>
                    </p:nvPicPr>
                    <p:blipFill>
                      <a:blip r:embed="rId49"/>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b="1" dirty="0" err="1" smtClean="0">
              <a:solidFill>
                <a:srgbClr val="FFFFFF"/>
              </a:solidFill>
              <a:latin typeface="Trebuchet MS" panose="020B0603020202020204" pitchFamily="34" charset="0"/>
              <a:sym typeface="Trebuchet MS" panose="020B0603020202020204" pitchFamily="34" charset="0"/>
            </a:endParaRPr>
          </a:p>
        </p:txBody>
      </p:sp>
      <p:sp>
        <p:nvSpPr>
          <p:cNvPr id="7" name="Title 6"/>
          <p:cNvSpPr>
            <a:spLocks noGrp="1"/>
          </p:cNvSpPr>
          <p:nvPr>
            <p:ph type="title"/>
          </p:nvPr>
        </p:nvSpPr>
        <p:spPr>
          <a:xfrm>
            <a:off x="629999" y="622800"/>
            <a:ext cx="11294907" cy="941796"/>
          </a:xfrm>
        </p:spPr>
        <p:txBody>
          <a:bodyPr/>
          <a:lstStyle/>
          <a:p>
            <a:r>
              <a:rPr lang="en-US" dirty="0"/>
              <a:t>Mono-brand still the most used channel by True-Luxury C</a:t>
            </a:r>
            <a:r>
              <a:rPr lang="en-US" dirty="0" smtClean="0"/>
              <a:t>onsumers, </a:t>
            </a:r>
            <a:r>
              <a:rPr lang="en-US" dirty="0"/>
              <a:t>gaining back some ground vs </a:t>
            </a:r>
            <a:r>
              <a:rPr lang="en-US" dirty="0" smtClean="0"/>
              <a:t>Dept. </a:t>
            </a:r>
            <a:r>
              <a:rPr lang="en-US" dirty="0"/>
              <a:t>Stores</a:t>
            </a:r>
          </a:p>
        </p:txBody>
      </p:sp>
      <p:sp>
        <p:nvSpPr>
          <p:cNvPr id="59" name="ee4pFootnotes"/>
          <p:cNvSpPr>
            <a:spLocks noChangeArrowheads="1"/>
          </p:cNvSpPr>
          <p:nvPr/>
        </p:nvSpPr>
        <p:spPr bwMode="auto">
          <a:xfrm>
            <a:off x="629999" y="6099306"/>
            <a:ext cx="7182000"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Note: Referred to last purchase</a:t>
            </a: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
        <p:nvSpPr>
          <p:cNvPr id="62" name="TextBox 61"/>
          <p:cNvSpPr txBox="1"/>
          <p:nvPr/>
        </p:nvSpPr>
        <p:spPr>
          <a:xfrm>
            <a:off x="1753905" y="2433574"/>
            <a:ext cx="4798818"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True-Luxury Global Consumers</a:t>
            </a:r>
            <a:endParaRPr lang="en-US" dirty="0">
              <a:solidFill>
                <a:srgbClr val="29BA74"/>
              </a:solidFill>
              <a:latin typeface="Trebuchet MS" panose="020B0603020202020204" pitchFamily="34" charset="0"/>
            </a:endParaRPr>
          </a:p>
        </p:txBody>
      </p:sp>
      <p:cxnSp>
        <p:nvCxnSpPr>
          <p:cNvPr id="12" name="Straight Connector 11"/>
          <p:cNvCxnSpPr/>
          <p:nvPr>
            <p:custDataLst>
              <p:tags r:id="rId4"/>
            </p:custDataLst>
          </p:nvPr>
        </p:nvCxnSpPr>
        <p:spPr bwMode="gray">
          <a:xfrm>
            <a:off x="2695575" y="4829175"/>
            <a:ext cx="504825" cy="238125"/>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custDataLst>
              <p:tags r:id="rId5"/>
            </p:custDataLst>
          </p:nvPr>
        </p:nvCxnSpPr>
        <p:spPr bwMode="gray">
          <a:xfrm>
            <a:off x="2695575" y="4352925"/>
            <a:ext cx="504825" cy="1524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custDataLst>
              <p:tags r:id="rId6"/>
            </p:custDataLst>
          </p:nvPr>
        </p:nvCxnSpPr>
        <p:spPr bwMode="gray">
          <a:xfrm flipV="1">
            <a:off x="4048125" y="2876550"/>
            <a:ext cx="504825" cy="9525"/>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custDataLst>
              <p:tags r:id="rId7"/>
            </p:custDataLst>
          </p:nvPr>
        </p:nvCxnSpPr>
        <p:spPr bwMode="gray">
          <a:xfrm>
            <a:off x="4048125" y="3476625"/>
            <a:ext cx="504825" cy="190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8"/>
            </p:custDataLst>
          </p:nvPr>
        </p:nvCxnSpPr>
        <p:spPr bwMode="gray">
          <a:xfrm>
            <a:off x="2695575" y="3381375"/>
            <a:ext cx="504825" cy="952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9"/>
            </p:custDataLst>
          </p:nvPr>
        </p:nvCxnSpPr>
        <p:spPr bwMode="gray">
          <a:xfrm>
            <a:off x="2695575" y="3752851"/>
            <a:ext cx="504825" cy="104775"/>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custDataLst>
              <p:tags r:id="rId10"/>
            </p:custDataLst>
          </p:nvPr>
        </p:nvCxnSpPr>
        <p:spPr bwMode="gray">
          <a:xfrm>
            <a:off x="2695575" y="2886075"/>
            <a:ext cx="504825"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11"/>
            </p:custDataLst>
          </p:nvPr>
        </p:nvCxnSpPr>
        <p:spPr bwMode="gray">
          <a:xfrm>
            <a:off x="2695575" y="3581400"/>
            <a:ext cx="504825" cy="66675"/>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custDataLst>
              <p:tags r:id="rId12"/>
            </p:custDataLst>
          </p:nvPr>
        </p:nvCxnSpPr>
        <p:spPr bwMode="gray">
          <a:xfrm flipV="1">
            <a:off x="4048125" y="3848100"/>
            <a:ext cx="504825" cy="9525"/>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custDataLst>
              <p:tags r:id="rId13"/>
            </p:custDataLst>
          </p:nvPr>
        </p:nvCxnSpPr>
        <p:spPr bwMode="gray">
          <a:xfrm flipV="1">
            <a:off x="4048125" y="4933950"/>
            <a:ext cx="504825" cy="1333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14"/>
            </p:custDataLst>
          </p:nvPr>
        </p:nvCxnSpPr>
        <p:spPr bwMode="gray">
          <a:xfrm flipV="1">
            <a:off x="4048125" y="4362450"/>
            <a:ext cx="504825" cy="142875"/>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custDataLst>
              <p:tags r:id="rId15"/>
            </p:custDataLst>
          </p:nvPr>
        </p:nvCxnSpPr>
        <p:spPr bwMode="gray">
          <a:xfrm>
            <a:off x="4048125" y="3648075"/>
            <a:ext cx="504825" cy="190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52" name="Object 151"/>
          <p:cNvGraphicFramePr>
            <a:graphicFrameLocks/>
          </p:cNvGraphicFramePr>
          <p:nvPr>
            <p:custDataLst>
              <p:tags r:id="rId16"/>
            </p:custDataLst>
            <p:extLst>
              <p:ext uri="{D42A27DB-BD31-4B8C-83A1-F6EECF244321}">
                <p14:modId xmlns:p14="http://schemas.microsoft.com/office/powerpoint/2010/main" val="3661210571"/>
              </p:ext>
            </p:extLst>
          </p:nvPr>
        </p:nvGraphicFramePr>
        <p:xfrm>
          <a:off x="1485900" y="2743200"/>
          <a:ext cx="4267200" cy="3314700"/>
        </p:xfrm>
        <a:graphic>
          <a:graphicData uri="http://schemas.openxmlformats.org/presentationml/2006/ole">
            <mc:AlternateContent xmlns:mc="http://schemas.openxmlformats.org/markup-compatibility/2006">
              <mc:Choice xmlns:v="urn:schemas-microsoft-com:vml" Requires="v">
                <p:oleObj spid="_x0000_s1183986" name="Chart" r:id="rId50" imgW="4267200" imgH="3314700" progId="MSGraph.Chart.8">
                  <p:embed followColorScheme="full"/>
                </p:oleObj>
              </mc:Choice>
              <mc:Fallback>
                <p:oleObj name="Chart" r:id="rId50" imgW="4267200" imgH="3314700" progId="MSGraph.Chart.8">
                  <p:embed followColorScheme="full"/>
                  <p:pic>
                    <p:nvPicPr>
                      <p:cNvPr id="0" name=""/>
                      <p:cNvPicPr/>
                      <p:nvPr/>
                    </p:nvPicPr>
                    <p:blipFill>
                      <a:blip r:embed="rId51"/>
                      <a:stretch>
                        <a:fillRect/>
                      </a:stretch>
                    </p:blipFill>
                    <p:spPr>
                      <a:xfrm>
                        <a:off x="1485900" y="2743200"/>
                        <a:ext cx="4267200" cy="3314700"/>
                      </a:xfrm>
                      <a:prstGeom prst="rect">
                        <a:avLst/>
                      </a:prstGeom>
                    </p:spPr>
                  </p:pic>
                </p:oleObj>
              </mc:Fallback>
            </mc:AlternateContent>
          </a:graphicData>
        </a:graphic>
      </p:graphicFrame>
      <p:sp useBgFill="1">
        <p:nvSpPr>
          <p:cNvPr id="5" name="Freeform 4"/>
          <p:cNvSpPr/>
          <p:nvPr>
            <p:custDataLst>
              <p:tags r:id="rId17"/>
            </p:custDataLst>
          </p:nvPr>
        </p:nvSpPr>
        <p:spPr bwMode="gray">
          <a:xfrm>
            <a:off x="2900363" y="5822950"/>
            <a:ext cx="96838" cy="146051"/>
          </a:xfrm>
          <a:custGeom>
            <a:avLst/>
            <a:gdLst/>
            <a:ahLst/>
            <a:cxnLst/>
            <a:rect l="0" t="0" r="0" b="0"/>
            <a:pathLst>
              <a:path w="96838" h="146051">
                <a:moveTo>
                  <a:pt x="96837" y="0"/>
                </a:moveTo>
                <a:lnTo>
                  <a:pt x="57150" y="146050"/>
                </a:lnTo>
                <a:lnTo>
                  <a:pt x="0" y="146050"/>
                </a:lnTo>
                <a:lnTo>
                  <a:pt x="39687" y="0"/>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p:nvSpPr>
          <p:cNvPr id="4" name="Freeform 3"/>
          <p:cNvSpPr/>
          <p:nvPr>
            <p:custDataLst>
              <p:tags r:id="rId18"/>
            </p:custDataLst>
          </p:nvPr>
        </p:nvSpPr>
        <p:spPr bwMode="gray">
          <a:xfrm>
            <a:off x="2957513" y="5822950"/>
            <a:ext cx="39688" cy="146051"/>
          </a:xfrm>
          <a:custGeom>
            <a:avLst/>
            <a:gdLst/>
            <a:ahLst/>
            <a:cxnLst/>
            <a:rect l="0" t="0" r="0" b="0"/>
            <a:pathLst>
              <a:path w="39688" h="146051">
                <a:moveTo>
                  <a:pt x="39687"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Freeform 2"/>
          <p:cNvSpPr/>
          <p:nvPr>
            <p:custDataLst>
              <p:tags r:id="rId19"/>
            </p:custDataLst>
          </p:nvPr>
        </p:nvSpPr>
        <p:spPr bwMode="gray">
          <a:xfrm>
            <a:off x="2900363" y="5822950"/>
            <a:ext cx="39688" cy="146051"/>
          </a:xfrm>
          <a:custGeom>
            <a:avLst/>
            <a:gdLst/>
            <a:ahLst/>
            <a:cxnLst/>
            <a:rect l="0" t="0" r="0" b="0"/>
            <a:pathLst>
              <a:path w="39688" h="146051">
                <a:moveTo>
                  <a:pt x="39687"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 name="Text Placeholder 3"/>
          <p:cNvSpPr>
            <a:spLocks noGrp="1"/>
          </p:cNvSpPr>
          <p:nvPr>
            <p:custDataLst>
              <p:tags r:id="rId20"/>
            </p:custDataLst>
          </p:nvPr>
        </p:nvSpPr>
        <p:spPr bwMode="gray">
          <a:xfrm>
            <a:off x="2160588" y="3576638"/>
            <a:ext cx="231775" cy="182563"/>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F6FD193-3A08-4342-BBE5-8A40D699DC78}" type="datetime'''''6''''''''''''''''''''''''''''%'''''''''''">
              <a:rPr lang="en-US" altLang="en-US">
                <a:solidFill>
                  <a:schemeClr val="bg1"/>
                </a:solidFill>
              </a:rPr>
              <a:pPr/>
              <a:t>6%</a:t>
            </a:fld>
            <a:endParaRPr lang="en-US" dirty="0">
              <a:solidFill>
                <a:schemeClr val="bg1"/>
              </a:solidFill>
              <a:sym typeface="+mn-lt"/>
            </a:endParaRPr>
          </a:p>
        </p:txBody>
      </p:sp>
      <p:sp>
        <p:nvSpPr>
          <p:cNvPr id="373" name="Text Placeholder 3"/>
          <p:cNvSpPr>
            <a:spLocks noGrp="1"/>
          </p:cNvSpPr>
          <p:nvPr>
            <p:custDataLst>
              <p:tags r:id="rId21"/>
            </p:custDataLst>
          </p:nvPr>
        </p:nvSpPr>
        <p:spPr bwMode="gray">
          <a:xfrm>
            <a:off x="2120900" y="30432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86E00FC-8D42-4C48-8C43-225802989F12}" type="datetime'1''''''6''''''''''''''''''''''''''''%'''''''''''">
              <a:rPr lang="en-US" altLang="en-US"/>
              <a:pPr/>
              <a:t>16%</a:t>
            </a:fld>
            <a:endParaRPr lang="en-US" dirty="0">
              <a:sym typeface="+mn-lt"/>
            </a:endParaRPr>
          </a:p>
        </p:txBody>
      </p:sp>
      <p:sp>
        <p:nvSpPr>
          <p:cNvPr id="58" name="Text Placeholder 3"/>
          <p:cNvSpPr>
            <a:spLocks noGrp="1"/>
          </p:cNvSpPr>
          <p:nvPr>
            <p:custDataLst>
              <p:tags r:id="rId22"/>
            </p:custDataLst>
          </p:nvPr>
        </p:nvSpPr>
        <p:spPr bwMode="gray">
          <a:xfrm>
            <a:off x="914400" y="5272088"/>
            <a:ext cx="841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C22BFD6C-BA6A-46DF-9C14-BB39529059CA}" type="datetime'M''''''''''''on''''o''''-''''''''''''br''a''n''d'''''">
              <a:rPr lang="en-US" altLang="en-US" b="1"/>
              <a:pPr/>
              <a:t>Mono-brand</a:t>
            </a:fld>
            <a:endParaRPr lang="en-US" b="1" dirty="0">
              <a:sym typeface="+mn-lt"/>
            </a:endParaRPr>
          </a:p>
        </p:txBody>
      </p:sp>
      <p:sp>
        <p:nvSpPr>
          <p:cNvPr id="113" name="Text Placeholder 3"/>
          <p:cNvSpPr>
            <a:spLocks noGrp="1"/>
          </p:cNvSpPr>
          <p:nvPr>
            <p:custDataLst>
              <p:tags r:id="rId23"/>
            </p:custDataLst>
          </p:nvPr>
        </p:nvSpPr>
        <p:spPr bwMode="gray">
          <a:xfrm>
            <a:off x="935038" y="4500563"/>
            <a:ext cx="82073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775ECDB4-4FED-4E16-86FA-3FE27609E4FF}" type="datetime'''M''ul''''t''''''i''-''''''''''''b''''''r''''and'">
              <a:rPr lang="en-US" altLang="en-US" b="1"/>
              <a:pPr/>
              <a:t>Multi-brand</a:t>
            </a:fld>
            <a:endParaRPr lang="en-US" b="1" dirty="0">
              <a:sym typeface="+mn-lt"/>
            </a:endParaRPr>
          </a:p>
        </p:txBody>
      </p:sp>
      <p:sp>
        <p:nvSpPr>
          <p:cNvPr id="114" name="Text Placeholder 3"/>
          <p:cNvSpPr>
            <a:spLocks noGrp="1"/>
          </p:cNvSpPr>
          <p:nvPr>
            <p:custDataLst>
              <p:tags r:id="rId24"/>
            </p:custDataLst>
          </p:nvPr>
        </p:nvSpPr>
        <p:spPr bwMode="gray">
          <a:xfrm>
            <a:off x="334963" y="3962400"/>
            <a:ext cx="14208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842CF43B-6B40-4157-AD43-F2F51FA6C6B3}" type="datetime'''''High''-''en''d'''' ''''d''''e''''''p''t'' ''''''store'">
              <a:rPr lang="en-US" altLang="en-US" b="1"/>
              <a:pPr/>
              <a:t>High-end dept store</a:t>
            </a:fld>
            <a:endParaRPr lang="en-US" b="1" dirty="0">
              <a:sym typeface="+mn-lt"/>
            </a:endParaRPr>
          </a:p>
        </p:txBody>
      </p:sp>
      <p:sp>
        <p:nvSpPr>
          <p:cNvPr id="104" name="Text Placeholder 3"/>
          <p:cNvSpPr>
            <a:spLocks noGrp="1"/>
          </p:cNvSpPr>
          <p:nvPr>
            <p:custDataLst>
              <p:tags r:id="rId25"/>
            </p:custDataLst>
          </p:nvPr>
        </p:nvSpPr>
        <p:spPr bwMode="gray">
          <a:xfrm>
            <a:off x="2160588" y="3390900"/>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A746A2B-9230-40A9-BF73-35E328FB2CA9}" type="datetime'''''''''''''''''''''''''7''''''''%'''''''''''''">
              <a:rPr lang="en-US" altLang="en-US">
                <a:solidFill>
                  <a:schemeClr val="bg1"/>
                </a:solidFill>
              </a:rPr>
              <a:pPr/>
              <a:t>7%</a:t>
            </a:fld>
            <a:endParaRPr lang="en-US" dirty="0">
              <a:solidFill>
                <a:schemeClr val="bg1"/>
              </a:solidFill>
              <a:sym typeface="+mn-lt"/>
            </a:endParaRPr>
          </a:p>
        </p:txBody>
      </p:sp>
      <p:sp>
        <p:nvSpPr>
          <p:cNvPr id="106" name="Text Placeholder 3"/>
          <p:cNvSpPr>
            <a:spLocks noGrp="1"/>
          </p:cNvSpPr>
          <p:nvPr>
            <p:custDataLst>
              <p:tags r:id="rId26"/>
            </p:custDataLst>
          </p:nvPr>
        </p:nvSpPr>
        <p:spPr bwMode="gray">
          <a:xfrm>
            <a:off x="2120900" y="3962400"/>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21950B5-EEEA-4D58-8D5C-3203D4B290AE}" type="datetime'''''2''''''''''0''''''''''''''''''%'''''''''''''">
              <a:rPr lang="en-US" altLang="en-US">
                <a:solidFill>
                  <a:schemeClr val="bg1"/>
                </a:solidFill>
              </a:rPr>
              <a:pPr/>
              <a:t>20%</a:t>
            </a:fld>
            <a:endParaRPr lang="en-US" dirty="0">
              <a:solidFill>
                <a:schemeClr val="bg1"/>
              </a:solidFill>
              <a:sym typeface="+mn-lt"/>
            </a:endParaRPr>
          </a:p>
        </p:txBody>
      </p:sp>
      <p:sp>
        <p:nvSpPr>
          <p:cNvPr id="70" name="Text Placeholder 3"/>
          <p:cNvSpPr>
            <a:spLocks noGrp="1"/>
          </p:cNvSpPr>
          <p:nvPr>
            <p:custDataLst>
              <p:tags r:id="rId27"/>
            </p:custDataLst>
          </p:nvPr>
        </p:nvSpPr>
        <p:spPr bwMode="gray">
          <a:xfrm>
            <a:off x="4816475" y="40147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8BABC97-DEE7-45B0-8EA1-FEEA21910477}" type="datetime'1''''''''7''''''%'">
              <a:rPr lang="en-US" altLang="en-US">
                <a:solidFill>
                  <a:schemeClr val="bg1"/>
                </a:solidFill>
                <a:sym typeface="+mn-lt"/>
              </a:rPr>
              <a:pPr algn="ctr">
                <a:lnSpc>
                  <a:spcPct val="100000"/>
                </a:lnSpc>
                <a:spcBef>
                  <a:spcPct val="0"/>
                </a:spcBef>
                <a:spcAft>
                  <a:spcPct val="0"/>
                </a:spcAft>
              </a:pPr>
              <a:t>17%</a:t>
            </a:fld>
            <a:endParaRPr lang="en-US" dirty="0">
              <a:solidFill>
                <a:schemeClr val="bg1"/>
              </a:solidFill>
              <a:sym typeface="+mn-lt"/>
            </a:endParaRPr>
          </a:p>
        </p:txBody>
      </p:sp>
      <p:sp>
        <p:nvSpPr>
          <p:cNvPr id="64" name="Text Placeholder 3"/>
          <p:cNvSpPr>
            <a:spLocks noGrp="1"/>
          </p:cNvSpPr>
          <p:nvPr>
            <p:custDataLst>
              <p:tags r:id="rId28"/>
            </p:custDataLst>
          </p:nvPr>
        </p:nvSpPr>
        <p:spPr bwMode="gray">
          <a:xfrm>
            <a:off x="3468688" y="40909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F0A030C-A82C-46BC-9700-FDB3E1F5F02E}" type="datetime'''''''''2''''2''''''''''''''''''''''''''''''''''%'''''''''''''">
              <a:rPr lang="en-US" altLang="en-US">
                <a:solidFill>
                  <a:schemeClr val="bg1"/>
                </a:solidFill>
                <a:sym typeface="+mn-lt"/>
              </a:rPr>
              <a:pPr algn="ctr">
                <a:lnSpc>
                  <a:spcPct val="100000"/>
                </a:lnSpc>
                <a:spcBef>
                  <a:spcPct val="0"/>
                </a:spcBef>
                <a:spcAft>
                  <a:spcPct val="0"/>
                </a:spcAft>
              </a:pPr>
              <a:t>22%</a:t>
            </a:fld>
            <a:endParaRPr lang="en-US" dirty="0">
              <a:solidFill>
                <a:schemeClr val="bg1"/>
              </a:solidFill>
              <a:sym typeface="+mn-lt"/>
            </a:endParaRPr>
          </a:p>
        </p:txBody>
      </p:sp>
      <p:sp>
        <p:nvSpPr>
          <p:cNvPr id="71" name="Text Placeholder 3"/>
          <p:cNvSpPr>
            <a:spLocks noGrp="1"/>
          </p:cNvSpPr>
          <p:nvPr>
            <p:custDataLst>
              <p:tags r:id="rId29"/>
            </p:custDataLst>
          </p:nvPr>
        </p:nvSpPr>
        <p:spPr bwMode="gray">
          <a:xfrm>
            <a:off x="4856163" y="3667125"/>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F01CCDD-30A3-4F1E-9725-75F3D9B7471D}" type="datetime'''''''''''6''''''''%'''''''''''''''''''''''''">
              <a:rPr lang="en-US" altLang="en-US">
                <a:solidFill>
                  <a:schemeClr val="bg1"/>
                </a:solidFill>
                <a:sym typeface="+mn-lt"/>
              </a:rPr>
              <a:pPr algn="ctr">
                <a:lnSpc>
                  <a:spcPct val="100000"/>
                </a:lnSpc>
                <a:spcBef>
                  <a:spcPct val="0"/>
                </a:spcBef>
                <a:spcAft>
                  <a:spcPct val="0"/>
                </a:spcAft>
              </a:pPr>
              <a:t>6%</a:t>
            </a:fld>
            <a:endParaRPr lang="en-US" dirty="0">
              <a:solidFill>
                <a:schemeClr val="bg1"/>
              </a:solidFill>
              <a:sym typeface="+mn-lt"/>
            </a:endParaRPr>
          </a:p>
        </p:txBody>
      </p:sp>
      <p:sp>
        <p:nvSpPr>
          <p:cNvPr id="68" name="Text Placeholder 3"/>
          <p:cNvSpPr>
            <a:spLocks noGrp="1"/>
          </p:cNvSpPr>
          <p:nvPr>
            <p:custDataLst>
              <p:tags r:id="rId30"/>
            </p:custDataLst>
          </p:nvPr>
        </p:nvSpPr>
        <p:spPr bwMode="gray">
          <a:xfrm>
            <a:off x="4816475" y="5324475"/>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A5F8BF9-B901-4EBA-A0E1-D6C511FBB9F3}" type="datetime'''''''''''''''''''''''''3''2''''''''''''''''%'''">
              <a:rPr lang="en-US" altLang="en-US">
                <a:sym typeface="+mn-lt"/>
              </a:rPr>
              <a:pPr algn="ctr">
                <a:lnSpc>
                  <a:spcPct val="100000"/>
                </a:lnSpc>
                <a:spcBef>
                  <a:spcPct val="0"/>
                </a:spcBef>
                <a:spcAft>
                  <a:spcPct val="0"/>
                </a:spcAft>
              </a:pPr>
              <a:t>32%</a:t>
            </a:fld>
            <a:endParaRPr lang="en-US" dirty="0">
              <a:sym typeface="+mn-lt"/>
            </a:endParaRPr>
          </a:p>
        </p:txBody>
      </p:sp>
      <p:sp>
        <p:nvSpPr>
          <p:cNvPr id="69" name="Text Placeholder 3"/>
          <p:cNvSpPr>
            <a:spLocks noGrp="1"/>
          </p:cNvSpPr>
          <p:nvPr>
            <p:custDataLst>
              <p:tags r:id="rId31"/>
            </p:custDataLst>
          </p:nvPr>
        </p:nvSpPr>
        <p:spPr bwMode="gray">
          <a:xfrm>
            <a:off x="4816475" y="45577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B351789-021D-4780-A835-81EA9D73C0FC}" type="datetime'''''''''''''''''''''''''''1''''''''''''9%'''''">
              <a:rPr lang="en-US" altLang="en-US">
                <a:solidFill>
                  <a:schemeClr val="bg1"/>
                </a:solidFill>
                <a:sym typeface="+mn-lt"/>
              </a:rPr>
              <a:pPr algn="ctr">
                <a:lnSpc>
                  <a:spcPct val="100000"/>
                </a:lnSpc>
                <a:spcBef>
                  <a:spcPct val="0"/>
                </a:spcBef>
                <a:spcAft>
                  <a:spcPct val="0"/>
                </a:spcAft>
              </a:pPr>
              <a:t>19%</a:t>
            </a:fld>
            <a:endParaRPr lang="en-US" dirty="0">
              <a:solidFill>
                <a:schemeClr val="bg1"/>
              </a:solidFill>
              <a:sym typeface="+mn-lt"/>
            </a:endParaRPr>
          </a:p>
        </p:txBody>
      </p:sp>
      <p:sp>
        <p:nvSpPr>
          <p:cNvPr id="73" name="Text Placeholder 3"/>
          <p:cNvSpPr>
            <a:spLocks noGrp="1"/>
          </p:cNvSpPr>
          <p:nvPr>
            <p:custDataLst>
              <p:tags r:id="rId32"/>
            </p:custDataLst>
          </p:nvPr>
        </p:nvSpPr>
        <p:spPr bwMode="gray">
          <a:xfrm>
            <a:off x="4816475" y="3095625"/>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69BD8267-2605-4C12-A888-1FD9A1458746}" type="datetime'''''''''''''''''2''''''''''''''''''''''0''''''''''%'">
              <a:rPr lang="en-US" altLang="en-US">
                <a:sym typeface="+mn-lt"/>
              </a:rPr>
              <a:pPr algn="ctr">
                <a:lnSpc>
                  <a:spcPct val="100000"/>
                </a:lnSpc>
                <a:spcBef>
                  <a:spcPct val="0"/>
                </a:spcBef>
                <a:spcAft>
                  <a:spcPct val="0"/>
                </a:spcAft>
              </a:pPr>
              <a:t>20%</a:t>
            </a:fld>
            <a:endParaRPr lang="en-US" dirty="0">
              <a:sym typeface="+mn-lt"/>
            </a:endParaRPr>
          </a:p>
        </p:txBody>
      </p:sp>
      <p:sp>
        <p:nvSpPr>
          <p:cNvPr id="72" name="Text Placeholder 3"/>
          <p:cNvSpPr>
            <a:spLocks noGrp="1"/>
          </p:cNvSpPr>
          <p:nvPr>
            <p:custDataLst>
              <p:tags r:id="rId33"/>
            </p:custDataLst>
          </p:nvPr>
        </p:nvSpPr>
        <p:spPr bwMode="gray">
          <a:xfrm>
            <a:off x="4856163" y="3490913"/>
            <a:ext cx="231775" cy="182563"/>
          </a:xfrm>
          <a:prstGeom prst="rect">
            <a:avLst/>
          </a:prstGeom>
          <a:noFill/>
          <a:extLst>
            <a:ext uri="{909E8E84-426E-40dd-AFC4-6F175D3DCCD1}">
              <a14:hiddenFill xmlns:a14="http://schemas.microsoft.com/office/drawing/2010/main">
                <a:solidFill>
                  <a:srgbClr val="3EAD9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145A279-3E1B-40AF-8268-BD55B79E77E2}" type="datetime'''''''''''''''''''''''6''''%'''''''''''">
              <a:rPr lang="en-US" altLang="en-US">
                <a:solidFill>
                  <a:schemeClr val="bg1"/>
                </a:solidFill>
                <a:sym typeface="+mn-lt"/>
              </a:rPr>
              <a:pPr algn="ctr">
                <a:lnSpc>
                  <a:spcPct val="100000"/>
                </a:lnSpc>
                <a:spcBef>
                  <a:spcPct val="0"/>
                </a:spcBef>
                <a:spcAft>
                  <a:spcPct val="0"/>
                </a:spcAft>
              </a:pPr>
              <a:t>6%</a:t>
            </a:fld>
            <a:endParaRPr lang="en-US" dirty="0">
              <a:solidFill>
                <a:schemeClr val="bg1"/>
              </a:solidFill>
              <a:sym typeface="+mn-lt"/>
            </a:endParaRPr>
          </a:p>
        </p:txBody>
      </p:sp>
      <p:sp>
        <p:nvSpPr>
          <p:cNvPr id="65" name="Text Placeholder 3"/>
          <p:cNvSpPr>
            <a:spLocks noGrp="1"/>
          </p:cNvSpPr>
          <p:nvPr>
            <p:custDataLst>
              <p:tags r:id="rId34"/>
            </p:custDataLst>
          </p:nvPr>
        </p:nvSpPr>
        <p:spPr bwMode="gray">
          <a:xfrm>
            <a:off x="3508375" y="3662363"/>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5F610E8-0B37-4478-8BF8-2320D9B97451}" type="datetime'''''''''''''''''''''''''''7''''''''''''''''%'''''''''">
              <a:rPr lang="en-US" altLang="en-US">
                <a:solidFill>
                  <a:schemeClr val="bg1"/>
                </a:solidFill>
                <a:sym typeface="+mn-lt"/>
              </a:rPr>
              <a:pPr algn="ctr">
                <a:lnSpc>
                  <a:spcPct val="100000"/>
                </a:lnSpc>
                <a:spcBef>
                  <a:spcPct val="0"/>
                </a:spcBef>
                <a:spcAft>
                  <a:spcPct val="0"/>
                </a:spcAft>
              </a:pPr>
              <a:t>7%</a:t>
            </a:fld>
            <a:endParaRPr lang="en-US" dirty="0">
              <a:solidFill>
                <a:schemeClr val="bg1"/>
              </a:solidFill>
              <a:sym typeface="+mn-lt"/>
            </a:endParaRPr>
          </a:p>
        </p:txBody>
      </p:sp>
      <p:sp>
        <p:nvSpPr>
          <p:cNvPr id="61" name="Text Placeholder 3"/>
          <p:cNvSpPr>
            <a:spLocks noGrp="1"/>
          </p:cNvSpPr>
          <p:nvPr>
            <p:custDataLst>
              <p:tags r:id="rId35"/>
            </p:custDataLst>
          </p:nvPr>
        </p:nvSpPr>
        <p:spPr bwMode="gray">
          <a:xfrm>
            <a:off x="3468688" y="5391150"/>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50AE1A0-A702-44C1-973F-C719A5F75C03}" type="datetime'''2''''''7''''''%'''''''''''''''''''''''''''''">
              <a:rPr lang="en-US" altLang="en-US">
                <a:sym typeface="+mn-lt"/>
              </a:rPr>
              <a:pPr algn="ctr">
                <a:lnSpc>
                  <a:spcPct val="100000"/>
                </a:lnSpc>
                <a:spcBef>
                  <a:spcPct val="0"/>
                </a:spcBef>
                <a:spcAft>
                  <a:spcPct val="0"/>
                </a:spcAft>
              </a:pPr>
              <a:t>27%</a:t>
            </a:fld>
            <a:endParaRPr lang="en-US" dirty="0">
              <a:sym typeface="+mn-lt"/>
            </a:endParaRPr>
          </a:p>
        </p:txBody>
      </p:sp>
      <p:sp>
        <p:nvSpPr>
          <p:cNvPr id="82" name="Text Placeholder 3"/>
          <p:cNvSpPr>
            <a:spLocks noGrp="1"/>
          </p:cNvSpPr>
          <p:nvPr>
            <p:custDataLst>
              <p:tags r:id="rId36"/>
            </p:custDataLst>
          </p:nvPr>
        </p:nvSpPr>
        <p:spPr bwMode="gray">
          <a:xfrm>
            <a:off x="3440113" y="6035675"/>
            <a:ext cx="3683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51A1B59-D61D-43A9-998A-B5675F97E252}" type="datetime'''''''''''''''''''''''''''''''''''''2''0''''''''1''6'''''''''">
              <a:rPr lang="en-US" altLang="en-US" b="1">
                <a:sym typeface="+mn-lt"/>
              </a:rPr>
              <a:pPr algn="ctr">
                <a:lnSpc>
                  <a:spcPct val="100000"/>
                </a:lnSpc>
                <a:spcBef>
                  <a:spcPct val="0"/>
                </a:spcBef>
                <a:spcAft>
                  <a:spcPct val="0"/>
                </a:spcAft>
              </a:pPr>
              <a:t>2016</a:t>
            </a:fld>
            <a:endParaRPr lang="en-US" b="1" dirty="0">
              <a:sym typeface="+mn-lt"/>
            </a:endParaRPr>
          </a:p>
        </p:txBody>
      </p:sp>
      <p:sp>
        <p:nvSpPr>
          <p:cNvPr id="63" name="Text Placeholder 3"/>
          <p:cNvSpPr>
            <a:spLocks noGrp="1"/>
          </p:cNvSpPr>
          <p:nvPr>
            <p:custDataLst>
              <p:tags r:id="rId37"/>
            </p:custDataLst>
          </p:nvPr>
        </p:nvSpPr>
        <p:spPr bwMode="gray">
          <a:xfrm>
            <a:off x="3468688" y="4695825"/>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0E78765-8634-44C3-A004-EE53ED3253B7}" type="datetime'''''''''''''1''''9''''''''%'''''''''''''">
              <a:rPr lang="en-US" altLang="en-US">
                <a:solidFill>
                  <a:schemeClr val="bg1"/>
                </a:solidFill>
                <a:sym typeface="+mn-lt"/>
              </a:rPr>
              <a:pPr algn="ctr">
                <a:lnSpc>
                  <a:spcPct val="100000"/>
                </a:lnSpc>
                <a:spcBef>
                  <a:spcPct val="0"/>
                </a:spcBef>
                <a:spcAft>
                  <a:spcPct val="0"/>
                </a:spcAft>
              </a:pPr>
              <a:t>19%</a:t>
            </a:fld>
            <a:endParaRPr lang="en-US" dirty="0">
              <a:solidFill>
                <a:schemeClr val="bg1"/>
              </a:solidFill>
              <a:sym typeface="+mn-lt"/>
            </a:endParaRPr>
          </a:p>
        </p:txBody>
      </p:sp>
      <p:sp>
        <p:nvSpPr>
          <p:cNvPr id="66" name="Text Placeholder 3"/>
          <p:cNvSpPr>
            <a:spLocks noGrp="1"/>
          </p:cNvSpPr>
          <p:nvPr>
            <p:custDataLst>
              <p:tags r:id="rId38"/>
            </p:custDataLst>
          </p:nvPr>
        </p:nvSpPr>
        <p:spPr bwMode="gray">
          <a:xfrm>
            <a:off x="3508375" y="3471863"/>
            <a:ext cx="231775" cy="182563"/>
          </a:xfrm>
          <a:prstGeom prst="rect">
            <a:avLst/>
          </a:prstGeom>
          <a:noFill/>
          <a:extLst>
            <a:ext uri="{909E8E84-426E-40dd-AFC4-6F175D3DCCD1}">
              <a14:hiddenFill xmlns:a14="http://schemas.microsoft.com/office/drawing/2010/main">
                <a:solidFill>
                  <a:srgbClr val="3EAD9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22E9308-85C9-4EFB-BCCE-D6D38CED4937}" type="datetime'''''''''''''''''6''%'''''''''''''''''''''''''">
              <a:rPr lang="en-US" altLang="en-US">
                <a:solidFill>
                  <a:schemeClr val="bg1"/>
                </a:solidFill>
                <a:sym typeface="+mn-lt"/>
              </a:rPr>
              <a:pPr algn="ctr">
                <a:lnSpc>
                  <a:spcPct val="100000"/>
                </a:lnSpc>
                <a:spcBef>
                  <a:spcPct val="0"/>
                </a:spcBef>
                <a:spcAft>
                  <a:spcPct val="0"/>
                </a:spcAft>
              </a:pPr>
              <a:t>6%</a:t>
            </a:fld>
            <a:endParaRPr lang="en-US" dirty="0">
              <a:solidFill>
                <a:schemeClr val="bg1"/>
              </a:solidFill>
              <a:sym typeface="+mn-lt"/>
            </a:endParaRPr>
          </a:p>
        </p:txBody>
      </p:sp>
      <p:sp>
        <p:nvSpPr>
          <p:cNvPr id="67" name="Text Placeholder 3"/>
          <p:cNvSpPr>
            <a:spLocks noGrp="1"/>
          </p:cNvSpPr>
          <p:nvPr>
            <p:custDataLst>
              <p:tags r:id="rId39"/>
            </p:custDataLst>
          </p:nvPr>
        </p:nvSpPr>
        <p:spPr bwMode="gray">
          <a:xfrm>
            <a:off x="3468688" y="30908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775DFD1-5DCA-4207-8F58-95C234F0174E}" type="datetime'''''''''''1''''''''''''''''''9''%'''''''''''''''''''''''''">
              <a:rPr lang="en-US" altLang="en-US">
                <a:sym typeface="+mn-lt"/>
              </a:rPr>
              <a:pPr algn="ctr">
                <a:lnSpc>
                  <a:spcPct val="100000"/>
                </a:lnSpc>
                <a:spcBef>
                  <a:spcPct val="0"/>
                </a:spcBef>
                <a:spcAft>
                  <a:spcPct val="0"/>
                </a:spcAft>
              </a:pPr>
              <a:t>19%</a:t>
            </a:fld>
            <a:endParaRPr lang="en-US" dirty="0">
              <a:sym typeface="+mn-lt"/>
            </a:endParaRPr>
          </a:p>
        </p:txBody>
      </p:sp>
      <p:sp>
        <p:nvSpPr>
          <p:cNvPr id="107" name="Text Placeholder 3"/>
          <p:cNvSpPr>
            <a:spLocks noGrp="1"/>
          </p:cNvSpPr>
          <p:nvPr>
            <p:custDataLst>
              <p:tags r:id="rId40"/>
            </p:custDataLst>
          </p:nvPr>
        </p:nvSpPr>
        <p:spPr bwMode="gray">
          <a:xfrm>
            <a:off x="2120900" y="45005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5EE0467-71AB-4D52-B497-96D57C7A26A7}" type="datetime'''''''''''1''''''''''''''''''''''''6''''''''''%'">
              <a:rPr lang="en-US" altLang="en-US">
                <a:solidFill>
                  <a:schemeClr val="bg1"/>
                </a:solidFill>
              </a:rPr>
              <a:pPr/>
              <a:t>16%</a:t>
            </a:fld>
            <a:endParaRPr lang="en-US" dirty="0">
              <a:solidFill>
                <a:schemeClr val="bg1"/>
              </a:solidFill>
              <a:sym typeface="+mn-lt"/>
            </a:endParaRPr>
          </a:p>
        </p:txBody>
      </p:sp>
      <p:sp>
        <p:nvSpPr>
          <p:cNvPr id="81" name="Text Placeholder 3"/>
          <p:cNvSpPr>
            <a:spLocks noGrp="1"/>
          </p:cNvSpPr>
          <p:nvPr>
            <p:custDataLst>
              <p:tags r:id="rId41"/>
            </p:custDataLst>
          </p:nvPr>
        </p:nvSpPr>
        <p:spPr bwMode="gray">
          <a:xfrm>
            <a:off x="2092325" y="6035675"/>
            <a:ext cx="3683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FDDB94FA-D063-4B26-8C2E-1D36275DBA50}" type="datetime'''''2''''''''''0''''''''1''''''4'''''''''''''''''''''''''''''">
              <a:rPr lang="en-US" altLang="en-US" b="1">
                <a:sym typeface="+mn-lt"/>
              </a:rPr>
              <a:pPr algn="ctr">
                <a:lnSpc>
                  <a:spcPct val="100000"/>
                </a:lnSpc>
                <a:spcBef>
                  <a:spcPct val="0"/>
                </a:spcBef>
                <a:spcAft>
                  <a:spcPct val="0"/>
                </a:spcAft>
              </a:pPr>
              <a:t>2014</a:t>
            </a:fld>
            <a:endParaRPr lang="en-US" b="1" dirty="0">
              <a:sym typeface="+mn-lt"/>
            </a:endParaRPr>
          </a:p>
        </p:txBody>
      </p:sp>
      <p:sp>
        <p:nvSpPr>
          <p:cNvPr id="83" name="Text Placeholder 3"/>
          <p:cNvSpPr>
            <a:spLocks noGrp="1"/>
          </p:cNvSpPr>
          <p:nvPr>
            <p:custDataLst>
              <p:tags r:id="rId42"/>
            </p:custDataLst>
          </p:nvPr>
        </p:nvSpPr>
        <p:spPr bwMode="gray">
          <a:xfrm>
            <a:off x="4787900" y="6035675"/>
            <a:ext cx="3683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A5BA1C5-48E8-4C6C-A5B6-553344E18908}" type="datetime'''''''''''''''''''2''''''''''''''''017'''''''''''''''''''">
              <a:rPr lang="en-US" altLang="en-US" b="1">
                <a:sym typeface="+mn-lt"/>
              </a:rPr>
              <a:pPr algn="ctr">
                <a:lnSpc>
                  <a:spcPct val="100000"/>
                </a:lnSpc>
                <a:spcBef>
                  <a:spcPct val="0"/>
                </a:spcBef>
                <a:spcAft>
                  <a:spcPct val="0"/>
                </a:spcAft>
              </a:pPr>
              <a:t>2017</a:t>
            </a:fld>
            <a:endParaRPr lang="en-US" b="1" dirty="0">
              <a:sym typeface="+mn-lt"/>
            </a:endParaRPr>
          </a:p>
        </p:txBody>
      </p:sp>
      <p:sp>
        <p:nvSpPr>
          <p:cNvPr id="115" name="Text Placeholder 3"/>
          <p:cNvSpPr>
            <a:spLocks noGrp="1"/>
          </p:cNvSpPr>
          <p:nvPr>
            <p:custDataLst>
              <p:tags r:id="rId43"/>
            </p:custDataLst>
          </p:nvPr>
        </p:nvSpPr>
        <p:spPr bwMode="gray">
          <a:xfrm>
            <a:off x="763588" y="3600450"/>
            <a:ext cx="9921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1C3FEA19-B2EB-4084-A500-1E8598458AF2}" type="datetime'''S''''''h''o''p''''''''pin''''''g'''''' m''all'">
              <a:rPr lang="en-US" altLang="en-US" b="1"/>
              <a:pPr/>
              <a:t>Shopping mall</a:t>
            </a:fld>
            <a:endParaRPr lang="en-US" b="1" dirty="0">
              <a:sym typeface="+mn-lt"/>
            </a:endParaRPr>
          </a:p>
        </p:txBody>
      </p:sp>
      <p:sp>
        <p:nvSpPr>
          <p:cNvPr id="111" name="Text Placeholder 3"/>
          <p:cNvSpPr>
            <a:spLocks noGrp="1"/>
          </p:cNvSpPr>
          <p:nvPr>
            <p:custDataLst>
              <p:tags r:id="rId44"/>
            </p:custDataLst>
          </p:nvPr>
        </p:nvSpPr>
        <p:spPr bwMode="gray">
          <a:xfrm>
            <a:off x="236538" y="3367088"/>
            <a:ext cx="151923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029BA0B-C73D-4F47-903F-4246DF93C6B6}" type="datetime'O''t''her'''''''' Phys''''ica''l'' ''''''''S''t''ore''''''''s'">
              <a:rPr lang="en-US" altLang="en-US" b="1"/>
              <a:pPr/>
              <a:t>Other Physical Stores</a:t>
            </a:fld>
            <a:endParaRPr lang="en-US" b="1" dirty="0">
              <a:sym typeface="+mn-lt"/>
            </a:endParaRPr>
          </a:p>
        </p:txBody>
      </p:sp>
      <p:sp>
        <p:nvSpPr>
          <p:cNvPr id="74" name="Text Placeholder 3"/>
          <p:cNvSpPr>
            <a:spLocks noGrp="1"/>
          </p:cNvSpPr>
          <p:nvPr>
            <p:custDataLst>
              <p:tags r:id="rId45"/>
            </p:custDataLst>
          </p:nvPr>
        </p:nvSpPr>
        <p:spPr bwMode="gray">
          <a:xfrm>
            <a:off x="1289050" y="3043238"/>
            <a:ext cx="4667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04518100-5F19-4992-AB36-4A2EF8A5EB5F}" type="datetime'''''O''''''''''''''''n''''''''''''''''''''''l''i''ne'">
              <a:rPr lang="en-US" altLang="en-US" b="1"/>
              <a:pPr/>
              <a:t>Online</a:t>
            </a:fld>
            <a:endParaRPr lang="en-US" b="1" dirty="0">
              <a:sym typeface="+mn-lt"/>
            </a:endParaRPr>
          </a:p>
        </p:txBody>
      </p:sp>
      <p:sp>
        <p:nvSpPr>
          <p:cNvPr id="60" name="Text Placeholder 3"/>
          <p:cNvSpPr>
            <a:spLocks noGrp="1"/>
          </p:cNvSpPr>
          <p:nvPr>
            <p:custDataLst>
              <p:tags r:id="rId46"/>
            </p:custDataLst>
          </p:nvPr>
        </p:nvSpPr>
        <p:spPr bwMode="gray">
          <a:xfrm>
            <a:off x="2120900" y="52720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ADCA246-2464-49DA-8CAE-7CC5B337ACA5}" type="datetime'3''''''''''5''''''''''''''''''''''''''''%'''''''''''">
              <a:rPr lang="en-US" altLang="en-US">
                <a:sym typeface="+mn-lt"/>
              </a:rPr>
              <a:pPr algn="ctr">
                <a:lnSpc>
                  <a:spcPct val="100000"/>
                </a:lnSpc>
                <a:spcBef>
                  <a:spcPct val="0"/>
                </a:spcBef>
                <a:spcAft>
                  <a:spcPct val="0"/>
                </a:spcAft>
              </a:pPr>
              <a:t>35%</a:t>
            </a:fld>
            <a:endParaRPr lang="en-US" dirty="0">
              <a:sym typeface="+mn-lt"/>
            </a:endParaRPr>
          </a:p>
        </p:txBody>
      </p:sp>
      <p:sp>
        <p:nvSpPr>
          <p:cNvPr id="430" name="ee4pHeader1"/>
          <p:cNvSpPr txBox="1"/>
          <p:nvPr/>
        </p:nvSpPr>
        <p:spPr>
          <a:xfrm>
            <a:off x="6502765" y="1950973"/>
            <a:ext cx="5632744" cy="759600"/>
          </a:xfrm>
          <a:prstGeom prst="rect">
            <a:avLst/>
          </a:prstGeom>
          <a:noFill/>
          <a:ln cap="rnd">
            <a:noFill/>
          </a:ln>
        </p:spPr>
        <p:txBody>
          <a:bodyPr wrap="square" lIns="0" tIns="0" rIns="0" bIns="0" rtlCol="0" anchor="b" anchorCtr="0">
            <a:noAutofit/>
          </a:bodyPr>
          <a:lstStyle/>
          <a:p>
            <a:pPr marL="0" lvl="3"/>
            <a:r>
              <a:rPr lang="en-US" dirty="0">
                <a:solidFill>
                  <a:schemeClr val="tx2"/>
                </a:solidFill>
              </a:rPr>
              <a:t>R</a:t>
            </a:r>
            <a:r>
              <a:rPr lang="en-US" dirty="0" smtClean="0">
                <a:solidFill>
                  <a:schemeClr val="tx2"/>
                </a:solidFill>
              </a:rPr>
              <a:t>easons to purchase in mono-brand stores</a:t>
            </a:r>
            <a:endParaRPr lang="en-US" dirty="0">
              <a:solidFill>
                <a:schemeClr val="tx2"/>
              </a:solidFill>
            </a:endParaRPr>
          </a:p>
        </p:txBody>
      </p:sp>
      <p:sp>
        <p:nvSpPr>
          <p:cNvPr id="432" name="TextBox 24"/>
          <p:cNvSpPr txBox="1">
            <a:spLocks noChangeArrowheads="1"/>
          </p:cNvSpPr>
          <p:nvPr/>
        </p:nvSpPr>
        <p:spPr bwMode="auto">
          <a:xfrm>
            <a:off x="7863316" y="4983013"/>
            <a:ext cx="4418779" cy="350815"/>
          </a:xfrm>
          <a:prstGeom prst="rect">
            <a:avLst/>
          </a:prstGeom>
          <a:noFill/>
          <a:ln w="9525">
            <a:noFill/>
            <a:miter lim="800000"/>
            <a:headEnd/>
            <a:tailEnd/>
          </a:ln>
        </p:spPr>
        <p:txBody>
          <a:bodyPr wrap="square" lIns="0" tIns="67031" rIns="0" bIns="67031">
            <a:spAutoFit/>
          </a:bodyPr>
          <a:lstStyle/>
          <a:p>
            <a:r>
              <a:rPr lang="en-US" sz="1400" b="1" dirty="0" smtClean="0">
                <a:solidFill>
                  <a:srgbClr val="575757"/>
                </a:solidFill>
                <a:cs typeface="Arial" pitchFamily="34" charset="0"/>
              </a:rPr>
              <a:t>Convenient location, easy reach</a:t>
            </a:r>
            <a:endParaRPr lang="en-US" sz="1400" b="1" dirty="0">
              <a:solidFill>
                <a:srgbClr val="575757"/>
              </a:solidFill>
              <a:cs typeface="Arial" pitchFamily="34" charset="0"/>
            </a:endParaRPr>
          </a:p>
        </p:txBody>
      </p:sp>
      <p:sp>
        <p:nvSpPr>
          <p:cNvPr id="434" name="TextBox 24"/>
          <p:cNvSpPr txBox="1">
            <a:spLocks noChangeArrowheads="1"/>
          </p:cNvSpPr>
          <p:nvPr/>
        </p:nvSpPr>
        <p:spPr bwMode="auto">
          <a:xfrm>
            <a:off x="7863316" y="3121958"/>
            <a:ext cx="3843225" cy="350815"/>
          </a:xfrm>
          <a:prstGeom prst="rect">
            <a:avLst/>
          </a:prstGeom>
          <a:noFill/>
          <a:ln w="9525">
            <a:noFill/>
            <a:miter lim="800000"/>
            <a:headEnd/>
            <a:tailEnd/>
          </a:ln>
        </p:spPr>
        <p:txBody>
          <a:bodyPr wrap="square" lIns="0" tIns="67031" rIns="0" bIns="67031">
            <a:spAutoFit/>
          </a:bodyPr>
          <a:lstStyle/>
          <a:p>
            <a:r>
              <a:rPr lang="en-US" sz="1400" b="1" dirty="0" smtClean="0">
                <a:solidFill>
                  <a:srgbClr val="575757"/>
                </a:solidFill>
                <a:cs typeface="Arial" pitchFamily="34" charset="0"/>
              </a:rPr>
              <a:t>Try &amp; touch the product</a:t>
            </a:r>
            <a:endParaRPr lang="en-US" sz="1400" b="1" dirty="0">
              <a:solidFill>
                <a:srgbClr val="575757"/>
              </a:solidFill>
              <a:cs typeface="Arial" pitchFamily="34" charset="0"/>
            </a:endParaRPr>
          </a:p>
        </p:txBody>
      </p:sp>
      <p:sp>
        <p:nvSpPr>
          <p:cNvPr id="435" name="TextBox 24"/>
          <p:cNvSpPr txBox="1">
            <a:spLocks noChangeArrowheads="1"/>
          </p:cNvSpPr>
          <p:nvPr/>
        </p:nvSpPr>
        <p:spPr bwMode="auto">
          <a:xfrm>
            <a:off x="7863316" y="4370831"/>
            <a:ext cx="3843225" cy="350815"/>
          </a:xfrm>
          <a:prstGeom prst="rect">
            <a:avLst/>
          </a:prstGeom>
          <a:noFill/>
          <a:ln w="9525">
            <a:noFill/>
            <a:miter lim="800000"/>
            <a:headEnd/>
            <a:tailEnd/>
          </a:ln>
        </p:spPr>
        <p:txBody>
          <a:bodyPr wrap="square" lIns="0" tIns="67031" rIns="0" bIns="67031">
            <a:spAutoFit/>
          </a:bodyPr>
          <a:lstStyle/>
          <a:p>
            <a:r>
              <a:rPr lang="en-US" sz="1400" b="1" dirty="0" smtClean="0">
                <a:solidFill>
                  <a:srgbClr val="575757"/>
                </a:solidFill>
                <a:cs typeface="Arial" pitchFamily="34" charset="0"/>
              </a:rPr>
              <a:t>Intimate and relaxed environment</a:t>
            </a:r>
            <a:endParaRPr lang="en-US" sz="1400" b="1" dirty="0">
              <a:solidFill>
                <a:srgbClr val="575757"/>
              </a:solidFill>
              <a:cs typeface="Arial" pitchFamily="34" charset="0"/>
            </a:endParaRPr>
          </a:p>
        </p:txBody>
      </p:sp>
      <p:sp>
        <p:nvSpPr>
          <p:cNvPr id="436" name="TextBox 24"/>
          <p:cNvSpPr txBox="1">
            <a:spLocks noChangeArrowheads="1"/>
          </p:cNvSpPr>
          <p:nvPr/>
        </p:nvSpPr>
        <p:spPr bwMode="auto">
          <a:xfrm>
            <a:off x="7863316" y="3734640"/>
            <a:ext cx="3843225" cy="350815"/>
          </a:xfrm>
          <a:prstGeom prst="rect">
            <a:avLst/>
          </a:prstGeom>
          <a:noFill/>
          <a:ln w="9525">
            <a:noFill/>
            <a:miter lim="800000"/>
            <a:headEnd/>
            <a:tailEnd/>
          </a:ln>
        </p:spPr>
        <p:txBody>
          <a:bodyPr wrap="square" lIns="0" tIns="67031" rIns="0" bIns="67031">
            <a:spAutoFit/>
          </a:bodyPr>
          <a:lstStyle/>
          <a:p>
            <a:r>
              <a:rPr lang="en-US" sz="1400" b="1" dirty="0">
                <a:solidFill>
                  <a:srgbClr val="575757"/>
                </a:solidFill>
                <a:cs typeface="Arial" pitchFamily="34" charset="0"/>
              </a:rPr>
              <a:t>O</a:t>
            </a:r>
            <a:r>
              <a:rPr lang="en-US" sz="1400" b="1" dirty="0" smtClean="0">
                <a:solidFill>
                  <a:srgbClr val="575757"/>
                </a:solidFill>
                <a:cs typeface="Arial" pitchFamily="34" charset="0"/>
              </a:rPr>
              <a:t>ffer range of the brand</a:t>
            </a:r>
            <a:endParaRPr lang="en-US" sz="1400" b="1" dirty="0">
              <a:solidFill>
                <a:srgbClr val="575757"/>
              </a:solidFill>
              <a:cs typeface="Arial" pitchFamily="34" charset="0"/>
            </a:endParaRPr>
          </a:p>
        </p:txBody>
      </p:sp>
      <p:sp>
        <p:nvSpPr>
          <p:cNvPr id="437" name="TextBox 24"/>
          <p:cNvSpPr txBox="1">
            <a:spLocks noChangeArrowheads="1"/>
          </p:cNvSpPr>
          <p:nvPr/>
        </p:nvSpPr>
        <p:spPr bwMode="auto">
          <a:xfrm>
            <a:off x="7863316" y="5537942"/>
            <a:ext cx="3843225" cy="350815"/>
          </a:xfrm>
          <a:prstGeom prst="rect">
            <a:avLst/>
          </a:prstGeom>
          <a:noFill/>
          <a:ln w="9525">
            <a:noFill/>
            <a:miter lim="800000"/>
            <a:headEnd/>
            <a:tailEnd/>
          </a:ln>
        </p:spPr>
        <p:txBody>
          <a:bodyPr wrap="square" lIns="0" tIns="67031" rIns="0" bIns="67031">
            <a:spAutoFit/>
          </a:bodyPr>
          <a:lstStyle/>
          <a:p>
            <a:r>
              <a:rPr lang="en-US" sz="1400" b="1" dirty="0" smtClean="0">
                <a:solidFill>
                  <a:srgbClr val="575757"/>
                </a:solidFill>
                <a:cs typeface="Arial" pitchFamily="34" charset="0"/>
              </a:rPr>
              <a:t>Personal relationship with sales associate</a:t>
            </a:r>
            <a:endParaRPr lang="en-US" sz="1400" b="1" dirty="0">
              <a:solidFill>
                <a:srgbClr val="575757"/>
              </a:solidFill>
              <a:cs typeface="Arial" pitchFamily="34" charset="0"/>
            </a:endParaRPr>
          </a:p>
        </p:txBody>
      </p:sp>
      <p:sp>
        <p:nvSpPr>
          <p:cNvPr id="438" name="Oval 437"/>
          <p:cNvSpPr/>
          <p:nvPr/>
        </p:nvSpPr>
        <p:spPr>
          <a:xfrm>
            <a:off x="6633899" y="3104876"/>
            <a:ext cx="403200" cy="403200"/>
          </a:xfrm>
          <a:prstGeom prst="ellipse">
            <a:avLst/>
          </a:prstGeom>
          <a:noFill/>
          <a:ln w="28575" cap="flat" cmpd="sng" algn="ctr">
            <a:solidFill>
              <a:srgbClr val="D4DF3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dirty="0" smtClean="0">
                <a:solidFill>
                  <a:srgbClr val="575757"/>
                </a:solidFill>
                <a:latin typeface="Arial" pitchFamily="34" charset="0"/>
                <a:cs typeface="Arial" pitchFamily="34" charset="0"/>
              </a:rPr>
              <a:t>#1</a:t>
            </a:r>
          </a:p>
        </p:txBody>
      </p:sp>
      <p:sp>
        <p:nvSpPr>
          <p:cNvPr id="439" name="Oval 438"/>
          <p:cNvSpPr/>
          <p:nvPr/>
        </p:nvSpPr>
        <p:spPr>
          <a:xfrm>
            <a:off x="6633899" y="4309924"/>
            <a:ext cx="403200" cy="403200"/>
          </a:xfrm>
          <a:prstGeom prst="ellipse">
            <a:avLst/>
          </a:prstGeom>
          <a:noFill/>
          <a:ln w="28575" cap="flat" cmpd="sng" algn="ctr">
            <a:solidFill>
              <a:srgbClr val="D4DF3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dirty="0" smtClean="0">
                <a:solidFill>
                  <a:srgbClr val="575757"/>
                </a:solidFill>
                <a:latin typeface="Arial" pitchFamily="34" charset="0"/>
                <a:cs typeface="Arial" pitchFamily="34" charset="0"/>
              </a:rPr>
              <a:t>#3</a:t>
            </a:r>
          </a:p>
        </p:txBody>
      </p:sp>
      <p:sp>
        <p:nvSpPr>
          <p:cNvPr id="440" name="Oval 439"/>
          <p:cNvSpPr/>
          <p:nvPr/>
        </p:nvSpPr>
        <p:spPr>
          <a:xfrm>
            <a:off x="6633899" y="3707400"/>
            <a:ext cx="403200" cy="403200"/>
          </a:xfrm>
          <a:prstGeom prst="ellipse">
            <a:avLst/>
          </a:prstGeom>
          <a:noFill/>
          <a:ln w="28575" cap="flat" cmpd="sng" algn="ctr">
            <a:solidFill>
              <a:srgbClr val="D4DF3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dirty="0" smtClean="0">
                <a:solidFill>
                  <a:srgbClr val="575757"/>
                </a:solidFill>
                <a:latin typeface="Arial" pitchFamily="34" charset="0"/>
                <a:cs typeface="Arial" pitchFamily="34" charset="0"/>
              </a:rPr>
              <a:t>#2</a:t>
            </a:r>
          </a:p>
        </p:txBody>
      </p:sp>
      <p:pic>
        <p:nvPicPr>
          <p:cNvPr id="441" name="Picture 2"/>
          <p:cNvPicPr>
            <a:picLocks noChangeArrowheads="1"/>
          </p:cNvPicPr>
          <p:nvPr/>
        </p:nvPicPr>
        <p:blipFill>
          <a:blip r:embed="rId52" cstate="email">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7284359" y="3066050"/>
            <a:ext cx="426739" cy="426740"/>
          </a:xfrm>
          <a:prstGeom prst="rect">
            <a:avLst/>
          </a:prstGeom>
          <a:noFill/>
        </p:spPr>
      </p:pic>
      <p:pic>
        <p:nvPicPr>
          <p:cNvPr id="448" name="Picture 5"/>
          <p:cNvPicPr>
            <a:picLocks noChangeArrowheads="1"/>
          </p:cNvPicPr>
          <p:nvPr/>
        </p:nvPicPr>
        <p:blipFill>
          <a:blip r:embed="rId53" cstate="email">
            <a:clrChange>
              <a:clrFrom>
                <a:srgbClr val="484848">
                  <a:alpha val="5490"/>
                </a:srgbClr>
              </a:clrFrom>
              <a:clrTo>
                <a:srgbClr val="484848">
                  <a:alpha val="0"/>
                </a:srgbClr>
              </a:clrTo>
            </a:clrChange>
            <a:duotone>
              <a:schemeClr val="bg2">
                <a:shade val="45000"/>
                <a:satMod val="135000"/>
              </a:schemeClr>
              <a:prstClr val="white"/>
            </a:duotone>
          </a:blip>
          <a:srcRect/>
          <a:stretch>
            <a:fillRect/>
          </a:stretch>
        </p:blipFill>
        <p:spPr bwMode="auto">
          <a:xfrm>
            <a:off x="7335003" y="4326525"/>
            <a:ext cx="377702" cy="377702"/>
          </a:xfrm>
          <a:prstGeom prst="rect">
            <a:avLst/>
          </a:prstGeom>
          <a:noFill/>
        </p:spPr>
      </p:pic>
      <p:grpSp>
        <p:nvGrpSpPr>
          <p:cNvPr id="443" name="Group 31"/>
          <p:cNvGrpSpPr/>
          <p:nvPr/>
        </p:nvGrpSpPr>
        <p:grpSpPr>
          <a:xfrm>
            <a:off x="7315119" y="3897666"/>
            <a:ext cx="417470" cy="210541"/>
            <a:chOff x="5988051" y="2259012"/>
            <a:chExt cx="709009" cy="357571"/>
          </a:xfrm>
        </p:grpSpPr>
        <p:pic>
          <p:nvPicPr>
            <p:cNvPr id="451" name="Picture 7">
              <a:hlinkClick r:id="rId54" tooltip="Purse"/>
            </p:cNvPr>
            <p:cNvPicPr>
              <a:picLocks noChangeArrowheads="1"/>
            </p:cNvPicPr>
            <p:nvPr/>
          </p:nvPicPr>
          <p:blipFill>
            <a:blip r:embed="rId55" cstate="email">
              <a:duotone>
                <a:schemeClr val="bg2">
                  <a:shade val="45000"/>
                  <a:satMod val="135000"/>
                </a:schemeClr>
                <a:prstClr val="white"/>
              </a:duotone>
            </a:blip>
            <a:srcRect/>
            <a:stretch>
              <a:fillRect/>
            </a:stretch>
          </p:blipFill>
          <p:spPr bwMode="auto">
            <a:xfrm>
              <a:off x="5988051" y="2274887"/>
              <a:ext cx="325893" cy="325893"/>
            </a:xfrm>
            <a:prstGeom prst="rect">
              <a:avLst/>
            </a:prstGeom>
            <a:noFill/>
          </p:spPr>
        </p:pic>
        <p:pic>
          <p:nvPicPr>
            <p:cNvPr id="452" name="Picture 4"/>
            <p:cNvPicPr>
              <a:picLocks noChangeArrowheads="1"/>
            </p:cNvPicPr>
            <p:nvPr/>
          </p:nvPicPr>
          <p:blipFill>
            <a:blip r:embed="rId56" cstate="email">
              <a:duotone>
                <a:schemeClr val="bg2">
                  <a:shade val="45000"/>
                  <a:satMod val="135000"/>
                </a:schemeClr>
                <a:prstClr val="white"/>
              </a:duotone>
            </a:blip>
            <a:srcRect/>
            <a:stretch>
              <a:fillRect/>
            </a:stretch>
          </p:blipFill>
          <p:spPr bwMode="auto">
            <a:xfrm>
              <a:off x="6339489" y="2259012"/>
              <a:ext cx="357571" cy="357571"/>
            </a:xfrm>
            <a:prstGeom prst="rect">
              <a:avLst/>
            </a:prstGeom>
            <a:noFill/>
          </p:spPr>
        </p:pic>
      </p:grpSp>
      <p:grpSp>
        <p:nvGrpSpPr>
          <p:cNvPr id="444" name="Group 86"/>
          <p:cNvGrpSpPr/>
          <p:nvPr/>
        </p:nvGrpSpPr>
        <p:grpSpPr>
          <a:xfrm>
            <a:off x="7316406" y="3616912"/>
            <a:ext cx="407115" cy="265133"/>
            <a:chOff x="6222610" y="1989744"/>
            <a:chExt cx="649881" cy="423237"/>
          </a:xfrm>
        </p:grpSpPr>
        <p:pic>
          <p:nvPicPr>
            <p:cNvPr id="449" name="Picture 13">
              <a:hlinkClick r:id="rId57" tooltip="pants"/>
            </p:cNvPr>
            <p:cNvPicPr>
              <a:picLocks noChangeArrowheads="1"/>
            </p:cNvPicPr>
            <p:nvPr/>
          </p:nvPicPr>
          <p:blipFill>
            <a:blip r:embed="rId58" cstate="email">
              <a:duotone>
                <a:schemeClr val="bg2">
                  <a:shade val="45000"/>
                  <a:satMod val="135000"/>
                </a:schemeClr>
                <a:prstClr val="white"/>
              </a:duotone>
            </a:blip>
            <a:srcRect/>
            <a:stretch>
              <a:fillRect/>
            </a:stretch>
          </p:blipFill>
          <p:spPr bwMode="auto">
            <a:xfrm>
              <a:off x="6513384" y="2047065"/>
              <a:ext cx="359107" cy="359109"/>
            </a:xfrm>
            <a:prstGeom prst="rect">
              <a:avLst/>
            </a:prstGeom>
            <a:noFill/>
          </p:spPr>
        </p:pic>
        <p:pic>
          <p:nvPicPr>
            <p:cNvPr id="450" name="Picture 4">
              <a:hlinkClick r:id="rId59"/>
            </p:cNvPr>
            <p:cNvPicPr>
              <a:picLocks noChangeArrowheads="1"/>
            </p:cNvPicPr>
            <p:nvPr/>
          </p:nvPicPr>
          <p:blipFill>
            <a:blip r:embed="rId60" cstate="email">
              <a:clrChange>
                <a:clrFrom>
                  <a:srgbClr val="444444">
                    <a:alpha val="5882"/>
                  </a:srgbClr>
                </a:clrFrom>
                <a:clrTo>
                  <a:srgbClr val="444444">
                    <a:alpha val="0"/>
                  </a:srgbClr>
                </a:clrTo>
              </a:clrChange>
              <a:duotone>
                <a:schemeClr val="bg2">
                  <a:shade val="45000"/>
                  <a:satMod val="135000"/>
                </a:schemeClr>
                <a:prstClr val="white"/>
              </a:duotone>
            </a:blip>
            <a:srcRect/>
            <a:stretch>
              <a:fillRect/>
            </a:stretch>
          </p:blipFill>
          <p:spPr bwMode="auto">
            <a:xfrm>
              <a:off x="6222610" y="1989744"/>
              <a:ext cx="306491" cy="423237"/>
            </a:xfrm>
            <a:prstGeom prst="rect">
              <a:avLst/>
            </a:prstGeom>
            <a:noFill/>
          </p:spPr>
        </p:pic>
      </p:grpSp>
      <p:sp>
        <p:nvSpPr>
          <p:cNvPr id="445" name="Oval 444"/>
          <p:cNvSpPr/>
          <p:nvPr/>
        </p:nvSpPr>
        <p:spPr>
          <a:xfrm>
            <a:off x="6633899" y="4912448"/>
            <a:ext cx="403200" cy="403200"/>
          </a:xfrm>
          <a:prstGeom prst="ellipse">
            <a:avLst/>
          </a:prstGeom>
          <a:noFill/>
          <a:ln w="28575" cap="flat" cmpd="sng" algn="ctr">
            <a:solidFill>
              <a:srgbClr val="D4DF3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smtClean="0">
                <a:solidFill>
                  <a:srgbClr val="575757"/>
                </a:solidFill>
                <a:latin typeface="Arial" pitchFamily="34" charset="0"/>
                <a:cs typeface="Arial" pitchFamily="34" charset="0"/>
              </a:rPr>
              <a:t>#4</a:t>
            </a:r>
          </a:p>
        </p:txBody>
      </p:sp>
      <p:sp>
        <p:nvSpPr>
          <p:cNvPr id="446" name="Oval 445"/>
          <p:cNvSpPr/>
          <p:nvPr/>
        </p:nvSpPr>
        <p:spPr>
          <a:xfrm>
            <a:off x="6633899" y="5514972"/>
            <a:ext cx="403200" cy="403200"/>
          </a:xfrm>
          <a:prstGeom prst="ellipse">
            <a:avLst/>
          </a:prstGeom>
          <a:noFill/>
          <a:ln w="28575" cap="flat" cmpd="sng" algn="ctr">
            <a:solidFill>
              <a:srgbClr val="D4DF3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smtClean="0">
                <a:solidFill>
                  <a:srgbClr val="575757"/>
                </a:solidFill>
                <a:latin typeface="Arial" pitchFamily="34" charset="0"/>
                <a:cs typeface="Arial" pitchFamily="34" charset="0"/>
              </a:rPr>
              <a:t>#5</a:t>
            </a:r>
          </a:p>
        </p:txBody>
      </p:sp>
      <p:pic>
        <p:nvPicPr>
          <p:cNvPr id="442" name="Picture 4"/>
          <p:cNvPicPr>
            <a:picLocks noChangeArrowheads="1"/>
          </p:cNvPicPr>
          <p:nvPr/>
        </p:nvPicPr>
        <p:blipFill>
          <a:blip r:embed="rId61" cstate="email">
            <a:clrChange>
              <a:clrFrom>
                <a:srgbClr val="484848">
                  <a:alpha val="5490"/>
                </a:srgbClr>
              </a:clrFrom>
              <a:clrTo>
                <a:srgbClr val="484848">
                  <a:alpha val="0"/>
                </a:srgbClr>
              </a:clrTo>
            </a:clrChange>
            <a:duotone>
              <a:schemeClr val="bg2">
                <a:shade val="45000"/>
                <a:satMod val="135000"/>
              </a:schemeClr>
              <a:prstClr val="white"/>
            </a:duotone>
          </a:blip>
          <a:srcRect/>
          <a:stretch>
            <a:fillRect/>
          </a:stretch>
        </p:blipFill>
        <p:spPr bwMode="auto">
          <a:xfrm>
            <a:off x="7296944" y="4975002"/>
            <a:ext cx="453820" cy="342030"/>
          </a:xfrm>
          <a:prstGeom prst="rect">
            <a:avLst/>
          </a:prstGeom>
          <a:noFill/>
        </p:spPr>
      </p:pic>
      <p:pic>
        <p:nvPicPr>
          <p:cNvPr id="447" name="Picture 21"/>
          <p:cNvPicPr>
            <a:picLocks noChangeArrowheads="1"/>
          </p:cNvPicPr>
          <p:nvPr/>
        </p:nvPicPr>
        <p:blipFill>
          <a:blip r:embed="rId62" cstate="email">
            <a:duotone>
              <a:schemeClr val="bg2">
                <a:shade val="45000"/>
                <a:satMod val="135000"/>
              </a:schemeClr>
              <a:prstClr val="white"/>
            </a:duotone>
          </a:blip>
          <a:srcRect/>
          <a:stretch>
            <a:fillRect/>
          </a:stretch>
        </p:blipFill>
        <p:spPr bwMode="auto">
          <a:xfrm>
            <a:off x="7246950" y="5458027"/>
            <a:ext cx="553808" cy="553808"/>
          </a:xfrm>
          <a:prstGeom prst="rect">
            <a:avLst/>
          </a:prstGeom>
          <a:noFill/>
        </p:spPr>
      </p:pic>
      <p:sp>
        <p:nvSpPr>
          <p:cNvPr id="7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6"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7"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8"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79" name="Oval 78"/>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10</a:t>
            </a:r>
            <a:endParaRPr lang="en-US" sz="1200" b="1" kern="0" dirty="0">
              <a:solidFill>
                <a:schemeClr val="accent5"/>
              </a:solidFill>
            </a:endParaRPr>
          </a:p>
        </p:txBody>
      </p:sp>
      <p:sp>
        <p:nvSpPr>
          <p:cNvPr id="80" name="TextBox 79"/>
          <p:cNvSpPr txBox="1"/>
          <p:nvPr/>
        </p:nvSpPr>
        <p:spPr>
          <a:xfrm>
            <a:off x="9617890"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Mono-brand store</a:t>
            </a:r>
          </a:p>
        </p:txBody>
      </p:sp>
      <p:sp>
        <p:nvSpPr>
          <p:cNvPr id="84" name="Trapezoid 2"/>
          <p:cNvSpPr/>
          <p:nvPr/>
        </p:nvSpPr>
        <p:spPr>
          <a:xfrm rot="16200000">
            <a:off x="4355991" y="3712314"/>
            <a:ext cx="3271434" cy="1199999"/>
          </a:xfrm>
          <a:custGeom>
            <a:avLst/>
            <a:gdLst>
              <a:gd name="connsiteX0" fmla="*/ 0 w 2640717"/>
              <a:gd name="connsiteY0" fmla="*/ 1538952 h 1538952"/>
              <a:gd name="connsiteX1" fmla="*/ 771230 w 2640717"/>
              <a:gd name="connsiteY1" fmla="*/ 0 h 1538952"/>
              <a:gd name="connsiteX2" fmla="*/ 1869487 w 2640717"/>
              <a:gd name="connsiteY2" fmla="*/ 0 h 1538952"/>
              <a:gd name="connsiteX3" fmla="*/ 2640717 w 2640717"/>
              <a:gd name="connsiteY3" fmla="*/ 1538952 h 1538952"/>
              <a:gd name="connsiteX4" fmla="*/ 0 w 2640717"/>
              <a:gd name="connsiteY4" fmla="*/ 1538952 h 1538952"/>
              <a:gd name="connsiteX0" fmla="*/ 0 w 1889965"/>
              <a:gd name="connsiteY0" fmla="*/ 1538952 h 1543056"/>
              <a:gd name="connsiteX1" fmla="*/ 771230 w 1889965"/>
              <a:gd name="connsiteY1" fmla="*/ 0 h 1543056"/>
              <a:gd name="connsiteX2" fmla="*/ 1869487 w 1889965"/>
              <a:gd name="connsiteY2" fmla="*/ 0 h 1543056"/>
              <a:gd name="connsiteX3" fmla="*/ 1889965 w 1889965"/>
              <a:gd name="connsiteY3" fmla="*/ 1543056 h 1543056"/>
              <a:gd name="connsiteX4" fmla="*/ 0 w 1889965"/>
              <a:gd name="connsiteY4" fmla="*/ 1538952 h 1543056"/>
              <a:gd name="connsiteX0" fmla="*/ 0 w 2380162"/>
              <a:gd name="connsiteY0" fmla="*/ 1548382 h 1548382"/>
              <a:gd name="connsiteX1" fmla="*/ 1261427 w 2380162"/>
              <a:gd name="connsiteY1" fmla="*/ 0 h 1548382"/>
              <a:gd name="connsiteX2" fmla="*/ 2359684 w 2380162"/>
              <a:gd name="connsiteY2" fmla="*/ 0 h 1548382"/>
              <a:gd name="connsiteX3" fmla="*/ 2380162 w 2380162"/>
              <a:gd name="connsiteY3" fmla="*/ 1543056 h 1548382"/>
              <a:gd name="connsiteX4" fmla="*/ 0 w 2380162"/>
              <a:gd name="connsiteY4" fmla="*/ 1548382 h 1548382"/>
              <a:gd name="connsiteX0" fmla="*/ 0 w 2380162"/>
              <a:gd name="connsiteY0" fmla="*/ 1548382 h 1548382"/>
              <a:gd name="connsiteX1" fmla="*/ 846647 w 2380162"/>
              <a:gd name="connsiteY1" fmla="*/ 0 h 1548382"/>
              <a:gd name="connsiteX2" fmla="*/ 2359684 w 2380162"/>
              <a:gd name="connsiteY2" fmla="*/ 0 h 1548382"/>
              <a:gd name="connsiteX3" fmla="*/ 2380162 w 2380162"/>
              <a:gd name="connsiteY3" fmla="*/ 1543056 h 1548382"/>
              <a:gd name="connsiteX4" fmla="*/ 0 w 2380162"/>
              <a:gd name="connsiteY4" fmla="*/ 1548382 h 1548382"/>
              <a:gd name="connsiteX0" fmla="*/ 0 w 1729712"/>
              <a:gd name="connsiteY0" fmla="*/ 1548382 h 1548382"/>
              <a:gd name="connsiteX1" fmla="*/ 196197 w 1729712"/>
              <a:gd name="connsiteY1" fmla="*/ 0 h 1548382"/>
              <a:gd name="connsiteX2" fmla="*/ 1709234 w 1729712"/>
              <a:gd name="connsiteY2" fmla="*/ 0 h 1548382"/>
              <a:gd name="connsiteX3" fmla="*/ 1729712 w 1729712"/>
              <a:gd name="connsiteY3" fmla="*/ 1543056 h 1548382"/>
              <a:gd name="connsiteX4" fmla="*/ 0 w 1729712"/>
              <a:gd name="connsiteY4" fmla="*/ 1548382 h 1548382"/>
              <a:gd name="connsiteX0" fmla="*/ 0 w 1729712"/>
              <a:gd name="connsiteY0" fmla="*/ 1548382 h 1548382"/>
              <a:gd name="connsiteX1" fmla="*/ 738457 w 1729712"/>
              <a:gd name="connsiteY1" fmla="*/ 18849 h 1548382"/>
              <a:gd name="connsiteX2" fmla="*/ 1709234 w 1729712"/>
              <a:gd name="connsiteY2" fmla="*/ 0 h 1548382"/>
              <a:gd name="connsiteX3" fmla="*/ 1729712 w 1729712"/>
              <a:gd name="connsiteY3" fmla="*/ 1543056 h 1548382"/>
              <a:gd name="connsiteX4" fmla="*/ 0 w 1729712"/>
              <a:gd name="connsiteY4" fmla="*/ 1548382 h 1548382"/>
              <a:gd name="connsiteX0" fmla="*/ 0 w 3962550"/>
              <a:gd name="connsiteY0" fmla="*/ 1548382 h 2127398"/>
              <a:gd name="connsiteX1" fmla="*/ 738457 w 3962550"/>
              <a:gd name="connsiteY1" fmla="*/ 18849 h 2127398"/>
              <a:gd name="connsiteX2" fmla="*/ 1709234 w 3962550"/>
              <a:gd name="connsiteY2" fmla="*/ 0 h 2127398"/>
              <a:gd name="connsiteX3" fmla="*/ 3962550 w 3962550"/>
              <a:gd name="connsiteY3" fmla="*/ 2127398 h 2127398"/>
              <a:gd name="connsiteX4" fmla="*/ 0 w 3962550"/>
              <a:gd name="connsiteY4" fmla="*/ 1548382 h 2127398"/>
              <a:gd name="connsiteX0" fmla="*/ 0 w 3271434"/>
              <a:gd name="connsiteY0" fmla="*/ 2095029 h 2127398"/>
              <a:gd name="connsiteX1" fmla="*/ 47341 w 3271434"/>
              <a:gd name="connsiteY1" fmla="*/ 18849 h 2127398"/>
              <a:gd name="connsiteX2" fmla="*/ 1018118 w 3271434"/>
              <a:gd name="connsiteY2" fmla="*/ 0 h 2127398"/>
              <a:gd name="connsiteX3" fmla="*/ 3271434 w 3271434"/>
              <a:gd name="connsiteY3" fmla="*/ 2127398 h 2127398"/>
              <a:gd name="connsiteX4" fmla="*/ 0 w 3271434"/>
              <a:gd name="connsiteY4" fmla="*/ 2095029 h 2127398"/>
              <a:gd name="connsiteX0" fmla="*/ 0 w 3271434"/>
              <a:gd name="connsiteY0" fmla="*/ 2095029 h 2127398"/>
              <a:gd name="connsiteX1" fmla="*/ 79239 w 3271434"/>
              <a:gd name="connsiteY1" fmla="*/ 37702 h 2127398"/>
              <a:gd name="connsiteX2" fmla="*/ 1018118 w 3271434"/>
              <a:gd name="connsiteY2" fmla="*/ 0 h 2127398"/>
              <a:gd name="connsiteX3" fmla="*/ 3271434 w 3271434"/>
              <a:gd name="connsiteY3" fmla="*/ 2127398 h 2127398"/>
              <a:gd name="connsiteX4" fmla="*/ 0 w 3271434"/>
              <a:gd name="connsiteY4" fmla="*/ 2095029 h 2127398"/>
              <a:gd name="connsiteX0" fmla="*/ 0 w 3271434"/>
              <a:gd name="connsiteY0" fmla="*/ 2095029 h 2127398"/>
              <a:gd name="connsiteX1" fmla="*/ 79239 w 3271434"/>
              <a:gd name="connsiteY1" fmla="*/ 37702 h 2127398"/>
              <a:gd name="connsiteX2" fmla="*/ 1018118 w 3271434"/>
              <a:gd name="connsiteY2" fmla="*/ 0 h 2127398"/>
              <a:gd name="connsiteX3" fmla="*/ 3271434 w 3271434"/>
              <a:gd name="connsiteY3" fmla="*/ 2127398 h 2127398"/>
              <a:gd name="connsiteX4" fmla="*/ 0 w 3271434"/>
              <a:gd name="connsiteY4" fmla="*/ 2095029 h 2127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434" h="2127398">
                <a:moveTo>
                  <a:pt x="0" y="2095029"/>
                </a:moveTo>
                <a:cubicBezTo>
                  <a:pt x="26413" y="1409253"/>
                  <a:pt x="74091" y="723482"/>
                  <a:pt x="79239" y="37702"/>
                </a:cubicBezTo>
                <a:lnTo>
                  <a:pt x="1018118" y="0"/>
                </a:lnTo>
                <a:lnTo>
                  <a:pt x="3271434" y="2127398"/>
                </a:lnTo>
                <a:lnTo>
                  <a:pt x="0" y="2095029"/>
                </a:lnTo>
                <a:close/>
              </a:path>
            </a:pathLst>
          </a:custGeom>
          <a:gradFill flip="none" rotWithShape="1">
            <a:gsLst>
              <a:gs pos="0">
                <a:schemeClr val="bg2">
                  <a:lumMod val="90000"/>
                </a:schemeClr>
              </a:gs>
              <a:gs pos="29000">
                <a:schemeClr val="tx1">
                  <a:lumMod val="20000"/>
                  <a:lumOff val="80000"/>
                </a:schemeClr>
              </a:gs>
              <a:gs pos="95161">
                <a:schemeClr val="bg2"/>
              </a:gs>
              <a:gs pos="68000">
                <a:schemeClr val="bg1">
                  <a:lumMod val="95000"/>
                </a:schemeClr>
              </a:gs>
            </a:gsLst>
            <a:lin ang="5400000" scaled="0"/>
            <a:tileRect/>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87" name="Rettangolo 36"/>
          <p:cNvSpPr>
            <a:spLocks noChangeArrowheads="1"/>
          </p:cNvSpPr>
          <p:nvPr/>
        </p:nvSpPr>
        <p:spPr bwMode="auto">
          <a:xfrm>
            <a:off x="1276300" y="1964607"/>
            <a:ext cx="4478099" cy="324000"/>
          </a:xfrm>
          <a:prstGeom prst="rect">
            <a:avLst/>
          </a:prstGeom>
          <a:noFill/>
          <a:ln w="9525">
            <a:solidFill>
              <a:schemeClr val="bg2">
                <a:lumMod val="75000"/>
              </a:schemeClr>
            </a:solidFill>
            <a:prstDash val="dash"/>
            <a:miter lim="800000"/>
            <a:headEnd/>
            <a:tailEnd/>
          </a:ln>
        </p:spPr>
        <p:txBody>
          <a:bodyPr wrap="square">
            <a:noAutofit/>
          </a:bodyPr>
          <a:lstStyle/>
          <a:p>
            <a:pPr algn="ctr">
              <a:spcBef>
                <a:spcPct val="50000"/>
              </a:spcBef>
            </a:pPr>
            <a:r>
              <a:rPr lang="en-US" sz="1400" b="1" i="1" dirty="0">
                <a:solidFill>
                  <a:srgbClr val="575757"/>
                </a:solidFill>
                <a:cs typeface="Arial" pitchFamily="34" charset="0"/>
              </a:rPr>
              <a:t>"</a:t>
            </a:r>
            <a:r>
              <a:rPr lang="en-US" sz="1400" i="1" dirty="0">
                <a:solidFill>
                  <a:srgbClr val="575757"/>
                </a:solidFill>
              </a:rPr>
              <a:t>Which kind of store did you buy the product from</a:t>
            </a:r>
            <a:r>
              <a:rPr lang="en-US" sz="1400" i="1" dirty="0" smtClean="0">
                <a:solidFill>
                  <a:srgbClr val="575757"/>
                </a:solidFill>
              </a:rPr>
              <a:t>?</a:t>
            </a:r>
            <a:r>
              <a:rPr lang="en-US" sz="1400" b="1" i="1" dirty="0" smtClean="0">
                <a:solidFill>
                  <a:srgbClr val="575757"/>
                </a:solidFill>
                <a:cs typeface="Arial" pitchFamily="34" charset="0"/>
              </a:rPr>
              <a:t>"</a:t>
            </a:r>
            <a:endParaRPr lang="en-US" sz="1400" b="1" i="1" dirty="0">
              <a:solidFill>
                <a:srgbClr val="575757"/>
              </a:solidFill>
              <a:cs typeface="Arial" pitchFamily="34" charset="0"/>
            </a:endParaRPr>
          </a:p>
        </p:txBody>
      </p:sp>
      <p:grpSp>
        <p:nvGrpSpPr>
          <p:cNvPr id="88" name="Group 87"/>
          <p:cNvGrpSpPr/>
          <p:nvPr/>
        </p:nvGrpSpPr>
        <p:grpSpPr>
          <a:xfrm>
            <a:off x="1035200" y="1969110"/>
            <a:ext cx="216000" cy="324000"/>
            <a:chOff x="2203793" y="1606935"/>
            <a:chExt cx="317817" cy="489671"/>
          </a:xfrm>
        </p:grpSpPr>
        <p:sp>
          <p:nvSpPr>
            <p:cNvPr id="89" name="Rettangolo 36"/>
            <p:cNvSpPr>
              <a:spLocks noChangeAspect="1" noChangeArrowheads="1"/>
            </p:cNvSpPr>
            <p:nvPr/>
          </p:nvSpPr>
          <p:spPr bwMode="auto">
            <a:xfrm>
              <a:off x="2203793" y="1606935"/>
              <a:ext cx="317817" cy="489671"/>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90" name="Freeform 37"/>
            <p:cNvSpPr>
              <a:spLocks noEditPoints="1"/>
            </p:cNvSpPr>
            <p:nvPr/>
          </p:nvSpPr>
          <p:spPr bwMode="auto">
            <a:xfrm>
              <a:off x="2300266" y="1714778"/>
              <a:ext cx="141265"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90"/>
          <p:cNvGrpSpPr/>
          <p:nvPr/>
        </p:nvGrpSpPr>
        <p:grpSpPr>
          <a:xfrm>
            <a:off x="202019" y="131021"/>
            <a:ext cx="2636659" cy="427981"/>
            <a:chOff x="202019" y="131021"/>
            <a:chExt cx="2636659" cy="427981"/>
          </a:xfrm>
        </p:grpSpPr>
        <p:sp>
          <p:nvSpPr>
            <p:cNvPr id="92"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93" name="Picture 92"/>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Tree>
    <p:extLst>
      <p:ext uri="{BB962C8B-B14F-4D97-AF65-F5344CB8AC3E}">
        <p14:creationId xmlns:p14="http://schemas.microsoft.com/office/powerpoint/2010/main" val="3334764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Object 89" hidden="1"/>
          <p:cNvGraphicFramePr>
            <a:graphicFrameLocks noChangeAspect="1"/>
          </p:cNvGraphicFramePr>
          <p:nvPr>
            <p:custDataLst>
              <p:tags r:id="rId2"/>
            </p:custDataLst>
            <p:extLst>
              <p:ext uri="{D42A27DB-BD31-4B8C-83A1-F6EECF244321}">
                <p14:modId xmlns:p14="http://schemas.microsoft.com/office/powerpoint/2010/main" val="4624760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85009" name="think-cell Slide" r:id="rId12" imgW="395" imgH="394" progId="TCLayout.ActiveDocument.1">
                  <p:embed/>
                </p:oleObj>
              </mc:Choice>
              <mc:Fallback>
                <p:oleObj name="think-cell Slide" r:id="rId12" imgW="395" imgH="394" progId="TCLayout.ActiveDocument.1">
                  <p:embed/>
                  <p:pic>
                    <p:nvPicPr>
                      <p:cNvPr id="0" name=""/>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89" name="Rectangle 88"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b="1" dirty="0" err="1" smtClean="0">
              <a:solidFill>
                <a:srgbClr val="FFFFFF"/>
              </a:solidFill>
              <a:latin typeface="Trebuchet MS" panose="020B0603020202020204" pitchFamily="34" charset="0"/>
              <a:sym typeface="Trebuchet MS" panose="020B0603020202020204" pitchFamily="34" charset="0"/>
            </a:endParaRPr>
          </a:p>
        </p:txBody>
      </p:sp>
      <p:sp>
        <p:nvSpPr>
          <p:cNvPr id="16" name="Title 15"/>
          <p:cNvSpPr>
            <a:spLocks noGrp="1"/>
          </p:cNvSpPr>
          <p:nvPr>
            <p:ph type="title"/>
          </p:nvPr>
        </p:nvSpPr>
        <p:spPr>
          <a:xfrm>
            <a:off x="630000" y="622800"/>
            <a:ext cx="11756930" cy="941796"/>
          </a:xfrm>
        </p:spPr>
        <p:txBody>
          <a:bodyPr/>
          <a:lstStyle/>
          <a:p>
            <a:r>
              <a:rPr lang="en-US" dirty="0"/>
              <a:t>Brands efforts to offer special editions &amp; new experiences in store drive consumers to increase visits to mono-brands </a:t>
            </a:r>
          </a:p>
        </p:txBody>
      </p:sp>
      <p:graphicFrame>
        <p:nvGraphicFramePr>
          <p:cNvPr id="20" name="Object 19"/>
          <p:cNvGraphicFramePr>
            <a:graphicFrameLocks/>
          </p:cNvGraphicFramePr>
          <p:nvPr>
            <p:custDataLst>
              <p:tags r:id="rId4"/>
            </p:custDataLst>
            <p:extLst>
              <p:ext uri="{D42A27DB-BD31-4B8C-83A1-F6EECF244321}">
                <p14:modId xmlns:p14="http://schemas.microsoft.com/office/powerpoint/2010/main" val="1019026327"/>
              </p:ext>
            </p:extLst>
          </p:nvPr>
        </p:nvGraphicFramePr>
        <p:xfrm>
          <a:off x="5740400" y="2768601"/>
          <a:ext cx="3816214" cy="3797125"/>
        </p:xfrm>
        <a:graphic>
          <a:graphicData uri="http://schemas.openxmlformats.org/presentationml/2006/ole">
            <mc:AlternateContent xmlns:mc="http://schemas.openxmlformats.org/markup-compatibility/2006">
              <mc:Choice xmlns:v="urn:schemas-microsoft-com:vml" Requires="v">
                <p:oleObj spid="_x0000_s1185010" name="Chart" r:id="rId14" imgW="3816214" imgH="3797125" progId="MSGraph.Chart.8">
                  <p:embed followColorScheme="full"/>
                </p:oleObj>
              </mc:Choice>
              <mc:Fallback>
                <p:oleObj name="Chart" r:id="rId14" imgW="3816214" imgH="3797125" progId="MSGraph.Chart.8">
                  <p:embed followColorScheme="full"/>
                  <p:pic>
                    <p:nvPicPr>
                      <p:cNvPr id="0" name=""/>
                      <p:cNvPicPr/>
                      <p:nvPr/>
                    </p:nvPicPr>
                    <p:blipFill>
                      <a:blip r:embed="rId15"/>
                      <a:stretch>
                        <a:fillRect/>
                      </a:stretch>
                    </p:blipFill>
                    <p:spPr>
                      <a:xfrm>
                        <a:off x="5740400" y="2768601"/>
                        <a:ext cx="3816214" cy="3797125"/>
                      </a:xfrm>
                      <a:prstGeom prst="rect">
                        <a:avLst/>
                      </a:prstGeom>
                    </p:spPr>
                  </p:pic>
                </p:oleObj>
              </mc:Fallback>
            </mc:AlternateContent>
          </a:graphicData>
        </a:graphic>
      </p:graphicFrame>
      <p:sp>
        <p:nvSpPr>
          <p:cNvPr id="197" name="Text Placeholder 3"/>
          <p:cNvSpPr>
            <a:spLocks noGrp="1"/>
          </p:cNvSpPr>
          <p:nvPr>
            <p:custDataLst>
              <p:tags r:id="rId5"/>
            </p:custDataLst>
          </p:nvPr>
        </p:nvSpPr>
        <p:spPr bwMode="gray">
          <a:xfrm>
            <a:off x="7981950" y="5475288"/>
            <a:ext cx="3429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0659A04-A726-4A8B-AB68-126A079CC4D0}" type="datetime'2''''''''''''0''''''''''''''%'''''''''''''''''''''">
              <a:rPr lang="en-US" altLang="en-US" b="1">
                <a:sym typeface="+mn-lt"/>
              </a:rPr>
              <a:pPr>
                <a:lnSpc>
                  <a:spcPct val="100000"/>
                </a:lnSpc>
                <a:spcBef>
                  <a:spcPct val="0"/>
                </a:spcBef>
                <a:spcAft>
                  <a:spcPct val="0"/>
                </a:spcAft>
              </a:pPr>
              <a:t>20%</a:t>
            </a:fld>
            <a:endParaRPr lang="en-US" b="1" dirty="0">
              <a:sym typeface="+mn-lt"/>
            </a:endParaRPr>
          </a:p>
        </p:txBody>
      </p:sp>
      <p:sp>
        <p:nvSpPr>
          <p:cNvPr id="195" name="Text Placeholder 3"/>
          <p:cNvSpPr>
            <a:spLocks noGrp="1"/>
          </p:cNvSpPr>
          <p:nvPr>
            <p:custDataLst>
              <p:tags r:id="rId6"/>
            </p:custDataLst>
          </p:nvPr>
        </p:nvSpPr>
        <p:spPr bwMode="gray">
          <a:xfrm>
            <a:off x="8077200" y="4278313"/>
            <a:ext cx="3429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ED12FAC-953A-4F25-9995-33C384909049}" type="datetime'''''''''''''''''''2''1''''%'''''''''''''''''''''''">
              <a:rPr lang="en-US" altLang="en-US" b="1">
                <a:sym typeface="+mn-lt"/>
              </a:rPr>
              <a:pPr>
                <a:lnSpc>
                  <a:spcPct val="100000"/>
                </a:lnSpc>
                <a:spcBef>
                  <a:spcPct val="0"/>
                </a:spcBef>
                <a:spcAft>
                  <a:spcPct val="0"/>
                </a:spcAft>
              </a:pPr>
              <a:t>21%</a:t>
            </a:fld>
            <a:endParaRPr lang="en-US" b="1" dirty="0">
              <a:sym typeface="+mn-lt"/>
            </a:endParaRPr>
          </a:p>
        </p:txBody>
      </p:sp>
      <p:sp>
        <p:nvSpPr>
          <p:cNvPr id="198" name="Text Placeholder 3"/>
          <p:cNvSpPr>
            <a:spLocks noGrp="1"/>
          </p:cNvSpPr>
          <p:nvPr>
            <p:custDataLst>
              <p:tags r:id="rId7"/>
            </p:custDataLst>
          </p:nvPr>
        </p:nvSpPr>
        <p:spPr bwMode="gray">
          <a:xfrm>
            <a:off x="7867650" y="6075363"/>
            <a:ext cx="3429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AAEEDC4-A967-46DF-BF70-A357BC3CC2A8}" type="datetime'''''''''''''''''''''''''''''''''''1''''''''9''%'''''''">
              <a:rPr lang="en-US" altLang="en-US" b="1"/>
              <a:pPr/>
              <a:t>19%</a:t>
            </a:fld>
            <a:endParaRPr lang="en-US" b="1" dirty="0">
              <a:sym typeface="+mn-lt"/>
            </a:endParaRPr>
          </a:p>
        </p:txBody>
      </p:sp>
      <p:sp>
        <p:nvSpPr>
          <p:cNvPr id="196" name="Text Placeholder 3"/>
          <p:cNvSpPr>
            <a:spLocks noGrp="1"/>
          </p:cNvSpPr>
          <p:nvPr>
            <p:custDataLst>
              <p:tags r:id="rId8"/>
            </p:custDataLst>
          </p:nvPr>
        </p:nvSpPr>
        <p:spPr bwMode="gray">
          <a:xfrm>
            <a:off x="7988300" y="4875213"/>
            <a:ext cx="3429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7C7E218-4A91-4788-80E9-90D27C8873AC}" type="datetime'''''''''''''''''''''2''''''''0''''''''''''''''''''''''''''%'''">
              <a:rPr lang="en-US" altLang="en-US" b="1">
                <a:sym typeface="+mn-lt"/>
              </a:rPr>
              <a:pPr>
                <a:lnSpc>
                  <a:spcPct val="100000"/>
                </a:lnSpc>
                <a:spcBef>
                  <a:spcPct val="0"/>
                </a:spcBef>
                <a:spcAft>
                  <a:spcPct val="0"/>
                </a:spcAft>
              </a:pPr>
              <a:t>20%</a:t>
            </a:fld>
            <a:endParaRPr lang="en-US" b="1" dirty="0">
              <a:sym typeface="+mn-lt"/>
            </a:endParaRPr>
          </a:p>
        </p:txBody>
      </p:sp>
      <p:sp>
        <p:nvSpPr>
          <p:cNvPr id="193" name="Text Placeholder 3"/>
          <p:cNvSpPr>
            <a:spLocks noGrp="1"/>
          </p:cNvSpPr>
          <p:nvPr>
            <p:custDataLst>
              <p:tags r:id="rId9"/>
            </p:custDataLst>
          </p:nvPr>
        </p:nvSpPr>
        <p:spPr bwMode="gray">
          <a:xfrm>
            <a:off x="8794750" y="3078163"/>
            <a:ext cx="3429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BA800F4-A787-4D97-9D55-CA3DA0C54413}" type="datetime'''''''''''''''2''''''''''7''''''''''''''''''''''%'''''">
              <a:rPr lang="en-US" altLang="en-US" b="1"/>
              <a:pPr/>
              <a:t>27%</a:t>
            </a:fld>
            <a:endParaRPr lang="en-US" b="1" dirty="0">
              <a:sym typeface="+mn-lt"/>
            </a:endParaRPr>
          </a:p>
        </p:txBody>
      </p:sp>
      <p:sp>
        <p:nvSpPr>
          <p:cNvPr id="194" name="Text Placeholder 3"/>
          <p:cNvSpPr>
            <a:spLocks noGrp="1"/>
          </p:cNvSpPr>
          <p:nvPr>
            <p:custDataLst>
              <p:tags r:id="rId10"/>
            </p:custDataLst>
          </p:nvPr>
        </p:nvSpPr>
        <p:spPr bwMode="gray">
          <a:xfrm>
            <a:off x="8147050" y="3678238"/>
            <a:ext cx="3429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101E583-C7D3-4B45-AF46-1615F76332A2}" type="datetime'''''''''''''''''''2''''''''''''1''''''''''%'''''''''''''''">
              <a:rPr lang="en-US" altLang="en-US" b="1">
                <a:sym typeface="+mn-lt"/>
              </a:rPr>
              <a:pPr>
                <a:lnSpc>
                  <a:spcPct val="100000"/>
                </a:lnSpc>
                <a:spcBef>
                  <a:spcPct val="0"/>
                </a:spcBef>
                <a:spcAft>
                  <a:spcPct val="0"/>
                </a:spcAft>
              </a:pPr>
              <a:t>21%</a:t>
            </a:fld>
            <a:endParaRPr lang="en-US" b="1" dirty="0">
              <a:sym typeface="+mn-lt"/>
            </a:endParaRPr>
          </a:p>
        </p:txBody>
      </p:sp>
      <p:sp>
        <p:nvSpPr>
          <p:cNvPr id="157" name="Rectangle 156"/>
          <p:cNvSpPr/>
          <p:nvPr/>
        </p:nvSpPr>
        <p:spPr>
          <a:xfrm>
            <a:off x="596405" y="2936875"/>
            <a:ext cx="4320000"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pPr algn="r"/>
            <a:r>
              <a:rPr lang="en-US" sz="1200" b="1" i="1" dirty="0">
                <a:solidFill>
                  <a:srgbClr val="575757"/>
                </a:solidFill>
                <a:latin typeface="+mj-lt"/>
                <a:cs typeface="Arial" pitchFamily="34" charset="0"/>
              </a:rPr>
              <a:t>L</a:t>
            </a:r>
            <a:r>
              <a:rPr lang="en-US" sz="1200" b="1" i="1" dirty="0" smtClean="0">
                <a:solidFill>
                  <a:srgbClr val="575757"/>
                </a:solidFill>
                <a:latin typeface="+mj-lt"/>
                <a:cs typeface="Arial" pitchFamily="34" charset="0"/>
              </a:rPr>
              <a:t>atest products including special editions</a:t>
            </a:r>
            <a:endParaRPr lang="en-GB" sz="1200" b="1" i="1" dirty="0">
              <a:solidFill>
                <a:srgbClr val="575757"/>
              </a:solidFill>
              <a:latin typeface="+mj-lt"/>
              <a:cs typeface="Arial" pitchFamily="34" charset="0"/>
            </a:endParaRPr>
          </a:p>
        </p:txBody>
      </p:sp>
      <p:sp>
        <p:nvSpPr>
          <p:cNvPr id="158" name="Rectangle 157"/>
          <p:cNvSpPr/>
          <p:nvPr/>
        </p:nvSpPr>
        <p:spPr>
          <a:xfrm>
            <a:off x="596405" y="3554413"/>
            <a:ext cx="4320000"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pPr algn="r"/>
            <a:r>
              <a:rPr lang="en-US" sz="1200" b="1" i="1" dirty="0" smtClean="0">
                <a:solidFill>
                  <a:srgbClr val="575757"/>
                </a:solidFill>
                <a:latin typeface="+mj-lt"/>
                <a:cs typeface="Arial" pitchFamily="34" charset="0"/>
              </a:rPr>
              <a:t>Sales associate gives me advice on latest trends</a:t>
            </a:r>
            <a:endParaRPr lang="en-GB" sz="1200" b="1" i="1" dirty="0">
              <a:solidFill>
                <a:srgbClr val="575757"/>
              </a:solidFill>
              <a:latin typeface="+mj-lt"/>
              <a:cs typeface="Arial" pitchFamily="34" charset="0"/>
            </a:endParaRPr>
          </a:p>
        </p:txBody>
      </p:sp>
      <p:sp>
        <p:nvSpPr>
          <p:cNvPr id="159" name="Rectangle 158"/>
          <p:cNvSpPr/>
          <p:nvPr/>
        </p:nvSpPr>
        <p:spPr>
          <a:xfrm>
            <a:off x="596405" y="4171950"/>
            <a:ext cx="4320000"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pPr algn="r"/>
            <a:r>
              <a:rPr lang="en-US" sz="1200" b="1" i="1" dirty="0">
                <a:solidFill>
                  <a:srgbClr val="575757"/>
                </a:solidFill>
                <a:latin typeface="+mj-lt"/>
                <a:cs typeface="Arial" pitchFamily="34" charset="0"/>
              </a:rPr>
              <a:t>P</a:t>
            </a:r>
            <a:r>
              <a:rPr lang="en-US" sz="1200" b="1" i="1" dirty="0" smtClean="0">
                <a:solidFill>
                  <a:srgbClr val="575757"/>
                </a:solidFill>
                <a:latin typeface="+mj-lt"/>
                <a:cs typeface="Arial" pitchFamily="34" charset="0"/>
              </a:rPr>
              <a:t>roducts I cannot find online</a:t>
            </a:r>
            <a:endParaRPr lang="en-GB" sz="1200" b="1" i="1" dirty="0">
              <a:solidFill>
                <a:srgbClr val="575757"/>
              </a:solidFill>
              <a:latin typeface="+mj-lt"/>
              <a:cs typeface="Arial" pitchFamily="34" charset="0"/>
            </a:endParaRPr>
          </a:p>
        </p:txBody>
      </p:sp>
      <p:sp>
        <p:nvSpPr>
          <p:cNvPr id="160" name="Rectangle 159"/>
          <p:cNvSpPr/>
          <p:nvPr/>
        </p:nvSpPr>
        <p:spPr>
          <a:xfrm>
            <a:off x="596405" y="4789488"/>
            <a:ext cx="4320000"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pPr algn="r"/>
            <a:r>
              <a:rPr lang="en-US" sz="1200" b="1" i="1" dirty="0">
                <a:solidFill>
                  <a:srgbClr val="575757"/>
                </a:solidFill>
                <a:latin typeface="+mj-lt"/>
                <a:cs typeface="Arial" pitchFamily="34" charset="0"/>
              </a:rPr>
              <a:t>O</a:t>
            </a:r>
            <a:r>
              <a:rPr lang="en-US" sz="1200" b="1" i="1" dirty="0" smtClean="0">
                <a:solidFill>
                  <a:srgbClr val="575757"/>
                </a:solidFill>
                <a:latin typeface="+mj-lt"/>
                <a:cs typeface="Arial" pitchFamily="34" charset="0"/>
              </a:rPr>
              <a:t>ffers experiences in store</a:t>
            </a:r>
            <a:endParaRPr lang="en-GB" sz="1200" b="1" i="1" dirty="0">
              <a:solidFill>
                <a:srgbClr val="575757"/>
              </a:solidFill>
              <a:latin typeface="+mj-lt"/>
              <a:cs typeface="Arial" pitchFamily="34" charset="0"/>
            </a:endParaRPr>
          </a:p>
        </p:txBody>
      </p:sp>
      <p:sp>
        <p:nvSpPr>
          <p:cNvPr id="161" name="Rectangle 160"/>
          <p:cNvSpPr/>
          <p:nvPr/>
        </p:nvSpPr>
        <p:spPr>
          <a:xfrm>
            <a:off x="596405" y="5407025"/>
            <a:ext cx="4320000"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pPr algn="r"/>
            <a:r>
              <a:rPr lang="en-US" sz="1200" b="1" i="1" dirty="0">
                <a:solidFill>
                  <a:srgbClr val="575757"/>
                </a:solidFill>
                <a:latin typeface="+mj-lt"/>
                <a:cs typeface="Arial" pitchFamily="34" charset="0"/>
              </a:rPr>
              <a:t>U</a:t>
            </a:r>
            <a:r>
              <a:rPr lang="en-US" sz="1200" b="1" i="1" dirty="0" smtClean="0">
                <a:solidFill>
                  <a:srgbClr val="575757"/>
                </a:solidFill>
                <a:latin typeface="+mj-lt"/>
                <a:cs typeface="Arial" pitchFamily="34" charset="0"/>
              </a:rPr>
              <a:t>nique event in store to which I am invited</a:t>
            </a:r>
            <a:endParaRPr lang="en-GB" sz="1200" b="1" i="1" dirty="0">
              <a:solidFill>
                <a:srgbClr val="575757"/>
              </a:solidFill>
              <a:latin typeface="+mj-lt"/>
              <a:cs typeface="Arial" pitchFamily="34" charset="0"/>
            </a:endParaRPr>
          </a:p>
        </p:txBody>
      </p:sp>
      <p:sp>
        <p:nvSpPr>
          <p:cNvPr id="174" name="TextBox 173"/>
          <p:cNvSpPr txBox="1"/>
          <p:nvPr/>
        </p:nvSpPr>
        <p:spPr>
          <a:xfrm>
            <a:off x="1755970" y="2565956"/>
            <a:ext cx="4798818" cy="246221"/>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1600" dirty="0" smtClean="0">
                <a:solidFill>
                  <a:srgbClr val="29BA74"/>
                </a:solidFill>
                <a:latin typeface="Trebuchet MS" panose="020B0603020202020204" pitchFamily="34" charset="0"/>
              </a:rPr>
              <a:t>True-Luxury Global Consumers</a:t>
            </a:r>
            <a:endParaRPr lang="en-US" sz="1600" dirty="0">
              <a:solidFill>
                <a:srgbClr val="29BA74"/>
              </a:solidFill>
              <a:latin typeface="Trebuchet MS" panose="020B0603020202020204" pitchFamily="34" charset="0"/>
            </a:endParaRPr>
          </a:p>
        </p:txBody>
      </p:sp>
      <p:sp>
        <p:nvSpPr>
          <p:cNvPr id="182" name="Rectangle 181"/>
          <p:cNvSpPr/>
          <p:nvPr/>
        </p:nvSpPr>
        <p:spPr>
          <a:xfrm>
            <a:off x="596405" y="6024563"/>
            <a:ext cx="4320000"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pPr algn="r"/>
            <a:r>
              <a:rPr lang="en-US" sz="1200" b="1" i="1" dirty="0">
                <a:solidFill>
                  <a:srgbClr val="575757"/>
                </a:solidFill>
                <a:latin typeface="+mj-lt"/>
                <a:cs typeface="Arial" pitchFamily="34" charset="0"/>
              </a:rPr>
              <a:t>S</a:t>
            </a:r>
            <a:r>
              <a:rPr lang="en-US" sz="1200" b="1" i="1" dirty="0" smtClean="0">
                <a:solidFill>
                  <a:srgbClr val="575757"/>
                </a:solidFill>
                <a:latin typeface="+mj-lt"/>
                <a:cs typeface="Arial" pitchFamily="34" charset="0"/>
              </a:rPr>
              <a:t>tore </a:t>
            </a:r>
            <a:r>
              <a:rPr lang="en-US" sz="1200" b="1" i="1" dirty="0">
                <a:solidFill>
                  <a:srgbClr val="575757"/>
                </a:solidFill>
                <a:latin typeface="+mj-lt"/>
                <a:cs typeface="Arial" pitchFamily="34" charset="0"/>
              </a:rPr>
              <a:t>has different product assortments in each city I </a:t>
            </a:r>
            <a:r>
              <a:rPr lang="en-US" sz="1200" b="1" i="1" dirty="0" smtClean="0">
                <a:solidFill>
                  <a:srgbClr val="575757"/>
                </a:solidFill>
                <a:latin typeface="+mj-lt"/>
                <a:cs typeface="Arial" pitchFamily="34" charset="0"/>
              </a:rPr>
              <a:t>visit</a:t>
            </a:r>
            <a:endParaRPr lang="en-GB" sz="1200" b="1" i="1" dirty="0">
              <a:solidFill>
                <a:srgbClr val="575757"/>
              </a:solidFill>
              <a:latin typeface="+mj-lt"/>
              <a:cs typeface="Arial" pitchFamily="34" charset="0"/>
            </a:endParaRPr>
          </a:p>
        </p:txBody>
      </p:sp>
      <p:sp>
        <p:nvSpPr>
          <p:cNvPr id="185" name="Rectangle 184"/>
          <p:cNvSpPr/>
          <p:nvPr/>
        </p:nvSpPr>
        <p:spPr>
          <a:xfrm>
            <a:off x="5764213" y="2497574"/>
            <a:ext cx="1581150"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pPr algn="r"/>
            <a:r>
              <a:rPr lang="en-US" sz="1200" i="1" dirty="0" smtClean="0">
                <a:solidFill>
                  <a:srgbClr val="575757"/>
                </a:solidFill>
                <a:latin typeface="+mj-lt"/>
                <a:cs typeface="Arial" pitchFamily="34" charset="0"/>
              </a:rPr>
              <a:t>% of respondents</a:t>
            </a:r>
            <a:endParaRPr lang="en-GB" sz="1200" b="1" i="1" dirty="0">
              <a:solidFill>
                <a:srgbClr val="575757"/>
              </a:solidFill>
              <a:latin typeface="+mj-lt"/>
              <a:cs typeface="Arial" pitchFamily="34" charset="0"/>
            </a:endParaRPr>
          </a:p>
        </p:txBody>
      </p:sp>
      <p:sp>
        <p:nvSpPr>
          <p:cNvPr id="186" name="Rectangle 185"/>
          <p:cNvSpPr/>
          <p:nvPr/>
        </p:nvSpPr>
        <p:spPr>
          <a:xfrm>
            <a:off x="3868306" y="2497574"/>
            <a:ext cx="1581150"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pPr algn="r"/>
            <a:r>
              <a:rPr lang="en-US" sz="1200" i="1" dirty="0" smtClean="0">
                <a:solidFill>
                  <a:srgbClr val="575757"/>
                </a:solidFill>
                <a:latin typeface="+mj-lt"/>
                <a:cs typeface="Arial" pitchFamily="34" charset="0"/>
              </a:rPr>
              <a:t>ranking</a:t>
            </a:r>
            <a:endParaRPr lang="en-GB" sz="1200" b="1" i="1" dirty="0">
              <a:solidFill>
                <a:srgbClr val="575757"/>
              </a:solidFill>
              <a:latin typeface="+mj-lt"/>
              <a:cs typeface="Arial" pitchFamily="34" charset="0"/>
            </a:endParaRPr>
          </a:p>
        </p:txBody>
      </p:sp>
      <p:sp>
        <p:nvSpPr>
          <p:cNvPr id="187" name="Oval 186"/>
          <p:cNvSpPr/>
          <p:nvPr/>
        </p:nvSpPr>
        <p:spPr>
          <a:xfrm>
            <a:off x="5019244" y="2960688"/>
            <a:ext cx="403200" cy="403200"/>
          </a:xfrm>
          <a:prstGeom prst="ellipse">
            <a:avLst/>
          </a:prstGeom>
          <a:noFill/>
          <a:ln w="28575" cap="flat" cmpd="sng" algn="ctr">
            <a:solidFill>
              <a:schemeClr val="accent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dirty="0" smtClean="0">
                <a:solidFill>
                  <a:srgbClr val="575757"/>
                </a:solidFill>
                <a:latin typeface="Arial" pitchFamily="34" charset="0"/>
                <a:cs typeface="Arial" pitchFamily="34" charset="0"/>
              </a:rPr>
              <a:t>#1</a:t>
            </a:r>
          </a:p>
        </p:txBody>
      </p:sp>
      <p:sp>
        <p:nvSpPr>
          <p:cNvPr id="188" name="Oval 187"/>
          <p:cNvSpPr/>
          <p:nvPr/>
        </p:nvSpPr>
        <p:spPr>
          <a:xfrm>
            <a:off x="5019244" y="4168775"/>
            <a:ext cx="403200" cy="403200"/>
          </a:xfrm>
          <a:prstGeom prst="ellipse">
            <a:avLst/>
          </a:prstGeom>
          <a:noFill/>
          <a:ln w="28575" cap="flat" cmpd="sng" algn="ctr">
            <a:solidFill>
              <a:schemeClr val="accent2"/>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dirty="0" smtClean="0">
                <a:solidFill>
                  <a:srgbClr val="575757"/>
                </a:solidFill>
                <a:latin typeface="Arial" pitchFamily="34" charset="0"/>
                <a:cs typeface="Arial" pitchFamily="34" charset="0"/>
              </a:rPr>
              <a:t>#3</a:t>
            </a:r>
          </a:p>
        </p:txBody>
      </p:sp>
      <p:sp>
        <p:nvSpPr>
          <p:cNvPr id="189" name="Oval 188"/>
          <p:cNvSpPr/>
          <p:nvPr/>
        </p:nvSpPr>
        <p:spPr>
          <a:xfrm>
            <a:off x="5019244" y="3563938"/>
            <a:ext cx="403200" cy="403200"/>
          </a:xfrm>
          <a:prstGeom prst="ellipse">
            <a:avLst/>
          </a:prstGeom>
          <a:noFill/>
          <a:ln w="28575" cap="flat" cmpd="sng" algn="ctr">
            <a:solidFill>
              <a:schemeClr val="accent2"/>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dirty="0" smtClean="0">
                <a:solidFill>
                  <a:srgbClr val="575757"/>
                </a:solidFill>
                <a:latin typeface="Arial" pitchFamily="34" charset="0"/>
                <a:cs typeface="Arial" pitchFamily="34" charset="0"/>
              </a:rPr>
              <a:t>#2</a:t>
            </a:r>
          </a:p>
        </p:txBody>
      </p:sp>
      <p:sp>
        <p:nvSpPr>
          <p:cNvPr id="190" name="Oval 189"/>
          <p:cNvSpPr/>
          <p:nvPr/>
        </p:nvSpPr>
        <p:spPr>
          <a:xfrm>
            <a:off x="5019244" y="4773613"/>
            <a:ext cx="403200" cy="403200"/>
          </a:xfrm>
          <a:prstGeom prst="ellipse">
            <a:avLst/>
          </a:prstGeom>
          <a:noFill/>
          <a:ln w="28575" cap="flat" cmpd="sng" algn="ctr">
            <a:solidFill>
              <a:schemeClr val="accent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smtClean="0">
                <a:solidFill>
                  <a:srgbClr val="575757"/>
                </a:solidFill>
                <a:latin typeface="Arial" pitchFamily="34" charset="0"/>
                <a:cs typeface="Arial" pitchFamily="34" charset="0"/>
              </a:rPr>
              <a:t>#4</a:t>
            </a:r>
          </a:p>
        </p:txBody>
      </p:sp>
      <p:sp>
        <p:nvSpPr>
          <p:cNvPr id="191" name="Oval 190"/>
          <p:cNvSpPr/>
          <p:nvPr/>
        </p:nvSpPr>
        <p:spPr>
          <a:xfrm>
            <a:off x="5019244" y="5378450"/>
            <a:ext cx="403200" cy="403200"/>
          </a:xfrm>
          <a:prstGeom prst="ellipse">
            <a:avLst/>
          </a:prstGeom>
          <a:noFill/>
          <a:ln w="28575" cap="flat" cmpd="sng" algn="ctr">
            <a:solidFill>
              <a:schemeClr val="accent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smtClean="0">
                <a:solidFill>
                  <a:srgbClr val="575757"/>
                </a:solidFill>
                <a:latin typeface="Arial" pitchFamily="34" charset="0"/>
                <a:cs typeface="Arial" pitchFamily="34" charset="0"/>
              </a:rPr>
              <a:t>#5</a:t>
            </a:r>
          </a:p>
        </p:txBody>
      </p:sp>
      <p:sp>
        <p:nvSpPr>
          <p:cNvPr id="192" name="Oval 191"/>
          <p:cNvSpPr/>
          <p:nvPr/>
        </p:nvSpPr>
        <p:spPr>
          <a:xfrm>
            <a:off x="5019244" y="5983288"/>
            <a:ext cx="403200" cy="403200"/>
          </a:xfrm>
          <a:prstGeom prst="ellipse">
            <a:avLst/>
          </a:prstGeom>
          <a:noFill/>
          <a:ln w="28575" cap="flat" cmpd="sng" algn="ctr">
            <a:solidFill>
              <a:schemeClr val="accent3"/>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400" b="1" dirty="0" smtClean="0">
                <a:solidFill>
                  <a:srgbClr val="575757"/>
                </a:solidFill>
                <a:latin typeface="Arial" pitchFamily="34" charset="0"/>
                <a:cs typeface="Arial" pitchFamily="34" charset="0"/>
              </a:rPr>
              <a:t>#6</a:t>
            </a:r>
          </a:p>
        </p:txBody>
      </p:sp>
      <p:sp>
        <p:nvSpPr>
          <p:cNvPr id="49" name="Rectangle 48"/>
          <p:cNvSpPr/>
          <p:nvPr/>
        </p:nvSpPr>
        <p:spPr>
          <a:xfrm>
            <a:off x="9534044" y="5596195"/>
            <a:ext cx="301658" cy="253351"/>
          </a:xfrm>
          <a:prstGeom prst="rect">
            <a:avLst/>
          </a:prstGeom>
          <a:solidFill>
            <a:schemeClr val="accent3"/>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0" name="Rectangle 49"/>
          <p:cNvSpPr/>
          <p:nvPr/>
        </p:nvSpPr>
        <p:spPr>
          <a:xfrm>
            <a:off x="9898817" y="5527138"/>
            <a:ext cx="1715679"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r>
              <a:rPr lang="en-US" sz="1000" i="1" dirty="0" smtClean="0">
                <a:solidFill>
                  <a:srgbClr val="575757"/>
                </a:solidFill>
                <a:latin typeface="+mj-lt"/>
                <a:cs typeface="Arial" pitchFamily="34" charset="0"/>
              </a:rPr>
              <a:t>Reasons related to experiences, special products</a:t>
            </a:r>
            <a:endParaRPr lang="en-GB" sz="1000" b="1" i="1" dirty="0">
              <a:solidFill>
                <a:srgbClr val="575757"/>
              </a:solidFill>
              <a:latin typeface="+mj-lt"/>
              <a:cs typeface="Arial" pitchFamily="34" charset="0"/>
            </a:endParaRPr>
          </a:p>
        </p:txBody>
      </p:sp>
      <p:sp>
        <p:nvSpPr>
          <p:cNvPr id="51" name="Rectangle 50"/>
          <p:cNvSpPr/>
          <p:nvPr/>
        </p:nvSpPr>
        <p:spPr>
          <a:xfrm>
            <a:off x="9534044" y="6022628"/>
            <a:ext cx="301658" cy="253351"/>
          </a:xfrm>
          <a:prstGeom prst="rect">
            <a:avLst/>
          </a:prstGeom>
          <a:solidFill>
            <a:srgbClr val="197A56"/>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2" name="Rectangle 51"/>
          <p:cNvSpPr/>
          <p:nvPr/>
        </p:nvSpPr>
        <p:spPr>
          <a:xfrm>
            <a:off x="9898817" y="5953571"/>
            <a:ext cx="1489435" cy="3914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89999" rIns="0" bIns="89999" rtlCol="0" anchor="ctr" anchorCtr="0"/>
          <a:lstStyle/>
          <a:p>
            <a:r>
              <a:rPr lang="en-US" sz="1000" i="1" dirty="0" smtClean="0">
                <a:solidFill>
                  <a:srgbClr val="575757"/>
                </a:solidFill>
                <a:latin typeface="+mj-lt"/>
                <a:cs typeface="Arial" pitchFamily="34" charset="0"/>
              </a:rPr>
              <a:t>Other reasons</a:t>
            </a:r>
            <a:endParaRPr lang="en-GB" sz="1000" b="1" i="1" dirty="0">
              <a:solidFill>
                <a:srgbClr val="575757"/>
              </a:solidFill>
              <a:latin typeface="+mj-lt"/>
              <a:cs typeface="Arial" pitchFamily="34" charset="0"/>
            </a:endParaRPr>
          </a:p>
        </p:txBody>
      </p:sp>
      <p:sp>
        <p:nvSpPr>
          <p:cNvPr id="53" name="Rectangle 52"/>
          <p:cNvSpPr/>
          <p:nvPr/>
        </p:nvSpPr>
        <p:spPr>
          <a:xfrm>
            <a:off x="9457984" y="5489404"/>
            <a:ext cx="2194220" cy="928334"/>
          </a:xfrm>
          <a:prstGeom prst="rect">
            <a:avLst/>
          </a:prstGeom>
          <a:noFill/>
          <a:ln w="9525" cap="rnd" cmpd="sng" algn="ctr">
            <a:solidFill>
              <a:srgbClr val="9A9A9A"/>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33"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34" name="Oval 33"/>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10</a:t>
            </a:r>
            <a:endParaRPr lang="en-US" sz="1200" b="1" kern="0" dirty="0">
              <a:solidFill>
                <a:schemeClr val="accent5"/>
              </a:solidFill>
            </a:endParaRPr>
          </a:p>
        </p:txBody>
      </p:sp>
      <p:sp>
        <p:nvSpPr>
          <p:cNvPr id="35" name="TextBox 34"/>
          <p:cNvSpPr txBox="1"/>
          <p:nvPr/>
        </p:nvSpPr>
        <p:spPr>
          <a:xfrm>
            <a:off x="9617890"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Mono-brand store</a:t>
            </a:r>
          </a:p>
        </p:txBody>
      </p:sp>
      <p:sp>
        <p:nvSpPr>
          <p:cNvPr id="43" name="AutoShape 35"/>
          <p:cNvSpPr>
            <a:spLocks noChangeAspect="1" noChangeArrowheads="1" noTextEdit="1"/>
          </p:cNvSpPr>
          <p:nvPr/>
        </p:nvSpPr>
        <p:spPr bwMode="auto">
          <a:xfrm>
            <a:off x="2165552" y="1960239"/>
            <a:ext cx="358246" cy="33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 name="Group 2"/>
          <p:cNvGrpSpPr/>
          <p:nvPr/>
        </p:nvGrpSpPr>
        <p:grpSpPr>
          <a:xfrm>
            <a:off x="2177745" y="1883205"/>
            <a:ext cx="7848703" cy="523220"/>
            <a:chOff x="2177745" y="1883205"/>
            <a:chExt cx="7848703" cy="523220"/>
          </a:xfrm>
        </p:grpSpPr>
        <p:sp>
          <p:nvSpPr>
            <p:cNvPr id="168" name="Rettangolo 36"/>
            <p:cNvSpPr>
              <a:spLocks noChangeAspect="1" noChangeArrowheads="1"/>
            </p:cNvSpPr>
            <p:nvPr/>
          </p:nvSpPr>
          <p:spPr bwMode="auto">
            <a:xfrm>
              <a:off x="2532952" y="1883205"/>
              <a:ext cx="7493496" cy="523220"/>
            </a:xfrm>
            <a:prstGeom prst="rect">
              <a:avLst/>
            </a:prstGeom>
            <a:noFill/>
            <a:ln w="9525">
              <a:solidFill>
                <a:schemeClr val="bg2">
                  <a:lumMod val="75000"/>
                </a:schemeClr>
              </a:solidFill>
              <a:prstDash val="dash"/>
              <a:miter lim="800000"/>
              <a:headEnd/>
              <a:tailEnd/>
            </a:ln>
          </p:spPr>
          <p:txBody>
            <a:bodyPr wrap="square">
              <a:spAutoFit/>
            </a:bodyPr>
            <a:lstStyle/>
            <a:p>
              <a:pPr algn="ctr">
                <a:spcBef>
                  <a:spcPct val="50000"/>
                </a:spcBef>
              </a:pPr>
              <a:r>
                <a:rPr lang="en-US" sz="1400" i="1" dirty="0">
                  <a:solidFill>
                    <a:srgbClr val="575757"/>
                  </a:solidFill>
                  <a:cs typeface="Arial" pitchFamily="34" charset="0"/>
                </a:rPr>
                <a:t>Which are the reasons for which you are and would purchase more                                    frequently in a mono-brand physical store? </a:t>
              </a:r>
            </a:p>
          </p:txBody>
        </p:sp>
        <p:sp>
          <p:nvSpPr>
            <p:cNvPr id="38" name="Rettangolo 36"/>
            <p:cNvSpPr>
              <a:spLocks noChangeAspect="1" noChangeArrowheads="1"/>
            </p:cNvSpPr>
            <p:nvPr/>
          </p:nvSpPr>
          <p:spPr bwMode="auto">
            <a:xfrm>
              <a:off x="2177745" y="1883205"/>
              <a:ext cx="317817" cy="489671"/>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44" name="Freeform 37"/>
            <p:cNvSpPr>
              <a:spLocks noEditPoints="1"/>
            </p:cNvSpPr>
            <p:nvPr/>
          </p:nvSpPr>
          <p:spPr bwMode="auto">
            <a:xfrm>
              <a:off x="2274218" y="1980415"/>
              <a:ext cx="141265"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47" name="Group 46"/>
          <p:cNvGrpSpPr/>
          <p:nvPr/>
        </p:nvGrpSpPr>
        <p:grpSpPr>
          <a:xfrm>
            <a:off x="202019" y="131021"/>
            <a:ext cx="2636659" cy="427981"/>
            <a:chOff x="202019" y="131021"/>
            <a:chExt cx="2636659" cy="427981"/>
          </a:xfrm>
        </p:grpSpPr>
        <p:sp>
          <p:nvSpPr>
            <p:cNvPr id="48"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54" name="Picture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55" name="ee4pFootnotes"/>
          <p:cNvSpPr>
            <a:spLocks noChangeArrowheads="1"/>
          </p:cNvSpPr>
          <p:nvPr/>
        </p:nvSpPr>
        <p:spPr bwMode="auto">
          <a:xfrm>
            <a:off x="629999" y="6423317"/>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Tree>
    <p:extLst>
      <p:ext uri="{BB962C8B-B14F-4D97-AF65-F5344CB8AC3E}">
        <p14:creationId xmlns:p14="http://schemas.microsoft.com/office/powerpoint/2010/main" val="2403023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Picture 5"/>
          <p:cNvPicPr>
            <a:picLocks noChangeAspect="1"/>
          </p:cNvPicPr>
          <p:nvPr/>
        </p:nvPicPr>
        <p:blipFill rotWithShape="1">
          <a:blip r:embed="rId2"/>
          <a:srcRect t="13392" r="905" b="5996"/>
          <a:stretch/>
        </p:blipFill>
        <p:spPr>
          <a:xfrm>
            <a:off x="0" y="0"/>
            <a:ext cx="12191208" cy="6847368"/>
          </a:xfrm>
          <a:prstGeom prst="rect">
            <a:avLst/>
          </a:prstGeom>
        </p:spPr>
      </p:pic>
      <p:sp>
        <p:nvSpPr>
          <p:cNvPr id="7" name="Rectangle 6"/>
          <p:cNvSpPr/>
          <p:nvPr/>
        </p:nvSpPr>
        <p:spPr bwMode="black">
          <a:xfrm>
            <a:off x="3290345" y="971761"/>
            <a:ext cx="5610517" cy="5142778"/>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4000" dirty="0" smtClean="0">
              <a:solidFill>
                <a:prstClr val="white"/>
              </a:solidFill>
              <a:latin typeface="+mn-lt"/>
              <a:sym typeface="Trebuchet MS" panose="020B0603020202020204" pitchFamily="34" charset="0"/>
            </a:endParaRPr>
          </a:p>
          <a:p>
            <a:pPr lvl="0" algn="ctr">
              <a:lnSpc>
                <a:spcPct val="95000"/>
              </a:lnSpc>
            </a:pPr>
            <a:endParaRPr lang="en-US" sz="4000" dirty="0">
              <a:solidFill>
                <a:prstClr val="white"/>
              </a:solidFill>
              <a:sym typeface="Trebuchet MS" panose="020B0603020202020204" pitchFamily="34" charset="0"/>
            </a:endParaRPr>
          </a:p>
          <a:p>
            <a:pPr lvl="0" algn="ctr">
              <a:lnSpc>
                <a:spcPct val="95000"/>
              </a:lnSpc>
            </a:pPr>
            <a:endParaRPr lang="en-US" sz="4000" dirty="0" smtClean="0">
              <a:solidFill>
                <a:prstClr val="white"/>
              </a:solidFill>
              <a:latin typeface="+mn-lt"/>
              <a:sym typeface="Trebuchet MS" panose="020B0603020202020204" pitchFamily="34" charset="0"/>
            </a:endParaRPr>
          </a:p>
          <a:p>
            <a:pPr lvl="0" algn="ctr">
              <a:lnSpc>
                <a:spcPct val="95000"/>
              </a:lnSpc>
            </a:pPr>
            <a:endParaRPr lang="en-US" sz="4000" dirty="0">
              <a:solidFill>
                <a:prstClr val="white"/>
              </a:solidFill>
              <a:sym typeface="Trebuchet MS" panose="020B0603020202020204" pitchFamily="34" charset="0"/>
            </a:endParaRPr>
          </a:p>
          <a:p>
            <a:pPr lvl="0" algn="ctr">
              <a:lnSpc>
                <a:spcPct val="95000"/>
              </a:lnSpc>
            </a:pPr>
            <a:endParaRPr lang="en-US" sz="4000" dirty="0" smtClean="0">
              <a:solidFill>
                <a:prstClr val="white"/>
              </a:solidFill>
              <a:latin typeface="+mn-lt"/>
              <a:sym typeface="Trebuchet MS" panose="020B0603020202020204" pitchFamily="34" charset="0"/>
            </a:endParaRPr>
          </a:p>
          <a:p>
            <a:pPr lvl="0" algn="ctr">
              <a:lnSpc>
                <a:spcPct val="95000"/>
              </a:lnSpc>
            </a:pPr>
            <a:endParaRPr lang="en-US" sz="4000" dirty="0">
              <a:solidFill>
                <a:prstClr val="white"/>
              </a:solidFill>
              <a:sym typeface="Trebuchet MS" panose="020B0603020202020204" pitchFamily="34" charset="0"/>
            </a:endParaRPr>
          </a:p>
          <a:p>
            <a:pPr lvl="0" algn="ctr">
              <a:lnSpc>
                <a:spcPct val="95000"/>
              </a:lnSpc>
            </a:pPr>
            <a:r>
              <a:rPr lang="en-US" sz="4400" dirty="0" smtClean="0">
                <a:solidFill>
                  <a:prstClr val="white"/>
                </a:solidFill>
                <a:latin typeface="+mn-lt"/>
                <a:sym typeface="Trebuchet MS" panose="020B0603020202020204" pitchFamily="34" charset="0"/>
              </a:rPr>
              <a:t>Thank you</a:t>
            </a:r>
          </a:p>
          <a:p>
            <a:pPr lvl="0" algn="ctr">
              <a:lnSpc>
                <a:spcPct val="95000"/>
              </a:lnSpc>
            </a:pPr>
            <a:endParaRPr lang="en-US" sz="4000" dirty="0">
              <a:solidFill>
                <a:prstClr val="white"/>
              </a:solidFill>
              <a:sym typeface="Trebuchet MS" panose="020B0603020202020204" pitchFamily="34" charset="0"/>
            </a:endParaRPr>
          </a:p>
          <a:p>
            <a:pPr lvl="0" algn="ctr">
              <a:lnSpc>
                <a:spcPct val="95000"/>
              </a:lnSpc>
            </a:pPr>
            <a:endParaRPr lang="en-US" sz="4000" dirty="0" smtClean="0">
              <a:solidFill>
                <a:prstClr val="white"/>
              </a:solidFill>
              <a:latin typeface="+mn-lt"/>
              <a:sym typeface="Trebuchet MS" panose="020B0603020202020204" pitchFamily="34" charset="0"/>
            </a:endParaRPr>
          </a:p>
          <a:p>
            <a:pPr lvl="0" algn="ctr">
              <a:lnSpc>
                <a:spcPct val="95000"/>
              </a:lnSpc>
            </a:pPr>
            <a:endParaRPr lang="en-US" sz="4000" dirty="0">
              <a:solidFill>
                <a:prstClr val="white"/>
              </a:solidFill>
              <a:sym typeface="Trebuchet MS" panose="020B0603020202020204" pitchFamily="34" charset="0"/>
            </a:endParaRPr>
          </a:p>
          <a:p>
            <a:pPr lvl="0" algn="ctr">
              <a:lnSpc>
                <a:spcPct val="95000"/>
              </a:lnSpc>
            </a:pPr>
            <a:endParaRPr lang="en-US" sz="4000" dirty="0">
              <a:solidFill>
                <a:prstClr val="white"/>
              </a:solidFill>
              <a:latin typeface="+mn-lt"/>
              <a:sym typeface="Trebuchet MS" panose="020B0603020202020204" pitchFamily="34" charset="0"/>
            </a:endParaRPr>
          </a:p>
        </p:txBody>
      </p:sp>
      <p:pic>
        <p:nvPicPr>
          <p:cNvPr id="10" name="Immagin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79733" y="1963710"/>
            <a:ext cx="2398280" cy="735472"/>
          </a:xfrm>
          <a:prstGeom prst="rect">
            <a:avLst/>
          </a:prstGeom>
        </p:spPr>
      </p:pic>
      <p:sp>
        <p:nvSpPr>
          <p:cNvPr id="11" name="TextBox 10"/>
          <p:cNvSpPr txBox="1"/>
          <p:nvPr/>
        </p:nvSpPr>
        <p:spPr bwMode="white">
          <a:xfrm>
            <a:off x="3464979" y="57659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pic>
        <p:nvPicPr>
          <p:cNvPr id="2" name="Picture 1"/>
          <p:cNvPicPr>
            <a:picLocks noChangeAspect="1"/>
          </p:cNvPicPr>
          <p:nvPr/>
        </p:nvPicPr>
        <p:blipFill>
          <a:blip r:embed="rId4">
            <a:clrChange>
              <a:clrFrom>
                <a:srgbClr val="006E52"/>
              </a:clrFrom>
              <a:clrTo>
                <a:srgbClr val="006E52">
                  <a:alpha val="0"/>
                </a:srgbClr>
              </a:clrTo>
            </a:clrChange>
          </a:blip>
          <a:stretch>
            <a:fillRect/>
          </a:stretch>
        </p:blipFill>
        <p:spPr>
          <a:xfrm>
            <a:off x="6060364" y="1727425"/>
            <a:ext cx="2905650" cy="971757"/>
          </a:xfrm>
          <a:prstGeom prst="rect">
            <a:avLst/>
          </a:prstGeom>
        </p:spPr>
      </p:pic>
    </p:spTree>
    <p:extLst>
      <p:ext uri="{BB962C8B-B14F-4D97-AF65-F5344CB8AC3E}">
        <p14:creationId xmlns:p14="http://schemas.microsoft.com/office/powerpoint/2010/main" val="1816443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083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748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AU" sz="1600" dirty="0" err="1" smtClean="0">
              <a:solidFill>
                <a:srgbClr val="FFFFFF"/>
              </a:solidFill>
              <a:latin typeface="Trebuchet MS" panose="020B0603020202020204" pitchFamily="34" charset="0"/>
              <a:sym typeface="Trebuchet MS" panose="020B0603020202020204" pitchFamily="34" charset="0"/>
            </a:endParaRPr>
          </a:p>
        </p:txBody>
      </p:sp>
      <p:sp>
        <p:nvSpPr>
          <p:cNvPr id="4" name="Title 3"/>
          <p:cNvSpPr>
            <a:spLocks noGrp="1"/>
          </p:cNvSpPr>
          <p:nvPr>
            <p:ph type="title"/>
          </p:nvPr>
        </p:nvSpPr>
        <p:spPr>
          <a:xfrm>
            <a:off x="476655" y="622800"/>
            <a:ext cx="11342451" cy="941796"/>
          </a:xfrm>
        </p:spPr>
        <p:txBody>
          <a:bodyPr/>
          <a:lstStyle/>
          <a:p>
            <a:r>
              <a:rPr lang="en-US" dirty="0"/>
              <a:t>We have </a:t>
            </a:r>
            <a:r>
              <a:rPr lang="en-US" dirty="0" smtClean="0"/>
              <a:t>been exploring </a:t>
            </a:r>
            <a:r>
              <a:rPr lang="en-US" dirty="0"/>
              <a:t>behavior of Luxury </a:t>
            </a:r>
            <a:r>
              <a:rPr lang="en-US" dirty="0" smtClean="0"/>
              <a:t>consumers for the last 5 years, focusing </a:t>
            </a:r>
            <a:r>
              <a:rPr lang="en-US" dirty="0"/>
              <a:t>on </a:t>
            </a:r>
            <a:r>
              <a:rPr lang="en-US" dirty="0" smtClean="0"/>
              <a:t>the True-Luxury Consumers </a:t>
            </a:r>
            <a:endParaRPr lang="en-US" dirty="0">
              <a:latin typeface="+mj-lt"/>
            </a:endParaRPr>
          </a:p>
        </p:txBody>
      </p:sp>
      <p:sp>
        <p:nvSpPr>
          <p:cNvPr id="5" name="label"/>
          <p:cNvSpPr>
            <a:spLocks noChangeArrowheads="1"/>
          </p:cNvSpPr>
          <p:nvPr/>
        </p:nvSpPr>
        <p:spPr bwMode="auto">
          <a:xfrm>
            <a:off x="944260" y="3927699"/>
            <a:ext cx="1357541" cy="318974"/>
          </a:xfrm>
          <a:prstGeom prst="rect">
            <a:avLst/>
          </a:prstGeom>
          <a:noFill/>
          <a:ln w="9525">
            <a:noFill/>
            <a:miter lim="800000"/>
            <a:headEnd type="none" w="lg" len="lg"/>
            <a:tailEnd type="none" w="lg" len="lg"/>
          </a:ln>
        </p:spPr>
        <p:txBody>
          <a:bodyPr lIns="86411" tIns="86411" rIns="86411" bIns="86411" anchor="ctr"/>
          <a:lstStyle/>
          <a:p>
            <a:r>
              <a:rPr lang="en-US" sz="1323" b="1" dirty="0">
                <a:solidFill>
                  <a:srgbClr val="575757"/>
                </a:solidFill>
                <a:cs typeface="Arial" pitchFamily="34" charset="0"/>
              </a:rPr>
              <a:t>Absolute</a:t>
            </a:r>
          </a:p>
        </p:txBody>
      </p:sp>
      <p:sp>
        <p:nvSpPr>
          <p:cNvPr id="6" name="label"/>
          <p:cNvSpPr>
            <a:spLocks noChangeArrowheads="1"/>
          </p:cNvSpPr>
          <p:nvPr/>
        </p:nvSpPr>
        <p:spPr bwMode="auto">
          <a:xfrm>
            <a:off x="944260" y="3282744"/>
            <a:ext cx="1357541" cy="318973"/>
          </a:xfrm>
          <a:prstGeom prst="rect">
            <a:avLst/>
          </a:prstGeom>
          <a:noFill/>
          <a:ln w="9525">
            <a:noFill/>
            <a:miter lim="800000"/>
            <a:headEnd type="none" w="lg" len="lg"/>
            <a:tailEnd type="none" w="lg" len="lg"/>
          </a:ln>
        </p:spPr>
        <p:txBody>
          <a:bodyPr lIns="86411" tIns="86411" rIns="86411" bIns="86411" anchor="ctr"/>
          <a:lstStyle/>
          <a:p>
            <a:r>
              <a:rPr lang="en-US" sz="1323" b="1" dirty="0">
                <a:solidFill>
                  <a:srgbClr val="575757"/>
                </a:solidFill>
                <a:cs typeface="Arial" pitchFamily="34" charset="0"/>
              </a:rPr>
              <a:t>Top Absolute</a:t>
            </a:r>
          </a:p>
        </p:txBody>
      </p:sp>
      <p:sp>
        <p:nvSpPr>
          <p:cNvPr id="7" name="label"/>
          <p:cNvSpPr>
            <a:spLocks noChangeArrowheads="1"/>
          </p:cNvSpPr>
          <p:nvPr/>
        </p:nvSpPr>
        <p:spPr bwMode="auto">
          <a:xfrm>
            <a:off x="944260" y="4688967"/>
            <a:ext cx="1357541" cy="318974"/>
          </a:xfrm>
          <a:prstGeom prst="rect">
            <a:avLst/>
          </a:prstGeom>
          <a:noFill/>
          <a:ln w="9525">
            <a:noFill/>
            <a:miter lim="800000"/>
            <a:headEnd type="none" w="lg" len="lg"/>
            <a:tailEnd type="none" w="lg" len="lg"/>
          </a:ln>
        </p:spPr>
        <p:txBody>
          <a:bodyPr lIns="86411" tIns="86411" rIns="86411" bIns="86411" anchor="ctr"/>
          <a:lstStyle/>
          <a:p>
            <a:r>
              <a:rPr lang="en-US" sz="1323" b="1" dirty="0">
                <a:solidFill>
                  <a:srgbClr val="575757"/>
                </a:solidFill>
                <a:cs typeface="Arial" pitchFamily="34" charset="0"/>
              </a:rPr>
              <a:t>Entry Absolute</a:t>
            </a:r>
          </a:p>
        </p:txBody>
      </p:sp>
      <p:sp>
        <p:nvSpPr>
          <p:cNvPr id="9" name="label"/>
          <p:cNvSpPr>
            <a:spLocks noChangeArrowheads="1"/>
          </p:cNvSpPr>
          <p:nvPr/>
        </p:nvSpPr>
        <p:spPr bwMode="auto">
          <a:xfrm>
            <a:off x="944260" y="5643228"/>
            <a:ext cx="1357541" cy="281966"/>
          </a:xfrm>
          <a:prstGeom prst="rect">
            <a:avLst/>
          </a:prstGeom>
          <a:noFill/>
          <a:ln w="9525">
            <a:noFill/>
            <a:miter lim="800000"/>
            <a:headEnd type="none" w="lg" len="lg"/>
            <a:tailEnd type="none" w="lg" len="lg"/>
          </a:ln>
        </p:spPr>
        <p:txBody>
          <a:bodyPr lIns="86411" tIns="86411" rIns="86411" bIns="86411" anchor="ctr"/>
          <a:lstStyle/>
          <a:p>
            <a:r>
              <a:rPr lang="en-US" sz="1323" b="1" dirty="0" smtClean="0">
                <a:solidFill>
                  <a:srgbClr val="575757"/>
                </a:solidFill>
                <a:cs typeface="Arial" pitchFamily="34" charset="0"/>
              </a:rPr>
              <a:t>Aspirational</a:t>
            </a:r>
            <a:endParaRPr lang="en-US" sz="1323" b="1" dirty="0">
              <a:solidFill>
                <a:srgbClr val="575757"/>
              </a:solidFill>
              <a:cs typeface="Arial" pitchFamily="34" charset="0"/>
            </a:endParaRPr>
          </a:p>
        </p:txBody>
      </p:sp>
      <p:sp>
        <p:nvSpPr>
          <p:cNvPr id="15" name="TextBox 98"/>
          <p:cNvSpPr txBox="1">
            <a:spLocks noChangeArrowheads="1"/>
          </p:cNvSpPr>
          <p:nvPr/>
        </p:nvSpPr>
        <p:spPr bwMode="auto">
          <a:xfrm>
            <a:off x="1937674" y="4939100"/>
            <a:ext cx="1009252" cy="394110"/>
          </a:xfrm>
          <a:prstGeom prst="rect">
            <a:avLst/>
          </a:prstGeom>
          <a:noFill/>
          <a:ln w="9525">
            <a:noFill/>
            <a:miter lim="800000"/>
            <a:headEnd/>
            <a:tailEnd/>
          </a:ln>
        </p:spPr>
        <p:txBody>
          <a:bodyPr lIns="86411" tIns="85050" rIns="86411" bIns="85050">
            <a:spAutoFit/>
          </a:bodyPr>
          <a:lstStyle/>
          <a:p>
            <a:r>
              <a:rPr lang="en-US" sz="1323" b="1" dirty="0">
                <a:solidFill>
                  <a:srgbClr val="575757"/>
                </a:solidFill>
                <a:cs typeface="Arial" pitchFamily="34" charset="0"/>
              </a:rPr>
              <a:t>5 k€</a:t>
            </a:r>
          </a:p>
        </p:txBody>
      </p:sp>
      <p:sp>
        <p:nvSpPr>
          <p:cNvPr id="17" name="TextBox 107"/>
          <p:cNvSpPr txBox="1">
            <a:spLocks noChangeArrowheads="1"/>
          </p:cNvSpPr>
          <p:nvPr/>
        </p:nvSpPr>
        <p:spPr bwMode="auto">
          <a:xfrm>
            <a:off x="2255412" y="3426441"/>
            <a:ext cx="651707" cy="394110"/>
          </a:xfrm>
          <a:prstGeom prst="rect">
            <a:avLst/>
          </a:prstGeom>
          <a:noFill/>
          <a:ln w="9525">
            <a:noFill/>
            <a:miter lim="800000"/>
            <a:headEnd/>
            <a:tailEnd/>
          </a:ln>
        </p:spPr>
        <p:txBody>
          <a:bodyPr lIns="86411" tIns="85050" rIns="86411" bIns="85050">
            <a:spAutoFit/>
          </a:bodyPr>
          <a:lstStyle/>
          <a:p>
            <a:r>
              <a:rPr lang="en-US" sz="1323" b="1" dirty="0">
                <a:solidFill>
                  <a:srgbClr val="575757"/>
                </a:solidFill>
                <a:cs typeface="Arial" pitchFamily="34" charset="0"/>
              </a:rPr>
              <a:t>20 k€</a:t>
            </a:r>
          </a:p>
        </p:txBody>
      </p:sp>
      <p:cxnSp>
        <p:nvCxnSpPr>
          <p:cNvPr id="18" name="Connettore 1 261"/>
          <p:cNvCxnSpPr>
            <a:cxnSpLocks noChangeShapeType="1"/>
          </p:cNvCxnSpPr>
          <p:nvPr/>
        </p:nvCxnSpPr>
        <p:spPr bwMode="auto">
          <a:xfrm>
            <a:off x="2302562" y="3745720"/>
            <a:ext cx="1544070" cy="0"/>
          </a:xfrm>
          <a:prstGeom prst="line">
            <a:avLst/>
          </a:prstGeom>
          <a:noFill/>
          <a:ln w="12001">
            <a:solidFill>
              <a:srgbClr val="79A2B3"/>
            </a:solidFill>
            <a:round/>
            <a:headEnd/>
            <a:tailEnd/>
          </a:ln>
        </p:spPr>
      </p:cxnSp>
      <p:sp>
        <p:nvSpPr>
          <p:cNvPr id="19" name="TextBox 107"/>
          <p:cNvSpPr txBox="1">
            <a:spLocks noChangeArrowheads="1"/>
          </p:cNvSpPr>
          <p:nvPr/>
        </p:nvSpPr>
        <p:spPr bwMode="auto">
          <a:xfrm>
            <a:off x="2088000" y="4112255"/>
            <a:ext cx="901988" cy="394110"/>
          </a:xfrm>
          <a:prstGeom prst="rect">
            <a:avLst/>
          </a:prstGeom>
          <a:noFill/>
          <a:ln w="9525">
            <a:noFill/>
            <a:miter lim="800000"/>
            <a:headEnd/>
            <a:tailEnd/>
          </a:ln>
        </p:spPr>
        <p:txBody>
          <a:bodyPr lIns="86411" tIns="85050" rIns="86411" bIns="85050">
            <a:spAutoFit/>
          </a:bodyPr>
          <a:lstStyle/>
          <a:p>
            <a:r>
              <a:rPr lang="en-US" sz="1323" b="1" dirty="0">
                <a:solidFill>
                  <a:srgbClr val="575757"/>
                </a:solidFill>
                <a:cs typeface="Arial" pitchFamily="34" charset="0"/>
              </a:rPr>
              <a:t>10 k€</a:t>
            </a:r>
          </a:p>
        </p:txBody>
      </p:sp>
      <p:cxnSp>
        <p:nvCxnSpPr>
          <p:cNvPr id="20" name="Connettore 1 263"/>
          <p:cNvCxnSpPr>
            <a:cxnSpLocks noChangeShapeType="1"/>
          </p:cNvCxnSpPr>
          <p:nvPr/>
        </p:nvCxnSpPr>
        <p:spPr bwMode="auto">
          <a:xfrm>
            <a:off x="2142328" y="4426435"/>
            <a:ext cx="1939140" cy="0"/>
          </a:xfrm>
          <a:prstGeom prst="line">
            <a:avLst/>
          </a:prstGeom>
          <a:noFill/>
          <a:ln w="12001">
            <a:solidFill>
              <a:srgbClr val="79A2B3"/>
            </a:solidFill>
            <a:round/>
            <a:headEnd/>
            <a:tailEnd/>
          </a:ln>
        </p:spPr>
      </p:cxnSp>
      <p:cxnSp>
        <p:nvCxnSpPr>
          <p:cNvPr id="21" name="Connettore 1 264"/>
          <p:cNvCxnSpPr>
            <a:cxnSpLocks noChangeShapeType="1"/>
          </p:cNvCxnSpPr>
          <p:nvPr/>
        </p:nvCxnSpPr>
        <p:spPr bwMode="auto">
          <a:xfrm>
            <a:off x="1908992" y="5308141"/>
            <a:ext cx="2517480" cy="0"/>
          </a:xfrm>
          <a:prstGeom prst="line">
            <a:avLst/>
          </a:prstGeom>
          <a:noFill/>
          <a:ln w="12001">
            <a:solidFill>
              <a:srgbClr val="79A2B3"/>
            </a:solidFill>
            <a:round/>
            <a:headEnd/>
            <a:tailEnd/>
          </a:ln>
        </p:spPr>
      </p:cxnSp>
      <p:sp>
        <p:nvSpPr>
          <p:cNvPr id="27" name="TextBox 107"/>
          <p:cNvSpPr txBox="1">
            <a:spLocks noChangeArrowheads="1"/>
          </p:cNvSpPr>
          <p:nvPr/>
        </p:nvSpPr>
        <p:spPr bwMode="auto">
          <a:xfrm>
            <a:off x="2556620" y="2881663"/>
            <a:ext cx="651707" cy="394110"/>
          </a:xfrm>
          <a:prstGeom prst="rect">
            <a:avLst/>
          </a:prstGeom>
          <a:noFill/>
          <a:ln w="9525">
            <a:noFill/>
            <a:miter lim="800000"/>
            <a:headEnd/>
            <a:tailEnd/>
          </a:ln>
        </p:spPr>
        <p:txBody>
          <a:bodyPr lIns="86411" tIns="85050" rIns="86411" bIns="85050">
            <a:spAutoFit/>
          </a:bodyPr>
          <a:lstStyle/>
          <a:p>
            <a:r>
              <a:rPr lang="en-US" sz="1323" b="1" dirty="0">
                <a:solidFill>
                  <a:srgbClr val="575757"/>
                </a:solidFill>
                <a:cs typeface="Arial" pitchFamily="34" charset="0"/>
              </a:rPr>
              <a:t>50 k€</a:t>
            </a:r>
          </a:p>
        </p:txBody>
      </p:sp>
      <p:cxnSp>
        <p:nvCxnSpPr>
          <p:cNvPr id="28" name="Connettore 1 261"/>
          <p:cNvCxnSpPr>
            <a:cxnSpLocks noChangeShapeType="1"/>
          </p:cNvCxnSpPr>
          <p:nvPr/>
        </p:nvCxnSpPr>
        <p:spPr bwMode="auto">
          <a:xfrm>
            <a:off x="2673615" y="3222421"/>
            <a:ext cx="1020600" cy="0"/>
          </a:xfrm>
          <a:prstGeom prst="line">
            <a:avLst/>
          </a:prstGeom>
          <a:noFill/>
          <a:ln w="12001">
            <a:solidFill>
              <a:srgbClr val="79A2B3"/>
            </a:solidFill>
            <a:round/>
            <a:headEnd/>
            <a:tailEnd/>
          </a:ln>
        </p:spPr>
      </p:cxnSp>
      <p:sp>
        <p:nvSpPr>
          <p:cNvPr id="30" name="label"/>
          <p:cNvSpPr>
            <a:spLocks noChangeArrowheads="1"/>
          </p:cNvSpPr>
          <p:nvPr/>
        </p:nvSpPr>
        <p:spPr bwMode="auto">
          <a:xfrm>
            <a:off x="944260" y="2655670"/>
            <a:ext cx="1357541" cy="318973"/>
          </a:xfrm>
          <a:prstGeom prst="rect">
            <a:avLst/>
          </a:prstGeom>
          <a:noFill/>
          <a:ln w="9525">
            <a:noFill/>
            <a:miter lim="800000"/>
            <a:headEnd type="none" w="lg" len="lg"/>
            <a:tailEnd type="none" w="lg" len="lg"/>
          </a:ln>
        </p:spPr>
        <p:txBody>
          <a:bodyPr lIns="86411" tIns="86411" rIns="86411" bIns="86411" anchor="ctr"/>
          <a:lstStyle/>
          <a:p>
            <a:r>
              <a:rPr lang="en-US" sz="1323" b="1" dirty="0">
                <a:solidFill>
                  <a:srgbClr val="575757"/>
                </a:solidFill>
                <a:cs typeface="Arial" pitchFamily="34" charset="0"/>
              </a:rPr>
              <a:t>Beyond money</a:t>
            </a:r>
          </a:p>
        </p:txBody>
      </p:sp>
      <p:sp>
        <p:nvSpPr>
          <p:cNvPr id="24" name="Trapezoid 23"/>
          <p:cNvSpPr/>
          <p:nvPr/>
        </p:nvSpPr>
        <p:spPr bwMode="auto">
          <a:xfrm>
            <a:off x="2528942" y="4500522"/>
            <a:ext cx="1692166" cy="677441"/>
          </a:xfrm>
          <a:prstGeom prst="trapezoid">
            <a:avLst/>
          </a:prstGeom>
          <a:solidFill>
            <a:srgbClr val="30C1D7"/>
          </a:solidFill>
          <a:ln w="12001" cap="rnd">
            <a:solidFill>
              <a:srgbClr val="79A2B3"/>
            </a:solidFill>
            <a:prstDash val="solid"/>
            <a:round/>
            <a:headEnd/>
            <a:tailEnd/>
          </a:ln>
          <a:effectLst>
            <a:innerShdw blurRad="63500" dist="50800" dir="13500000">
              <a:srgbClr val="000000">
                <a:alpha val="50000"/>
              </a:srgbClr>
            </a:innerShdw>
          </a:effectLst>
        </p:spPr>
        <p:txBody>
          <a:bodyPr lIns="86411" tIns="43205" rIns="86411" bIns="43205"/>
          <a:lstStyle/>
          <a:p>
            <a:pPr>
              <a:defRPr/>
            </a:pPr>
            <a:endParaRPr lang="en-US" sz="1400" dirty="0">
              <a:solidFill>
                <a:srgbClr val="000000"/>
              </a:solidFill>
            </a:endParaRPr>
          </a:p>
        </p:txBody>
      </p:sp>
      <p:sp>
        <p:nvSpPr>
          <p:cNvPr id="25" name="Trapezoid 24"/>
          <p:cNvSpPr/>
          <p:nvPr/>
        </p:nvSpPr>
        <p:spPr bwMode="auto">
          <a:xfrm>
            <a:off x="2774535" y="3823318"/>
            <a:ext cx="1200980" cy="526891"/>
          </a:xfrm>
          <a:prstGeom prst="trapezoid">
            <a:avLst>
              <a:gd name="adj" fmla="val 21203"/>
            </a:avLst>
          </a:prstGeom>
          <a:solidFill>
            <a:srgbClr val="66FF99"/>
          </a:solidFill>
          <a:ln w="12001" cap="rnd">
            <a:solidFill>
              <a:srgbClr val="79A2B3"/>
            </a:solidFill>
            <a:prstDash val="solid"/>
            <a:round/>
            <a:headEnd/>
            <a:tailEnd/>
          </a:ln>
          <a:effectLst>
            <a:innerShdw blurRad="63500" dist="50800" dir="13500000">
              <a:srgbClr val="000000">
                <a:alpha val="50000"/>
              </a:srgbClr>
            </a:innerShdw>
          </a:effectLst>
        </p:spPr>
        <p:txBody>
          <a:bodyPr lIns="86411" tIns="43205" rIns="86411" bIns="43205"/>
          <a:lstStyle/>
          <a:p>
            <a:pPr>
              <a:defRPr/>
            </a:pPr>
            <a:endParaRPr lang="en-US" sz="1400" dirty="0">
              <a:solidFill>
                <a:srgbClr val="000000"/>
              </a:solidFill>
            </a:endParaRPr>
          </a:p>
        </p:txBody>
      </p:sp>
      <p:sp>
        <p:nvSpPr>
          <p:cNvPr id="26" name="Trapezoid 25"/>
          <p:cNvSpPr/>
          <p:nvPr/>
        </p:nvSpPr>
        <p:spPr bwMode="auto">
          <a:xfrm>
            <a:off x="3097316" y="2434566"/>
            <a:ext cx="545754" cy="730500"/>
          </a:xfrm>
          <a:prstGeom prst="trapezoid">
            <a:avLst>
              <a:gd name="adj" fmla="val 44474"/>
            </a:avLst>
          </a:prstGeom>
          <a:solidFill>
            <a:srgbClr val="008000"/>
          </a:solidFill>
          <a:ln w="12001" cap="rnd">
            <a:solidFill>
              <a:srgbClr val="79A2B3"/>
            </a:solidFill>
            <a:prstDash val="solid"/>
            <a:round/>
            <a:headEnd/>
            <a:tailEnd/>
          </a:ln>
          <a:effectLst>
            <a:innerShdw blurRad="63500" dist="50800" dir="13500000">
              <a:srgbClr val="000000">
                <a:alpha val="50000"/>
              </a:srgbClr>
            </a:innerShdw>
          </a:effectLst>
        </p:spPr>
        <p:txBody>
          <a:bodyPr lIns="86411" tIns="43205" rIns="86411" bIns="43205"/>
          <a:lstStyle/>
          <a:p>
            <a:pPr>
              <a:defRPr/>
            </a:pPr>
            <a:endParaRPr lang="en-US" sz="1400" dirty="0">
              <a:solidFill>
                <a:srgbClr val="000000"/>
              </a:solidFill>
            </a:endParaRPr>
          </a:p>
        </p:txBody>
      </p:sp>
      <p:sp>
        <p:nvSpPr>
          <p:cNvPr id="29" name="Trapezoid 28"/>
          <p:cNvSpPr/>
          <p:nvPr/>
        </p:nvSpPr>
        <p:spPr bwMode="auto">
          <a:xfrm>
            <a:off x="2949344" y="3297869"/>
            <a:ext cx="851362" cy="385168"/>
          </a:xfrm>
          <a:prstGeom prst="trapezoid">
            <a:avLst/>
          </a:prstGeom>
          <a:solidFill>
            <a:srgbClr val="33CC33"/>
          </a:solidFill>
          <a:ln w="12001" cap="rnd">
            <a:solidFill>
              <a:srgbClr val="79A2B3"/>
            </a:solidFill>
            <a:prstDash val="solid"/>
            <a:round/>
            <a:headEnd/>
            <a:tailEnd/>
          </a:ln>
          <a:effectLst>
            <a:innerShdw blurRad="63500" dist="50800" dir="13500000">
              <a:srgbClr val="000000">
                <a:alpha val="50000"/>
              </a:srgbClr>
            </a:innerShdw>
          </a:effectLst>
        </p:spPr>
        <p:txBody>
          <a:bodyPr lIns="86411" tIns="43205" rIns="86411" bIns="43205"/>
          <a:lstStyle/>
          <a:p>
            <a:pPr>
              <a:defRPr/>
            </a:pPr>
            <a:endParaRPr lang="en-US" sz="1400" dirty="0">
              <a:solidFill>
                <a:srgbClr val="000000"/>
              </a:solidFill>
            </a:endParaRPr>
          </a:p>
        </p:txBody>
      </p:sp>
      <p:sp>
        <p:nvSpPr>
          <p:cNvPr id="34" name="Trapezoid 33"/>
          <p:cNvSpPr/>
          <p:nvPr/>
        </p:nvSpPr>
        <p:spPr bwMode="auto">
          <a:xfrm>
            <a:off x="2270386" y="5440221"/>
            <a:ext cx="2209278" cy="642993"/>
          </a:xfrm>
          <a:prstGeom prst="trapezoid">
            <a:avLst/>
          </a:prstGeom>
          <a:solidFill>
            <a:schemeClr val="accent5">
              <a:lumMod val="75000"/>
            </a:schemeClr>
          </a:solidFill>
          <a:ln w="12001" cap="rnd">
            <a:solidFill>
              <a:srgbClr val="79A2B3"/>
            </a:solidFill>
            <a:prstDash val="solid"/>
            <a:round/>
            <a:headEnd/>
            <a:tailEnd/>
          </a:ln>
          <a:effectLst>
            <a:innerShdw blurRad="63500" dist="50800" dir="13500000">
              <a:srgbClr val="000000">
                <a:alpha val="50000"/>
              </a:srgbClr>
            </a:innerShdw>
          </a:effectLst>
        </p:spPr>
        <p:txBody>
          <a:bodyPr lIns="86411" tIns="43205" rIns="86411" bIns="43205"/>
          <a:lstStyle/>
          <a:p>
            <a:pPr>
              <a:defRPr/>
            </a:pPr>
            <a:endParaRPr lang="en-US" sz="1400" dirty="0">
              <a:solidFill>
                <a:srgbClr val="000000"/>
              </a:solidFill>
            </a:endParaRPr>
          </a:p>
        </p:txBody>
      </p:sp>
      <p:grpSp>
        <p:nvGrpSpPr>
          <p:cNvPr id="36" name="Group 35"/>
          <p:cNvGrpSpPr>
            <a:grpSpLocks/>
          </p:cNvGrpSpPr>
          <p:nvPr/>
        </p:nvGrpSpPr>
        <p:grpSpPr>
          <a:xfrm>
            <a:off x="3128614" y="5514152"/>
            <a:ext cx="492821" cy="521826"/>
            <a:chOff x="5921209" y="3294063"/>
            <a:chExt cx="269875" cy="269875"/>
          </a:xfrm>
        </p:grpSpPr>
        <p:sp>
          <p:nvSpPr>
            <p:cNvPr id="37" name="Oval 18"/>
            <p:cNvSpPr>
              <a:spLocks noChangeArrowheads="1"/>
            </p:cNvSpPr>
            <p:nvPr/>
          </p:nvSpPr>
          <p:spPr bwMode="auto">
            <a:xfrm>
              <a:off x="5921209" y="3294063"/>
              <a:ext cx="269875" cy="269875"/>
            </a:xfrm>
            <a:prstGeom prst="ellipse">
              <a:avLst/>
            </a:prstGeom>
            <a:solidFill>
              <a:srgbClr val="E71C57"/>
            </a:solidFill>
            <a:ln>
              <a:noFill/>
            </a:ln>
          </p:spPr>
          <p:txBody>
            <a:bodyPr vert="horz" wrap="square" lIns="69129" tIns="34564" rIns="69129" bIns="34564" numCol="1" anchor="t" anchorCtr="0" compatLnSpc="1">
              <a:prstTxWarp prst="textNoShape">
                <a:avLst/>
              </a:prstTxWarp>
            </a:bodyPr>
            <a:lstStyle/>
            <a:p>
              <a:endParaRPr lang="en-US" dirty="0"/>
            </a:p>
          </p:txBody>
        </p:sp>
        <p:sp>
          <p:nvSpPr>
            <p:cNvPr id="38" name="Freeform 19"/>
            <p:cNvSpPr>
              <a:spLocks/>
            </p:cNvSpPr>
            <p:nvPr/>
          </p:nvSpPr>
          <p:spPr bwMode="auto">
            <a:xfrm>
              <a:off x="6000584" y="3373438"/>
              <a:ext cx="111125" cy="111125"/>
            </a:xfrm>
            <a:custGeom>
              <a:avLst/>
              <a:gdLst>
                <a:gd name="T0" fmla="*/ 63 w 70"/>
                <a:gd name="T1" fmla="*/ 0 h 70"/>
                <a:gd name="T2" fmla="*/ 35 w 70"/>
                <a:gd name="T3" fmla="*/ 29 h 70"/>
                <a:gd name="T4" fmla="*/ 6 w 70"/>
                <a:gd name="T5" fmla="*/ 0 h 70"/>
                <a:gd name="T6" fmla="*/ 0 w 70"/>
                <a:gd name="T7" fmla="*/ 6 h 70"/>
                <a:gd name="T8" fmla="*/ 28 w 70"/>
                <a:gd name="T9" fmla="*/ 35 h 70"/>
                <a:gd name="T10" fmla="*/ 0 w 70"/>
                <a:gd name="T11" fmla="*/ 63 h 70"/>
                <a:gd name="T12" fmla="*/ 6 w 70"/>
                <a:gd name="T13" fmla="*/ 70 h 70"/>
                <a:gd name="T14" fmla="*/ 35 w 70"/>
                <a:gd name="T15" fmla="*/ 41 h 70"/>
                <a:gd name="T16" fmla="*/ 63 w 70"/>
                <a:gd name="T17" fmla="*/ 70 h 70"/>
                <a:gd name="T18" fmla="*/ 70 w 70"/>
                <a:gd name="T19" fmla="*/ 63 h 70"/>
                <a:gd name="T20" fmla="*/ 41 w 70"/>
                <a:gd name="T21" fmla="*/ 35 h 70"/>
                <a:gd name="T22" fmla="*/ 70 w 70"/>
                <a:gd name="T23" fmla="*/ 6 h 70"/>
                <a:gd name="T24" fmla="*/ 63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3" y="0"/>
                  </a:moveTo>
                  <a:lnTo>
                    <a:pt x="35" y="29"/>
                  </a:lnTo>
                  <a:lnTo>
                    <a:pt x="6" y="0"/>
                  </a:lnTo>
                  <a:lnTo>
                    <a:pt x="0" y="6"/>
                  </a:lnTo>
                  <a:lnTo>
                    <a:pt x="28" y="35"/>
                  </a:lnTo>
                  <a:lnTo>
                    <a:pt x="0" y="63"/>
                  </a:lnTo>
                  <a:lnTo>
                    <a:pt x="6" y="70"/>
                  </a:lnTo>
                  <a:lnTo>
                    <a:pt x="35" y="41"/>
                  </a:lnTo>
                  <a:lnTo>
                    <a:pt x="63" y="70"/>
                  </a:lnTo>
                  <a:lnTo>
                    <a:pt x="70" y="63"/>
                  </a:lnTo>
                  <a:lnTo>
                    <a:pt x="41" y="35"/>
                  </a:lnTo>
                  <a:lnTo>
                    <a:pt x="70" y="6"/>
                  </a:lnTo>
                  <a:lnTo>
                    <a:pt x="63" y="0"/>
                  </a:lnTo>
                  <a:close/>
                </a:path>
              </a:pathLst>
            </a:custGeom>
            <a:solidFill>
              <a:schemeClr val="bg1"/>
            </a:solidFill>
            <a:ln>
              <a:noFill/>
            </a:ln>
            <a:extLst/>
          </p:spPr>
          <p:txBody>
            <a:bodyPr vert="horz" wrap="square" lIns="69129" tIns="34564" rIns="69129" bIns="34564" numCol="1" anchor="t" anchorCtr="0" compatLnSpc="1">
              <a:prstTxWarp prst="textNoShape">
                <a:avLst/>
              </a:prstTxWarp>
            </a:bodyPr>
            <a:lstStyle/>
            <a:p>
              <a:endParaRPr lang="en-US" dirty="0"/>
            </a:p>
          </p:txBody>
        </p:sp>
      </p:grpSp>
      <p:sp>
        <p:nvSpPr>
          <p:cNvPr id="53" name="Rectangle 52"/>
          <p:cNvSpPr/>
          <p:nvPr/>
        </p:nvSpPr>
        <p:spPr>
          <a:xfrm>
            <a:off x="476656" y="1761881"/>
            <a:ext cx="5277390" cy="584775"/>
          </a:xfrm>
          <a:prstGeom prst="rect">
            <a:avLst/>
          </a:prstGeom>
        </p:spPr>
        <p:txBody>
          <a:bodyPr wrap="square">
            <a:spAutoFit/>
          </a:bodyPr>
          <a:lstStyle/>
          <a:p>
            <a:pPr algn="ctr">
              <a:lnSpc>
                <a:spcPct val="100000"/>
              </a:lnSpc>
              <a:spcBef>
                <a:spcPct val="0"/>
              </a:spcBef>
              <a:spcAft>
                <a:spcPct val="0"/>
              </a:spcAft>
              <a:buNone/>
            </a:pPr>
            <a:r>
              <a:rPr lang="en-US" sz="1600" b="1" dirty="0" smtClean="0">
                <a:sym typeface="+mn-lt"/>
              </a:rPr>
              <a:t>True-Luxury Global Consumers </a:t>
            </a:r>
          </a:p>
          <a:p>
            <a:pPr algn="ctr">
              <a:lnSpc>
                <a:spcPct val="100000"/>
              </a:lnSpc>
              <a:spcBef>
                <a:spcPct val="0"/>
              </a:spcBef>
              <a:spcAft>
                <a:spcPct val="0"/>
              </a:spcAft>
              <a:buNone/>
            </a:pPr>
            <a:r>
              <a:rPr lang="en-US" sz="1600" b="1" dirty="0" smtClean="0">
                <a:sym typeface="+mn-lt"/>
              </a:rPr>
              <a:t>segmentation by spending level</a:t>
            </a:r>
            <a:endParaRPr lang="en-US" sz="1600" b="1" dirty="0">
              <a:sym typeface="+mn-lt"/>
            </a:endParaRPr>
          </a:p>
        </p:txBody>
      </p:sp>
      <p:sp>
        <p:nvSpPr>
          <p:cNvPr id="46" name="label"/>
          <p:cNvSpPr>
            <a:spLocks noChangeArrowheads="1"/>
          </p:cNvSpPr>
          <p:nvPr/>
        </p:nvSpPr>
        <p:spPr bwMode="auto">
          <a:xfrm>
            <a:off x="9914942" y="4269915"/>
            <a:ext cx="919393"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Mega-</a:t>
            </a:r>
            <a:br>
              <a:rPr lang="en-US" sz="1540" b="1" dirty="0">
                <a:solidFill>
                  <a:srgbClr val="29BA74"/>
                </a:solidFill>
                <a:cs typeface="Arial" pitchFamily="34" charset="0"/>
              </a:rPr>
            </a:br>
            <a:r>
              <a:rPr lang="en-US" sz="1540" b="1" dirty="0" err="1">
                <a:solidFill>
                  <a:srgbClr val="29BA74"/>
                </a:solidFill>
                <a:cs typeface="Arial" pitchFamily="34" charset="0"/>
              </a:rPr>
              <a:t>citier</a:t>
            </a:r>
            <a:endParaRPr lang="en-US" sz="1540" b="1" dirty="0">
              <a:solidFill>
                <a:srgbClr val="29BA74"/>
              </a:solidFill>
              <a:cs typeface="Arial" pitchFamily="34" charset="0"/>
            </a:endParaRPr>
          </a:p>
        </p:txBody>
      </p:sp>
      <p:sp>
        <p:nvSpPr>
          <p:cNvPr id="62" name="label"/>
          <p:cNvSpPr>
            <a:spLocks noChangeArrowheads="1"/>
          </p:cNvSpPr>
          <p:nvPr/>
        </p:nvSpPr>
        <p:spPr bwMode="auto">
          <a:xfrm>
            <a:off x="7848001" y="2983674"/>
            <a:ext cx="800521"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Social Wearer</a:t>
            </a:r>
          </a:p>
        </p:txBody>
      </p:sp>
      <p:pic>
        <p:nvPicPr>
          <p:cNvPr id="104" name="Picture 1"/>
          <p:cNvPicPr>
            <a:picLocks noChangeArrowheads="1"/>
          </p:cNvPicPr>
          <p:nvPr/>
        </p:nvPicPr>
        <p:blipFill rotWithShape="1">
          <a:blip r:embed="rId7" cstate="email"/>
          <a:srcRect t="4388" b="4388"/>
          <a:stretch/>
        </p:blipFill>
        <p:spPr bwMode="auto">
          <a:xfrm>
            <a:off x="7973911" y="2456972"/>
            <a:ext cx="555984" cy="555984"/>
          </a:xfrm>
          <a:prstGeom prst="ellipse">
            <a:avLst/>
          </a:prstGeom>
          <a:grpFill/>
          <a:ln w="24517" cap="flat" cmpd="sng" algn="ctr">
            <a:solidFill>
              <a:srgbClr val="29BA74"/>
            </a:solidFill>
            <a:prstDash val="solid"/>
            <a:round/>
            <a:headEnd type="none" w="med" len="med"/>
            <a:tailEnd type="none" w="med" len="med"/>
          </a:ln>
        </p:spPr>
      </p:pic>
      <p:pic>
        <p:nvPicPr>
          <p:cNvPr id="55" name="Picture 2"/>
          <p:cNvPicPr>
            <a:picLocks noChangeArrowheads="1"/>
          </p:cNvPicPr>
          <p:nvPr/>
        </p:nvPicPr>
        <p:blipFill rotWithShape="1">
          <a:blip r:embed="rId8" cstate="email"/>
          <a:srcRect t="8022" b="8022"/>
          <a:stretch/>
        </p:blipFill>
        <p:spPr bwMode="auto">
          <a:xfrm>
            <a:off x="6935899" y="2456972"/>
            <a:ext cx="555984" cy="555984"/>
          </a:xfrm>
          <a:prstGeom prst="ellipse">
            <a:avLst/>
          </a:prstGeom>
          <a:grpFill/>
          <a:ln w="24517" cap="flat" cmpd="sng" algn="ctr">
            <a:solidFill>
              <a:srgbClr val="29BA74"/>
            </a:solidFill>
            <a:prstDash val="solid"/>
            <a:round/>
            <a:headEnd type="none" w="med" len="med"/>
            <a:tailEnd type="none" w="med" len="med"/>
          </a:ln>
        </p:spPr>
      </p:pic>
      <p:sp>
        <p:nvSpPr>
          <p:cNvPr id="56" name="label"/>
          <p:cNvSpPr>
            <a:spLocks noChangeArrowheads="1"/>
          </p:cNvSpPr>
          <p:nvPr/>
        </p:nvSpPr>
        <p:spPr bwMode="auto">
          <a:xfrm>
            <a:off x="6650251" y="2983674"/>
            <a:ext cx="1088707"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Absolute </a:t>
            </a:r>
            <a:r>
              <a:rPr lang="en-US" sz="1540" b="1" dirty="0" err="1">
                <a:solidFill>
                  <a:srgbClr val="29BA74"/>
                </a:solidFill>
                <a:cs typeface="Arial" pitchFamily="34" charset="0"/>
              </a:rPr>
              <a:t>Luxurer</a:t>
            </a:r>
            <a:endParaRPr lang="en-US" sz="1540" b="1" dirty="0">
              <a:solidFill>
                <a:srgbClr val="29BA74"/>
              </a:solidFill>
              <a:cs typeface="Arial" pitchFamily="34" charset="0"/>
            </a:endParaRPr>
          </a:p>
        </p:txBody>
      </p:sp>
      <p:pic>
        <p:nvPicPr>
          <p:cNvPr id="105" name="Picture 7"/>
          <p:cNvPicPr>
            <a:picLocks noChangeArrowheads="1"/>
          </p:cNvPicPr>
          <p:nvPr/>
        </p:nvPicPr>
        <p:blipFill rotWithShape="1">
          <a:blip r:embed="rId9" cstate="email"/>
          <a:srcRect/>
          <a:stretch/>
        </p:blipFill>
        <p:spPr bwMode="auto">
          <a:xfrm>
            <a:off x="9011924" y="2456972"/>
            <a:ext cx="555984" cy="555984"/>
          </a:xfrm>
          <a:prstGeom prst="ellipse">
            <a:avLst/>
          </a:prstGeom>
          <a:grpFill/>
          <a:ln w="24517" cap="flat" cmpd="sng" algn="ctr">
            <a:solidFill>
              <a:srgbClr val="29BA74"/>
            </a:solidFill>
            <a:prstDash val="solid"/>
            <a:round/>
            <a:headEnd type="none" w="med" len="med"/>
            <a:tailEnd type="none" w="med" len="med"/>
          </a:ln>
        </p:spPr>
      </p:pic>
      <p:sp>
        <p:nvSpPr>
          <p:cNvPr id="59" name="label"/>
          <p:cNvSpPr>
            <a:spLocks noChangeArrowheads="1"/>
          </p:cNvSpPr>
          <p:nvPr/>
        </p:nvSpPr>
        <p:spPr bwMode="auto">
          <a:xfrm>
            <a:off x="8857532" y="2983674"/>
            <a:ext cx="878176"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#LITTLE PRINCE</a:t>
            </a:r>
          </a:p>
        </p:txBody>
      </p:sp>
      <p:pic>
        <p:nvPicPr>
          <p:cNvPr id="113" name="Picture 10"/>
          <p:cNvPicPr>
            <a:picLocks noChangeAspect="1" noChangeArrowheads="1"/>
          </p:cNvPicPr>
          <p:nvPr/>
        </p:nvPicPr>
        <p:blipFill rotWithShape="1">
          <a:blip r:embed="rId10" cstate="email"/>
          <a:srcRect t="11498" b="11498"/>
          <a:stretch/>
        </p:blipFill>
        <p:spPr bwMode="auto">
          <a:xfrm>
            <a:off x="10049936" y="2456972"/>
            <a:ext cx="555984" cy="555984"/>
          </a:xfrm>
          <a:prstGeom prst="ellipse">
            <a:avLst/>
          </a:prstGeom>
          <a:grpFill/>
          <a:ln w="24517" cap="flat" cmpd="sng" algn="ctr">
            <a:solidFill>
              <a:srgbClr val="29BA74"/>
            </a:solidFill>
            <a:prstDash val="solid"/>
            <a:round/>
            <a:headEnd type="none" w="med" len="med"/>
            <a:tailEnd type="none" w="med" len="med"/>
          </a:ln>
        </p:spPr>
      </p:pic>
      <p:sp>
        <p:nvSpPr>
          <p:cNvPr id="48" name="label"/>
          <p:cNvSpPr>
            <a:spLocks noChangeArrowheads="1"/>
          </p:cNvSpPr>
          <p:nvPr/>
        </p:nvSpPr>
        <p:spPr bwMode="auto">
          <a:xfrm>
            <a:off x="9798021" y="2983674"/>
            <a:ext cx="1088707"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err="1">
                <a:solidFill>
                  <a:srgbClr val="29BA74"/>
                </a:solidFill>
                <a:cs typeface="Arial" pitchFamily="34" charset="0"/>
              </a:rPr>
              <a:t>Expe</a:t>
            </a:r>
            <a:r>
              <a:rPr lang="en-US" sz="1540" b="1" dirty="0">
                <a:solidFill>
                  <a:srgbClr val="29BA74"/>
                </a:solidFill>
                <a:cs typeface="Arial" pitchFamily="34" charset="0"/>
              </a:rPr>
              <a:t>-</a:t>
            </a:r>
            <a:br>
              <a:rPr lang="en-US" sz="1540" b="1" dirty="0">
                <a:solidFill>
                  <a:srgbClr val="29BA74"/>
                </a:solidFill>
                <a:cs typeface="Arial" pitchFamily="34" charset="0"/>
              </a:rPr>
            </a:br>
            <a:r>
              <a:rPr lang="en-US" sz="1540" b="1" dirty="0" err="1">
                <a:solidFill>
                  <a:srgbClr val="29BA74"/>
                </a:solidFill>
                <a:cs typeface="Arial" pitchFamily="34" charset="0"/>
              </a:rPr>
              <a:t>riencer</a:t>
            </a:r>
            <a:endParaRPr lang="en-US" sz="1540" b="1" dirty="0">
              <a:solidFill>
                <a:srgbClr val="29BA74"/>
              </a:solidFill>
              <a:cs typeface="Arial" pitchFamily="34" charset="0"/>
            </a:endParaRPr>
          </a:p>
        </p:txBody>
      </p:sp>
      <p:sp>
        <p:nvSpPr>
          <p:cNvPr id="68" name="label"/>
          <p:cNvSpPr>
            <a:spLocks noChangeArrowheads="1"/>
          </p:cNvSpPr>
          <p:nvPr/>
        </p:nvSpPr>
        <p:spPr bwMode="auto">
          <a:xfrm>
            <a:off x="6540750" y="4269915"/>
            <a:ext cx="1350071"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Fashionista</a:t>
            </a:r>
          </a:p>
        </p:txBody>
      </p:sp>
      <p:pic>
        <p:nvPicPr>
          <p:cNvPr id="111" name="Picture 7"/>
          <p:cNvPicPr>
            <a:picLocks noChangeAspect="1" noChangeArrowheads="1"/>
          </p:cNvPicPr>
          <p:nvPr/>
        </p:nvPicPr>
        <p:blipFill rotWithShape="1">
          <a:blip r:embed="rId11" cstate="email"/>
          <a:srcRect t="12558" b="12558"/>
          <a:stretch/>
        </p:blipFill>
        <p:spPr bwMode="auto">
          <a:xfrm>
            <a:off x="9011924" y="3683614"/>
            <a:ext cx="555984" cy="555984"/>
          </a:xfrm>
          <a:prstGeom prst="ellipse">
            <a:avLst/>
          </a:prstGeom>
          <a:grpFill/>
          <a:ln w="24517" cap="flat" cmpd="sng" algn="ctr">
            <a:solidFill>
              <a:srgbClr val="29BA74"/>
            </a:solidFill>
            <a:prstDash val="solid"/>
            <a:round/>
            <a:headEnd type="none" w="med" len="med"/>
            <a:tailEnd type="none" w="med" len="med"/>
          </a:ln>
        </p:spPr>
      </p:pic>
      <p:sp>
        <p:nvSpPr>
          <p:cNvPr id="74" name="label"/>
          <p:cNvSpPr>
            <a:spLocks noChangeArrowheads="1"/>
          </p:cNvSpPr>
          <p:nvPr/>
        </p:nvSpPr>
        <p:spPr bwMode="auto">
          <a:xfrm>
            <a:off x="8797876" y="4269915"/>
            <a:ext cx="998573"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Timeless Proper</a:t>
            </a:r>
          </a:p>
        </p:txBody>
      </p:sp>
      <p:sp>
        <p:nvSpPr>
          <p:cNvPr id="81" name="label"/>
          <p:cNvSpPr>
            <a:spLocks noChangeArrowheads="1"/>
          </p:cNvSpPr>
          <p:nvPr/>
        </p:nvSpPr>
        <p:spPr bwMode="auto">
          <a:xfrm>
            <a:off x="6715983" y="5469144"/>
            <a:ext cx="997405"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smtClean="0">
                <a:solidFill>
                  <a:srgbClr val="29BA74"/>
                </a:solidFill>
                <a:cs typeface="Arial" pitchFamily="34" charset="0"/>
              </a:rPr>
              <a:t>Class-</a:t>
            </a:r>
            <a:r>
              <a:rPr lang="en-US" sz="1540" b="1" dirty="0" err="1" smtClean="0">
                <a:solidFill>
                  <a:srgbClr val="29BA74"/>
                </a:solidFill>
                <a:cs typeface="Arial" pitchFamily="34" charset="0"/>
              </a:rPr>
              <a:t>pirational</a:t>
            </a:r>
            <a:endParaRPr lang="en-US" sz="1540" b="1" dirty="0">
              <a:solidFill>
                <a:srgbClr val="29BA74"/>
              </a:solidFill>
              <a:cs typeface="Arial" pitchFamily="34" charset="0"/>
            </a:endParaRPr>
          </a:p>
        </p:txBody>
      </p:sp>
      <p:pic>
        <p:nvPicPr>
          <p:cNvPr id="112" name="Picture 6"/>
          <p:cNvPicPr>
            <a:picLocks noChangeArrowheads="1"/>
          </p:cNvPicPr>
          <p:nvPr/>
        </p:nvPicPr>
        <p:blipFill rotWithShape="1">
          <a:blip r:embed="rId12" cstate="email"/>
          <a:srcRect l="7602" r="7602"/>
          <a:stretch/>
        </p:blipFill>
        <p:spPr bwMode="auto">
          <a:xfrm>
            <a:off x="7973911" y="4939882"/>
            <a:ext cx="555984" cy="555984"/>
          </a:xfrm>
          <a:prstGeom prst="ellipse">
            <a:avLst/>
          </a:prstGeom>
          <a:grpFill/>
          <a:ln w="24517" cap="flat" cmpd="sng" algn="ctr">
            <a:solidFill>
              <a:srgbClr val="29BA74"/>
            </a:solidFill>
            <a:prstDash val="solid"/>
            <a:round/>
            <a:headEnd type="none" w="med" len="med"/>
            <a:tailEnd type="none" w="med" len="med"/>
          </a:ln>
        </p:spPr>
      </p:pic>
      <p:sp>
        <p:nvSpPr>
          <p:cNvPr id="84" name="label"/>
          <p:cNvSpPr>
            <a:spLocks noChangeArrowheads="1"/>
          </p:cNvSpPr>
          <p:nvPr/>
        </p:nvSpPr>
        <p:spPr bwMode="auto">
          <a:xfrm>
            <a:off x="7826734" y="5469144"/>
            <a:ext cx="872286"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Luxe </a:t>
            </a:r>
            <a:r>
              <a:rPr lang="en-US" sz="1540" b="1" dirty="0" smtClean="0">
                <a:solidFill>
                  <a:srgbClr val="29BA74"/>
                </a:solidFill>
                <a:cs typeface="Arial" pitchFamily="34" charset="0"/>
              </a:rPr>
              <a:t>Immune</a:t>
            </a:r>
            <a:endParaRPr lang="en-US" sz="1540" b="1" dirty="0">
              <a:solidFill>
                <a:srgbClr val="29BA74"/>
              </a:solidFill>
              <a:cs typeface="Arial" pitchFamily="34" charset="0"/>
            </a:endParaRPr>
          </a:p>
        </p:txBody>
      </p:sp>
      <p:pic>
        <p:nvPicPr>
          <p:cNvPr id="65" name="Picture 1"/>
          <p:cNvPicPr>
            <a:picLocks noChangeArrowheads="1"/>
          </p:cNvPicPr>
          <p:nvPr/>
        </p:nvPicPr>
        <p:blipFill rotWithShape="1">
          <a:blip r:embed="rId13" cstate="email"/>
          <a:srcRect t="16666" b="16666"/>
          <a:stretch/>
        </p:blipFill>
        <p:spPr bwMode="auto">
          <a:xfrm>
            <a:off x="7973911" y="3740653"/>
            <a:ext cx="555984" cy="555984"/>
          </a:xfrm>
          <a:prstGeom prst="ellipse">
            <a:avLst/>
          </a:prstGeom>
          <a:grpFill/>
          <a:ln w="24517" cap="flat" cmpd="sng" algn="ctr">
            <a:solidFill>
              <a:srgbClr val="29BA74"/>
            </a:solidFill>
            <a:prstDash val="solid"/>
            <a:round/>
            <a:headEnd type="none" w="med" len="med"/>
            <a:tailEnd type="none" w="med" len="med"/>
          </a:ln>
        </p:spPr>
      </p:pic>
      <p:sp>
        <p:nvSpPr>
          <p:cNvPr id="66" name="label"/>
          <p:cNvSpPr>
            <a:spLocks noChangeArrowheads="1"/>
          </p:cNvSpPr>
          <p:nvPr/>
        </p:nvSpPr>
        <p:spPr bwMode="auto">
          <a:xfrm>
            <a:off x="7864795" y="4269915"/>
            <a:ext cx="800521"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Status </a:t>
            </a:r>
            <a:r>
              <a:rPr lang="en-US" sz="1540" b="1" dirty="0" smtClean="0">
                <a:solidFill>
                  <a:srgbClr val="29BA74"/>
                </a:solidFill>
                <a:cs typeface="Arial" pitchFamily="34" charset="0"/>
              </a:rPr>
              <a:t>Seeker</a:t>
            </a:r>
            <a:endParaRPr lang="en-US" sz="1540" b="1" dirty="0">
              <a:solidFill>
                <a:srgbClr val="29BA74"/>
              </a:solidFill>
              <a:cs typeface="Arial" pitchFamily="34" charset="0"/>
            </a:endParaRPr>
          </a:p>
        </p:txBody>
      </p:sp>
      <p:pic>
        <p:nvPicPr>
          <p:cNvPr id="58" name="Picture 57"/>
          <p:cNvPicPr>
            <a:picLocks noChangeAspect="1"/>
          </p:cNvPicPr>
          <p:nvPr/>
        </p:nvPicPr>
        <p:blipFill rotWithShape="1">
          <a:blip r:embed="rId14">
            <a:extLst>
              <a:ext uri="{28A0092B-C50C-407E-A947-70E740481C1C}">
                <a14:useLocalDpi xmlns:a14="http://schemas.microsoft.com/office/drawing/2010/main" val="0"/>
              </a:ext>
            </a:extLst>
          </a:blip>
          <a:srcRect t="14631" b="14631"/>
          <a:stretch/>
        </p:blipFill>
        <p:spPr>
          <a:xfrm>
            <a:off x="10049936" y="4939882"/>
            <a:ext cx="555984" cy="555984"/>
          </a:xfrm>
          <a:prstGeom prst="ellipse">
            <a:avLst/>
          </a:prstGeom>
          <a:grpFill/>
          <a:ln w="19050">
            <a:gradFill flip="none" rotWithShape="1">
              <a:gsLst>
                <a:gs pos="0">
                  <a:schemeClr val="accent2"/>
                </a:gs>
                <a:gs pos="100000">
                  <a:schemeClr val="tx2"/>
                </a:gs>
              </a:gsLst>
              <a:lin ang="2700000" scaled="1"/>
              <a:tileRect/>
            </a:gradFill>
          </a:ln>
        </p:spPr>
      </p:pic>
      <p:sp>
        <p:nvSpPr>
          <p:cNvPr id="76" name="label"/>
          <p:cNvSpPr>
            <a:spLocks noChangeArrowheads="1"/>
          </p:cNvSpPr>
          <p:nvPr/>
        </p:nvSpPr>
        <p:spPr bwMode="auto">
          <a:xfrm>
            <a:off x="9803715" y="5469144"/>
            <a:ext cx="1065753"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a:solidFill>
                  <a:srgbClr val="29BA74"/>
                </a:solidFill>
                <a:cs typeface="Arial" pitchFamily="34" charset="0"/>
              </a:rPr>
              <a:t>Rich </a:t>
            </a:r>
            <a:r>
              <a:rPr lang="en-US" sz="1540" b="1" dirty="0" err="1">
                <a:solidFill>
                  <a:srgbClr val="29BA74"/>
                </a:solidFill>
                <a:cs typeface="Arial" pitchFamily="34" charset="0"/>
              </a:rPr>
              <a:t>Upstarter</a:t>
            </a:r>
            <a:endParaRPr lang="en-US" sz="1540" b="1" dirty="0">
              <a:solidFill>
                <a:srgbClr val="29BA74"/>
              </a:solidFill>
              <a:cs typeface="Arial" pitchFamily="34" charset="0"/>
            </a:endParaRPr>
          </a:p>
        </p:txBody>
      </p:sp>
      <p:pic>
        <p:nvPicPr>
          <p:cNvPr id="83" name="Picture 6"/>
          <p:cNvPicPr>
            <a:picLocks noChangeArrowheads="1"/>
          </p:cNvPicPr>
          <p:nvPr/>
        </p:nvPicPr>
        <p:blipFill rotWithShape="1">
          <a:blip r:embed="rId15" cstate="email"/>
          <a:srcRect l="3458" r="3458"/>
          <a:stretch/>
        </p:blipFill>
        <p:spPr bwMode="auto">
          <a:xfrm>
            <a:off x="9011924" y="4939882"/>
            <a:ext cx="555984" cy="555984"/>
          </a:xfrm>
          <a:prstGeom prst="ellipse">
            <a:avLst/>
          </a:prstGeom>
          <a:grpFill/>
          <a:ln w="24517" cap="flat" cmpd="sng" algn="ctr">
            <a:solidFill>
              <a:srgbClr val="29BA74"/>
            </a:solidFill>
            <a:prstDash val="solid"/>
            <a:round/>
            <a:headEnd type="none" w="med" len="med"/>
            <a:tailEnd type="none" w="med" len="med"/>
          </a:ln>
        </p:spPr>
      </p:pic>
      <p:sp>
        <p:nvSpPr>
          <p:cNvPr id="85" name="label"/>
          <p:cNvSpPr>
            <a:spLocks noChangeArrowheads="1"/>
          </p:cNvSpPr>
          <p:nvPr/>
        </p:nvSpPr>
        <p:spPr bwMode="auto">
          <a:xfrm>
            <a:off x="8832227" y="5469144"/>
            <a:ext cx="953658" cy="593955"/>
          </a:xfrm>
          <a:prstGeom prst="rect">
            <a:avLst/>
          </a:prstGeom>
          <a:noFill/>
          <a:ln w="9525">
            <a:noFill/>
            <a:miter lim="800000"/>
            <a:headEnd type="none" w="lg" len="lg"/>
            <a:tailEnd type="none" w="lg" len="lg"/>
          </a:ln>
        </p:spPr>
        <p:txBody>
          <a:bodyPr lIns="53539" tIns="53539" rIns="53539" bIns="53539" anchor="ctr"/>
          <a:lstStyle/>
          <a:p>
            <a:pPr algn="ctr"/>
            <a:r>
              <a:rPr lang="en-US" sz="1540" b="1" dirty="0" smtClean="0">
                <a:solidFill>
                  <a:srgbClr val="29BA74"/>
                </a:solidFill>
                <a:cs typeface="Arial" pitchFamily="34" charset="0"/>
              </a:rPr>
              <a:t>Omni-</a:t>
            </a:r>
            <a:br>
              <a:rPr lang="en-US" sz="1540" b="1" dirty="0" smtClean="0">
                <a:solidFill>
                  <a:srgbClr val="29BA74"/>
                </a:solidFill>
                <a:cs typeface="Arial" pitchFamily="34" charset="0"/>
              </a:rPr>
            </a:br>
            <a:r>
              <a:rPr lang="en-US" sz="1540" b="1" dirty="0" err="1" smtClean="0">
                <a:solidFill>
                  <a:srgbClr val="29BA74"/>
                </a:solidFill>
                <a:cs typeface="Arial" pitchFamily="34" charset="0"/>
              </a:rPr>
              <a:t>gifter</a:t>
            </a:r>
            <a:endParaRPr lang="en-US" sz="1540" b="1" dirty="0">
              <a:solidFill>
                <a:srgbClr val="29BA74"/>
              </a:solidFill>
              <a:cs typeface="Arial" pitchFamily="34" charset="0"/>
            </a:endParaRPr>
          </a:p>
        </p:txBody>
      </p:sp>
      <p:grpSp>
        <p:nvGrpSpPr>
          <p:cNvPr id="60" name="Group 59"/>
          <p:cNvGrpSpPr/>
          <p:nvPr/>
        </p:nvGrpSpPr>
        <p:grpSpPr>
          <a:xfrm>
            <a:off x="5942914" y="2060923"/>
            <a:ext cx="306171" cy="3943483"/>
            <a:chOff x="5942914" y="2060923"/>
            <a:chExt cx="306171" cy="3943483"/>
          </a:xfrm>
        </p:grpSpPr>
        <p:cxnSp>
          <p:nvCxnSpPr>
            <p:cNvPr id="61" name="Straight Connector 60"/>
            <p:cNvCxnSpPr/>
            <p:nvPr/>
          </p:nvCxnSpPr>
          <p:spPr>
            <a:xfrm>
              <a:off x="6090649" y="2060923"/>
              <a:ext cx="0" cy="3943483"/>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5942914" y="3833745"/>
              <a:ext cx="306171" cy="306910"/>
              <a:chOff x="5942914" y="3833745"/>
              <a:chExt cx="306171" cy="306910"/>
            </a:xfrm>
          </p:grpSpPr>
          <p:sp>
            <p:nvSpPr>
              <p:cNvPr id="64"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it-IT" dirty="0">
                  <a:solidFill>
                    <a:srgbClr val="6E6F73"/>
                  </a:solidFill>
                </a:endParaRPr>
              </a:p>
            </p:txBody>
          </p:sp>
          <p:sp>
            <p:nvSpPr>
              <p:cNvPr id="67"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it-IT" dirty="0">
                  <a:solidFill>
                    <a:srgbClr val="6E6F73"/>
                  </a:solidFill>
                </a:endParaRPr>
              </a:p>
            </p:txBody>
          </p:sp>
        </p:grpSp>
      </p:grpSp>
      <p:pic>
        <p:nvPicPr>
          <p:cNvPr id="877577" name="Picture 9"/>
          <p:cNvPicPr>
            <a:picLocks noChangeAspect="1" noChangeArrowheads="1"/>
          </p:cNvPicPr>
          <p:nvPr/>
        </p:nvPicPr>
        <p:blipFill rotWithShape="1">
          <a:blip r:embed="rId16">
            <a:extLst>
              <a:ext uri="{28A0092B-C50C-407E-A947-70E740481C1C}">
                <a14:useLocalDpi xmlns:a14="http://schemas.microsoft.com/office/drawing/2010/main" val="0"/>
              </a:ext>
            </a:extLst>
          </a:blip>
          <a:srcRect t="10591" b="10591"/>
          <a:stretch/>
        </p:blipFill>
        <p:spPr bwMode="auto">
          <a:xfrm>
            <a:off x="6935899" y="3740653"/>
            <a:ext cx="555984" cy="555984"/>
          </a:xfrm>
          <a:prstGeom prst="ellipse">
            <a:avLst/>
          </a:prstGeom>
          <a:grpFill/>
          <a:ln w="24517" cap="flat" cmpd="sng" algn="ctr">
            <a:solidFill>
              <a:srgbClr val="29BA74"/>
            </a:solidFill>
            <a:prstDash val="solid"/>
            <a:round/>
            <a:headEnd type="none" w="med" len="med"/>
            <a:tailEnd type="none" w="med" len="med"/>
          </a:ln>
          <a:extLst/>
        </p:spPr>
      </p:pic>
      <p:pic>
        <p:nvPicPr>
          <p:cNvPr id="877579" name="Picture 11"/>
          <p:cNvPicPr>
            <a:picLocks noChangeAspect="1" noChangeArrowheads="1"/>
          </p:cNvPicPr>
          <p:nvPr/>
        </p:nvPicPr>
        <p:blipFill rotWithShape="1">
          <a:blip r:embed="rId17">
            <a:extLst>
              <a:ext uri="{28A0092B-C50C-407E-A947-70E740481C1C}">
                <a14:useLocalDpi xmlns:a14="http://schemas.microsoft.com/office/drawing/2010/main" val="0"/>
              </a:ext>
            </a:extLst>
          </a:blip>
          <a:srcRect t="13086" b="13086"/>
          <a:stretch/>
        </p:blipFill>
        <p:spPr bwMode="auto">
          <a:xfrm>
            <a:off x="6935899" y="4939882"/>
            <a:ext cx="555984" cy="555984"/>
          </a:xfrm>
          <a:prstGeom prst="ellipse">
            <a:avLst/>
          </a:prstGeom>
          <a:grpFill/>
          <a:ln w="19050">
            <a:gradFill flip="none" rotWithShape="1">
              <a:gsLst>
                <a:gs pos="0">
                  <a:schemeClr val="accent2"/>
                </a:gs>
                <a:gs pos="100000">
                  <a:schemeClr val="tx2"/>
                </a:gs>
              </a:gsLst>
              <a:lin ang="2700000" scaled="1"/>
              <a:tileRect/>
            </a:gradFill>
          </a:ln>
          <a:extLst/>
        </p:spPr>
      </p:pic>
      <p:pic>
        <p:nvPicPr>
          <p:cNvPr id="877580" name="Picture 12"/>
          <p:cNvPicPr>
            <a:picLocks noChangeAspect="1" noChangeArrowheads="1"/>
          </p:cNvPicPr>
          <p:nvPr/>
        </p:nvPicPr>
        <p:blipFill rotWithShape="1">
          <a:blip r:embed="rId18">
            <a:extLst>
              <a:ext uri="{28A0092B-C50C-407E-A947-70E740481C1C}">
                <a14:useLocalDpi xmlns:a14="http://schemas.microsoft.com/office/drawing/2010/main" val="0"/>
              </a:ext>
            </a:extLst>
          </a:blip>
          <a:srcRect t="5252" b="5252"/>
          <a:stretch/>
        </p:blipFill>
        <p:spPr bwMode="auto">
          <a:xfrm>
            <a:off x="10049936" y="3683614"/>
            <a:ext cx="555984" cy="555984"/>
          </a:xfrm>
          <a:prstGeom prst="ellipse">
            <a:avLst/>
          </a:prstGeom>
          <a:grpFill/>
          <a:ln w="19050">
            <a:gradFill flip="none" rotWithShape="1">
              <a:gsLst>
                <a:gs pos="0">
                  <a:schemeClr val="accent2"/>
                </a:gs>
                <a:gs pos="100000">
                  <a:schemeClr val="tx2"/>
                </a:gs>
              </a:gsLst>
              <a:lin ang="2700000" scaled="1"/>
              <a:tileRect/>
            </a:gradFill>
          </a:ln>
          <a:extLst/>
        </p:spPr>
      </p:pic>
      <p:sp>
        <p:nvSpPr>
          <p:cNvPr id="57" name="ee4pFootnotes"/>
          <p:cNvSpPr>
            <a:spLocks noChangeArrowheads="1"/>
          </p:cNvSpPr>
          <p:nvPr/>
        </p:nvSpPr>
        <p:spPr bwMode="auto">
          <a:xfrm>
            <a:off x="629999" y="6515236"/>
            <a:ext cx="7182000" cy="153888"/>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a:t>
            </a:r>
            <a:r>
              <a:rPr lang="en-US" sz="1000" dirty="0" smtClean="0">
                <a:solidFill>
                  <a:schemeClr val="bg1">
                    <a:lumMod val="50000"/>
                  </a:schemeClr>
                </a:solidFill>
                <a:latin typeface="Trebuchet MS" panose="020B0603020202020204" pitchFamily="34" charset="0"/>
                <a:cs typeface="Arial" pitchFamily="34" charset="0"/>
              </a:rPr>
              <a:t>True-Luxury Global Consumer </a:t>
            </a:r>
            <a:r>
              <a:rPr lang="en-US" sz="1000" dirty="0">
                <a:solidFill>
                  <a:schemeClr val="bg1">
                    <a:lumMod val="50000"/>
                  </a:schemeClr>
                </a:solidFill>
                <a:latin typeface="Trebuchet MS" panose="020B0603020202020204" pitchFamily="34" charset="0"/>
                <a:cs typeface="Arial" pitchFamily="34" charset="0"/>
              </a:rPr>
              <a:t>Insight </a:t>
            </a:r>
            <a:r>
              <a:rPr lang="en-US" sz="1000" dirty="0" smtClean="0">
                <a:solidFill>
                  <a:schemeClr val="bg1">
                    <a:lumMod val="50000"/>
                  </a:schemeClr>
                </a:solidFill>
                <a:latin typeface="Trebuchet MS" panose="020B0603020202020204" pitchFamily="34" charset="0"/>
                <a:cs typeface="Arial" pitchFamily="34" charset="0"/>
              </a:rPr>
              <a:t>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
        <p:nvSpPr>
          <p:cNvPr id="69" name="Rectangle 68"/>
          <p:cNvSpPr/>
          <p:nvPr/>
        </p:nvSpPr>
        <p:spPr>
          <a:xfrm>
            <a:off x="5946243" y="1750753"/>
            <a:ext cx="5538565" cy="584775"/>
          </a:xfrm>
          <a:prstGeom prst="rect">
            <a:avLst/>
          </a:prstGeom>
        </p:spPr>
        <p:txBody>
          <a:bodyPr wrap="square">
            <a:spAutoFit/>
          </a:bodyPr>
          <a:lstStyle/>
          <a:p>
            <a:pPr algn="ctr">
              <a:lnSpc>
                <a:spcPct val="100000"/>
              </a:lnSpc>
              <a:spcBef>
                <a:spcPct val="0"/>
              </a:spcBef>
              <a:spcAft>
                <a:spcPct val="0"/>
              </a:spcAft>
              <a:buNone/>
            </a:pPr>
            <a:r>
              <a:rPr lang="en-US" sz="1600" b="1" dirty="0" smtClean="0">
                <a:sym typeface="+mn-lt"/>
              </a:rPr>
              <a:t>True-Luxury Global Consumers </a:t>
            </a:r>
          </a:p>
          <a:p>
            <a:pPr algn="ctr">
              <a:lnSpc>
                <a:spcPct val="100000"/>
              </a:lnSpc>
              <a:spcBef>
                <a:spcPct val="0"/>
              </a:spcBef>
              <a:spcAft>
                <a:spcPct val="0"/>
              </a:spcAft>
              <a:buNone/>
            </a:pPr>
            <a:r>
              <a:rPr lang="en-US" sz="1600" b="1" dirty="0" smtClean="0">
                <a:sym typeface="+mn-lt"/>
              </a:rPr>
              <a:t>Behavioral segmentation</a:t>
            </a:r>
            <a:endParaRPr lang="en-US" sz="1600" b="1" dirty="0">
              <a:sym typeface="+mn-lt"/>
            </a:endParaRPr>
          </a:p>
        </p:txBody>
      </p:sp>
    </p:spTree>
    <p:extLst>
      <p:ext uri="{BB962C8B-B14F-4D97-AF65-F5344CB8AC3E}">
        <p14:creationId xmlns:p14="http://schemas.microsoft.com/office/powerpoint/2010/main" val="230236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6369" name="think-cell Slide" r:id="rId6" imgW="592" imgH="595" progId="TCLayout.ActiveDocument.1">
                  <p:embed/>
                </p:oleObj>
              </mc:Choice>
              <mc:Fallback>
                <p:oleObj name="think-cell Slide" r:id="rId6" imgW="592" imgH="595"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p:nvPicPr>
        <p:blipFill rotWithShape="1">
          <a:blip r:embed="rId8"/>
          <a:srcRect l="2832" r="10695"/>
          <a:stretch/>
        </p:blipFill>
        <p:spPr>
          <a:xfrm>
            <a:off x="6134100" y="-19600"/>
            <a:ext cx="6057900" cy="687985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 y="-10636"/>
            <a:ext cx="6049926" cy="6868635"/>
          </a:xfrm>
          <a:prstGeom prst="rect">
            <a:avLst/>
          </a:prstGeom>
        </p:spPr>
      </p:pic>
      <p:sp>
        <p:nvSpPr>
          <p:cNvPr id="5" name="Rectangle 4"/>
          <p:cNvSpPr/>
          <p:nvPr/>
        </p:nvSpPr>
        <p:spPr>
          <a:xfrm>
            <a:off x="6057900" y="0"/>
            <a:ext cx="76200" cy="6858000"/>
          </a:xfrm>
          <a:prstGeom prst="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solidFill>
            </a:endParaRPr>
          </a:p>
        </p:txBody>
      </p:sp>
      <p:sp>
        <p:nvSpPr>
          <p:cNvPr id="6" name="TextBox 5"/>
          <p:cNvSpPr txBox="1"/>
          <p:nvPr/>
        </p:nvSpPr>
        <p:spPr>
          <a:xfrm>
            <a:off x="3" y="-1"/>
            <a:ext cx="2628898" cy="1276350"/>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b="0" i="0" u="none" strike="noStrike" kern="0" cap="none" spc="0" normalizeH="0" baseline="0">
                <a:ln>
                  <a:noFill/>
                </a:ln>
                <a:solidFill>
                  <a:schemeClr val="bg1"/>
                </a:solidFill>
                <a:effectLst/>
                <a:uLnTx/>
                <a:uFillTx/>
              </a:defRPr>
            </a:lvl1pPr>
          </a:lstStyle>
          <a:p>
            <a:r>
              <a:rPr lang="en-US" sz="3600" dirty="0" smtClean="0"/>
              <a:t>Market</a:t>
            </a:r>
          </a:p>
        </p:txBody>
      </p:sp>
      <p:sp>
        <p:nvSpPr>
          <p:cNvPr id="7" name="TextBox 6"/>
          <p:cNvSpPr txBox="1"/>
          <p:nvPr/>
        </p:nvSpPr>
        <p:spPr>
          <a:xfrm>
            <a:off x="9563101" y="5581651"/>
            <a:ext cx="2628898" cy="1276350"/>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3600" b="0" i="0" u="none" strike="noStrike" kern="0" cap="none" spc="0" normalizeH="0" baseline="0">
                <a:ln>
                  <a:noFill/>
                </a:ln>
                <a:solidFill>
                  <a:schemeClr val="bg1"/>
                </a:solidFill>
                <a:effectLst/>
                <a:uLnTx/>
                <a:uFillTx/>
              </a:defRPr>
            </a:lvl1pPr>
          </a:lstStyle>
          <a:p>
            <a:r>
              <a:rPr lang="en-US" dirty="0" smtClean="0"/>
              <a:t>Consumer Insights</a:t>
            </a:r>
            <a:endParaRPr lang="en-US" dirty="0"/>
          </a:p>
        </p:txBody>
      </p:sp>
      <p:sp>
        <p:nvSpPr>
          <p:cNvPr id="20" name="AutoShape 3">
            <a:extLst>
              <a:ext uri="{FF2B5EF4-FFF2-40B4-BE49-F238E27FC236}">
                <a16:creationId xmlns:a16="http://schemas.microsoft.com/office/drawing/2014/main" xmlns="" id="{98AAC512-A7F2-4201-A8FF-01740F415B93}"/>
              </a:ext>
            </a:extLst>
          </p:cNvPr>
          <p:cNvSpPr>
            <a:spLocks noChangeAspect="1" noChangeArrowheads="1" noTextEdit="1"/>
          </p:cNvSpPr>
          <p:nvPr/>
        </p:nvSpPr>
        <p:spPr bwMode="auto">
          <a:xfrm>
            <a:off x="3664085" y="2773715"/>
            <a:ext cx="1159164" cy="116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TextBox 47"/>
          <p:cNvSpPr txBox="1"/>
          <p:nvPr/>
        </p:nvSpPr>
        <p:spPr>
          <a:xfrm>
            <a:off x="4169105" y="2646124"/>
            <a:ext cx="3914074" cy="1766387"/>
          </a:xfrm>
          <a:prstGeom prst="rect">
            <a:avLst/>
          </a:prstGeom>
          <a:gradFill flip="none" rotWithShape="1">
            <a:gsLst>
              <a:gs pos="0">
                <a:schemeClr val="bg1">
                  <a:lumMod val="75000"/>
                </a:schemeClr>
              </a:gs>
              <a:gs pos="95000">
                <a:schemeClr val="accent5"/>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b="0" i="0" u="none" strike="noStrike" kern="0" cap="none" spc="0" normalizeH="0" baseline="0">
                <a:ln>
                  <a:noFill/>
                </a:ln>
                <a:solidFill>
                  <a:schemeClr val="bg1"/>
                </a:solidFill>
                <a:effectLst/>
                <a:uLnTx/>
                <a:uFillTx/>
              </a:defRPr>
            </a:lvl1pPr>
          </a:lstStyle>
          <a:p>
            <a:r>
              <a:rPr lang="en-US" sz="3200" dirty="0"/>
              <a:t>True-Luxury Global Consumer Insight 	</a:t>
            </a:r>
          </a:p>
        </p:txBody>
      </p:sp>
    </p:spTree>
    <p:custDataLst>
      <p:tags r:id="rId2"/>
    </p:custDataLst>
    <p:extLst>
      <p:ext uri="{BB962C8B-B14F-4D97-AF65-F5344CB8AC3E}">
        <p14:creationId xmlns:p14="http://schemas.microsoft.com/office/powerpoint/2010/main" val="14324444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 name="Object 12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4938" name="think-cell Slide" r:id="rId55" imgW="270" imgH="270" progId="TCLayout.ActiveDocument.1">
                  <p:embed/>
                </p:oleObj>
              </mc:Choice>
              <mc:Fallback>
                <p:oleObj name="think-cell Slide" r:id="rId55" imgW="270" imgH="270" progId="TCLayout.ActiveDocument.1">
                  <p:embed/>
                  <p:pic>
                    <p:nvPicPr>
                      <p:cNvPr id="0" name=""/>
                      <p:cNvPicPr/>
                      <p:nvPr/>
                    </p:nvPicPr>
                    <p:blipFill>
                      <a:blip r:embed="rId56"/>
                      <a:stretch>
                        <a:fillRect/>
                      </a:stretch>
                    </p:blipFill>
                    <p:spPr>
                      <a:xfrm>
                        <a:off x="1588" y="1588"/>
                        <a:ext cx="1587" cy="1587"/>
                      </a:xfrm>
                      <a:prstGeom prst="rect">
                        <a:avLst/>
                      </a:prstGeom>
                    </p:spPr>
                  </p:pic>
                </p:oleObj>
              </mc:Fallback>
            </mc:AlternateContent>
          </a:graphicData>
        </a:graphic>
      </p:graphicFrame>
      <p:sp>
        <p:nvSpPr>
          <p:cNvPr id="128" name="Rectangle 127"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000" dirty="0" err="1" smtClean="0">
              <a:solidFill>
                <a:srgbClr val="FFFFFF"/>
              </a:solidFill>
              <a:latin typeface="Trebuchet MS" panose="020B0603020202020204" pitchFamily="34" charset="0"/>
              <a:sym typeface="Trebuchet MS" panose="020B0603020202020204" pitchFamily="34" charset="0"/>
            </a:endParaRPr>
          </a:p>
        </p:txBody>
      </p:sp>
      <p:sp>
        <p:nvSpPr>
          <p:cNvPr id="2" name="TextBox 1"/>
          <p:cNvSpPr txBox="1"/>
          <p:nvPr/>
        </p:nvSpPr>
        <p:spPr>
          <a:xfrm>
            <a:off x="63579" y="1790097"/>
            <a:ext cx="1394159" cy="828089"/>
          </a:xfrm>
          <a:prstGeom prst="rect">
            <a:avLst/>
          </a:prstGeom>
          <a:noFill/>
        </p:spPr>
        <p:txBody>
          <a:bodyPr wrap="square" tIns="90000" bIns="90000" rtlCol="0" anchor="t" anchorCtr="0">
            <a:spAutoFit/>
          </a:bodyPr>
          <a:lstStyle/>
          <a:p>
            <a:pPr fontAlgn="base">
              <a:buClr>
                <a:srgbClr val="177B57"/>
              </a:buClr>
              <a:buSzPct val="100000"/>
            </a:pPr>
            <a:r>
              <a:rPr lang="en-US" sz="1400" dirty="0" smtClean="0">
                <a:solidFill>
                  <a:srgbClr val="575757"/>
                </a:solidFill>
                <a:cs typeface="Arial" pitchFamily="34" charset="0"/>
              </a:rPr>
              <a:t>Respondents preference on made-in</a:t>
            </a:r>
            <a:r>
              <a:rPr lang="en-US" sz="1400" baseline="30000" dirty="0" smtClean="0">
                <a:solidFill>
                  <a:srgbClr val="575757"/>
                </a:solidFill>
                <a:cs typeface="Arial" pitchFamily="34" charset="0"/>
              </a:rPr>
              <a:t>1</a:t>
            </a:r>
            <a:r>
              <a:rPr lang="en-US" sz="1400" dirty="0" smtClean="0">
                <a:solidFill>
                  <a:srgbClr val="575757"/>
                </a:solidFill>
                <a:cs typeface="Arial" pitchFamily="34" charset="0"/>
              </a:rPr>
              <a:t> (%) </a:t>
            </a:r>
            <a:endParaRPr lang="en-US" sz="1400" dirty="0">
              <a:solidFill>
                <a:srgbClr val="575757"/>
              </a:solidFill>
              <a:cs typeface="Arial" pitchFamily="34" charset="0"/>
            </a:endParaRPr>
          </a:p>
        </p:txBody>
      </p:sp>
      <p:graphicFrame>
        <p:nvGraphicFramePr>
          <p:cNvPr id="3" name="Object 2"/>
          <p:cNvGraphicFramePr>
            <a:graphicFrameLocks noChangeAspect="1"/>
          </p:cNvGraphicFramePr>
          <p:nvPr>
            <p:custDataLst>
              <p:tags r:id="rId4"/>
            </p:custDataLst>
            <p:extLst/>
          </p:nvPr>
        </p:nvGraphicFramePr>
        <p:xfrm>
          <a:off x="1143000" y="2781300"/>
          <a:ext cx="1685857" cy="3505290"/>
        </p:xfrm>
        <a:graphic>
          <a:graphicData uri="http://schemas.openxmlformats.org/presentationml/2006/ole">
            <mc:AlternateContent xmlns:mc="http://schemas.openxmlformats.org/markup-compatibility/2006">
              <mc:Choice xmlns:v="urn:schemas-microsoft-com:vml" Requires="v">
                <p:oleObj spid="_x0000_s1274939" name="Chart" r:id="rId57" imgW="1689125" imgH="3505069" progId="MSGraph.Chart.8">
                  <p:embed followColorScheme="full"/>
                </p:oleObj>
              </mc:Choice>
              <mc:Fallback>
                <p:oleObj name="Chart" r:id="rId57" imgW="1689125" imgH="3505069" progId="MSGraph.Chart.8">
                  <p:embed followColorScheme="full"/>
                  <p:pic>
                    <p:nvPicPr>
                      <p:cNvPr id="0" name=""/>
                      <p:cNvPicPr>
                        <a:picLocks noChangeAspect="1" noChangeArrowheads="1"/>
                      </p:cNvPicPr>
                      <p:nvPr/>
                    </p:nvPicPr>
                    <p:blipFill>
                      <a:blip r:embed="rId58"/>
                      <a:srcRect/>
                      <a:stretch>
                        <a:fillRect/>
                      </a:stretch>
                    </p:blipFill>
                    <p:spPr bwMode="auto">
                      <a:xfrm>
                        <a:off x="1143000" y="2781300"/>
                        <a:ext cx="1685857" cy="3505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Placeholder 5"/>
          <p:cNvSpPr>
            <a:spLocks noGrp="1"/>
          </p:cNvSpPr>
          <p:nvPr>
            <p:custDataLst>
              <p:tags r:id="rId5"/>
            </p:custDataLst>
          </p:nvPr>
        </p:nvSpPr>
        <p:spPr bwMode="gray">
          <a:xfrm>
            <a:off x="1377950" y="5886450"/>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wrap="none" lIns="30163" tIns="0" rIns="30163"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92D0D15D-9FEB-46CD-8CF0-98A28EA4B8AC}" type="datetime'''''''''''''''''''''''''''''3''%'''''''''">
              <a:rPr lang="en-US" altLang="en-US" sz="1200" b="0"/>
              <a:pPr/>
              <a:t>3%</a:t>
            </a:fld>
            <a:endParaRPr lang="en-US" sz="1200" b="0" dirty="0">
              <a:sym typeface="+mn-lt"/>
            </a:endParaRPr>
          </a:p>
        </p:txBody>
      </p:sp>
      <p:sp>
        <p:nvSpPr>
          <p:cNvPr id="5" name="Text Placeholder 12"/>
          <p:cNvSpPr>
            <a:spLocks noGrp="1"/>
          </p:cNvSpPr>
          <p:nvPr>
            <p:custDataLst>
              <p:tags r:id="rId6"/>
            </p:custDataLst>
          </p:nvPr>
        </p:nvSpPr>
        <p:spPr bwMode="gray">
          <a:xfrm>
            <a:off x="1454150" y="5057775"/>
            <a:ext cx="231775" cy="182563"/>
          </a:xfrm>
          <a:prstGeom prst="rect">
            <a:avLst/>
          </a:prstGeom>
          <a:noFill/>
          <a:effectLst/>
        </p:spPr>
        <p:txBody>
          <a:bodyPr vert="horz" wrap="none" lIns="30163" tIns="0" rIns="30163" bIns="0" numCol="1" spcCol="0" rtlCol="0" anchor="ctr"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4BA3EA02-183E-43E7-AB86-869749FCB402}" type="datetime'''''''''''''''''''''''''''''''''5''''''%'''''''''''''''">
              <a:rPr lang="en-US" altLang="en-US" sz="1200">
                <a:solidFill>
                  <a:schemeClr val="tx1"/>
                </a:solidFill>
              </a:rPr>
              <a:pPr/>
              <a:t>5%</a:t>
            </a:fld>
            <a:endParaRPr lang="en-US" sz="1200" dirty="0">
              <a:solidFill>
                <a:schemeClr val="tx1"/>
              </a:solidFill>
              <a:sym typeface="+mn-lt"/>
            </a:endParaRPr>
          </a:p>
        </p:txBody>
      </p:sp>
      <p:sp>
        <p:nvSpPr>
          <p:cNvPr id="6" name="Text Placeholder 4"/>
          <p:cNvSpPr>
            <a:spLocks noGrp="1"/>
          </p:cNvSpPr>
          <p:nvPr>
            <p:custDataLst>
              <p:tags r:id="rId7"/>
            </p:custDataLst>
          </p:nvPr>
        </p:nvSpPr>
        <p:spPr bwMode="gray">
          <a:xfrm>
            <a:off x="1530350" y="4648200"/>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wrap="none" lIns="30163" tIns="0" rIns="30163"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2FBA1AB7-D26B-4753-95DC-A34B5669B338}" type="datetime'''''''''''''''''''''''''7''''''''''''%'''''''''''''''''''''">
              <a:rPr lang="en-US" altLang="en-US" sz="1200" b="0"/>
              <a:pPr/>
              <a:t>7%</a:t>
            </a:fld>
            <a:endParaRPr lang="en-US" sz="1200" b="0" dirty="0">
              <a:sym typeface="+mn-lt"/>
            </a:endParaRPr>
          </a:p>
        </p:txBody>
      </p:sp>
      <p:sp>
        <p:nvSpPr>
          <p:cNvPr id="7" name="Text Placeholder 6"/>
          <p:cNvSpPr>
            <a:spLocks noGrp="1"/>
          </p:cNvSpPr>
          <p:nvPr>
            <p:custDataLst>
              <p:tags r:id="rId8"/>
            </p:custDataLst>
          </p:nvPr>
        </p:nvSpPr>
        <p:spPr bwMode="gray">
          <a:xfrm>
            <a:off x="1644649" y="4233863"/>
            <a:ext cx="311150" cy="182563"/>
          </a:xfrm>
          <a:prstGeom prst="rect">
            <a:avLst/>
          </a:prstGeom>
          <a:noFill/>
          <a:effectLst/>
        </p:spPr>
        <p:txBody>
          <a:bodyPr vert="horz" wrap="none" lIns="30163" tIns="0" rIns="30163" bIns="0" numCol="1" spcCol="0" rtl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E0541F8B-9207-464E-A094-24BCD71DF329}" type="datetime'''''1''''''''''0''''''''''''''''''''''''''''''''''''''''%'''">
              <a:rPr lang="en-US" altLang="en-US" sz="1200" b="0"/>
              <a:pPr/>
              <a:t>10%</a:t>
            </a:fld>
            <a:endParaRPr lang="en-US" sz="1200" b="0" dirty="0">
              <a:sym typeface="+mn-lt"/>
            </a:endParaRPr>
          </a:p>
        </p:txBody>
      </p:sp>
      <p:sp>
        <p:nvSpPr>
          <p:cNvPr id="8" name="Text Placeholder 5"/>
          <p:cNvSpPr>
            <a:spLocks noGrp="1"/>
          </p:cNvSpPr>
          <p:nvPr>
            <p:custDataLst>
              <p:tags r:id="rId9"/>
            </p:custDataLst>
          </p:nvPr>
        </p:nvSpPr>
        <p:spPr bwMode="gray">
          <a:xfrm>
            <a:off x="1682750" y="3819525"/>
            <a:ext cx="311150" cy="182563"/>
          </a:xfrm>
          <a:prstGeom prst="rect">
            <a:avLst/>
          </a:prstGeom>
          <a:noFill/>
          <a:effectLst/>
        </p:spPr>
        <p:txBody>
          <a:bodyPr vert="horz" wrap="none" lIns="30163" tIns="0" rIns="30163" bIns="0" numCol="1" spcCol="0" rtl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1E2023DF-6573-4ED4-97FB-0B94B3988F9C}" type="datetime'''''''''''''''''''''''''''''''''''1''''1''''''''''''''%'''''''">
              <a:rPr lang="en-US" altLang="en-US" sz="1200" b="0"/>
              <a:pPr/>
              <a:t>11%</a:t>
            </a:fld>
            <a:endParaRPr lang="en-US" sz="1200" b="0" dirty="0">
              <a:sym typeface="+mn-lt"/>
            </a:endParaRPr>
          </a:p>
        </p:txBody>
      </p:sp>
      <p:sp>
        <p:nvSpPr>
          <p:cNvPr id="9" name="Text Placeholder 4"/>
          <p:cNvSpPr>
            <a:spLocks noGrp="1"/>
          </p:cNvSpPr>
          <p:nvPr>
            <p:custDataLst>
              <p:tags r:id="rId10"/>
            </p:custDataLst>
          </p:nvPr>
        </p:nvSpPr>
        <p:spPr bwMode="gray">
          <a:xfrm>
            <a:off x="2101850" y="3405188"/>
            <a:ext cx="311150" cy="182563"/>
          </a:xfrm>
          <a:prstGeom prst="rect">
            <a:avLst/>
          </a:prstGeom>
          <a:noFill/>
          <a:effectLst/>
        </p:spPr>
        <p:txBody>
          <a:bodyPr vert="horz" wrap="none" lIns="30163" tIns="0" rIns="30163" bIns="0" numCol="1" spcCol="0" rtl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BB7349F5-8CEA-4E3D-8DF2-316B0106B971}" type="datetime'2''''''''''''''''''''''''''2''''''''''''%'''''''''''''''''''''">
              <a:rPr lang="en-US" altLang="en-US" sz="1200" b="0"/>
              <a:pPr/>
              <a:t>22%</a:t>
            </a:fld>
            <a:endParaRPr lang="en-US" sz="1200" b="0" dirty="0">
              <a:sym typeface="+mn-lt"/>
            </a:endParaRPr>
          </a:p>
        </p:txBody>
      </p:sp>
      <p:sp>
        <p:nvSpPr>
          <p:cNvPr id="10" name="Text Placeholder 3"/>
          <p:cNvSpPr>
            <a:spLocks noGrp="1"/>
          </p:cNvSpPr>
          <p:nvPr>
            <p:custDataLst>
              <p:tags r:id="rId11"/>
            </p:custDataLst>
          </p:nvPr>
        </p:nvSpPr>
        <p:spPr bwMode="gray">
          <a:xfrm>
            <a:off x="2397125" y="2990850"/>
            <a:ext cx="311150" cy="182563"/>
          </a:xfrm>
          <a:prstGeom prst="rect">
            <a:avLst/>
          </a:prstGeom>
          <a:noFill/>
          <a:effectLst/>
        </p:spPr>
        <p:txBody>
          <a:bodyPr vert="horz" wrap="none" lIns="30163" tIns="0" rIns="30163" bIns="0" numCol="1" spcCol="0" rtl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BF355C55-ADA1-4E23-90FC-221C4C40B229}" type="datetime'''''''''''''3''''0''%'''''''''''''''''''''''">
              <a:rPr lang="en-US" altLang="en-US" sz="1200" b="0"/>
              <a:pPr/>
              <a:t>30%</a:t>
            </a:fld>
            <a:endParaRPr lang="en-US" sz="1200" b="0" dirty="0">
              <a:sym typeface="+mn-lt"/>
            </a:endParaRPr>
          </a:p>
        </p:txBody>
      </p:sp>
      <p:sp>
        <p:nvSpPr>
          <p:cNvPr id="12" name="TextBox 11"/>
          <p:cNvSpPr txBox="1"/>
          <p:nvPr/>
        </p:nvSpPr>
        <p:spPr>
          <a:xfrm>
            <a:off x="1289233" y="5262563"/>
            <a:ext cx="687706" cy="407910"/>
          </a:xfrm>
          <a:prstGeom prst="rect">
            <a:avLst/>
          </a:prstGeom>
          <a:noFill/>
        </p:spPr>
        <p:txBody>
          <a:bodyPr wrap="square" lIns="0" tIns="0" rIns="0" bIns="0" rtlCol="0" anchor="t">
            <a:noAutofit/>
          </a:bodyPr>
          <a:lstStyle/>
          <a:p>
            <a:pPr algn="ctr"/>
            <a:r>
              <a:rPr lang="en-US" sz="3000" dirty="0" smtClean="0">
                <a:solidFill>
                  <a:srgbClr val="575757"/>
                </a:solidFill>
                <a:cs typeface="Arial" pitchFamily="34" charset="0"/>
              </a:rPr>
              <a:t>…</a:t>
            </a:r>
            <a:endParaRPr lang="en-US" sz="3000" dirty="0">
              <a:solidFill>
                <a:srgbClr val="575757"/>
              </a:solidFill>
              <a:cs typeface="Arial" pitchFamily="34" charset="0"/>
            </a:endParaRPr>
          </a:p>
        </p:txBody>
      </p:sp>
      <p:sp>
        <p:nvSpPr>
          <p:cNvPr id="13" name="Oval 12"/>
          <p:cNvSpPr/>
          <p:nvPr/>
        </p:nvSpPr>
        <p:spPr>
          <a:xfrm>
            <a:off x="3323381" y="2936875"/>
            <a:ext cx="396000" cy="301080"/>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400" b="1" dirty="0" smtClean="0">
                <a:solidFill>
                  <a:srgbClr val="29BA74"/>
                </a:solidFill>
              </a:rPr>
              <a:t>12</a:t>
            </a:r>
            <a:endParaRPr lang="en-US" sz="1400" b="1" dirty="0">
              <a:solidFill>
                <a:srgbClr val="29BA74"/>
              </a:solidFill>
            </a:endParaRPr>
          </a:p>
        </p:txBody>
      </p:sp>
      <p:sp>
        <p:nvSpPr>
          <p:cNvPr id="14" name="Oval 13"/>
          <p:cNvSpPr/>
          <p:nvPr/>
        </p:nvSpPr>
        <p:spPr>
          <a:xfrm>
            <a:off x="3323381" y="3762375"/>
            <a:ext cx="396000" cy="301080"/>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200" dirty="0">
                <a:solidFill>
                  <a:srgbClr val="29BA74"/>
                </a:solidFill>
              </a:rPr>
              <a:t>3</a:t>
            </a:r>
          </a:p>
        </p:txBody>
      </p:sp>
      <p:sp>
        <p:nvSpPr>
          <p:cNvPr id="15" name="Oval 14"/>
          <p:cNvSpPr/>
          <p:nvPr/>
        </p:nvSpPr>
        <p:spPr>
          <a:xfrm>
            <a:off x="3323381" y="3349625"/>
            <a:ext cx="396000" cy="301080"/>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it-IT" sz="1200" dirty="0" smtClean="0">
                <a:solidFill>
                  <a:srgbClr val="29BA74"/>
                </a:solidFill>
              </a:rPr>
              <a:t>4</a:t>
            </a:r>
            <a:endParaRPr lang="en-US" sz="1200" dirty="0">
              <a:solidFill>
                <a:srgbClr val="29BA74"/>
              </a:solidFill>
            </a:endParaRPr>
          </a:p>
        </p:txBody>
      </p:sp>
      <p:sp>
        <p:nvSpPr>
          <p:cNvPr id="16" name="Oval 15"/>
          <p:cNvSpPr/>
          <p:nvPr/>
        </p:nvSpPr>
        <p:spPr>
          <a:xfrm>
            <a:off x="3323381" y="4175125"/>
            <a:ext cx="396000" cy="301080"/>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200" dirty="0">
                <a:solidFill>
                  <a:srgbClr val="29BA74"/>
                </a:solidFill>
              </a:rPr>
              <a:t>0</a:t>
            </a:r>
          </a:p>
        </p:txBody>
      </p:sp>
      <p:sp>
        <p:nvSpPr>
          <p:cNvPr id="17" name="Oval 16"/>
          <p:cNvSpPr/>
          <p:nvPr/>
        </p:nvSpPr>
        <p:spPr>
          <a:xfrm>
            <a:off x="3323381" y="4587875"/>
            <a:ext cx="396000" cy="301080"/>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E71C57"/>
                </a:solidFill>
                <a:prstDash val="solid"/>
                <a:round/>
                <a:headEnd type="none" w="med" len="med"/>
                <a:tailEnd type="none" w="med" len="med"/>
              </a14:hiddenLine>
            </a:ext>
          </a:extLst>
        </p:spPr>
        <p:txBody>
          <a:bodyPr lIns="0" tIns="89999" rIns="0" bIns="89999" anchor="ctr"/>
          <a:lstStyle/>
          <a:p>
            <a:pPr algn="ctr"/>
            <a:r>
              <a:rPr lang="en-US" sz="1200" dirty="0" smtClean="0">
                <a:solidFill>
                  <a:srgbClr val="E71C57"/>
                </a:solidFill>
              </a:rPr>
              <a:t>-4</a:t>
            </a:r>
            <a:endParaRPr lang="en-US" sz="1200" dirty="0">
              <a:solidFill>
                <a:srgbClr val="E71C57"/>
              </a:solidFill>
            </a:endParaRPr>
          </a:p>
        </p:txBody>
      </p:sp>
      <p:sp>
        <p:nvSpPr>
          <p:cNvPr id="18" name="Oval 17"/>
          <p:cNvSpPr/>
          <p:nvPr/>
        </p:nvSpPr>
        <p:spPr>
          <a:xfrm>
            <a:off x="3323381" y="5832475"/>
            <a:ext cx="396000" cy="301080"/>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E71C57"/>
                </a:solidFill>
                <a:prstDash val="solid"/>
                <a:round/>
                <a:headEnd type="none" w="med" len="med"/>
                <a:tailEnd type="none" w="med" len="med"/>
              </a14:hiddenLine>
            </a:ext>
          </a:extLst>
        </p:spPr>
        <p:txBody>
          <a:bodyPr lIns="0" tIns="89999" rIns="0" bIns="89999" anchor="ctr"/>
          <a:lstStyle/>
          <a:p>
            <a:pPr algn="ctr"/>
            <a:r>
              <a:rPr lang="en-US" sz="1200" dirty="0">
                <a:solidFill>
                  <a:srgbClr val="E71C57"/>
                </a:solidFill>
              </a:rPr>
              <a:t>-2</a:t>
            </a:r>
          </a:p>
        </p:txBody>
      </p:sp>
      <p:sp>
        <p:nvSpPr>
          <p:cNvPr id="19" name="Oval 18"/>
          <p:cNvSpPr/>
          <p:nvPr/>
        </p:nvSpPr>
        <p:spPr>
          <a:xfrm>
            <a:off x="3323381" y="5000625"/>
            <a:ext cx="396000" cy="301080"/>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200" dirty="0" smtClean="0">
                <a:solidFill>
                  <a:srgbClr val="E71C57"/>
                </a:solidFill>
              </a:rPr>
              <a:t>-1</a:t>
            </a:r>
            <a:endParaRPr lang="en-US" sz="1200" dirty="0">
              <a:solidFill>
                <a:srgbClr val="E71C57"/>
              </a:solidFill>
            </a:endParaRPr>
          </a:p>
        </p:txBody>
      </p:sp>
      <p:sp>
        <p:nvSpPr>
          <p:cNvPr id="20" name="TextBox 19"/>
          <p:cNvSpPr txBox="1"/>
          <p:nvPr/>
        </p:nvSpPr>
        <p:spPr>
          <a:xfrm>
            <a:off x="2872275" y="2195513"/>
            <a:ext cx="1298212" cy="612645"/>
          </a:xfrm>
          <a:prstGeom prst="rect">
            <a:avLst/>
          </a:prstGeom>
          <a:noFill/>
        </p:spPr>
        <p:txBody>
          <a:bodyPr wrap="square" tIns="90000" bIns="90000" rtlCol="0" anchor="ctr" anchorCtr="0">
            <a:spAutoFit/>
          </a:bodyPr>
          <a:lstStyle/>
          <a:p>
            <a:pPr algn="ctr" fontAlgn="base">
              <a:buClr>
                <a:srgbClr val="177B57"/>
              </a:buClr>
              <a:buSzPct val="100000"/>
            </a:pPr>
            <a:r>
              <a:rPr lang="en-US" sz="1400" dirty="0">
                <a:solidFill>
                  <a:srgbClr val="575757"/>
                </a:solidFill>
                <a:cs typeface="Arial" pitchFamily="34" charset="0"/>
              </a:rPr>
              <a:t>Δ </a:t>
            </a:r>
            <a:r>
              <a:rPr lang="en-US" sz="1400" dirty="0" smtClean="0">
                <a:solidFill>
                  <a:srgbClr val="575757"/>
                </a:solidFill>
                <a:cs typeface="Arial" pitchFamily="34" charset="0"/>
              </a:rPr>
              <a:t>2014–2017</a:t>
            </a:r>
            <a:br>
              <a:rPr lang="en-US" sz="1400" dirty="0" smtClean="0">
                <a:solidFill>
                  <a:srgbClr val="575757"/>
                </a:solidFill>
                <a:cs typeface="Arial" pitchFamily="34" charset="0"/>
              </a:rPr>
            </a:br>
            <a:r>
              <a:rPr lang="en-US" sz="1400" dirty="0" smtClean="0">
                <a:solidFill>
                  <a:srgbClr val="575757"/>
                </a:solidFill>
                <a:cs typeface="Arial" pitchFamily="34" charset="0"/>
              </a:rPr>
              <a:t>(pp</a:t>
            </a:r>
            <a:r>
              <a:rPr lang="en-US" sz="1400" dirty="0">
                <a:solidFill>
                  <a:srgbClr val="575757"/>
                </a:solidFill>
                <a:cs typeface="Arial" pitchFamily="34" charset="0"/>
              </a:rPr>
              <a:t>)</a:t>
            </a:r>
          </a:p>
        </p:txBody>
      </p:sp>
      <p:sp>
        <p:nvSpPr>
          <p:cNvPr id="23" name="Rectangle 22"/>
          <p:cNvSpPr/>
          <p:nvPr/>
        </p:nvSpPr>
        <p:spPr>
          <a:xfrm>
            <a:off x="630000" y="2847975"/>
            <a:ext cx="3540487" cy="1281554"/>
          </a:xfrm>
          <a:prstGeom prst="rect">
            <a:avLst/>
          </a:prstGeom>
          <a:noFill/>
          <a:ln w="19050" cap="flat" cmpd="sng" algn="ctr">
            <a:solidFill>
              <a:srgbClr val="9A9A9A"/>
            </a:solid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b="1" dirty="0">
              <a:solidFill>
                <a:srgbClr val="575757"/>
              </a:solidFill>
              <a:cs typeface="Arial" pitchFamily="34" charset="0"/>
            </a:endParaRPr>
          </a:p>
        </p:txBody>
      </p:sp>
      <p:sp>
        <p:nvSpPr>
          <p:cNvPr id="24" name="TextBox 23"/>
          <p:cNvSpPr txBox="1"/>
          <p:nvPr/>
        </p:nvSpPr>
        <p:spPr>
          <a:xfrm>
            <a:off x="5346247" y="1779801"/>
            <a:ext cx="6391275" cy="458757"/>
          </a:xfrm>
          <a:prstGeom prst="rect">
            <a:avLst/>
          </a:prstGeom>
          <a:noFill/>
        </p:spPr>
        <p:txBody>
          <a:bodyPr wrap="square" tIns="90000" bIns="90000" rtlCol="0" anchor="t" anchorCtr="0">
            <a:spAutoFit/>
          </a:bodyPr>
          <a:lstStyle/>
          <a:p>
            <a:pPr algn="ctr" fontAlgn="base">
              <a:buClr>
                <a:srgbClr val="177B57"/>
              </a:buClr>
              <a:buSzPct val="100000"/>
            </a:pPr>
            <a:r>
              <a:rPr lang="en-US" i="1" dirty="0" smtClean="0">
                <a:solidFill>
                  <a:srgbClr val="29BA74"/>
                </a:solidFill>
                <a:cs typeface="Arial" pitchFamily="34" charset="0"/>
              </a:rPr>
              <a:t>2014–2017</a:t>
            </a:r>
            <a:endParaRPr lang="en-US" i="1" dirty="0">
              <a:solidFill>
                <a:srgbClr val="29BA74"/>
              </a:solidFill>
              <a:cs typeface="Arial" pitchFamily="34" charset="0"/>
            </a:endParaRPr>
          </a:p>
        </p:txBody>
      </p:sp>
      <p:graphicFrame>
        <p:nvGraphicFramePr>
          <p:cNvPr id="30" name="Object 29"/>
          <p:cNvGraphicFramePr>
            <a:graphicFrameLocks noChangeAspect="1"/>
          </p:cNvGraphicFramePr>
          <p:nvPr>
            <p:custDataLst>
              <p:tags r:id="rId12"/>
            </p:custDataLst>
            <p:extLst/>
          </p:nvPr>
        </p:nvGraphicFramePr>
        <p:xfrm>
          <a:off x="10058400" y="3276600"/>
          <a:ext cx="1378028" cy="914400"/>
        </p:xfrm>
        <a:graphic>
          <a:graphicData uri="http://schemas.openxmlformats.org/presentationml/2006/ole">
            <mc:AlternateContent xmlns:mc="http://schemas.openxmlformats.org/markup-compatibility/2006">
              <mc:Choice xmlns:v="urn:schemas-microsoft-com:vml" Requires="v">
                <p:oleObj spid="_x0000_s1274940" name="Chart" r:id="rId59" imgW="1377814" imgH="914400" progId="MSGraph.Chart.8">
                  <p:embed followColorScheme="full"/>
                </p:oleObj>
              </mc:Choice>
              <mc:Fallback>
                <p:oleObj name="Chart" r:id="rId59" imgW="1377814" imgH="914400" progId="MSGraph.Chart.8">
                  <p:embed followColorScheme="full"/>
                  <p:pic>
                    <p:nvPicPr>
                      <p:cNvPr id="0" name=""/>
                      <p:cNvPicPr>
                        <a:picLocks noChangeAspect="1" noChangeArrowheads="1"/>
                      </p:cNvPicPr>
                      <p:nvPr/>
                    </p:nvPicPr>
                    <p:blipFill>
                      <a:blip r:embed="rId60"/>
                      <a:srcRect/>
                      <a:stretch>
                        <a:fillRect/>
                      </a:stretch>
                    </p:blipFill>
                    <p:spPr bwMode="auto">
                      <a:xfrm>
                        <a:off x="10058400" y="32766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 Placeholder 15"/>
          <p:cNvSpPr>
            <a:spLocks noGrp="1"/>
          </p:cNvSpPr>
          <p:nvPr>
            <p:custDataLst>
              <p:tags r:id="rId13"/>
            </p:custDataLst>
          </p:nvPr>
        </p:nvSpPr>
        <p:spPr bwMode="gray">
          <a:xfrm>
            <a:off x="10839450" y="37830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F16C6E22-32E6-46D0-A806-EEBD844F1321}" type="datetime'2''''''0''1''''''''''''''''''''''7'''''''">
              <a:rPr lang="en-US" altLang="en-US" sz="1000" b="0">
                <a:solidFill>
                  <a:schemeClr val="tx1"/>
                </a:solidFill>
              </a:rPr>
              <a:pPr/>
              <a:t>2017</a:t>
            </a:fld>
            <a:endParaRPr lang="en-US" sz="1000" b="0" dirty="0">
              <a:solidFill>
                <a:schemeClr val="tx1"/>
              </a:solidFill>
              <a:sym typeface="+mn-lt"/>
            </a:endParaRPr>
          </a:p>
        </p:txBody>
      </p:sp>
      <p:sp>
        <p:nvSpPr>
          <p:cNvPr id="34" name="Text Placeholder 22"/>
          <p:cNvSpPr>
            <a:spLocks noGrp="1"/>
          </p:cNvSpPr>
          <p:nvPr>
            <p:custDataLst>
              <p:tags r:id="rId14"/>
            </p:custDataLst>
          </p:nvPr>
        </p:nvSpPr>
        <p:spPr bwMode="gray">
          <a:xfrm>
            <a:off x="10858500" y="34480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2E95B332-4D2A-4395-A7F6-5A7309889BB1}" type="datetime'''''''''''''''''''1''''''''4%'''">
              <a:rPr lang="en-US" altLang="en-US" sz="1000" b="0">
                <a:solidFill>
                  <a:schemeClr val="tx1"/>
                </a:solidFill>
              </a:rPr>
              <a:pPr/>
              <a:t>14%</a:t>
            </a:fld>
            <a:endParaRPr lang="en-US" sz="1000" b="0" dirty="0">
              <a:solidFill>
                <a:schemeClr val="tx1"/>
              </a:solidFill>
              <a:sym typeface="+mn-lt"/>
            </a:endParaRPr>
          </a:p>
        </p:txBody>
      </p:sp>
      <p:sp>
        <p:nvSpPr>
          <p:cNvPr id="31" name="Text Placeholder 14"/>
          <p:cNvSpPr>
            <a:spLocks noGrp="1"/>
          </p:cNvSpPr>
          <p:nvPr>
            <p:custDataLst>
              <p:tags r:id="rId15"/>
            </p:custDataLst>
          </p:nvPr>
        </p:nvSpPr>
        <p:spPr bwMode="gray">
          <a:xfrm>
            <a:off x="10293350" y="37830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87316F62-5AC2-410E-994C-05A14AB7C48D}" type="datetime'''''''''2''''''''''''''0''''''''''''''''14'''''''">
              <a:rPr lang="en-US" altLang="en-US" sz="1000" b="0">
                <a:solidFill>
                  <a:schemeClr val="tx1"/>
                </a:solidFill>
              </a:rPr>
              <a:pPr/>
              <a:t>2014</a:t>
            </a:fld>
            <a:endParaRPr lang="en-US" sz="1000" b="0" dirty="0">
              <a:solidFill>
                <a:schemeClr val="tx1"/>
              </a:solidFill>
              <a:sym typeface="+mn-lt"/>
            </a:endParaRPr>
          </a:p>
        </p:txBody>
      </p:sp>
      <p:sp>
        <p:nvSpPr>
          <p:cNvPr id="33" name="Text Placeholder 21"/>
          <p:cNvSpPr>
            <a:spLocks noGrp="1"/>
          </p:cNvSpPr>
          <p:nvPr>
            <p:custDataLst>
              <p:tags r:id="rId16"/>
            </p:custDataLst>
          </p:nvPr>
        </p:nvSpPr>
        <p:spPr bwMode="gray">
          <a:xfrm>
            <a:off x="10312400" y="34353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A090D5B9-2DC1-460B-816E-477DDECE1950}" type="datetime'''''''''''''''''''''''''1''''''''''''5''''''%'''''''''''">
              <a:rPr lang="en-US" altLang="en-US" sz="1000" b="0">
                <a:solidFill>
                  <a:schemeClr val="tx1"/>
                </a:solidFill>
              </a:rPr>
              <a:pPr/>
              <a:t>15%</a:t>
            </a:fld>
            <a:endParaRPr lang="en-US" sz="1000" b="0" dirty="0">
              <a:solidFill>
                <a:schemeClr val="tx1"/>
              </a:solidFill>
              <a:sym typeface="+mn-lt"/>
            </a:endParaRPr>
          </a:p>
        </p:txBody>
      </p:sp>
      <p:sp>
        <p:nvSpPr>
          <p:cNvPr id="36" name="Oval 35"/>
          <p:cNvSpPr/>
          <p:nvPr/>
        </p:nvSpPr>
        <p:spPr>
          <a:xfrm>
            <a:off x="10363200" y="2878138"/>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E71C57"/>
                </a:solidFill>
                <a:prstDash val="solid"/>
                <a:round/>
                <a:headEnd type="none" w="med" len="med"/>
                <a:tailEnd type="none" w="med" len="med"/>
              </a14:hiddenLine>
            </a:ext>
          </a:extLst>
        </p:spPr>
        <p:txBody>
          <a:bodyPr lIns="0" tIns="89999" rIns="0" bIns="89999" anchor="ctr"/>
          <a:lstStyle/>
          <a:p>
            <a:pPr algn="ctr"/>
            <a:r>
              <a:rPr lang="en-US" sz="1200" dirty="0" smtClean="0">
                <a:solidFill>
                  <a:srgbClr val="E71C57"/>
                </a:solidFill>
              </a:rPr>
              <a:t>-2 </a:t>
            </a:r>
            <a:r>
              <a:rPr lang="en-US" sz="1200" dirty="0">
                <a:solidFill>
                  <a:srgbClr val="E71C57"/>
                </a:solidFill>
              </a:rPr>
              <a:t>pp</a:t>
            </a:r>
          </a:p>
        </p:txBody>
      </p:sp>
      <p:cxnSp>
        <p:nvCxnSpPr>
          <p:cNvPr id="37" name="Straight Connector 36"/>
          <p:cNvCxnSpPr/>
          <p:nvPr/>
        </p:nvCxnSpPr>
        <p:spPr>
          <a:xfrm flipH="1">
            <a:off x="5172075" y="4008438"/>
            <a:ext cx="6391275" cy="0"/>
          </a:xfrm>
          <a:prstGeom prst="line">
            <a:avLst/>
          </a:prstGeom>
          <a:ln>
            <a:solidFill>
              <a:srgbClr val="B2B2B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172075" y="5283200"/>
            <a:ext cx="6391275" cy="0"/>
          </a:xfrm>
          <a:prstGeom prst="line">
            <a:avLst/>
          </a:prstGeom>
          <a:ln w="19050">
            <a:solidFill>
              <a:srgbClr val="B2B2B2"/>
            </a:solidFill>
            <a:prstDash val="sysDot"/>
          </a:ln>
        </p:spPr>
        <p:style>
          <a:lnRef idx="1">
            <a:schemeClr val="accent1"/>
          </a:lnRef>
          <a:fillRef idx="0">
            <a:schemeClr val="accent1"/>
          </a:fillRef>
          <a:effectRef idx="0">
            <a:schemeClr val="accent1"/>
          </a:effectRef>
          <a:fontRef idx="minor">
            <a:schemeClr val="tx1"/>
          </a:fontRef>
        </p:style>
      </p:cxnSp>
      <p:grpSp>
        <p:nvGrpSpPr>
          <p:cNvPr id="39" name="bcgIcons_DressDesign">
            <a:extLst>
              <a:ext uri="{FF2B5EF4-FFF2-40B4-BE49-F238E27FC236}">
                <a16:creationId xmlns="" xmlns:a16="http://schemas.microsoft.com/office/drawing/2014/main" id="{8B4B998E-FDFC-4DD3-8066-93C399E361EE}"/>
              </a:ext>
            </a:extLst>
          </p:cNvPr>
          <p:cNvGrpSpPr>
            <a:grpSpLocks noChangeAspect="1"/>
          </p:cNvGrpSpPr>
          <p:nvPr/>
        </p:nvGrpSpPr>
        <p:grpSpPr bwMode="auto">
          <a:xfrm>
            <a:off x="6283325" y="2401434"/>
            <a:ext cx="519268" cy="519750"/>
            <a:chOff x="1682" y="0"/>
            <a:chExt cx="4316" cy="4320"/>
          </a:xfrm>
        </p:grpSpPr>
        <p:sp>
          <p:nvSpPr>
            <p:cNvPr id="40" name="AutoShape 18">
              <a:extLst>
                <a:ext uri="{FF2B5EF4-FFF2-40B4-BE49-F238E27FC236}">
                  <a16:creationId xmlns="" xmlns:a16="http://schemas.microsoft.com/office/drawing/2014/main" id="{11338DE6-127C-4F0B-B790-1844272CFF07}"/>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20">
              <a:extLst>
                <a:ext uri="{FF2B5EF4-FFF2-40B4-BE49-F238E27FC236}">
                  <a16:creationId xmlns="" xmlns:a16="http://schemas.microsoft.com/office/drawing/2014/main" id="{97E4509E-D544-4A1E-A503-D2028D19184A}"/>
                </a:ext>
              </a:extLst>
            </p:cNvPr>
            <p:cNvSpPr>
              <a:spLocks/>
            </p:cNvSpPr>
            <p:nvPr/>
          </p:nvSpPr>
          <p:spPr bwMode="auto">
            <a:xfrm>
              <a:off x="3128" y="3392"/>
              <a:ext cx="1413" cy="624"/>
            </a:xfrm>
            <a:custGeom>
              <a:avLst/>
              <a:gdLst>
                <a:gd name="T0" fmla="*/ 399 w 754"/>
                <a:gd name="T1" fmla="*/ 125 h 333"/>
                <a:gd name="T2" fmla="*/ 399 w 754"/>
                <a:gd name="T3" fmla="*/ 0 h 333"/>
                <a:gd name="T4" fmla="*/ 375 w 754"/>
                <a:gd name="T5" fmla="*/ 1 h 333"/>
                <a:gd name="T6" fmla="*/ 369 w 754"/>
                <a:gd name="T7" fmla="*/ 1 h 333"/>
                <a:gd name="T8" fmla="*/ 355 w 754"/>
                <a:gd name="T9" fmla="*/ 0 h 333"/>
                <a:gd name="T10" fmla="*/ 355 w 754"/>
                <a:gd name="T11" fmla="*/ 125 h 333"/>
                <a:gd name="T12" fmla="*/ 1 w 754"/>
                <a:gd name="T13" fmla="*/ 222 h 333"/>
                <a:gd name="T14" fmla="*/ 0 w 754"/>
                <a:gd name="T15" fmla="*/ 228 h 333"/>
                <a:gd name="T16" fmla="*/ 0 w 754"/>
                <a:gd name="T17" fmla="*/ 311 h 333"/>
                <a:gd name="T18" fmla="*/ 22 w 754"/>
                <a:gd name="T19" fmla="*/ 333 h 333"/>
                <a:gd name="T20" fmla="*/ 44 w 754"/>
                <a:gd name="T21" fmla="*/ 311 h 333"/>
                <a:gd name="T22" fmla="*/ 44 w 754"/>
                <a:gd name="T23" fmla="*/ 234 h 333"/>
                <a:gd name="T24" fmla="*/ 377 w 754"/>
                <a:gd name="T25" fmla="*/ 169 h 333"/>
                <a:gd name="T26" fmla="*/ 710 w 754"/>
                <a:gd name="T27" fmla="*/ 234 h 333"/>
                <a:gd name="T28" fmla="*/ 710 w 754"/>
                <a:gd name="T29" fmla="*/ 311 h 333"/>
                <a:gd name="T30" fmla="*/ 732 w 754"/>
                <a:gd name="T31" fmla="*/ 333 h 333"/>
                <a:gd name="T32" fmla="*/ 754 w 754"/>
                <a:gd name="T33" fmla="*/ 311 h 333"/>
                <a:gd name="T34" fmla="*/ 754 w 754"/>
                <a:gd name="T35" fmla="*/ 228 h 333"/>
                <a:gd name="T36" fmla="*/ 753 w 754"/>
                <a:gd name="T37" fmla="*/ 222 h 333"/>
                <a:gd name="T38" fmla="*/ 399 w 754"/>
                <a:gd name="T39" fmla="*/ 12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4" h="333">
                  <a:moveTo>
                    <a:pt x="399" y="125"/>
                  </a:moveTo>
                  <a:cubicBezTo>
                    <a:pt x="399" y="0"/>
                    <a:pt x="399" y="0"/>
                    <a:pt x="399" y="0"/>
                  </a:cubicBezTo>
                  <a:cubicBezTo>
                    <a:pt x="391" y="0"/>
                    <a:pt x="383" y="1"/>
                    <a:pt x="375" y="1"/>
                  </a:cubicBezTo>
                  <a:cubicBezTo>
                    <a:pt x="373" y="1"/>
                    <a:pt x="371" y="1"/>
                    <a:pt x="369" y="1"/>
                  </a:cubicBezTo>
                  <a:cubicBezTo>
                    <a:pt x="364" y="1"/>
                    <a:pt x="360" y="0"/>
                    <a:pt x="355" y="0"/>
                  </a:cubicBezTo>
                  <a:cubicBezTo>
                    <a:pt x="355" y="125"/>
                    <a:pt x="355" y="125"/>
                    <a:pt x="355" y="125"/>
                  </a:cubicBezTo>
                  <a:cubicBezTo>
                    <a:pt x="46" y="129"/>
                    <a:pt x="6" y="206"/>
                    <a:pt x="1" y="222"/>
                  </a:cubicBezTo>
                  <a:cubicBezTo>
                    <a:pt x="1" y="224"/>
                    <a:pt x="0" y="226"/>
                    <a:pt x="0" y="228"/>
                  </a:cubicBezTo>
                  <a:cubicBezTo>
                    <a:pt x="0" y="311"/>
                    <a:pt x="0" y="311"/>
                    <a:pt x="0" y="311"/>
                  </a:cubicBezTo>
                  <a:cubicBezTo>
                    <a:pt x="0" y="323"/>
                    <a:pt x="10" y="333"/>
                    <a:pt x="22" y="333"/>
                  </a:cubicBezTo>
                  <a:cubicBezTo>
                    <a:pt x="34" y="333"/>
                    <a:pt x="44" y="323"/>
                    <a:pt x="44" y="311"/>
                  </a:cubicBezTo>
                  <a:cubicBezTo>
                    <a:pt x="44" y="234"/>
                    <a:pt x="44" y="234"/>
                    <a:pt x="44" y="234"/>
                  </a:cubicBezTo>
                  <a:cubicBezTo>
                    <a:pt x="54" y="222"/>
                    <a:pt x="111" y="169"/>
                    <a:pt x="377" y="169"/>
                  </a:cubicBezTo>
                  <a:cubicBezTo>
                    <a:pt x="643" y="169"/>
                    <a:pt x="700" y="222"/>
                    <a:pt x="710" y="234"/>
                  </a:cubicBezTo>
                  <a:cubicBezTo>
                    <a:pt x="710" y="311"/>
                    <a:pt x="710" y="311"/>
                    <a:pt x="710" y="311"/>
                  </a:cubicBezTo>
                  <a:cubicBezTo>
                    <a:pt x="710" y="323"/>
                    <a:pt x="720" y="333"/>
                    <a:pt x="732" y="333"/>
                  </a:cubicBezTo>
                  <a:cubicBezTo>
                    <a:pt x="744" y="333"/>
                    <a:pt x="754" y="323"/>
                    <a:pt x="754" y="311"/>
                  </a:cubicBezTo>
                  <a:cubicBezTo>
                    <a:pt x="754" y="228"/>
                    <a:pt x="754" y="228"/>
                    <a:pt x="754" y="228"/>
                  </a:cubicBezTo>
                  <a:cubicBezTo>
                    <a:pt x="754" y="226"/>
                    <a:pt x="753" y="224"/>
                    <a:pt x="753" y="222"/>
                  </a:cubicBezTo>
                  <a:cubicBezTo>
                    <a:pt x="748" y="206"/>
                    <a:pt x="708" y="129"/>
                    <a:pt x="399" y="1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1">
              <a:extLst>
                <a:ext uri="{FF2B5EF4-FFF2-40B4-BE49-F238E27FC236}">
                  <a16:creationId xmlns="" xmlns:a16="http://schemas.microsoft.com/office/drawing/2014/main" id="{370B1AED-2F81-42A5-9649-B21EE10AE797}"/>
                </a:ext>
              </a:extLst>
            </p:cNvPr>
            <p:cNvSpPr>
              <a:spLocks/>
            </p:cNvSpPr>
            <p:nvPr/>
          </p:nvSpPr>
          <p:spPr bwMode="auto">
            <a:xfrm>
              <a:off x="2452" y="278"/>
              <a:ext cx="2763" cy="3035"/>
            </a:xfrm>
            <a:custGeom>
              <a:avLst/>
              <a:gdLst>
                <a:gd name="T0" fmla="*/ 573 w 1475"/>
                <a:gd name="T1" fmla="*/ 664 h 1619"/>
                <a:gd name="T2" fmla="*/ 529 w 1475"/>
                <a:gd name="T3" fmla="*/ 545 h 1619"/>
                <a:gd name="T4" fmla="*/ 461 w 1475"/>
                <a:gd name="T5" fmla="*/ 358 h 1619"/>
                <a:gd name="T6" fmla="*/ 463 w 1475"/>
                <a:gd name="T7" fmla="*/ 344 h 1619"/>
                <a:gd name="T8" fmla="*/ 592 w 1475"/>
                <a:gd name="T9" fmla="*/ 123 h 1619"/>
                <a:gd name="T10" fmla="*/ 597 w 1475"/>
                <a:gd name="T11" fmla="*/ 102 h 1619"/>
                <a:gd name="T12" fmla="*/ 598 w 1475"/>
                <a:gd name="T13" fmla="*/ 17 h 1619"/>
                <a:gd name="T14" fmla="*/ 613 w 1475"/>
                <a:gd name="T15" fmla="*/ 1 h 1619"/>
                <a:gd name="T16" fmla="*/ 629 w 1475"/>
                <a:gd name="T17" fmla="*/ 18 h 1619"/>
                <a:gd name="T18" fmla="*/ 629 w 1475"/>
                <a:gd name="T19" fmla="*/ 96 h 1619"/>
                <a:gd name="T20" fmla="*/ 857 w 1475"/>
                <a:gd name="T21" fmla="*/ 96 h 1619"/>
                <a:gd name="T22" fmla="*/ 858 w 1475"/>
                <a:gd name="T23" fmla="*/ 15 h 1619"/>
                <a:gd name="T24" fmla="*/ 873 w 1475"/>
                <a:gd name="T25" fmla="*/ 0 h 1619"/>
                <a:gd name="T26" fmla="*/ 889 w 1475"/>
                <a:gd name="T27" fmla="*/ 15 h 1619"/>
                <a:gd name="T28" fmla="*/ 890 w 1475"/>
                <a:gd name="T29" fmla="*/ 102 h 1619"/>
                <a:gd name="T30" fmla="*/ 896 w 1475"/>
                <a:gd name="T31" fmla="*/ 128 h 1619"/>
                <a:gd name="T32" fmla="*/ 1028 w 1475"/>
                <a:gd name="T33" fmla="*/ 342 h 1619"/>
                <a:gd name="T34" fmla="*/ 1030 w 1475"/>
                <a:gd name="T35" fmla="*/ 361 h 1619"/>
                <a:gd name="T36" fmla="*/ 959 w 1475"/>
                <a:gd name="T37" fmla="*/ 551 h 1619"/>
                <a:gd name="T38" fmla="*/ 919 w 1475"/>
                <a:gd name="T39" fmla="*/ 653 h 1619"/>
                <a:gd name="T40" fmla="*/ 915 w 1475"/>
                <a:gd name="T41" fmla="*/ 663 h 1619"/>
                <a:gd name="T42" fmla="*/ 973 w 1475"/>
                <a:gd name="T43" fmla="*/ 699 h 1619"/>
                <a:gd name="T44" fmla="*/ 1123 w 1475"/>
                <a:gd name="T45" fmla="*/ 828 h 1619"/>
                <a:gd name="T46" fmla="*/ 1409 w 1475"/>
                <a:gd name="T47" fmla="*/ 1244 h 1619"/>
                <a:gd name="T48" fmla="*/ 1468 w 1475"/>
                <a:gd name="T49" fmla="*/ 1356 h 1619"/>
                <a:gd name="T50" fmla="*/ 1475 w 1475"/>
                <a:gd name="T51" fmla="*/ 1373 h 1619"/>
                <a:gd name="T52" fmla="*/ 1433 w 1475"/>
                <a:gd name="T53" fmla="*/ 1418 h 1619"/>
                <a:gd name="T54" fmla="*/ 1314 w 1475"/>
                <a:gd name="T55" fmla="*/ 1485 h 1619"/>
                <a:gd name="T56" fmla="*/ 1227 w 1475"/>
                <a:gd name="T57" fmla="*/ 1478 h 1619"/>
                <a:gd name="T58" fmla="*/ 1146 w 1475"/>
                <a:gd name="T59" fmla="*/ 1456 h 1619"/>
                <a:gd name="T60" fmla="*/ 975 w 1475"/>
                <a:gd name="T61" fmla="*/ 1490 h 1619"/>
                <a:gd name="T62" fmla="*/ 875 w 1475"/>
                <a:gd name="T63" fmla="*/ 1568 h 1619"/>
                <a:gd name="T64" fmla="*/ 731 w 1475"/>
                <a:gd name="T65" fmla="*/ 1618 h 1619"/>
                <a:gd name="T66" fmla="*/ 604 w 1475"/>
                <a:gd name="T67" fmla="*/ 1572 h 1619"/>
                <a:gd name="T68" fmla="*/ 509 w 1475"/>
                <a:gd name="T69" fmla="*/ 1500 h 1619"/>
                <a:gd name="T70" fmla="*/ 387 w 1475"/>
                <a:gd name="T71" fmla="*/ 1459 h 1619"/>
                <a:gd name="T72" fmla="*/ 299 w 1475"/>
                <a:gd name="T73" fmla="*/ 1485 h 1619"/>
                <a:gd name="T74" fmla="*/ 56 w 1475"/>
                <a:gd name="T75" fmla="*/ 1452 h 1619"/>
                <a:gd name="T76" fmla="*/ 5 w 1475"/>
                <a:gd name="T77" fmla="*/ 1406 h 1619"/>
                <a:gd name="T78" fmla="*/ 2 w 1475"/>
                <a:gd name="T79" fmla="*/ 1389 h 1619"/>
                <a:gd name="T80" fmla="*/ 290 w 1475"/>
                <a:gd name="T81" fmla="*/ 916 h 1619"/>
                <a:gd name="T82" fmla="*/ 536 w 1475"/>
                <a:gd name="T83" fmla="*/ 685 h 1619"/>
                <a:gd name="T84" fmla="*/ 573 w 1475"/>
                <a:gd name="T85" fmla="*/ 664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5" h="1619">
                  <a:moveTo>
                    <a:pt x="573" y="664"/>
                  </a:moveTo>
                  <a:cubicBezTo>
                    <a:pt x="558" y="623"/>
                    <a:pt x="544" y="584"/>
                    <a:pt x="529" y="545"/>
                  </a:cubicBezTo>
                  <a:cubicBezTo>
                    <a:pt x="506" y="482"/>
                    <a:pt x="483" y="420"/>
                    <a:pt x="461" y="358"/>
                  </a:cubicBezTo>
                  <a:cubicBezTo>
                    <a:pt x="459" y="354"/>
                    <a:pt x="460" y="347"/>
                    <a:pt x="463" y="344"/>
                  </a:cubicBezTo>
                  <a:cubicBezTo>
                    <a:pt x="506" y="270"/>
                    <a:pt x="549" y="197"/>
                    <a:pt x="592" y="123"/>
                  </a:cubicBezTo>
                  <a:cubicBezTo>
                    <a:pt x="595" y="117"/>
                    <a:pt x="597" y="109"/>
                    <a:pt x="597" y="102"/>
                  </a:cubicBezTo>
                  <a:cubicBezTo>
                    <a:pt x="598" y="74"/>
                    <a:pt x="597" y="46"/>
                    <a:pt x="598" y="17"/>
                  </a:cubicBezTo>
                  <a:cubicBezTo>
                    <a:pt x="598" y="6"/>
                    <a:pt x="603" y="0"/>
                    <a:pt x="613" y="1"/>
                  </a:cubicBezTo>
                  <a:cubicBezTo>
                    <a:pt x="624" y="1"/>
                    <a:pt x="629" y="6"/>
                    <a:pt x="629" y="18"/>
                  </a:cubicBezTo>
                  <a:cubicBezTo>
                    <a:pt x="629" y="44"/>
                    <a:pt x="629" y="70"/>
                    <a:pt x="629" y="96"/>
                  </a:cubicBezTo>
                  <a:cubicBezTo>
                    <a:pt x="705" y="96"/>
                    <a:pt x="780" y="96"/>
                    <a:pt x="857" y="96"/>
                  </a:cubicBezTo>
                  <a:cubicBezTo>
                    <a:pt x="857" y="92"/>
                    <a:pt x="857" y="38"/>
                    <a:pt x="858" y="15"/>
                  </a:cubicBezTo>
                  <a:cubicBezTo>
                    <a:pt x="858" y="5"/>
                    <a:pt x="864" y="0"/>
                    <a:pt x="873" y="0"/>
                  </a:cubicBezTo>
                  <a:cubicBezTo>
                    <a:pt x="883" y="1"/>
                    <a:pt x="889" y="5"/>
                    <a:pt x="889" y="15"/>
                  </a:cubicBezTo>
                  <a:cubicBezTo>
                    <a:pt x="889" y="44"/>
                    <a:pt x="889" y="73"/>
                    <a:pt x="890" y="102"/>
                  </a:cubicBezTo>
                  <a:cubicBezTo>
                    <a:pt x="890" y="111"/>
                    <a:pt x="892" y="120"/>
                    <a:pt x="896" y="128"/>
                  </a:cubicBezTo>
                  <a:cubicBezTo>
                    <a:pt x="936" y="202"/>
                    <a:pt x="979" y="274"/>
                    <a:pt x="1028" y="342"/>
                  </a:cubicBezTo>
                  <a:cubicBezTo>
                    <a:pt x="1032" y="349"/>
                    <a:pt x="1032" y="354"/>
                    <a:pt x="1030" y="361"/>
                  </a:cubicBezTo>
                  <a:cubicBezTo>
                    <a:pt x="1006" y="424"/>
                    <a:pt x="983" y="487"/>
                    <a:pt x="959" y="551"/>
                  </a:cubicBezTo>
                  <a:cubicBezTo>
                    <a:pt x="947" y="585"/>
                    <a:pt x="933" y="619"/>
                    <a:pt x="919" y="653"/>
                  </a:cubicBezTo>
                  <a:cubicBezTo>
                    <a:pt x="918" y="656"/>
                    <a:pt x="917" y="659"/>
                    <a:pt x="915" y="663"/>
                  </a:cubicBezTo>
                  <a:cubicBezTo>
                    <a:pt x="935" y="675"/>
                    <a:pt x="955" y="687"/>
                    <a:pt x="973" y="699"/>
                  </a:cubicBezTo>
                  <a:cubicBezTo>
                    <a:pt x="1029" y="735"/>
                    <a:pt x="1078" y="780"/>
                    <a:pt x="1123" y="828"/>
                  </a:cubicBezTo>
                  <a:cubicBezTo>
                    <a:pt x="1239" y="953"/>
                    <a:pt x="1329" y="1095"/>
                    <a:pt x="1409" y="1244"/>
                  </a:cubicBezTo>
                  <a:cubicBezTo>
                    <a:pt x="1429" y="1281"/>
                    <a:pt x="1449" y="1318"/>
                    <a:pt x="1468" y="1356"/>
                  </a:cubicBezTo>
                  <a:cubicBezTo>
                    <a:pt x="1471" y="1362"/>
                    <a:pt x="1473" y="1370"/>
                    <a:pt x="1475" y="1373"/>
                  </a:cubicBezTo>
                  <a:cubicBezTo>
                    <a:pt x="1460" y="1390"/>
                    <a:pt x="1447" y="1404"/>
                    <a:pt x="1433" y="1418"/>
                  </a:cubicBezTo>
                  <a:cubicBezTo>
                    <a:pt x="1400" y="1452"/>
                    <a:pt x="1361" y="1477"/>
                    <a:pt x="1314" y="1485"/>
                  </a:cubicBezTo>
                  <a:cubicBezTo>
                    <a:pt x="1285" y="1489"/>
                    <a:pt x="1256" y="1486"/>
                    <a:pt x="1227" y="1478"/>
                  </a:cubicBezTo>
                  <a:cubicBezTo>
                    <a:pt x="1200" y="1471"/>
                    <a:pt x="1173" y="1461"/>
                    <a:pt x="1146" y="1456"/>
                  </a:cubicBezTo>
                  <a:cubicBezTo>
                    <a:pt x="1085" y="1446"/>
                    <a:pt x="1026" y="1454"/>
                    <a:pt x="975" y="1490"/>
                  </a:cubicBezTo>
                  <a:cubicBezTo>
                    <a:pt x="941" y="1515"/>
                    <a:pt x="909" y="1543"/>
                    <a:pt x="875" y="1568"/>
                  </a:cubicBezTo>
                  <a:cubicBezTo>
                    <a:pt x="833" y="1601"/>
                    <a:pt x="785" y="1619"/>
                    <a:pt x="731" y="1618"/>
                  </a:cubicBezTo>
                  <a:cubicBezTo>
                    <a:pt x="684" y="1617"/>
                    <a:pt x="642" y="1599"/>
                    <a:pt x="604" y="1572"/>
                  </a:cubicBezTo>
                  <a:cubicBezTo>
                    <a:pt x="572" y="1548"/>
                    <a:pt x="541" y="1523"/>
                    <a:pt x="509" y="1500"/>
                  </a:cubicBezTo>
                  <a:cubicBezTo>
                    <a:pt x="473" y="1475"/>
                    <a:pt x="433" y="1457"/>
                    <a:pt x="387" y="1459"/>
                  </a:cubicBezTo>
                  <a:cubicBezTo>
                    <a:pt x="356" y="1461"/>
                    <a:pt x="327" y="1471"/>
                    <a:pt x="299" y="1485"/>
                  </a:cubicBezTo>
                  <a:cubicBezTo>
                    <a:pt x="208" y="1529"/>
                    <a:pt x="124" y="1510"/>
                    <a:pt x="56" y="1452"/>
                  </a:cubicBezTo>
                  <a:cubicBezTo>
                    <a:pt x="38" y="1437"/>
                    <a:pt x="21" y="1422"/>
                    <a:pt x="5" y="1406"/>
                  </a:cubicBezTo>
                  <a:cubicBezTo>
                    <a:pt x="2" y="1403"/>
                    <a:pt x="0" y="1393"/>
                    <a:pt x="2" y="1389"/>
                  </a:cubicBezTo>
                  <a:cubicBezTo>
                    <a:pt x="88" y="1225"/>
                    <a:pt x="173" y="1061"/>
                    <a:pt x="290" y="916"/>
                  </a:cubicBezTo>
                  <a:cubicBezTo>
                    <a:pt x="361" y="827"/>
                    <a:pt x="438" y="745"/>
                    <a:pt x="536" y="685"/>
                  </a:cubicBezTo>
                  <a:cubicBezTo>
                    <a:pt x="548" y="677"/>
                    <a:pt x="561" y="671"/>
                    <a:pt x="573" y="66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aphicFrame>
        <p:nvGraphicFramePr>
          <p:cNvPr id="43" name="Object 42"/>
          <p:cNvGraphicFramePr>
            <a:graphicFrameLocks noChangeAspect="1"/>
          </p:cNvGraphicFramePr>
          <p:nvPr>
            <p:custDataLst>
              <p:tags r:id="rId17"/>
            </p:custDataLst>
            <p:extLst/>
          </p:nvPr>
        </p:nvGraphicFramePr>
        <p:xfrm>
          <a:off x="7848600" y="3276600"/>
          <a:ext cx="1378028" cy="914400"/>
        </p:xfrm>
        <a:graphic>
          <a:graphicData uri="http://schemas.openxmlformats.org/presentationml/2006/ole">
            <mc:AlternateContent xmlns:mc="http://schemas.openxmlformats.org/markup-compatibility/2006">
              <mc:Choice xmlns:v="urn:schemas-microsoft-com:vml" Requires="v">
                <p:oleObj spid="_x0000_s1274941" name="Chart" r:id="rId61" imgW="1377814" imgH="914400" progId="MSGraph.Chart.8">
                  <p:embed followColorScheme="full"/>
                </p:oleObj>
              </mc:Choice>
              <mc:Fallback>
                <p:oleObj name="Chart" r:id="rId61" imgW="1377814" imgH="914400" progId="MSGraph.Chart.8">
                  <p:embed followColorScheme="full"/>
                  <p:pic>
                    <p:nvPicPr>
                      <p:cNvPr id="0" name=""/>
                      <p:cNvPicPr>
                        <a:picLocks noChangeAspect="1" noChangeArrowheads="1"/>
                      </p:cNvPicPr>
                      <p:nvPr/>
                    </p:nvPicPr>
                    <p:blipFill>
                      <a:blip r:embed="rId62"/>
                      <a:srcRect/>
                      <a:stretch>
                        <a:fillRect/>
                      </a:stretch>
                    </p:blipFill>
                    <p:spPr bwMode="auto">
                      <a:xfrm>
                        <a:off x="7848600" y="32766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Text Placeholder 14"/>
          <p:cNvSpPr>
            <a:spLocks noGrp="1"/>
          </p:cNvSpPr>
          <p:nvPr>
            <p:custDataLst>
              <p:tags r:id="rId18"/>
            </p:custDataLst>
          </p:nvPr>
        </p:nvSpPr>
        <p:spPr bwMode="gray">
          <a:xfrm>
            <a:off x="8093075" y="37830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E776DC1F-F949-4E39-A583-EF1C9B4373B5}" type="datetime'''''2''0''''''''''''1''''''''''''''''''''''4'">
              <a:rPr lang="en-US" altLang="en-US" sz="1000" b="0">
                <a:solidFill>
                  <a:schemeClr val="tx1"/>
                </a:solidFill>
              </a:rPr>
              <a:pPr/>
              <a:t>2014</a:t>
            </a:fld>
            <a:endParaRPr lang="en-US" sz="1000" b="0" dirty="0">
              <a:solidFill>
                <a:schemeClr val="tx1"/>
              </a:solidFill>
              <a:sym typeface="+mn-lt"/>
            </a:endParaRPr>
          </a:p>
        </p:txBody>
      </p:sp>
      <p:sp>
        <p:nvSpPr>
          <p:cNvPr id="47" name="Text Placeholder 22"/>
          <p:cNvSpPr>
            <a:spLocks noGrp="1"/>
          </p:cNvSpPr>
          <p:nvPr>
            <p:custDataLst>
              <p:tags r:id="rId19"/>
            </p:custDataLst>
          </p:nvPr>
        </p:nvSpPr>
        <p:spPr bwMode="gray">
          <a:xfrm>
            <a:off x="8651875" y="330200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F2389C59-EFD5-4CFB-B078-D01A2D7E1178}" type="datetime'''3''''''8''''''''''''%'''''''''''''''''''''''''">
              <a:rPr lang="en-US" altLang="en-US" sz="1000" b="0">
                <a:solidFill>
                  <a:schemeClr val="tx1"/>
                </a:solidFill>
              </a:rPr>
              <a:pPr/>
              <a:t>38%</a:t>
            </a:fld>
            <a:endParaRPr lang="en-US" sz="1000" b="0" dirty="0">
              <a:solidFill>
                <a:schemeClr val="tx1"/>
              </a:solidFill>
              <a:sym typeface="+mn-lt"/>
            </a:endParaRPr>
          </a:p>
        </p:txBody>
      </p:sp>
      <p:sp>
        <p:nvSpPr>
          <p:cNvPr id="46" name="Text Placeholder 21"/>
          <p:cNvSpPr>
            <a:spLocks noGrp="1"/>
          </p:cNvSpPr>
          <p:nvPr>
            <p:custDataLst>
              <p:tags r:id="rId20"/>
            </p:custDataLst>
          </p:nvPr>
        </p:nvSpPr>
        <p:spPr bwMode="gray">
          <a:xfrm>
            <a:off x="8112125" y="34099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4BD7BA65-9252-4096-BEAA-FF86D41559A3}" type="datetime'''2''''''''''''''''''''''''''''0''''%'''">
              <a:rPr lang="en-US" altLang="en-US" sz="1000" b="0">
                <a:solidFill>
                  <a:schemeClr val="tx1"/>
                </a:solidFill>
              </a:rPr>
              <a:pPr/>
              <a:t>20%</a:t>
            </a:fld>
            <a:endParaRPr lang="en-US" sz="1000" b="0" dirty="0">
              <a:solidFill>
                <a:schemeClr val="tx1"/>
              </a:solidFill>
              <a:sym typeface="+mn-lt"/>
            </a:endParaRPr>
          </a:p>
        </p:txBody>
      </p:sp>
      <p:sp>
        <p:nvSpPr>
          <p:cNvPr id="45" name="Text Placeholder 15"/>
          <p:cNvSpPr>
            <a:spLocks noGrp="1"/>
          </p:cNvSpPr>
          <p:nvPr>
            <p:custDataLst>
              <p:tags r:id="rId21"/>
            </p:custDataLst>
          </p:nvPr>
        </p:nvSpPr>
        <p:spPr bwMode="gray">
          <a:xfrm>
            <a:off x="8632825" y="37830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08B51B8B-193C-493C-B788-43E4FAC498C8}" type="datetime'''''2''''0''''''1''''7'''''''''''''''''''''''''''''">
              <a:rPr lang="en-US" altLang="en-US" sz="1000" b="0">
                <a:solidFill>
                  <a:schemeClr val="tx1"/>
                </a:solidFill>
              </a:rPr>
              <a:pPr/>
              <a:t>2017</a:t>
            </a:fld>
            <a:endParaRPr lang="en-US" sz="1000" b="0" dirty="0">
              <a:solidFill>
                <a:schemeClr val="tx1"/>
              </a:solidFill>
              <a:sym typeface="+mn-lt"/>
            </a:endParaRPr>
          </a:p>
        </p:txBody>
      </p:sp>
      <p:sp>
        <p:nvSpPr>
          <p:cNvPr id="48" name="Oval 47"/>
          <p:cNvSpPr/>
          <p:nvPr/>
        </p:nvSpPr>
        <p:spPr>
          <a:xfrm>
            <a:off x="8158163" y="2878138"/>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200" dirty="0" smtClean="0">
                <a:solidFill>
                  <a:srgbClr val="29BA74"/>
                </a:solidFill>
              </a:rPr>
              <a:t>+18 </a:t>
            </a:r>
            <a:r>
              <a:rPr lang="en-US" sz="1200" dirty="0">
                <a:solidFill>
                  <a:srgbClr val="29BA74"/>
                </a:solidFill>
              </a:rPr>
              <a:t>pp</a:t>
            </a:r>
          </a:p>
        </p:txBody>
      </p:sp>
      <p:graphicFrame>
        <p:nvGraphicFramePr>
          <p:cNvPr id="49" name="Object 48"/>
          <p:cNvGraphicFramePr>
            <a:graphicFrameLocks noChangeAspect="1"/>
          </p:cNvGraphicFramePr>
          <p:nvPr>
            <p:custDataLst>
              <p:tags r:id="rId22"/>
            </p:custDataLst>
            <p:extLst/>
          </p:nvPr>
        </p:nvGraphicFramePr>
        <p:xfrm>
          <a:off x="5892800" y="3276600"/>
          <a:ext cx="1378028" cy="914400"/>
        </p:xfrm>
        <a:graphic>
          <a:graphicData uri="http://schemas.openxmlformats.org/presentationml/2006/ole">
            <mc:AlternateContent xmlns:mc="http://schemas.openxmlformats.org/markup-compatibility/2006">
              <mc:Choice xmlns:v="urn:schemas-microsoft-com:vml" Requires="v">
                <p:oleObj spid="_x0000_s1274942" name="Chart" r:id="rId63" imgW="1377814" imgH="914400" progId="MSGraph.Chart.8">
                  <p:embed followColorScheme="full"/>
                </p:oleObj>
              </mc:Choice>
              <mc:Fallback>
                <p:oleObj name="Chart" r:id="rId63" imgW="1377814" imgH="914400" progId="MSGraph.Chart.8">
                  <p:embed followColorScheme="full"/>
                  <p:pic>
                    <p:nvPicPr>
                      <p:cNvPr id="0" name=""/>
                      <p:cNvPicPr>
                        <a:picLocks noChangeAspect="1" noChangeArrowheads="1"/>
                      </p:cNvPicPr>
                      <p:nvPr/>
                    </p:nvPicPr>
                    <p:blipFill>
                      <a:blip r:embed="rId64"/>
                      <a:srcRect/>
                      <a:stretch>
                        <a:fillRect/>
                      </a:stretch>
                    </p:blipFill>
                    <p:spPr bwMode="auto">
                      <a:xfrm>
                        <a:off x="5892800" y="32766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Text Placeholder 21"/>
          <p:cNvSpPr>
            <a:spLocks noGrp="1"/>
          </p:cNvSpPr>
          <p:nvPr>
            <p:custDataLst>
              <p:tags r:id="rId23"/>
            </p:custDataLst>
          </p:nvPr>
        </p:nvSpPr>
        <p:spPr bwMode="gray">
          <a:xfrm>
            <a:off x="6146800" y="341630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39D74DE8-5FC9-4ED2-8E5A-83B351662BCF}" type="datetime'''''''''''''''1''''''9''''''%'''''''''''''''''''''''">
              <a:rPr lang="en-US" altLang="en-US" sz="1000" b="0">
                <a:solidFill>
                  <a:schemeClr val="tx1"/>
                </a:solidFill>
              </a:rPr>
              <a:pPr/>
              <a:t>19%</a:t>
            </a:fld>
            <a:endParaRPr lang="en-US" sz="1000" b="0" dirty="0">
              <a:solidFill>
                <a:schemeClr val="tx1"/>
              </a:solidFill>
              <a:sym typeface="+mn-lt"/>
            </a:endParaRPr>
          </a:p>
        </p:txBody>
      </p:sp>
      <p:sp>
        <p:nvSpPr>
          <p:cNvPr id="53" name="Text Placeholder 22"/>
          <p:cNvSpPr>
            <a:spLocks noGrp="1"/>
          </p:cNvSpPr>
          <p:nvPr>
            <p:custDataLst>
              <p:tags r:id="rId24"/>
            </p:custDataLst>
          </p:nvPr>
        </p:nvSpPr>
        <p:spPr bwMode="gray">
          <a:xfrm>
            <a:off x="6692900" y="331470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362765C6-8809-4088-B27F-C4B057FBDD57}" type="datetime'''''''3''6''''''%'''''''''''''''''''''''''''''''''">
              <a:rPr lang="en-US" altLang="en-US" sz="1000" b="0">
                <a:solidFill>
                  <a:schemeClr val="tx1"/>
                </a:solidFill>
              </a:rPr>
              <a:pPr/>
              <a:t>36%</a:t>
            </a:fld>
            <a:endParaRPr lang="en-US" sz="1000" b="0" dirty="0">
              <a:solidFill>
                <a:schemeClr val="tx1"/>
              </a:solidFill>
              <a:sym typeface="+mn-lt"/>
            </a:endParaRPr>
          </a:p>
        </p:txBody>
      </p:sp>
      <p:sp>
        <p:nvSpPr>
          <p:cNvPr id="50" name="Text Placeholder 14"/>
          <p:cNvSpPr>
            <a:spLocks noGrp="1"/>
          </p:cNvSpPr>
          <p:nvPr>
            <p:custDataLst>
              <p:tags r:id="rId25"/>
            </p:custDataLst>
          </p:nvPr>
        </p:nvSpPr>
        <p:spPr bwMode="gray">
          <a:xfrm>
            <a:off x="6127750" y="37830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2B7091BD-801F-4EA9-879B-619D9192BE46}" type="datetime'''''''''''''''''''''''''20''''''''''''''''1''''''''''''4'''">
              <a:rPr lang="en-US" altLang="en-US" sz="1000" b="0">
                <a:solidFill>
                  <a:schemeClr val="tx1"/>
                </a:solidFill>
              </a:rPr>
              <a:pPr/>
              <a:t>2014</a:t>
            </a:fld>
            <a:endParaRPr lang="en-US" sz="1000" b="0" dirty="0">
              <a:solidFill>
                <a:schemeClr val="tx1"/>
              </a:solidFill>
              <a:sym typeface="+mn-lt"/>
            </a:endParaRPr>
          </a:p>
        </p:txBody>
      </p:sp>
      <p:sp>
        <p:nvSpPr>
          <p:cNvPr id="51" name="Text Placeholder 15"/>
          <p:cNvSpPr>
            <a:spLocks noGrp="1"/>
          </p:cNvSpPr>
          <p:nvPr>
            <p:custDataLst>
              <p:tags r:id="rId26"/>
            </p:custDataLst>
          </p:nvPr>
        </p:nvSpPr>
        <p:spPr bwMode="gray">
          <a:xfrm>
            <a:off x="6673850" y="37830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28890E5B-B0D1-444D-9948-728C39300D2A}" type="datetime'''''''''''''''''''''''''2''''''0''''''''1''''''''''7'''''''">
              <a:rPr lang="en-US" altLang="en-US" sz="1000" b="0">
                <a:solidFill>
                  <a:schemeClr val="tx1"/>
                </a:solidFill>
              </a:rPr>
              <a:pPr/>
              <a:t>2017</a:t>
            </a:fld>
            <a:endParaRPr lang="en-US" sz="1000" b="0" dirty="0">
              <a:solidFill>
                <a:schemeClr val="tx1"/>
              </a:solidFill>
              <a:sym typeface="+mn-lt"/>
            </a:endParaRPr>
          </a:p>
        </p:txBody>
      </p:sp>
      <p:sp>
        <p:nvSpPr>
          <p:cNvPr id="54" name="Oval 53"/>
          <p:cNvSpPr/>
          <p:nvPr/>
        </p:nvSpPr>
        <p:spPr>
          <a:xfrm>
            <a:off x="6200775" y="2878138"/>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200" dirty="0">
                <a:solidFill>
                  <a:srgbClr val="29BA74"/>
                </a:solidFill>
              </a:rPr>
              <a:t>+</a:t>
            </a:r>
            <a:r>
              <a:rPr lang="en-US" sz="1200" dirty="0" smtClean="0">
                <a:solidFill>
                  <a:srgbClr val="29BA74"/>
                </a:solidFill>
              </a:rPr>
              <a:t>17 </a:t>
            </a:r>
            <a:r>
              <a:rPr lang="en-US" sz="1200" dirty="0">
                <a:solidFill>
                  <a:srgbClr val="29BA74"/>
                </a:solidFill>
              </a:rPr>
              <a:t>pp</a:t>
            </a:r>
          </a:p>
        </p:txBody>
      </p:sp>
      <p:graphicFrame>
        <p:nvGraphicFramePr>
          <p:cNvPr id="60" name="Object 59"/>
          <p:cNvGraphicFramePr>
            <a:graphicFrameLocks noChangeAspect="1"/>
          </p:cNvGraphicFramePr>
          <p:nvPr>
            <p:custDataLst>
              <p:tags r:id="rId27"/>
            </p:custDataLst>
            <p:extLst/>
          </p:nvPr>
        </p:nvGraphicFramePr>
        <p:xfrm>
          <a:off x="10045700" y="4508500"/>
          <a:ext cx="1378028" cy="914400"/>
        </p:xfrm>
        <a:graphic>
          <a:graphicData uri="http://schemas.openxmlformats.org/presentationml/2006/ole">
            <mc:AlternateContent xmlns:mc="http://schemas.openxmlformats.org/markup-compatibility/2006">
              <mc:Choice xmlns:v="urn:schemas-microsoft-com:vml" Requires="v">
                <p:oleObj spid="_x0000_s1274943" name="Chart" r:id="rId65" imgW="1377814" imgH="914400" progId="MSGraph.Chart.8">
                  <p:embed followColorScheme="full"/>
                </p:oleObj>
              </mc:Choice>
              <mc:Fallback>
                <p:oleObj name="Chart" r:id="rId65" imgW="1377814" imgH="914400" progId="MSGraph.Chart.8">
                  <p:embed followColorScheme="full"/>
                  <p:pic>
                    <p:nvPicPr>
                      <p:cNvPr id="0" name=""/>
                      <p:cNvPicPr>
                        <a:picLocks noChangeAspect="1" noChangeArrowheads="1"/>
                      </p:cNvPicPr>
                      <p:nvPr/>
                    </p:nvPicPr>
                    <p:blipFill>
                      <a:blip r:embed="rId66"/>
                      <a:srcRect/>
                      <a:stretch>
                        <a:fillRect/>
                      </a:stretch>
                    </p:blipFill>
                    <p:spPr bwMode="auto">
                      <a:xfrm>
                        <a:off x="10045700" y="45085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Text Placeholder 21"/>
          <p:cNvSpPr>
            <a:spLocks noGrp="1"/>
          </p:cNvSpPr>
          <p:nvPr>
            <p:custDataLst>
              <p:tags r:id="rId28"/>
            </p:custDataLst>
          </p:nvPr>
        </p:nvSpPr>
        <p:spPr bwMode="gray">
          <a:xfrm>
            <a:off x="10299700" y="45402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D10F7535-6348-4D61-8321-9C94F599D23A}" type="datetime'''''''3''''''''''5''''''''''''%'''''''''''''''''''''''">
              <a:rPr lang="en-US" altLang="en-US" sz="1000" b="0">
                <a:solidFill>
                  <a:schemeClr val="tx1"/>
                </a:solidFill>
              </a:rPr>
              <a:pPr/>
              <a:t>35%</a:t>
            </a:fld>
            <a:endParaRPr lang="en-US" sz="1000" b="0" dirty="0">
              <a:solidFill>
                <a:schemeClr val="tx1"/>
              </a:solidFill>
              <a:sym typeface="+mn-lt"/>
            </a:endParaRPr>
          </a:p>
        </p:txBody>
      </p:sp>
      <p:sp>
        <p:nvSpPr>
          <p:cNvPr id="64" name="Text Placeholder 22"/>
          <p:cNvSpPr>
            <a:spLocks noGrp="1"/>
          </p:cNvSpPr>
          <p:nvPr>
            <p:custDataLst>
              <p:tags r:id="rId29"/>
            </p:custDataLst>
          </p:nvPr>
        </p:nvSpPr>
        <p:spPr bwMode="gray">
          <a:xfrm>
            <a:off x="10845800" y="44513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B59A9904-417A-4EC7-BFB9-6ADEE8FD36A7}" type="datetime'''''''''''''''''5''0''%'''''''''''''''''''''''''">
              <a:rPr lang="en-US" altLang="en-US" sz="1000" b="0">
                <a:solidFill>
                  <a:schemeClr val="tx1"/>
                </a:solidFill>
              </a:rPr>
              <a:pPr/>
              <a:t>50%</a:t>
            </a:fld>
            <a:endParaRPr lang="en-US" sz="1000" b="0" dirty="0">
              <a:solidFill>
                <a:schemeClr val="tx1"/>
              </a:solidFill>
              <a:sym typeface="+mn-lt"/>
            </a:endParaRPr>
          </a:p>
        </p:txBody>
      </p:sp>
      <p:sp>
        <p:nvSpPr>
          <p:cNvPr id="62" name="Text Placeholder 15"/>
          <p:cNvSpPr>
            <a:spLocks noGrp="1"/>
          </p:cNvSpPr>
          <p:nvPr>
            <p:custDataLst>
              <p:tags r:id="rId30"/>
            </p:custDataLst>
          </p:nvPr>
        </p:nvSpPr>
        <p:spPr bwMode="gray">
          <a:xfrm>
            <a:off x="10826750" y="50022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566159A1-950D-41C1-B327-C21F32D6DECE}" type="datetime'''''''''''2''0''''''''''''1''''''''''''7'''''''''''">
              <a:rPr lang="en-US" altLang="en-US" sz="1000" b="0">
                <a:solidFill>
                  <a:schemeClr val="tx1"/>
                </a:solidFill>
              </a:rPr>
              <a:pPr/>
              <a:t>2017</a:t>
            </a:fld>
            <a:endParaRPr lang="en-US" sz="1000" b="0" dirty="0">
              <a:solidFill>
                <a:schemeClr val="tx1"/>
              </a:solidFill>
              <a:sym typeface="+mn-lt"/>
            </a:endParaRPr>
          </a:p>
        </p:txBody>
      </p:sp>
      <p:sp>
        <p:nvSpPr>
          <p:cNvPr id="61" name="Text Placeholder 14"/>
          <p:cNvSpPr>
            <a:spLocks noGrp="1"/>
          </p:cNvSpPr>
          <p:nvPr>
            <p:custDataLst>
              <p:tags r:id="rId31"/>
            </p:custDataLst>
          </p:nvPr>
        </p:nvSpPr>
        <p:spPr bwMode="gray">
          <a:xfrm>
            <a:off x="10280650" y="50022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7170FA51-E02D-40FD-BB21-C7A7242C4960}" type="datetime'2''''''0''''''''''''''''''''''''1''''''''''''''4'''">
              <a:rPr lang="en-US" altLang="en-US" sz="1000" b="0">
                <a:solidFill>
                  <a:schemeClr val="tx1"/>
                </a:solidFill>
              </a:rPr>
              <a:pPr/>
              <a:t>2014</a:t>
            </a:fld>
            <a:endParaRPr lang="en-US" sz="1000" b="0" dirty="0">
              <a:solidFill>
                <a:schemeClr val="tx1"/>
              </a:solidFill>
              <a:sym typeface="+mn-lt"/>
            </a:endParaRPr>
          </a:p>
        </p:txBody>
      </p:sp>
      <p:sp>
        <p:nvSpPr>
          <p:cNvPr id="66" name="Oval 65"/>
          <p:cNvSpPr/>
          <p:nvPr/>
        </p:nvSpPr>
        <p:spPr>
          <a:xfrm>
            <a:off x="10363200" y="4105275"/>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200" dirty="0">
                <a:solidFill>
                  <a:srgbClr val="29BA74"/>
                </a:solidFill>
              </a:rPr>
              <a:t>+</a:t>
            </a:r>
            <a:r>
              <a:rPr lang="en-US" sz="1200" dirty="0" smtClean="0">
                <a:solidFill>
                  <a:srgbClr val="29BA74"/>
                </a:solidFill>
              </a:rPr>
              <a:t>15 </a:t>
            </a:r>
            <a:r>
              <a:rPr lang="en-US" sz="1200" dirty="0">
                <a:solidFill>
                  <a:srgbClr val="29BA74"/>
                </a:solidFill>
              </a:rPr>
              <a:t>pp</a:t>
            </a:r>
          </a:p>
        </p:txBody>
      </p:sp>
      <p:graphicFrame>
        <p:nvGraphicFramePr>
          <p:cNvPr id="67" name="Object 66"/>
          <p:cNvGraphicFramePr>
            <a:graphicFrameLocks noChangeAspect="1"/>
          </p:cNvGraphicFramePr>
          <p:nvPr>
            <p:custDataLst>
              <p:tags r:id="rId32"/>
            </p:custDataLst>
            <p:extLst/>
          </p:nvPr>
        </p:nvGraphicFramePr>
        <p:xfrm>
          <a:off x="7848600" y="4508500"/>
          <a:ext cx="1378028" cy="914400"/>
        </p:xfrm>
        <a:graphic>
          <a:graphicData uri="http://schemas.openxmlformats.org/presentationml/2006/ole">
            <mc:AlternateContent xmlns:mc="http://schemas.openxmlformats.org/markup-compatibility/2006">
              <mc:Choice xmlns:v="urn:schemas-microsoft-com:vml" Requires="v">
                <p:oleObj spid="_x0000_s1274944" name="Chart" r:id="rId67" imgW="1377814" imgH="914400" progId="MSGraph.Chart.8">
                  <p:embed followColorScheme="full"/>
                </p:oleObj>
              </mc:Choice>
              <mc:Fallback>
                <p:oleObj name="Chart" r:id="rId67" imgW="1377814" imgH="914400" progId="MSGraph.Chart.8">
                  <p:embed followColorScheme="full"/>
                  <p:pic>
                    <p:nvPicPr>
                      <p:cNvPr id="0" name=""/>
                      <p:cNvPicPr>
                        <a:picLocks noChangeAspect="1" noChangeArrowheads="1"/>
                      </p:cNvPicPr>
                      <p:nvPr/>
                    </p:nvPicPr>
                    <p:blipFill>
                      <a:blip r:embed="rId68"/>
                      <a:srcRect/>
                      <a:stretch>
                        <a:fillRect/>
                      </a:stretch>
                    </p:blipFill>
                    <p:spPr bwMode="auto">
                      <a:xfrm>
                        <a:off x="7848600" y="45085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 name="Text Placeholder 22"/>
          <p:cNvSpPr>
            <a:spLocks noGrp="1"/>
          </p:cNvSpPr>
          <p:nvPr>
            <p:custDataLst>
              <p:tags r:id="rId33"/>
            </p:custDataLst>
          </p:nvPr>
        </p:nvSpPr>
        <p:spPr bwMode="gray">
          <a:xfrm>
            <a:off x="8648700" y="46418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9AA72A26-CC6D-4A08-AE73-1811B83E25DB}" type="datetime'''''1''8''''''''''''''''''''''''''''''''''''''''''''%'''''''''">
              <a:rPr lang="en-US" altLang="en-US" sz="1000" b="0">
                <a:solidFill>
                  <a:schemeClr val="tx1"/>
                </a:solidFill>
              </a:rPr>
              <a:pPr/>
              <a:t>18%</a:t>
            </a:fld>
            <a:endParaRPr lang="en-US" sz="1000" b="0" dirty="0">
              <a:solidFill>
                <a:schemeClr val="tx1"/>
              </a:solidFill>
              <a:sym typeface="+mn-lt"/>
            </a:endParaRPr>
          </a:p>
        </p:txBody>
      </p:sp>
      <p:sp>
        <p:nvSpPr>
          <p:cNvPr id="69" name="Text Placeholder 15"/>
          <p:cNvSpPr>
            <a:spLocks noGrp="1"/>
          </p:cNvSpPr>
          <p:nvPr>
            <p:custDataLst>
              <p:tags r:id="rId34"/>
            </p:custDataLst>
          </p:nvPr>
        </p:nvSpPr>
        <p:spPr bwMode="gray">
          <a:xfrm>
            <a:off x="8629650" y="50022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C14FD1E0-5D1B-4FCD-BDC5-31FF9BF21D91}" type="datetime'2''''''''''''0''''''''''''''''''''''1''''''''''7'''''''">
              <a:rPr lang="en-US" altLang="en-US" sz="1000" b="0">
                <a:solidFill>
                  <a:schemeClr val="tx1"/>
                </a:solidFill>
              </a:rPr>
              <a:pPr/>
              <a:t>2017</a:t>
            </a:fld>
            <a:endParaRPr lang="en-US" sz="1000" b="0" dirty="0">
              <a:solidFill>
                <a:schemeClr val="tx1"/>
              </a:solidFill>
              <a:sym typeface="+mn-lt"/>
            </a:endParaRPr>
          </a:p>
        </p:txBody>
      </p:sp>
      <p:sp>
        <p:nvSpPr>
          <p:cNvPr id="70" name="Text Placeholder 21"/>
          <p:cNvSpPr>
            <a:spLocks noGrp="1"/>
          </p:cNvSpPr>
          <p:nvPr>
            <p:custDataLst>
              <p:tags r:id="rId35"/>
            </p:custDataLst>
          </p:nvPr>
        </p:nvSpPr>
        <p:spPr bwMode="gray">
          <a:xfrm>
            <a:off x="8102600" y="46545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044EED34-BFB1-4FE5-BC8F-F25F1F222D13}" type="datetime'''16''''''''''''''%'''''''''''''''''''''''''''''''''''''">
              <a:rPr lang="en-US" altLang="en-US" sz="1000" b="0">
                <a:solidFill>
                  <a:schemeClr val="tx1"/>
                </a:solidFill>
              </a:rPr>
              <a:pPr/>
              <a:t>16%</a:t>
            </a:fld>
            <a:endParaRPr lang="en-US" sz="1000" b="0" dirty="0">
              <a:solidFill>
                <a:schemeClr val="tx1"/>
              </a:solidFill>
              <a:sym typeface="+mn-lt"/>
            </a:endParaRPr>
          </a:p>
        </p:txBody>
      </p:sp>
      <p:sp>
        <p:nvSpPr>
          <p:cNvPr id="68" name="Text Placeholder 14"/>
          <p:cNvSpPr>
            <a:spLocks noGrp="1"/>
          </p:cNvSpPr>
          <p:nvPr>
            <p:custDataLst>
              <p:tags r:id="rId36"/>
            </p:custDataLst>
          </p:nvPr>
        </p:nvSpPr>
        <p:spPr bwMode="gray">
          <a:xfrm>
            <a:off x="8083550" y="50022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1124855F-C5B1-408F-9E24-8DA801DBBCB0}" type="datetime'2''''''''0''''''1''''''''''''''4'''''''''''''''''''''''''''''">
              <a:rPr lang="en-US" altLang="en-US" sz="1000" b="0">
                <a:solidFill>
                  <a:schemeClr val="tx1"/>
                </a:solidFill>
              </a:rPr>
              <a:pPr/>
              <a:t>2014</a:t>
            </a:fld>
            <a:endParaRPr lang="en-US" sz="1000" b="0" dirty="0">
              <a:solidFill>
                <a:schemeClr val="tx1"/>
              </a:solidFill>
              <a:sym typeface="+mn-lt"/>
            </a:endParaRPr>
          </a:p>
        </p:txBody>
      </p:sp>
      <p:sp>
        <p:nvSpPr>
          <p:cNvPr id="72" name="Oval 71"/>
          <p:cNvSpPr/>
          <p:nvPr/>
        </p:nvSpPr>
        <p:spPr>
          <a:xfrm>
            <a:off x="8158163" y="4105275"/>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D4DF33"/>
                </a:solidFill>
                <a:prstDash val="solid"/>
                <a:round/>
                <a:headEnd type="none" w="med" len="med"/>
                <a:tailEnd type="none" w="med" len="med"/>
              </a14:hiddenLine>
            </a:ext>
          </a:extLst>
        </p:spPr>
        <p:txBody>
          <a:bodyPr lIns="0" tIns="89999" rIns="0" bIns="89999" anchor="ctr"/>
          <a:lstStyle/>
          <a:p>
            <a:pPr algn="ctr"/>
            <a:r>
              <a:rPr lang="en-US" sz="1200" dirty="0" smtClean="0">
                <a:solidFill>
                  <a:srgbClr val="A8B21C"/>
                </a:solidFill>
              </a:rPr>
              <a:t>+2 </a:t>
            </a:r>
            <a:r>
              <a:rPr lang="en-US" sz="1200" dirty="0">
                <a:solidFill>
                  <a:srgbClr val="A8B21C"/>
                </a:solidFill>
              </a:rPr>
              <a:t>pp</a:t>
            </a:r>
          </a:p>
        </p:txBody>
      </p:sp>
      <p:graphicFrame>
        <p:nvGraphicFramePr>
          <p:cNvPr id="73" name="Object 72"/>
          <p:cNvGraphicFramePr>
            <a:graphicFrameLocks noChangeAspect="1"/>
          </p:cNvGraphicFramePr>
          <p:nvPr>
            <p:custDataLst>
              <p:tags r:id="rId37"/>
            </p:custDataLst>
            <p:extLst/>
          </p:nvPr>
        </p:nvGraphicFramePr>
        <p:xfrm>
          <a:off x="5892800" y="4508500"/>
          <a:ext cx="1378028" cy="914400"/>
        </p:xfrm>
        <a:graphic>
          <a:graphicData uri="http://schemas.openxmlformats.org/presentationml/2006/ole">
            <mc:AlternateContent xmlns:mc="http://schemas.openxmlformats.org/markup-compatibility/2006">
              <mc:Choice xmlns:v="urn:schemas-microsoft-com:vml" Requires="v">
                <p:oleObj spid="_x0000_s1274945" name="Chart" r:id="rId69" imgW="1377814" imgH="914400" progId="MSGraph.Chart.8">
                  <p:embed followColorScheme="full"/>
                </p:oleObj>
              </mc:Choice>
              <mc:Fallback>
                <p:oleObj name="Chart" r:id="rId69" imgW="1377814" imgH="914400" progId="MSGraph.Chart.8">
                  <p:embed followColorScheme="full"/>
                  <p:pic>
                    <p:nvPicPr>
                      <p:cNvPr id="0" name=""/>
                      <p:cNvPicPr>
                        <a:picLocks noChangeAspect="1" noChangeArrowheads="1"/>
                      </p:cNvPicPr>
                      <p:nvPr/>
                    </p:nvPicPr>
                    <p:blipFill>
                      <a:blip r:embed="rId70"/>
                      <a:srcRect/>
                      <a:stretch>
                        <a:fillRect/>
                      </a:stretch>
                    </p:blipFill>
                    <p:spPr bwMode="auto">
                      <a:xfrm>
                        <a:off x="5892800" y="45085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 name="Text Placeholder 15"/>
          <p:cNvSpPr>
            <a:spLocks noGrp="1"/>
          </p:cNvSpPr>
          <p:nvPr>
            <p:custDataLst>
              <p:tags r:id="rId38"/>
            </p:custDataLst>
          </p:nvPr>
        </p:nvSpPr>
        <p:spPr bwMode="gray">
          <a:xfrm>
            <a:off x="6673850" y="50022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9D0DFB65-A64B-4202-A96A-3190D257E21C}" type="datetime'''''''''''''2''''''''''''0''1''7'''''''''''''''">
              <a:rPr lang="en-US" altLang="en-US" sz="1000" b="0">
                <a:solidFill>
                  <a:schemeClr val="tx1"/>
                </a:solidFill>
              </a:rPr>
              <a:pPr/>
              <a:t>2017</a:t>
            </a:fld>
            <a:endParaRPr lang="en-US" sz="1000" b="0" dirty="0">
              <a:solidFill>
                <a:schemeClr val="tx1"/>
              </a:solidFill>
              <a:sym typeface="+mn-lt"/>
            </a:endParaRPr>
          </a:p>
        </p:txBody>
      </p:sp>
      <p:sp>
        <p:nvSpPr>
          <p:cNvPr id="76" name="Text Placeholder 21"/>
          <p:cNvSpPr>
            <a:spLocks noGrp="1"/>
          </p:cNvSpPr>
          <p:nvPr>
            <p:custDataLst>
              <p:tags r:id="rId39"/>
            </p:custDataLst>
          </p:nvPr>
        </p:nvSpPr>
        <p:spPr bwMode="gray">
          <a:xfrm>
            <a:off x="6146800" y="46672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620D9DDE-709C-4A38-98DD-C3826C611E74}" type="datetime'''''''''''''14''''''''''''''''''''''''''''''''''''''%'''''">
              <a:rPr lang="en-US" altLang="en-US" sz="1000" b="0">
                <a:solidFill>
                  <a:schemeClr val="tx1"/>
                </a:solidFill>
              </a:rPr>
              <a:pPr/>
              <a:t>14%</a:t>
            </a:fld>
            <a:endParaRPr lang="en-US" sz="1000" b="0" dirty="0">
              <a:solidFill>
                <a:schemeClr val="tx1"/>
              </a:solidFill>
              <a:sym typeface="+mn-lt"/>
            </a:endParaRPr>
          </a:p>
        </p:txBody>
      </p:sp>
      <p:sp>
        <p:nvSpPr>
          <p:cNvPr id="74" name="Text Placeholder 14"/>
          <p:cNvSpPr>
            <a:spLocks noGrp="1"/>
          </p:cNvSpPr>
          <p:nvPr>
            <p:custDataLst>
              <p:tags r:id="rId40"/>
            </p:custDataLst>
          </p:nvPr>
        </p:nvSpPr>
        <p:spPr bwMode="gray">
          <a:xfrm>
            <a:off x="6127750" y="50022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C2DE8F24-609C-4224-8FE6-7E9586C5ABF5}" type="datetime'''''''''2''0''''''''''''''''14'''''">
              <a:rPr lang="en-US" altLang="en-US" sz="1000" b="0">
                <a:solidFill>
                  <a:schemeClr val="tx1"/>
                </a:solidFill>
              </a:rPr>
              <a:pPr/>
              <a:t>2014</a:t>
            </a:fld>
            <a:endParaRPr lang="en-US" sz="1000" b="0" dirty="0">
              <a:solidFill>
                <a:schemeClr val="tx1"/>
              </a:solidFill>
              <a:sym typeface="+mn-lt"/>
            </a:endParaRPr>
          </a:p>
        </p:txBody>
      </p:sp>
      <p:sp>
        <p:nvSpPr>
          <p:cNvPr id="77" name="Text Placeholder 22"/>
          <p:cNvSpPr>
            <a:spLocks noGrp="1"/>
          </p:cNvSpPr>
          <p:nvPr>
            <p:custDataLst>
              <p:tags r:id="rId41"/>
            </p:custDataLst>
          </p:nvPr>
        </p:nvSpPr>
        <p:spPr bwMode="gray">
          <a:xfrm>
            <a:off x="6692900" y="464820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45BEB8CD-A434-462A-AAF5-0A3AC34B645F}" type="datetime'''''''''1''''7''''''''''''''''%'''">
              <a:rPr lang="en-US" altLang="en-US" sz="1000" b="0">
                <a:solidFill>
                  <a:schemeClr val="tx1"/>
                </a:solidFill>
              </a:rPr>
              <a:pPr/>
              <a:t>17%</a:t>
            </a:fld>
            <a:endParaRPr lang="en-US" sz="1000" b="0" dirty="0">
              <a:solidFill>
                <a:schemeClr val="tx1"/>
              </a:solidFill>
              <a:sym typeface="+mn-lt"/>
            </a:endParaRPr>
          </a:p>
        </p:txBody>
      </p:sp>
      <p:sp>
        <p:nvSpPr>
          <p:cNvPr id="78" name="Oval 77"/>
          <p:cNvSpPr/>
          <p:nvPr/>
        </p:nvSpPr>
        <p:spPr>
          <a:xfrm>
            <a:off x="6200775" y="4105275"/>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200" dirty="0" smtClean="0">
                <a:solidFill>
                  <a:srgbClr val="29BA74"/>
                </a:solidFill>
              </a:rPr>
              <a:t>+3 </a:t>
            </a:r>
            <a:r>
              <a:rPr lang="en-US" sz="1200" dirty="0">
                <a:solidFill>
                  <a:srgbClr val="29BA74"/>
                </a:solidFill>
              </a:rPr>
              <a:t>pp</a:t>
            </a:r>
          </a:p>
        </p:txBody>
      </p:sp>
      <p:graphicFrame>
        <p:nvGraphicFramePr>
          <p:cNvPr id="84" name="Object 83"/>
          <p:cNvGraphicFramePr>
            <a:graphicFrameLocks noChangeAspect="1"/>
          </p:cNvGraphicFramePr>
          <p:nvPr>
            <p:custDataLst>
              <p:tags r:id="rId42"/>
            </p:custDataLst>
            <p:extLst/>
          </p:nvPr>
        </p:nvGraphicFramePr>
        <p:xfrm>
          <a:off x="10045700" y="5664200"/>
          <a:ext cx="1378028" cy="914400"/>
        </p:xfrm>
        <a:graphic>
          <a:graphicData uri="http://schemas.openxmlformats.org/presentationml/2006/ole">
            <mc:AlternateContent xmlns:mc="http://schemas.openxmlformats.org/markup-compatibility/2006">
              <mc:Choice xmlns:v="urn:schemas-microsoft-com:vml" Requires="v">
                <p:oleObj spid="_x0000_s1274946" name="Chart" r:id="rId71" imgW="1377814" imgH="914400" progId="MSGraph.Chart.8">
                  <p:embed followColorScheme="full"/>
                </p:oleObj>
              </mc:Choice>
              <mc:Fallback>
                <p:oleObj name="Chart" r:id="rId71" imgW="1377814" imgH="914400" progId="MSGraph.Chart.8">
                  <p:embed followColorScheme="full"/>
                  <p:pic>
                    <p:nvPicPr>
                      <p:cNvPr id="0" name=""/>
                      <p:cNvPicPr>
                        <a:picLocks noChangeAspect="1" noChangeArrowheads="1"/>
                      </p:cNvPicPr>
                      <p:nvPr/>
                    </p:nvPicPr>
                    <p:blipFill>
                      <a:blip r:embed="rId72"/>
                      <a:srcRect/>
                      <a:stretch>
                        <a:fillRect/>
                      </a:stretch>
                    </p:blipFill>
                    <p:spPr bwMode="auto">
                      <a:xfrm>
                        <a:off x="10045700" y="56642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 name="Text Placeholder 15"/>
          <p:cNvSpPr>
            <a:spLocks noGrp="1"/>
          </p:cNvSpPr>
          <p:nvPr>
            <p:custDataLst>
              <p:tags r:id="rId43"/>
            </p:custDataLst>
          </p:nvPr>
        </p:nvSpPr>
        <p:spPr bwMode="gray">
          <a:xfrm>
            <a:off x="10826750" y="61706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3AD4D154-DCD7-4788-8B8E-C2B4B2E06E1C}" type="datetime'''''''''''''''''''''2''''''''''''''''''''''0''1''''7'''''''''">
              <a:rPr lang="en-US" altLang="en-US" sz="1000" b="0">
                <a:solidFill>
                  <a:schemeClr val="tx1"/>
                </a:solidFill>
              </a:rPr>
              <a:pPr/>
              <a:t>2017</a:t>
            </a:fld>
            <a:endParaRPr lang="en-US" sz="1000" b="0" dirty="0">
              <a:solidFill>
                <a:schemeClr val="tx1"/>
              </a:solidFill>
              <a:sym typeface="+mn-lt"/>
            </a:endParaRPr>
          </a:p>
        </p:txBody>
      </p:sp>
      <p:sp>
        <p:nvSpPr>
          <p:cNvPr id="85" name="Text Placeholder 14"/>
          <p:cNvSpPr>
            <a:spLocks noGrp="1"/>
          </p:cNvSpPr>
          <p:nvPr>
            <p:custDataLst>
              <p:tags r:id="rId44"/>
            </p:custDataLst>
          </p:nvPr>
        </p:nvSpPr>
        <p:spPr bwMode="gray">
          <a:xfrm>
            <a:off x="10280650" y="61706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4CB48DAF-0E7D-4205-872C-90470DD51A87}" type="datetime'2''''''0''''''''''''''''1''''''''''''''''4'''''''''''''''''''">
              <a:rPr lang="en-US" altLang="en-US" sz="1000" b="0">
                <a:solidFill>
                  <a:schemeClr val="tx1"/>
                </a:solidFill>
              </a:rPr>
              <a:pPr/>
              <a:t>2014</a:t>
            </a:fld>
            <a:endParaRPr lang="en-US" sz="1000" b="0" dirty="0">
              <a:solidFill>
                <a:schemeClr val="tx1"/>
              </a:solidFill>
              <a:sym typeface="+mn-lt"/>
            </a:endParaRPr>
          </a:p>
        </p:txBody>
      </p:sp>
      <p:sp>
        <p:nvSpPr>
          <p:cNvPr id="88" name="Oval 87"/>
          <p:cNvSpPr/>
          <p:nvPr/>
        </p:nvSpPr>
        <p:spPr>
          <a:xfrm>
            <a:off x="10363200" y="5360988"/>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D4DF33"/>
                </a:solidFill>
                <a:prstDash val="solid"/>
                <a:round/>
                <a:headEnd type="none" w="med" len="med"/>
                <a:tailEnd type="none" w="med" len="med"/>
              </a14:hiddenLine>
            </a:ext>
          </a:extLst>
        </p:spPr>
        <p:txBody>
          <a:bodyPr lIns="0" tIns="89999" rIns="0" bIns="89999" anchor="ctr"/>
          <a:lstStyle/>
          <a:p>
            <a:pPr algn="ctr"/>
            <a:r>
              <a:rPr lang="en-US" sz="1200" dirty="0" smtClean="0">
                <a:solidFill>
                  <a:srgbClr val="A8B21C"/>
                </a:solidFill>
              </a:rPr>
              <a:t>+1 </a:t>
            </a:r>
            <a:r>
              <a:rPr lang="en-US" sz="1200" dirty="0">
                <a:solidFill>
                  <a:srgbClr val="A8B21C"/>
                </a:solidFill>
              </a:rPr>
              <a:t>pp</a:t>
            </a:r>
          </a:p>
        </p:txBody>
      </p:sp>
      <p:graphicFrame>
        <p:nvGraphicFramePr>
          <p:cNvPr id="89" name="Object 88"/>
          <p:cNvGraphicFramePr>
            <a:graphicFrameLocks noChangeAspect="1"/>
          </p:cNvGraphicFramePr>
          <p:nvPr>
            <p:custDataLst>
              <p:tags r:id="rId45"/>
            </p:custDataLst>
            <p:extLst/>
          </p:nvPr>
        </p:nvGraphicFramePr>
        <p:xfrm>
          <a:off x="7848600" y="5664200"/>
          <a:ext cx="1378028" cy="914400"/>
        </p:xfrm>
        <a:graphic>
          <a:graphicData uri="http://schemas.openxmlformats.org/presentationml/2006/ole">
            <mc:AlternateContent xmlns:mc="http://schemas.openxmlformats.org/markup-compatibility/2006">
              <mc:Choice xmlns:v="urn:schemas-microsoft-com:vml" Requires="v">
                <p:oleObj spid="_x0000_s1274947" name="Chart" r:id="rId73" imgW="1377814" imgH="914400" progId="MSGraph.Chart.8">
                  <p:embed followColorScheme="full"/>
                </p:oleObj>
              </mc:Choice>
              <mc:Fallback>
                <p:oleObj name="Chart" r:id="rId73" imgW="1377814" imgH="914400" progId="MSGraph.Chart.8">
                  <p:embed followColorScheme="full"/>
                  <p:pic>
                    <p:nvPicPr>
                      <p:cNvPr id="0" name=""/>
                      <p:cNvPicPr>
                        <a:picLocks noChangeAspect="1" noChangeArrowheads="1"/>
                      </p:cNvPicPr>
                      <p:nvPr/>
                    </p:nvPicPr>
                    <p:blipFill>
                      <a:blip r:embed="rId74"/>
                      <a:srcRect/>
                      <a:stretch>
                        <a:fillRect/>
                      </a:stretch>
                    </p:blipFill>
                    <p:spPr bwMode="auto">
                      <a:xfrm>
                        <a:off x="7848600" y="56642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 name="Text Placeholder 14"/>
          <p:cNvSpPr>
            <a:spLocks noGrp="1"/>
          </p:cNvSpPr>
          <p:nvPr>
            <p:custDataLst>
              <p:tags r:id="rId46"/>
            </p:custDataLst>
          </p:nvPr>
        </p:nvSpPr>
        <p:spPr bwMode="gray">
          <a:xfrm>
            <a:off x="8083550" y="61706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2EE5D22C-A075-40A9-B319-75E5D388BD41}" type="datetime'''''2''0''''''''''''''''''''1''''''''''''''''''''''''4'''''''">
              <a:rPr lang="en-US" altLang="en-US" sz="1000" b="0">
                <a:solidFill>
                  <a:schemeClr val="tx1"/>
                </a:solidFill>
              </a:rPr>
              <a:pPr/>
              <a:t>2014</a:t>
            </a:fld>
            <a:endParaRPr lang="en-US" sz="1000" b="0" dirty="0">
              <a:solidFill>
                <a:schemeClr val="tx1"/>
              </a:solidFill>
              <a:sym typeface="+mn-lt"/>
            </a:endParaRPr>
          </a:p>
        </p:txBody>
      </p:sp>
      <p:sp>
        <p:nvSpPr>
          <p:cNvPr id="92" name="Text Placeholder 22"/>
          <p:cNvSpPr>
            <a:spLocks noGrp="1"/>
          </p:cNvSpPr>
          <p:nvPr>
            <p:custDataLst>
              <p:tags r:id="rId47"/>
            </p:custDataLst>
          </p:nvPr>
        </p:nvSpPr>
        <p:spPr bwMode="gray">
          <a:xfrm>
            <a:off x="8648700" y="58610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707A2087-C106-4E09-9C67-2A3C6F72DCA8}" type="datetime'''''''''''1''''''0''''''''''''''''''''''''''''''''''''%'">
              <a:rPr lang="en-US" altLang="en-US" sz="1000" b="0">
                <a:solidFill>
                  <a:schemeClr val="tx1"/>
                </a:solidFill>
              </a:rPr>
              <a:pPr/>
              <a:t>10%</a:t>
            </a:fld>
            <a:endParaRPr lang="en-US" sz="1000" b="0" dirty="0">
              <a:solidFill>
                <a:schemeClr val="tx1"/>
              </a:solidFill>
              <a:sym typeface="+mn-lt"/>
            </a:endParaRPr>
          </a:p>
        </p:txBody>
      </p:sp>
      <p:sp>
        <p:nvSpPr>
          <p:cNvPr id="91" name="Text Placeholder 15"/>
          <p:cNvSpPr>
            <a:spLocks noGrp="1"/>
          </p:cNvSpPr>
          <p:nvPr>
            <p:custDataLst>
              <p:tags r:id="rId48"/>
            </p:custDataLst>
          </p:nvPr>
        </p:nvSpPr>
        <p:spPr bwMode="gray">
          <a:xfrm>
            <a:off x="8629650" y="61706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DA06B6B8-1DD5-4204-B2CD-2129EFEE69B4}" type="datetime'''2''''0''''17'''''''''''''''''''''''''">
              <a:rPr lang="en-US" altLang="en-US" sz="1000" b="0">
                <a:solidFill>
                  <a:schemeClr val="tx1"/>
                </a:solidFill>
              </a:rPr>
              <a:pPr/>
              <a:t>2017</a:t>
            </a:fld>
            <a:endParaRPr lang="en-US" sz="1000" b="0" dirty="0">
              <a:solidFill>
                <a:schemeClr val="tx1"/>
              </a:solidFill>
              <a:sym typeface="+mn-lt"/>
            </a:endParaRPr>
          </a:p>
        </p:txBody>
      </p:sp>
      <p:sp>
        <p:nvSpPr>
          <p:cNvPr id="93" name="Oval 92"/>
          <p:cNvSpPr/>
          <p:nvPr/>
        </p:nvSpPr>
        <p:spPr>
          <a:xfrm>
            <a:off x="8158163" y="5360988"/>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D4DF33"/>
                </a:solidFill>
                <a:prstDash val="solid"/>
                <a:round/>
                <a:headEnd type="none" w="med" len="med"/>
                <a:tailEnd type="none" w="med" len="med"/>
              </a14:hiddenLine>
            </a:ext>
          </a:extLst>
        </p:spPr>
        <p:txBody>
          <a:bodyPr lIns="0" tIns="89999" rIns="0" bIns="89999" anchor="ctr"/>
          <a:lstStyle/>
          <a:p>
            <a:pPr algn="ctr"/>
            <a:r>
              <a:rPr lang="en-US" sz="1200" dirty="0">
                <a:solidFill>
                  <a:srgbClr val="A8B21C"/>
                </a:solidFill>
              </a:rPr>
              <a:t>+2 pp</a:t>
            </a:r>
          </a:p>
        </p:txBody>
      </p:sp>
      <p:graphicFrame>
        <p:nvGraphicFramePr>
          <p:cNvPr id="94" name="Object 93"/>
          <p:cNvGraphicFramePr>
            <a:graphicFrameLocks noChangeAspect="1"/>
          </p:cNvGraphicFramePr>
          <p:nvPr>
            <p:custDataLst>
              <p:tags r:id="rId49"/>
            </p:custDataLst>
            <p:extLst/>
          </p:nvPr>
        </p:nvGraphicFramePr>
        <p:xfrm>
          <a:off x="5892800" y="5664200"/>
          <a:ext cx="1378028" cy="914400"/>
        </p:xfrm>
        <a:graphic>
          <a:graphicData uri="http://schemas.openxmlformats.org/presentationml/2006/ole">
            <mc:AlternateContent xmlns:mc="http://schemas.openxmlformats.org/markup-compatibility/2006">
              <mc:Choice xmlns:v="urn:schemas-microsoft-com:vml" Requires="v">
                <p:oleObj spid="_x0000_s1274948" name="Chart" r:id="rId75" imgW="1377814" imgH="914400" progId="MSGraph.Chart.8">
                  <p:embed followColorScheme="full"/>
                </p:oleObj>
              </mc:Choice>
              <mc:Fallback>
                <p:oleObj name="Chart" r:id="rId75" imgW="1377814" imgH="914400" progId="MSGraph.Chart.8">
                  <p:embed followColorScheme="full"/>
                  <p:pic>
                    <p:nvPicPr>
                      <p:cNvPr id="0" name=""/>
                      <p:cNvPicPr>
                        <a:picLocks noChangeAspect="1" noChangeArrowheads="1"/>
                      </p:cNvPicPr>
                      <p:nvPr/>
                    </p:nvPicPr>
                    <p:blipFill>
                      <a:blip r:embed="rId76"/>
                      <a:srcRect/>
                      <a:stretch>
                        <a:fillRect/>
                      </a:stretch>
                    </p:blipFill>
                    <p:spPr bwMode="auto">
                      <a:xfrm>
                        <a:off x="5892800" y="5664200"/>
                        <a:ext cx="137802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6" name="Text Placeholder 15"/>
          <p:cNvSpPr>
            <a:spLocks noGrp="1"/>
          </p:cNvSpPr>
          <p:nvPr>
            <p:custDataLst>
              <p:tags r:id="rId50"/>
            </p:custDataLst>
          </p:nvPr>
        </p:nvSpPr>
        <p:spPr bwMode="gray">
          <a:xfrm>
            <a:off x="6673850" y="61706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AA99EF9B-6112-41EB-84FA-35E2E7DA6C28}" type="datetime'''''''''''''''''''2''''''0''''''''1''''7'''''''''">
              <a:rPr lang="en-US" altLang="en-US" sz="1000" b="0">
                <a:solidFill>
                  <a:schemeClr val="tx1"/>
                </a:solidFill>
              </a:rPr>
              <a:pPr/>
              <a:t>2017</a:t>
            </a:fld>
            <a:endParaRPr lang="en-US" sz="1000" b="0" dirty="0">
              <a:solidFill>
                <a:schemeClr val="tx1"/>
              </a:solidFill>
              <a:sym typeface="+mn-lt"/>
            </a:endParaRPr>
          </a:p>
        </p:txBody>
      </p:sp>
      <p:sp>
        <p:nvSpPr>
          <p:cNvPr id="97" name="Text Placeholder 21"/>
          <p:cNvSpPr>
            <a:spLocks noGrp="1"/>
          </p:cNvSpPr>
          <p:nvPr>
            <p:custDataLst>
              <p:tags r:id="rId51"/>
            </p:custDataLst>
          </p:nvPr>
        </p:nvSpPr>
        <p:spPr bwMode="gray">
          <a:xfrm>
            <a:off x="6146800" y="58610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738591D4-25D6-4E67-9044-6D943766AD91}" type="datetime'''''1''''''''0''''''''''''%'''''''''''''''''''''''''''''''''">
              <a:rPr lang="en-US" altLang="en-US" sz="1000" b="0">
                <a:solidFill>
                  <a:schemeClr val="tx1"/>
                </a:solidFill>
              </a:rPr>
              <a:pPr/>
              <a:t>10%</a:t>
            </a:fld>
            <a:endParaRPr lang="en-US" sz="1000" b="0" dirty="0">
              <a:solidFill>
                <a:schemeClr val="tx1"/>
              </a:solidFill>
              <a:sym typeface="+mn-lt"/>
            </a:endParaRPr>
          </a:p>
        </p:txBody>
      </p:sp>
      <p:sp>
        <p:nvSpPr>
          <p:cNvPr id="98" name="Text Placeholder 22"/>
          <p:cNvSpPr>
            <a:spLocks noGrp="1"/>
          </p:cNvSpPr>
          <p:nvPr>
            <p:custDataLst>
              <p:tags r:id="rId52"/>
            </p:custDataLst>
          </p:nvPr>
        </p:nvSpPr>
        <p:spPr bwMode="gray">
          <a:xfrm>
            <a:off x="6692900" y="5848350"/>
            <a:ext cx="241300" cy="152400"/>
          </a:xfrm>
          <a:prstGeom prst="rect">
            <a:avLst/>
          </a:prstGeom>
          <a:noFill/>
          <a:effectLst/>
        </p:spPr>
        <p:txBody>
          <a:bodyPr wrap="none" lIns="15875" tIns="0" rIns="15875" bIns="0" numCol="1" spcCol="0" anchor="b"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1C42CAF0-851B-4CC1-87A8-E25B9A51F7F3}" type="datetime'''''''''''''''''''''''''1''2''''''''''''''''''''''''%'''">
              <a:rPr lang="en-US" altLang="en-US" sz="1000" b="0">
                <a:solidFill>
                  <a:schemeClr val="tx1"/>
                </a:solidFill>
              </a:rPr>
              <a:pPr/>
              <a:t>12%</a:t>
            </a:fld>
            <a:endParaRPr lang="en-US" sz="1000" b="0" dirty="0">
              <a:solidFill>
                <a:schemeClr val="tx1"/>
              </a:solidFill>
              <a:sym typeface="+mn-lt"/>
            </a:endParaRPr>
          </a:p>
        </p:txBody>
      </p:sp>
      <p:sp>
        <p:nvSpPr>
          <p:cNvPr id="95" name="Text Placeholder 14"/>
          <p:cNvSpPr>
            <a:spLocks noGrp="1"/>
          </p:cNvSpPr>
          <p:nvPr>
            <p:custDataLst>
              <p:tags r:id="rId53"/>
            </p:custDataLst>
          </p:nvPr>
        </p:nvSpPr>
        <p:spPr bwMode="gray">
          <a:xfrm>
            <a:off x="6127750" y="6170613"/>
            <a:ext cx="279400" cy="152400"/>
          </a:xfrm>
          <a:prstGeom prst="rect">
            <a:avLst/>
          </a:prstGeom>
          <a:noFill/>
          <a:effectLst/>
        </p:spPr>
        <p:txBody>
          <a:bodyPr wrap="square" lIns="0" tIns="0" rIns="0" bIns="0" numCol="1" spcCol="0" anchor="t" anchorCtr="0">
            <a:noAutofit/>
          </a:bodyPr>
          <a:lstStyle>
            <a:lvl1pPr marL="0" indent="0" algn="l" defTabSz="914400" rtl="0" eaLnBrk="1" latinLnBrk="0" hangingPunct="1">
              <a:spcBef>
                <a:spcPts val="384"/>
              </a:spcBef>
              <a:buClrTx/>
              <a:buFontTx/>
              <a:buNone/>
              <a:defRPr sz="1600" b="1" kern="1200">
                <a:solidFill>
                  <a:srgbClr val="FFFFFF"/>
                </a:solidFill>
                <a:latin typeface="+mn-lt"/>
                <a:ea typeface="+mn-ea"/>
                <a:cs typeface="+mn-cs"/>
              </a:defRPr>
            </a:lvl1pPr>
            <a:lvl2pPr marL="4572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2pPr>
            <a:lvl3pPr marL="914400" indent="-228600"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3pPr>
            <a:lvl4pPr marL="1376363" indent="-233362"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4pPr>
            <a:lvl5pPr marL="2058988" indent="-230188" algn="l" defTabSz="914400" rtl="0" eaLnBrk="1" latinLnBrk="0" hangingPunct="1">
              <a:spcBef>
                <a:spcPts val="384"/>
              </a:spcBef>
              <a:buClrTx/>
              <a:buFont typeface="Arial" pitchFamily="34" charset="0"/>
              <a:buChar char="–"/>
              <a:defRPr sz="16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23F6823F-848F-40BE-B1B5-F957BDC80156}" type="datetime'''''''''''''2''''''''''0''''''''''''''''''''''''''''''1''4'">
              <a:rPr lang="en-US" altLang="en-US" sz="1000" b="0">
                <a:solidFill>
                  <a:schemeClr val="tx1"/>
                </a:solidFill>
              </a:rPr>
              <a:pPr/>
              <a:t>2014</a:t>
            </a:fld>
            <a:endParaRPr lang="en-US" sz="1000" b="0" dirty="0">
              <a:solidFill>
                <a:schemeClr val="tx1"/>
              </a:solidFill>
              <a:sym typeface="+mn-lt"/>
            </a:endParaRPr>
          </a:p>
        </p:txBody>
      </p:sp>
      <p:sp>
        <p:nvSpPr>
          <p:cNvPr id="99" name="Oval 98"/>
          <p:cNvSpPr/>
          <p:nvPr/>
        </p:nvSpPr>
        <p:spPr>
          <a:xfrm>
            <a:off x="6200775" y="5360988"/>
            <a:ext cx="684000" cy="269384"/>
          </a:xfrm>
          <a:prstGeom prst="ellipse">
            <a:avLst/>
          </a:prstGeom>
          <a:noFill/>
          <a:ln w="19050" cap="flat" cmpd="sng" algn="ctr">
            <a:noFill/>
            <a:prstDash val="solid"/>
            <a:round/>
            <a:headEnd type="none" w="med" len="med"/>
            <a:tailEnd type="none" w="med" len="med"/>
          </a:ln>
          <a:extLst>
            <a:ext uri="{91240B29-F687-4f45-9708-019B960494DF}">
              <a14:hiddenLine xmlns:a14="http://schemas.microsoft.com/office/drawing/2010/main" w="19050" cap="flat" cmpd="sng" algn="ctr">
                <a:solidFill>
                  <a:srgbClr val="29BA74"/>
                </a:solidFill>
                <a:prstDash val="solid"/>
                <a:round/>
                <a:headEnd type="none" w="med" len="med"/>
                <a:tailEnd type="none" w="med" len="med"/>
              </a14:hiddenLine>
            </a:ext>
          </a:extLst>
        </p:spPr>
        <p:txBody>
          <a:bodyPr lIns="0" tIns="89999" rIns="0" bIns="89999" anchor="ctr"/>
          <a:lstStyle/>
          <a:p>
            <a:pPr algn="ctr"/>
            <a:r>
              <a:rPr lang="en-US" sz="1200" dirty="0" smtClean="0">
                <a:solidFill>
                  <a:srgbClr val="A8B21C"/>
                </a:solidFill>
              </a:rPr>
              <a:t>+2 </a:t>
            </a:r>
            <a:r>
              <a:rPr lang="en-US" sz="1200" dirty="0">
                <a:solidFill>
                  <a:srgbClr val="A8B21C"/>
                </a:solidFill>
              </a:rPr>
              <a:t>pp</a:t>
            </a:r>
          </a:p>
        </p:txBody>
      </p:sp>
      <p:pic>
        <p:nvPicPr>
          <p:cNvPr id="104" name="flag_switzerland" descr="Unbenannt-1.png"/>
          <p:cNvPicPr>
            <a:picLocks/>
          </p:cNvPicPr>
          <p:nvPr/>
        </p:nvPicPr>
        <p:blipFill rotWithShape="1">
          <a:blip r:embed="rId77" cstate="email"/>
          <a:srcRect l="16415" r="16414"/>
          <a:stretch/>
        </p:blipFill>
        <p:spPr>
          <a:xfrm>
            <a:off x="738415" y="4163820"/>
            <a:ext cx="359133" cy="359133"/>
          </a:xfrm>
          <a:prstGeom prst="ellipse">
            <a:avLst/>
          </a:prstGeom>
          <a:grpFill/>
          <a:ln w="19050">
            <a:gradFill flip="none" rotWithShape="1">
              <a:gsLst>
                <a:gs pos="0">
                  <a:schemeClr val="accent5"/>
                </a:gs>
                <a:gs pos="100000">
                  <a:schemeClr val="bg1">
                    <a:lumMod val="75000"/>
                  </a:schemeClr>
                </a:gs>
              </a:gsLst>
              <a:lin ang="2700000" scaled="1"/>
              <a:tileRect/>
            </a:gradFill>
          </a:ln>
        </p:spPr>
      </p:pic>
      <p:pic>
        <p:nvPicPr>
          <p:cNvPr id="145" name="flag_china" descr="Datei:Flag of the People's Republic of China.svg">
            <a:hlinkClick r:id="rId78"/>
          </p:cNvPr>
          <p:cNvPicPr preferRelativeResize="0">
            <a:picLocks noChangeArrowheads="1"/>
          </p:cNvPicPr>
          <p:nvPr/>
        </p:nvPicPr>
        <p:blipFill rotWithShape="1">
          <a:blip r:embed="rId79" cstate="email"/>
          <a:srcRect l="16666" r="16666"/>
          <a:stretch/>
        </p:blipFill>
        <p:spPr bwMode="gray">
          <a:xfrm>
            <a:off x="738415" y="5853113"/>
            <a:ext cx="359133" cy="359133"/>
          </a:xfrm>
          <a:prstGeom prst="ellipse">
            <a:avLst/>
          </a:prstGeom>
          <a:grpFill/>
          <a:ln w="19050">
            <a:gradFill flip="none" rotWithShape="1">
              <a:gsLst>
                <a:gs pos="0">
                  <a:schemeClr val="accent5"/>
                </a:gs>
                <a:gs pos="100000">
                  <a:schemeClr val="bg1">
                    <a:lumMod val="75000"/>
                  </a:schemeClr>
                </a:gs>
              </a:gsLst>
              <a:lin ang="2700000" scaled="1"/>
              <a:tileRect/>
            </a:gradFill>
          </a:ln>
          <a:extLst/>
        </p:spPr>
      </p:pic>
      <p:pic>
        <p:nvPicPr>
          <p:cNvPr id="144" name="flag_unitedkingdom"/>
          <p:cNvPicPr>
            <a:picLocks noChangeAspect="1" noChangeArrowheads="1"/>
          </p:cNvPicPr>
          <p:nvPr/>
        </p:nvPicPr>
        <p:blipFill rotWithShape="1">
          <a:blip r:embed="rId80"/>
          <a:srcRect l="21282" r="21467"/>
          <a:stretch/>
        </p:blipFill>
        <p:spPr bwMode="auto">
          <a:xfrm>
            <a:off x="738415" y="5021301"/>
            <a:ext cx="359133" cy="359133"/>
          </a:xfrm>
          <a:prstGeom prst="ellipse">
            <a:avLst/>
          </a:prstGeom>
          <a:grpFill/>
          <a:ln w="24689">
            <a:gradFill flip="none" rotWithShape="1">
              <a:gsLst>
                <a:gs pos="0">
                  <a:schemeClr val="accent5"/>
                </a:gs>
                <a:gs pos="100000">
                  <a:schemeClr val="bg1">
                    <a:lumMod val="75000"/>
                  </a:schemeClr>
                </a:gs>
              </a:gsLst>
              <a:lin ang="2700000" scaled="1"/>
              <a:tileRect/>
            </a:gradFill>
          </a:ln>
        </p:spPr>
      </p:pic>
      <p:sp>
        <p:nvSpPr>
          <p:cNvPr id="108" name="ee4pFootnotes"/>
          <p:cNvSpPr>
            <a:spLocks noChangeArrowheads="1"/>
          </p:cNvSpPr>
          <p:nvPr/>
        </p:nvSpPr>
        <p:spPr bwMode="auto">
          <a:xfrm>
            <a:off x="629999" y="6453188"/>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1. Excluding cars, luxury boats, design and lighting</a:t>
            </a:r>
            <a:endParaRPr lang="en-US" sz="1000" dirty="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p:txBody>
      </p:sp>
      <p:grpSp>
        <p:nvGrpSpPr>
          <p:cNvPr id="109" name="Group 108"/>
          <p:cNvGrpSpPr/>
          <p:nvPr/>
        </p:nvGrpSpPr>
        <p:grpSpPr>
          <a:xfrm>
            <a:off x="4342558" y="2260600"/>
            <a:ext cx="306171" cy="3943483"/>
            <a:chOff x="5938164" y="2060923"/>
            <a:chExt cx="306171" cy="3943483"/>
          </a:xfrm>
        </p:grpSpPr>
        <p:cxnSp>
          <p:nvCxnSpPr>
            <p:cNvPr id="110" name="Straight Connector 109"/>
            <p:cNvCxnSpPr/>
            <p:nvPr/>
          </p:nvCxnSpPr>
          <p:spPr>
            <a:xfrm>
              <a:off x="6091249" y="2060923"/>
              <a:ext cx="0" cy="3943483"/>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5938164" y="3833745"/>
              <a:ext cx="306171" cy="306910"/>
              <a:chOff x="5942914" y="3833745"/>
              <a:chExt cx="306171" cy="306910"/>
            </a:xfrm>
          </p:grpSpPr>
          <p:sp>
            <p:nvSpPr>
              <p:cNvPr id="112"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GB" dirty="0">
                  <a:solidFill>
                    <a:srgbClr val="6E6F73"/>
                  </a:solidFill>
                </a:endParaRPr>
              </a:p>
            </p:txBody>
          </p:sp>
          <p:sp>
            <p:nvSpPr>
              <p:cNvPr id="113"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GB" dirty="0">
                  <a:solidFill>
                    <a:srgbClr val="6E6F73"/>
                  </a:solidFill>
                </a:endParaRPr>
              </a:p>
            </p:txBody>
          </p:sp>
        </p:grpSp>
      </p:grpSp>
      <p:grpSp>
        <p:nvGrpSpPr>
          <p:cNvPr id="114" name="bcgIcons_Business">
            <a:extLst>
              <a:ext uri="{FF2B5EF4-FFF2-40B4-BE49-F238E27FC236}">
                <a16:creationId xmlns="" xmlns:a16="http://schemas.microsoft.com/office/drawing/2014/main" id="{F11F0F91-BD01-4054-BC58-4C7806294F28}"/>
              </a:ext>
            </a:extLst>
          </p:cNvPr>
          <p:cNvGrpSpPr>
            <a:grpSpLocks noChangeAspect="1"/>
          </p:cNvGrpSpPr>
          <p:nvPr/>
        </p:nvGrpSpPr>
        <p:grpSpPr bwMode="auto">
          <a:xfrm>
            <a:off x="8240713" y="2401434"/>
            <a:ext cx="519268" cy="519750"/>
            <a:chOff x="1682" y="0"/>
            <a:chExt cx="4316" cy="4320"/>
          </a:xfrm>
        </p:grpSpPr>
        <p:sp>
          <p:nvSpPr>
            <p:cNvPr id="115" name="AutoShape 8">
              <a:extLst>
                <a:ext uri="{FF2B5EF4-FFF2-40B4-BE49-F238E27FC236}">
                  <a16:creationId xmlns="" xmlns:a16="http://schemas.microsoft.com/office/drawing/2014/main" id="{F19CA9FC-3CF3-46C0-B394-626DEC865239}"/>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6" name="Freeform 10">
              <a:extLst>
                <a:ext uri="{FF2B5EF4-FFF2-40B4-BE49-F238E27FC236}">
                  <a16:creationId xmlns="" xmlns:a16="http://schemas.microsoft.com/office/drawing/2014/main" id="{F4F629CB-F385-497A-85E0-F3F6A2C41A1D}"/>
                </a:ext>
              </a:extLst>
            </p:cNvPr>
            <p:cNvSpPr>
              <a:spLocks/>
            </p:cNvSpPr>
            <p:nvPr/>
          </p:nvSpPr>
          <p:spPr bwMode="auto">
            <a:xfrm>
              <a:off x="2190" y="1438"/>
              <a:ext cx="3297" cy="1088"/>
            </a:xfrm>
            <a:custGeom>
              <a:avLst/>
              <a:gdLst>
                <a:gd name="T0" fmla="*/ 1756 w 1760"/>
                <a:gd name="T1" fmla="*/ 0 h 580"/>
                <a:gd name="T2" fmla="*/ 4 w 1760"/>
                <a:gd name="T3" fmla="*/ 0 h 580"/>
                <a:gd name="T4" fmla="*/ 0 w 1760"/>
                <a:gd name="T5" fmla="*/ 4 h 580"/>
                <a:gd name="T6" fmla="*/ 0 w 1760"/>
                <a:gd name="T7" fmla="*/ 8 h 580"/>
                <a:gd name="T8" fmla="*/ 213 w 1760"/>
                <a:gd name="T9" fmla="*/ 475 h 580"/>
                <a:gd name="T10" fmla="*/ 445 w 1760"/>
                <a:gd name="T11" fmla="*/ 580 h 580"/>
                <a:gd name="T12" fmla="*/ 729 w 1760"/>
                <a:gd name="T13" fmla="*/ 580 h 580"/>
                <a:gd name="T14" fmla="*/ 729 w 1760"/>
                <a:gd name="T15" fmla="*/ 487 h 580"/>
                <a:gd name="T16" fmla="*/ 803 w 1760"/>
                <a:gd name="T17" fmla="*/ 413 h 580"/>
                <a:gd name="T18" fmla="*/ 957 w 1760"/>
                <a:gd name="T19" fmla="*/ 413 h 580"/>
                <a:gd name="T20" fmla="*/ 1031 w 1760"/>
                <a:gd name="T21" fmla="*/ 487 h 580"/>
                <a:gd name="T22" fmla="*/ 1031 w 1760"/>
                <a:gd name="T23" fmla="*/ 580 h 580"/>
                <a:gd name="T24" fmla="*/ 1297 w 1760"/>
                <a:gd name="T25" fmla="*/ 580 h 580"/>
                <a:gd name="T26" fmla="*/ 1529 w 1760"/>
                <a:gd name="T27" fmla="*/ 475 h 580"/>
                <a:gd name="T28" fmla="*/ 1760 w 1760"/>
                <a:gd name="T29" fmla="*/ 8 h 580"/>
                <a:gd name="T30" fmla="*/ 1760 w 1760"/>
                <a:gd name="T31" fmla="*/ 4 h 580"/>
                <a:gd name="T32" fmla="*/ 1756 w 1760"/>
                <a:gd name="T33"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0" h="580">
                  <a:moveTo>
                    <a:pt x="1756" y="0"/>
                  </a:moveTo>
                  <a:cubicBezTo>
                    <a:pt x="4" y="0"/>
                    <a:pt x="4" y="0"/>
                    <a:pt x="4" y="0"/>
                  </a:cubicBezTo>
                  <a:cubicBezTo>
                    <a:pt x="2" y="0"/>
                    <a:pt x="0" y="2"/>
                    <a:pt x="0" y="4"/>
                  </a:cubicBezTo>
                  <a:cubicBezTo>
                    <a:pt x="0" y="8"/>
                    <a:pt x="0" y="8"/>
                    <a:pt x="0" y="8"/>
                  </a:cubicBezTo>
                  <a:cubicBezTo>
                    <a:pt x="0" y="8"/>
                    <a:pt x="92" y="308"/>
                    <a:pt x="213" y="475"/>
                  </a:cubicBezTo>
                  <a:cubicBezTo>
                    <a:pt x="289" y="579"/>
                    <a:pt x="307" y="580"/>
                    <a:pt x="445" y="580"/>
                  </a:cubicBezTo>
                  <a:cubicBezTo>
                    <a:pt x="729" y="580"/>
                    <a:pt x="729" y="580"/>
                    <a:pt x="729" y="580"/>
                  </a:cubicBezTo>
                  <a:cubicBezTo>
                    <a:pt x="729" y="487"/>
                    <a:pt x="729" y="487"/>
                    <a:pt x="729" y="487"/>
                  </a:cubicBezTo>
                  <a:cubicBezTo>
                    <a:pt x="729" y="447"/>
                    <a:pt x="763" y="413"/>
                    <a:pt x="803" y="413"/>
                  </a:cubicBezTo>
                  <a:cubicBezTo>
                    <a:pt x="957" y="413"/>
                    <a:pt x="957" y="413"/>
                    <a:pt x="957" y="413"/>
                  </a:cubicBezTo>
                  <a:cubicBezTo>
                    <a:pt x="997" y="413"/>
                    <a:pt x="1031" y="447"/>
                    <a:pt x="1031" y="487"/>
                  </a:cubicBezTo>
                  <a:cubicBezTo>
                    <a:pt x="1031" y="580"/>
                    <a:pt x="1031" y="580"/>
                    <a:pt x="1031" y="580"/>
                  </a:cubicBezTo>
                  <a:cubicBezTo>
                    <a:pt x="1297" y="580"/>
                    <a:pt x="1297" y="580"/>
                    <a:pt x="1297" y="580"/>
                  </a:cubicBezTo>
                  <a:cubicBezTo>
                    <a:pt x="1419" y="580"/>
                    <a:pt x="1463" y="568"/>
                    <a:pt x="1529" y="475"/>
                  </a:cubicBezTo>
                  <a:cubicBezTo>
                    <a:pt x="1652" y="303"/>
                    <a:pt x="1760" y="8"/>
                    <a:pt x="1760" y="8"/>
                  </a:cubicBezTo>
                  <a:cubicBezTo>
                    <a:pt x="1760" y="4"/>
                    <a:pt x="1760" y="4"/>
                    <a:pt x="1760" y="4"/>
                  </a:cubicBezTo>
                  <a:cubicBezTo>
                    <a:pt x="1760" y="2"/>
                    <a:pt x="1758" y="0"/>
                    <a:pt x="175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1">
              <a:extLst>
                <a:ext uri="{FF2B5EF4-FFF2-40B4-BE49-F238E27FC236}">
                  <a16:creationId xmlns="" xmlns:a16="http://schemas.microsoft.com/office/drawing/2014/main" id="{16B26A2C-1E07-47E2-A20B-A5A6553F99F4}"/>
                </a:ext>
              </a:extLst>
            </p:cNvPr>
            <p:cNvSpPr>
              <a:spLocks noEditPoints="1"/>
            </p:cNvSpPr>
            <p:nvPr/>
          </p:nvSpPr>
          <p:spPr bwMode="auto">
            <a:xfrm>
              <a:off x="2111" y="667"/>
              <a:ext cx="3454" cy="2972"/>
            </a:xfrm>
            <a:custGeom>
              <a:avLst/>
              <a:gdLst>
                <a:gd name="T0" fmla="*/ 517 w 1844"/>
                <a:gd name="T1" fmla="*/ 329 h 1585"/>
                <a:gd name="T2" fmla="*/ 517 w 1844"/>
                <a:gd name="T3" fmla="*/ 154 h 1585"/>
                <a:gd name="T4" fmla="*/ 670 w 1844"/>
                <a:gd name="T5" fmla="*/ 0 h 1585"/>
                <a:gd name="T6" fmla="*/ 1174 w 1844"/>
                <a:gd name="T7" fmla="*/ 0 h 1585"/>
                <a:gd name="T8" fmla="*/ 1327 w 1844"/>
                <a:gd name="T9" fmla="*/ 154 h 1585"/>
                <a:gd name="T10" fmla="*/ 1327 w 1844"/>
                <a:gd name="T11" fmla="*/ 329 h 1585"/>
                <a:gd name="T12" fmla="*/ 1239 w 1844"/>
                <a:gd name="T13" fmla="*/ 329 h 1585"/>
                <a:gd name="T14" fmla="*/ 1239 w 1844"/>
                <a:gd name="T15" fmla="*/ 154 h 1585"/>
                <a:gd name="T16" fmla="*/ 1174 w 1844"/>
                <a:gd name="T17" fmla="*/ 88 h 1585"/>
                <a:gd name="T18" fmla="*/ 670 w 1844"/>
                <a:gd name="T19" fmla="*/ 88 h 1585"/>
                <a:gd name="T20" fmla="*/ 605 w 1844"/>
                <a:gd name="T21" fmla="*/ 154 h 1585"/>
                <a:gd name="T22" fmla="*/ 605 w 1844"/>
                <a:gd name="T23" fmla="*/ 329 h 1585"/>
                <a:gd name="T24" fmla="*/ 517 w 1844"/>
                <a:gd name="T25" fmla="*/ 329 h 1585"/>
                <a:gd name="T26" fmla="*/ 1844 w 1844"/>
                <a:gd name="T27" fmla="*/ 1541 h 1585"/>
                <a:gd name="T28" fmla="*/ 1844 w 1844"/>
                <a:gd name="T29" fmla="*/ 413 h 1585"/>
                <a:gd name="T30" fmla="*/ 1800 w 1844"/>
                <a:gd name="T31" fmla="*/ 369 h 1585"/>
                <a:gd name="T32" fmla="*/ 44 w 1844"/>
                <a:gd name="T33" fmla="*/ 369 h 1585"/>
                <a:gd name="T34" fmla="*/ 0 w 1844"/>
                <a:gd name="T35" fmla="*/ 413 h 1585"/>
                <a:gd name="T36" fmla="*/ 0 w 1844"/>
                <a:gd name="T37" fmla="*/ 1541 h 1585"/>
                <a:gd name="T38" fmla="*/ 44 w 1844"/>
                <a:gd name="T39" fmla="*/ 1585 h 1585"/>
                <a:gd name="T40" fmla="*/ 1800 w 1844"/>
                <a:gd name="T41" fmla="*/ 1585 h 1585"/>
                <a:gd name="T42" fmla="*/ 1844 w 1844"/>
                <a:gd name="T43" fmla="*/ 1541 h 1585"/>
                <a:gd name="T44" fmla="*/ 1800 w 1844"/>
                <a:gd name="T45" fmla="*/ 413 h 1585"/>
                <a:gd name="T46" fmla="*/ 1800 w 1844"/>
                <a:gd name="T47" fmla="*/ 1541 h 1585"/>
                <a:gd name="T48" fmla="*/ 44 w 1844"/>
                <a:gd name="T49" fmla="*/ 1541 h 1585"/>
                <a:gd name="T50" fmla="*/ 44 w 1844"/>
                <a:gd name="T51" fmla="*/ 413 h 1585"/>
                <a:gd name="T52" fmla="*/ 1800 w 1844"/>
                <a:gd name="T53" fmla="*/ 413 h 1585"/>
                <a:gd name="T54" fmla="*/ 1031 w 1844"/>
                <a:gd name="T55" fmla="*/ 892 h 1585"/>
                <a:gd name="T56" fmla="*/ 1031 w 1844"/>
                <a:gd name="T57" fmla="*/ 1132 h 1585"/>
                <a:gd name="T58" fmla="*/ 999 w 1844"/>
                <a:gd name="T59" fmla="*/ 1164 h 1585"/>
                <a:gd name="T60" fmla="*/ 845 w 1844"/>
                <a:gd name="T61" fmla="*/ 1164 h 1585"/>
                <a:gd name="T62" fmla="*/ 813 w 1844"/>
                <a:gd name="T63" fmla="*/ 1132 h 1585"/>
                <a:gd name="T64" fmla="*/ 813 w 1844"/>
                <a:gd name="T65" fmla="*/ 892 h 1585"/>
                <a:gd name="T66" fmla="*/ 845 w 1844"/>
                <a:gd name="T67" fmla="*/ 860 h 1585"/>
                <a:gd name="T68" fmla="*/ 999 w 1844"/>
                <a:gd name="T69" fmla="*/ 860 h 1585"/>
                <a:gd name="T70" fmla="*/ 1031 w 1844"/>
                <a:gd name="T71" fmla="*/ 892 h 1585"/>
                <a:gd name="T72" fmla="*/ 857 w 1844"/>
                <a:gd name="T73" fmla="*/ 904 h 1585"/>
                <a:gd name="T74" fmla="*/ 857 w 1844"/>
                <a:gd name="T75" fmla="*/ 1029 h 1585"/>
                <a:gd name="T76" fmla="*/ 987 w 1844"/>
                <a:gd name="T77" fmla="*/ 1029 h 1585"/>
                <a:gd name="T78" fmla="*/ 987 w 1844"/>
                <a:gd name="T79" fmla="*/ 904 h 1585"/>
                <a:gd name="T80" fmla="*/ 857 w 1844"/>
                <a:gd name="T81" fmla="*/ 904 h 1585"/>
                <a:gd name="T82" fmla="*/ 987 w 1844"/>
                <a:gd name="T83" fmla="*/ 1120 h 1585"/>
                <a:gd name="T84" fmla="*/ 987 w 1844"/>
                <a:gd name="T85" fmla="*/ 1073 h 1585"/>
                <a:gd name="T86" fmla="*/ 857 w 1844"/>
                <a:gd name="T87" fmla="*/ 1073 h 1585"/>
                <a:gd name="T88" fmla="*/ 857 w 1844"/>
                <a:gd name="T89" fmla="*/ 1120 h 1585"/>
                <a:gd name="T90" fmla="*/ 987 w 1844"/>
                <a:gd name="T91" fmla="*/ 1120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4" h="1585">
                  <a:moveTo>
                    <a:pt x="517" y="329"/>
                  </a:moveTo>
                  <a:cubicBezTo>
                    <a:pt x="517" y="154"/>
                    <a:pt x="517" y="154"/>
                    <a:pt x="517" y="154"/>
                  </a:cubicBezTo>
                  <a:cubicBezTo>
                    <a:pt x="517" y="69"/>
                    <a:pt x="585" y="0"/>
                    <a:pt x="670" y="0"/>
                  </a:cubicBezTo>
                  <a:cubicBezTo>
                    <a:pt x="1174" y="0"/>
                    <a:pt x="1174" y="0"/>
                    <a:pt x="1174" y="0"/>
                  </a:cubicBezTo>
                  <a:cubicBezTo>
                    <a:pt x="1259" y="0"/>
                    <a:pt x="1327" y="69"/>
                    <a:pt x="1327" y="154"/>
                  </a:cubicBezTo>
                  <a:cubicBezTo>
                    <a:pt x="1327" y="329"/>
                    <a:pt x="1327" y="329"/>
                    <a:pt x="1327" y="329"/>
                  </a:cubicBezTo>
                  <a:cubicBezTo>
                    <a:pt x="1239" y="329"/>
                    <a:pt x="1239" y="329"/>
                    <a:pt x="1239" y="329"/>
                  </a:cubicBezTo>
                  <a:cubicBezTo>
                    <a:pt x="1239" y="154"/>
                    <a:pt x="1239" y="154"/>
                    <a:pt x="1239" y="154"/>
                  </a:cubicBezTo>
                  <a:cubicBezTo>
                    <a:pt x="1239" y="118"/>
                    <a:pt x="1210" y="88"/>
                    <a:pt x="1174" y="88"/>
                  </a:cubicBezTo>
                  <a:cubicBezTo>
                    <a:pt x="670" y="88"/>
                    <a:pt x="670" y="88"/>
                    <a:pt x="670" y="88"/>
                  </a:cubicBezTo>
                  <a:cubicBezTo>
                    <a:pt x="634" y="88"/>
                    <a:pt x="605" y="118"/>
                    <a:pt x="605" y="154"/>
                  </a:cubicBezTo>
                  <a:cubicBezTo>
                    <a:pt x="605" y="329"/>
                    <a:pt x="605" y="329"/>
                    <a:pt x="605" y="329"/>
                  </a:cubicBezTo>
                  <a:lnTo>
                    <a:pt x="517" y="329"/>
                  </a:lnTo>
                  <a:close/>
                  <a:moveTo>
                    <a:pt x="1844" y="1541"/>
                  </a:moveTo>
                  <a:cubicBezTo>
                    <a:pt x="1844" y="413"/>
                    <a:pt x="1844" y="413"/>
                    <a:pt x="1844" y="413"/>
                  </a:cubicBezTo>
                  <a:cubicBezTo>
                    <a:pt x="1844" y="389"/>
                    <a:pt x="1824" y="369"/>
                    <a:pt x="1800" y="369"/>
                  </a:cubicBezTo>
                  <a:cubicBezTo>
                    <a:pt x="44" y="369"/>
                    <a:pt x="44" y="369"/>
                    <a:pt x="44" y="369"/>
                  </a:cubicBezTo>
                  <a:cubicBezTo>
                    <a:pt x="20" y="369"/>
                    <a:pt x="0" y="389"/>
                    <a:pt x="0" y="413"/>
                  </a:cubicBezTo>
                  <a:cubicBezTo>
                    <a:pt x="0" y="1541"/>
                    <a:pt x="0" y="1541"/>
                    <a:pt x="0" y="1541"/>
                  </a:cubicBezTo>
                  <a:cubicBezTo>
                    <a:pt x="0" y="1565"/>
                    <a:pt x="20" y="1585"/>
                    <a:pt x="44" y="1585"/>
                  </a:cubicBezTo>
                  <a:cubicBezTo>
                    <a:pt x="1800" y="1585"/>
                    <a:pt x="1800" y="1585"/>
                    <a:pt x="1800" y="1585"/>
                  </a:cubicBezTo>
                  <a:cubicBezTo>
                    <a:pt x="1824" y="1585"/>
                    <a:pt x="1844" y="1565"/>
                    <a:pt x="1844" y="1541"/>
                  </a:cubicBezTo>
                  <a:close/>
                  <a:moveTo>
                    <a:pt x="1800" y="413"/>
                  </a:moveTo>
                  <a:cubicBezTo>
                    <a:pt x="1800" y="1541"/>
                    <a:pt x="1800" y="1541"/>
                    <a:pt x="1800" y="1541"/>
                  </a:cubicBezTo>
                  <a:cubicBezTo>
                    <a:pt x="44" y="1541"/>
                    <a:pt x="44" y="1541"/>
                    <a:pt x="44" y="1541"/>
                  </a:cubicBezTo>
                  <a:cubicBezTo>
                    <a:pt x="44" y="413"/>
                    <a:pt x="44" y="413"/>
                    <a:pt x="44" y="413"/>
                  </a:cubicBezTo>
                  <a:lnTo>
                    <a:pt x="1800" y="413"/>
                  </a:lnTo>
                  <a:close/>
                  <a:moveTo>
                    <a:pt x="1031" y="892"/>
                  </a:moveTo>
                  <a:cubicBezTo>
                    <a:pt x="1031" y="1132"/>
                    <a:pt x="1031" y="1132"/>
                    <a:pt x="1031" y="1132"/>
                  </a:cubicBezTo>
                  <a:cubicBezTo>
                    <a:pt x="1031" y="1150"/>
                    <a:pt x="1016" y="1164"/>
                    <a:pt x="999" y="1164"/>
                  </a:cubicBezTo>
                  <a:cubicBezTo>
                    <a:pt x="845" y="1164"/>
                    <a:pt x="845" y="1164"/>
                    <a:pt x="845" y="1164"/>
                  </a:cubicBezTo>
                  <a:cubicBezTo>
                    <a:pt x="828" y="1164"/>
                    <a:pt x="813" y="1150"/>
                    <a:pt x="813" y="1132"/>
                  </a:cubicBezTo>
                  <a:cubicBezTo>
                    <a:pt x="813" y="892"/>
                    <a:pt x="813" y="892"/>
                    <a:pt x="813" y="892"/>
                  </a:cubicBezTo>
                  <a:cubicBezTo>
                    <a:pt x="813" y="875"/>
                    <a:pt x="828" y="860"/>
                    <a:pt x="845" y="860"/>
                  </a:cubicBezTo>
                  <a:cubicBezTo>
                    <a:pt x="999" y="860"/>
                    <a:pt x="999" y="860"/>
                    <a:pt x="999" y="860"/>
                  </a:cubicBezTo>
                  <a:cubicBezTo>
                    <a:pt x="1016" y="860"/>
                    <a:pt x="1031" y="875"/>
                    <a:pt x="1031" y="892"/>
                  </a:cubicBezTo>
                  <a:close/>
                  <a:moveTo>
                    <a:pt x="857" y="904"/>
                  </a:moveTo>
                  <a:cubicBezTo>
                    <a:pt x="857" y="1029"/>
                    <a:pt x="857" y="1029"/>
                    <a:pt x="857" y="1029"/>
                  </a:cubicBezTo>
                  <a:cubicBezTo>
                    <a:pt x="987" y="1029"/>
                    <a:pt x="987" y="1029"/>
                    <a:pt x="987" y="1029"/>
                  </a:cubicBezTo>
                  <a:cubicBezTo>
                    <a:pt x="987" y="904"/>
                    <a:pt x="987" y="904"/>
                    <a:pt x="987" y="904"/>
                  </a:cubicBezTo>
                  <a:lnTo>
                    <a:pt x="857" y="904"/>
                  </a:lnTo>
                  <a:close/>
                  <a:moveTo>
                    <a:pt x="987" y="1120"/>
                  </a:moveTo>
                  <a:cubicBezTo>
                    <a:pt x="987" y="1073"/>
                    <a:pt x="987" y="1073"/>
                    <a:pt x="987" y="1073"/>
                  </a:cubicBezTo>
                  <a:cubicBezTo>
                    <a:pt x="857" y="1073"/>
                    <a:pt x="857" y="1073"/>
                    <a:pt x="857" y="1073"/>
                  </a:cubicBezTo>
                  <a:cubicBezTo>
                    <a:pt x="857" y="1120"/>
                    <a:pt x="857" y="1120"/>
                    <a:pt x="857" y="1120"/>
                  </a:cubicBezTo>
                  <a:lnTo>
                    <a:pt x="987" y="11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18" name="Group 117"/>
          <p:cNvGrpSpPr/>
          <p:nvPr/>
        </p:nvGrpSpPr>
        <p:grpSpPr>
          <a:xfrm>
            <a:off x="10445750" y="2401434"/>
            <a:ext cx="519268" cy="519750"/>
            <a:chOff x="2667000" y="0"/>
            <a:chExt cx="6858000" cy="6858000"/>
          </a:xfrm>
        </p:grpSpPr>
        <p:sp>
          <p:nvSpPr>
            <p:cNvPr id="119" name="AutoShape 3"/>
            <p:cNvSpPr>
              <a:spLocks noChangeAspect="1" noChangeArrowheads="1" noTextEdit="1"/>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20" name="Group 119"/>
            <p:cNvGrpSpPr/>
            <p:nvPr/>
          </p:nvGrpSpPr>
          <p:grpSpPr>
            <a:xfrm>
              <a:off x="3919538" y="670671"/>
              <a:ext cx="4346575" cy="5511058"/>
              <a:chOff x="3919538" y="670669"/>
              <a:chExt cx="4346575" cy="5511057"/>
            </a:xfrm>
          </p:grpSpPr>
          <p:sp>
            <p:nvSpPr>
              <p:cNvPr id="121" name="Freeform 120"/>
              <p:cNvSpPr>
                <a:spLocks/>
              </p:cNvSpPr>
              <p:nvPr/>
            </p:nvSpPr>
            <p:spPr bwMode="auto">
              <a:xfrm>
                <a:off x="3919538" y="731840"/>
                <a:ext cx="4346575" cy="5449886"/>
              </a:xfrm>
              <a:custGeom>
                <a:avLst/>
                <a:gdLst>
                  <a:gd name="connsiteX0" fmla="*/ 68483 w 4346575"/>
                  <a:gd name="connsiteY0" fmla="*/ 3735387 h 5449888"/>
                  <a:gd name="connsiteX1" fmla="*/ 1155282 w 4346575"/>
                  <a:gd name="connsiteY1" fmla="*/ 3735387 h 5449888"/>
                  <a:gd name="connsiteX2" fmla="*/ 1220788 w 4346575"/>
                  <a:gd name="connsiteY2" fmla="*/ 3800872 h 5449888"/>
                  <a:gd name="connsiteX3" fmla="*/ 1220788 w 4346575"/>
                  <a:gd name="connsiteY3" fmla="*/ 5381426 h 5449888"/>
                  <a:gd name="connsiteX4" fmla="*/ 1155282 w 4346575"/>
                  <a:gd name="connsiteY4" fmla="*/ 5449887 h 5449888"/>
                  <a:gd name="connsiteX5" fmla="*/ 68483 w 4346575"/>
                  <a:gd name="connsiteY5" fmla="*/ 5449887 h 5449888"/>
                  <a:gd name="connsiteX6" fmla="*/ 0 w 4346575"/>
                  <a:gd name="connsiteY6" fmla="*/ 5381426 h 5449888"/>
                  <a:gd name="connsiteX7" fmla="*/ 0 w 4346575"/>
                  <a:gd name="connsiteY7" fmla="*/ 3800872 h 5449888"/>
                  <a:gd name="connsiteX8" fmla="*/ 68483 w 4346575"/>
                  <a:gd name="connsiteY8" fmla="*/ 3735387 h 5449888"/>
                  <a:gd name="connsiteX9" fmla="*/ 2765425 w 4346575"/>
                  <a:gd name="connsiteY9" fmla="*/ 3179762 h 5449888"/>
                  <a:gd name="connsiteX10" fmla="*/ 2244667 w 4346575"/>
                  <a:gd name="connsiteY10" fmla="*/ 3471264 h 5449888"/>
                  <a:gd name="connsiteX11" fmla="*/ 2030412 w 4346575"/>
                  <a:gd name="connsiteY11" fmla="*/ 4039394 h 5449888"/>
                  <a:gd name="connsiteX12" fmla="*/ 2244667 w 4346575"/>
                  <a:gd name="connsiteY12" fmla="*/ 4607524 h 5449888"/>
                  <a:gd name="connsiteX13" fmla="*/ 2765425 w 4346575"/>
                  <a:gd name="connsiteY13" fmla="*/ 4899025 h 5449888"/>
                  <a:gd name="connsiteX14" fmla="*/ 2765425 w 4346575"/>
                  <a:gd name="connsiteY14" fmla="*/ 3179762 h 5449888"/>
                  <a:gd name="connsiteX15" fmla="*/ 2747877 w 4346575"/>
                  <a:gd name="connsiteY15" fmla="*/ 3057525 h 5449888"/>
                  <a:gd name="connsiteX16" fmla="*/ 2765747 w 4346575"/>
                  <a:gd name="connsiteY16" fmla="*/ 3057525 h 5449888"/>
                  <a:gd name="connsiteX17" fmla="*/ 2855098 w 4346575"/>
                  <a:gd name="connsiteY17" fmla="*/ 3093233 h 5449888"/>
                  <a:gd name="connsiteX18" fmla="*/ 2890838 w 4346575"/>
                  <a:gd name="connsiteY18" fmla="*/ 3179527 h 5449888"/>
                  <a:gd name="connsiteX19" fmla="*/ 2890838 w 4346575"/>
                  <a:gd name="connsiteY19" fmla="*/ 4899460 h 5449888"/>
                  <a:gd name="connsiteX20" fmla="*/ 2855098 w 4346575"/>
                  <a:gd name="connsiteY20" fmla="*/ 4988730 h 5449888"/>
                  <a:gd name="connsiteX21" fmla="*/ 2765747 w 4346575"/>
                  <a:gd name="connsiteY21" fmla="*/ 5024438 h 5449888"/>
                  <a:gd name="connsiteX22" fmla="*/ 2747877 w 4346575"/>
                  <a:gd name="connsiteY22" fmla="*/ 5024438 h 5449888"/>
                  <a:gd name="connsiteX23" fmla="*/ 2146248 w 4346575"/>
                  <a:gd name="connsiteY23" fmla="*/ 4691164 h 5449888"/>
                  <a:gd name="connsiteX24" fmla="*/ 1905000 w 4346575"/>
                  <a:gd name="connsiteY24" fmla="*/ 4039494 h 5449888"/>
                  <a:gd name="connsiteX25" fmla="*/ 2146248 w 4346575"/>
                  <a:gd name="connsiteY25" fmla="*/ 3390799 h 5449888"/>
                  <a:gd name="connsiteX26" fmla="*/ 2747877 w 4346575"/>
                  <a:gd name="connsiteY26" fmla="*/ 3057525 h 5449888"/>
                  <a:gd name="connsiteX27" fmla="*/ 2828078 w 4346575"/>
                  <a:gd name="connsiteY27" fmla="*/ 2795587 h 5449888"/>
                  <a:gd name="connsiteX28" fmla="*/ 2051500 w 4346575"/>
                  <a:gd name="connsiteY28" fmla="*/ 3158699 h 5449888"/>
                  <a:gd name="connsiteX29" fmla="*/ 1679575 w 4346575"/>
                  <a:gd name="connsiteY29" fmla="*/ 4054574 h 5449888"/>
                  <a:gd name="connsiteX30" fmla="*/ 2051500 w 4346575"/>
                  <a:gd name="connsiteY30" fmla="*/ 4947472 h 5449888"/>
                  <a:gd name="connsiteX31" fmla="*/ 2944119 w 4346575"/>
                  <a:gd name="connsiteY31" fmla="*/ 5316537 h 5449888"/>
                  <a:gd name="connsiteX32" fmla="*/ 3839713 w 4346575"/>
                  <a:gd name="connsiteY32" fmla="*/ 4947472 h 5449888"/>
                  <a:gd name="connsiteX33" fmla="*/ 4211638 w 4346575"/>
                  <a:gd name="connsiteY33" fmla="*/ 4054574 h 5449888"/>
                  <a:gd name="connsiteX34" fmla="*/ 3839713 w 4346575"/>
                  <a:gd name="connsiteY34" fmla="*/ 3158699 h 5449888"/>
                  <a:gd name="connsiteX35" fmla="*/ 3057184 w 4346575"/>
                  <a:gd name="connsiteY35" fmla="*/ 2795587 h 5449888"/>
                  <a:gd name="connsiteX36" fmla="*/ 2944119 w 4346575"/>
                  <a:gd name="connsiteY36" fmla="*/ 2798563 h 5449888"/>
                  <a:gd name="connsiteX37" fmla="*/ 2828078 w 4346575"/>
                  <a:gd name="connsiteY37" fmla="*/ 2795587 h 5449888"/>
                  <a:gd name="connsiteX38" fmla="*/ 239103 w 4346575"/>
                  <a:gd name="connsiteY38" fmla="*/ 1398587 h 5449888"/>
                  <a:gd name="connsiteX39" fmla="*/ 236131 w 4346575"/>
                  <a:gd name="connsiteY39" fmla="*/ 1401564 h 5449888"/>
                  <a:gd name="connsiteX40" fmla="*/ 230187 w 4346575"/>
                  <a:gd name="connsiteY40" fmla="*/ 1404541 h 5449888"/>
                  <a:gd name="connsiteX41" fmla="*/ 236131 w 4346575"/>
                  <a:gd name="connsiteY41" fmla="*/ 1404541 h 5449888"/>
                  <a:gd name="connsiteX42" fmla="*/ 233159 w 4346575"/>
                  <a:gd name="connsiteY42" fmla="*/ 1422404 h 5449888"/>
                  <a:gd name="connsiteX43" fmla="*/ 233159 w 4346575"/>
                  <a:gd name="connsiteY43" fmla="*/ 3452808 h 5449888"/>
                  <a:gd name="connsiteX44" fmla="*/ 236131 w 4346575"/>
                  <a:gd name="connsiteY44" fmla="*/ 3467694 h 5449888"/>
                  <a:gd name="connsiteX45" fmla="*/ 236131 w 4346575"/>
                  <a:gd name="connsiteY45" fmla="*/ 3473648 h 5449888"/>
                  <a:gd name="connsiteX46" fmla="*/ 988034 w 4346575"/>
                  <a:gd name="connsiteY46" fmla="*/ 3473648 h 5449888"/>
                  <a:gd name="connsiteX47" fmla="*/ 988034 w 4346575"/>
                  <a:gd name="connsiteY47" fmla="*/ 3476625 h 5449888"/>
                  <a:gd name="connsiteX48" fmla="*/ 991006 w 4346575"/>
                  <a:gd name="connsiteY48" fmla="*/ 3473648 h 5449888"/>
                  <a:gd name="connsiteX49" fmla="*/ 988034 w 4346575"/>
                  <a:gd name="connsiteY49" fmla="*/ 3473648 h 5449888"/>
                  <a:gd name="connsiteX50" fmla="*/ 991006 w 4346575"/>
                  <a:gd name="connsiteY50" fmla="*/ 3452808 h 5449888"/>
                  <a:gd name="connsiteX51" fmla="*/ 991006 w 4346575"/>
                  <a:gd name="connsiteY51" fmla="*/ 1422404 h 5449888"/>
                  <a:gd name="connsiteX52" fmla="*/ 991006 w 4346575"/>
                  <a:gd name="connsiteY52" fmla="*/ 1407519 h 5449888"/>
                  <a:gd name="connsiteX53" fmla="*/ 988034 w 4346575"/>
                  <a:gd name="connsiteY53" fmla="*/ 1404541 h 5449888"/>
                  <a:gd name="connsiteX54" fmla="*/ 996950 w 4346575"/>
                  <a:gd name="connsiteY54" fmla="*/ 1404541 h 5449888"/>
                  <a:gd name="connsiteX55" fmla="*/ 988034 w 4346575"/>
                  <a:gd name="connsiteY55" fmla="*/ 1401564 h 5449888"/>
                  <a:gd name="connsiteX56" fmla="*/ 988034 w 4346575"/>
                  <a:gd name="connsiteY56" fmla="*/ 1404541 h 5449888"/>
                  <a:gd name="connsiteX57" fmla="*/ 236131 w 4346575"/>
                  <a:gd name="connsiteY57" fmla="*/ 1404541 h 5449888"/>
                  <a:gd name="connsiteX58" fmla="*/ 239103 w 4346575"/>
                  <a:gd name="connsiteY58" fmla="*/ 1401564 h 5449888"/>
                  <a:gd name="connsiteX59" fmla="*/ 239103 w 4346575"/>
                  <a:gd name="connsiteY59" fmla="*/ 1398587 h 5449888"/>
                  <a:gd name="connsiteX60" fmla="*/ 229707 w 4346575"/>
                  <a:gd name="connsiteY60" fmla="*/ 1271587 h 5449888"/>
                  <a:gd name="connsiteX61" fmla="*/ 997029 w 4346575"/>
                  <a:gd name="connsiteY61" fmla="*/ 1271587 h 5449888"/>
                  <a:gd name="connsiteX62" fmla="*/ 1041640 w 4346575"/>
                  <a:gd name="connsiteY62" fmla="*/ 1286471 h 5449888"/>
                  <a:gd name="connsiteX63" fmla="*/ 1071381 w 4346575"/>
                  <a:gd name="connsiteY63" fmla="*/ 1325170 h 5449888"/>
                  <a:gd name="connsiteX64" fmla="*/ 1092200 w 4346575"/>
                  <a:gd name="connsiteY64" fmla="*/ 1423405 h 5449888"/>
                  <a:gd name="connsiteX65" fmla="*/ 1092200 w 4346575"/>
                  <a:gd name="connsiteY65" fmla="*/ 3453593 h 5449888"/>
                  <a:gd name="connsiteX66" fmla="*/ 1080304 w 4346575"/>
                  <a:gd name="connsiteY66" fmla="*/ 3533967 h 5449888"/>
                  <a:gd name="connsiteX67" fmla="*/ 1041640 w 4346575"/>
                  <a:gd name="connsiteY67" fmla="*/ 3590526 h 5449888"/>
                  <a:gd name="connsiteX68" fmla="*/ 997029 w 4346575"/>
                  <a:gd name="connsiteY68" fmla="*/ 3608387 h 5449888"/>
                  <a:gd name="connsiteX69" fmla="*/ 229707 w 4346575"/>
                  <a:gd name="connsiteY69" fmla="*/ 3608387 h 5449888"/>
                  <a:gd name="connsiteX70" fmla="*/ 182121 w 4346575"/>
                  <a:gd name="connsiteY70" fmla="*/ 3590526 h 5449888"/>
                  <a:gd name="connsiteX71" fmla="*/ 152380 w 4346575"/>
                  <a:gd name="connsiteY71" fmla="*/ 3554804 h 5449888"/>
                  <a:gd name="connsiteX72" fmla="*/ 128587 w 4346575"/>
                  <a:gd name="connsiteY72" fmla="*/ 3453593 h 5449888"/>
                  <a:gd name="connsiteX73" fmla="*/ 128587 w 4346575"/>
                  <a:gd name="connsiteY73" fmla="*/ 1423405 h 5449888"/>
                  <a:gd name="connsiteX74" fmla="*/ 143458 w 4346575"/>
                  <a:gd name="connsiteY74" fmla="*/ 1346007 h 5449888"/>
                  <a:gd name="connsiteX75" fmla="*/ 182121 w 4346575"/>
                  <a:gd name="connsiteY75" fmla="*/ 1286471 h 5449888"/>
                  <a:gd name="connsiteX76" fmla="*/ 229707 w 4346575"/>
                  <a:gd name="connsiteY76" fmla="*/ 1271587 h 5449888"/>
                  <a:gd name="connsiteX77" fmla="*/ 2947094 w 4346575"/>
                  <a:gd name="connsiteY77" fmla="*/ 485775 h 5449888"/>
                  <a:gd name="connsiteX78" fmla="*/ 2301391 w 4346575"/>
                  <a:gd name="connsiteY78" fmla="*/ 753637 h 5449888"/>
                  <a:gd name="connsiteX79" fmla="*/ 2033587 w 4346575"/>
                  <a:gd name="connsiteY79" fmla="*/ 1399481 h 5449888"/>
                  <a:gd name="connsiteX80" fmla="*/ 2301391 w 4346575"/>
                  <a:gd name="connsiteY80" fmla="*/ 2048302 h 5449888"/>
                  <a:gd name="connsiteX81" fmla="*/ 2947094 w 4346575"/>
                  <a:gd name="connsiteY81" fmla="*/ 2316163 h 5449888"/>
                  <a:gd name="connsiteX82" fmla="*/ 3592797 w 4346575"/>
                  <a:gd name="connsiteY82" fmla="*/ 2048302 h 5449888"/>
                  <a:gd name="connsiteX83" fmla="*/ 3857625 w 4346575"/>
                  <a:gd name="connsiteY83" fmla="*/ 1399481 h 5449888"/>
                  <a:gd name="connsiteX84" fmla="*/ 3592797 w 4346575"/>
                  <a:gd name="connsiteY84" fmla="*/ 753637 h 5449888"/>
                  <a:gd name="connsiteX85" fmla="*/ 2947094 w 4346575"/>
                  <a:gd name="connsiteY85" fmla="*/ 485775 h 5449888"/>
                  <a:gd name="connsiteX86" fmla="*/ 2947788 w 4346575"/>
                  <a:gd name="connsiteY86" fmla="*/ 350837 h 5449888"/>
                  <a:gd name="connsiteX87" fmla="*/ 3682859 w 4346575"/>
                  <a:gd name="connsiteY87" fmla="*/ 657423 h 5449888"/>
                  <a:gd name="connsiteX88" fmla="*/ 3989387 w 4346575"/>
                  <a:gd name="connsiteY88" fmla="*/ 1398587 h 5449888"/>
                  <a:gd name="connsiteX89" fmla="*/ 3682859 w 4346575"/>
                  <a:gd name="connsiteY89" fmla="*/ 2139751 h 5449888"/>
                  <a:gd name="connsiteX90" fmla="*/ 2947788 w 4346575"/>
                  <a:gd name="connsiteY90" fmla="*/ 2446337 h 5449888"/>
                  <a:gd name="connsiteX91" fmla="*/ 2206765 w 4346575"/>
                  <a:gd name="connsiteY91" fmla="*/ 2139751 h 5449888"/>
                  <a:gd name="connsiteX92" fmla="*/ 1900237 w 4346575"/>
                  <a:gd name="connsiteY92" fmla="*/ 1398587 h 5449888"/>
                  <a:gd name="connsiteX93" fmla="*/ 2206765 w 4346575"/>
                  <a:gd name="connsiteY93" fmla="*/ 657423 h 5449888"/>
                  <a:gd name="connsiteX94" fmla="*/ 2947788 w 4346575"/>
                  <a:gd name="connsiteY94" fmla="*/ 350837 h 5449888"/>
                  <a:gd name="connsiteX95" fmla="*/ 2944119 w 4346575"/>
                  <a:gd name="connsiteY95" fmla="*/ 134937 h 5449888"/>
                  <a:gd name="connsiteX96" fmla="*/ 2051500 w 4346575"/>
                  <a:gd name="connsiteY96" fmla="*/ 506803 h 5449888"/>
                  <a:gd name="connsiteX97" fmla="*/ 1679575 w 4346575"/>
                  <a:gd name="connsiteY97" fmla="*/ 1402256 h 5449888"/>
                  <a:gd name="connsiteX98" fmla="*/ 2051500 w 4346575"/>
                  <a:gd name="connsiteY98" fmla="*/ 2294734 h 5449888"/>
                  <a:gd name="connsiteX99" fmla="*/ 2828078 w 4346575"/>
                  <a:gd name="connsiteY99" fmla="*/ 2660650 h 5449888"/>
                  <a:gd name="connsiteX100" fmla="*/ 2944119 w 4346575"/>
                  <a:gd name="connsiteY100" fmla="*/ 2654700 h 5449888"/>
                  <a:gd name="connsiteX101" fmla="*/ 3057184 w 4346575"/>
                  <a:gd name="connsiteY101" fmla="*/ 2660650 h 5449888"/>
                  <a:gd name="connsiteX102" fmla="*/ 3839713 w 4346575"/>
                  <a:gd name="connsiteY102" fmla="*/ 2294734 h 5449888"/>
                  <a:gd name="connsiteX103" fmla="*/ 4211638 w 4346575"/>
                  <a:gd name="connsiteY103" fmla="*/ 1402256 h 5449888"/>
                  <a:gd name="connsiteX104" fmla="*/ 3839713 w 4346575"/>
                  <a:gd name="connsiteY104" fmla="*/ 506803 h 5449888"/>
                  <a:gd name="connsiteX105" fmla="*/ 2944119 w 4346575"/>
                  <a:gd name="connsiteY105" fmla="*/ 134937 h 5449888"/>
                  <a:gd name="connsiteX106" fmla="*/ 2944117 w 4346575"/>
                  <a:gd name="connsiteY106" fmla="*/ 0 h 5449888"/>
                  <a:gd name="connsiteX107" fmla="*/ 3935664 w 4346575"/>
                  <a:gd name="connsiteY107" fmla="*/ 410751 h 5449888"/>
                  <a:gd name="connsiteX108" fmla="*/ 4346575 w 4346575"/>
                  <a:gd name="connsiteY108" fmla="*/ 1401910 h 5449888"/>
                  <a:gd name="connsiteX109" fmla="*/ 3935664 w 4346575"/>
                  <a:gd name="connsiteY109" fmla="*/ 2390093 h 5449888"/>
                  <a:gd name="connsiteX110" fmla="*/ 3390760 w 4346575"/>
                  <a:gd name="connsiteY110" fmla="*/ 2726432 h 5449888"/>
                  <a:gd name="connsiteX111" fmla="*/ 3935664 w 4346575"/>
                  <a:gd name="connsiteY111" fmla="*/ 3065748 h 5449888"/>
                  <a:gd name="connsiteX112" fmla="*/ 4346575 w 4346575"/>
                  <a:gd name="connsiteY112" fmla="*/ 4053931 h 5449888"/>
                  <a:gd name="connsiteX113" fmla="*/ 3935664 w 4346575"/>
                  <a:gd name="connsiteY113" fmla="*/ 5042114 h 5449888"/>
                  <a:gd name="connsiteX114" fmla="*/ 2944117 w 4346575"/>
                  <a:gd name="connsiteY114" fmla="*/ 5449888 h 5449888"/>
                  <a:gd name="connsiteX115" fmla="*/ 1955548 w 4346575"/>
                  <a:gd name="connsiteY115" fmla="*/ 5042114 h 5449888"/>
                  <a:gd name="connsiteX116" fmla="*/ 1544637 w 4346575"/>
                  <a:gd name="connsiteY116" fmla="*/ 4053931 h 5449888"/>
                  <a:gd name="connsiteX117" fmla="*/ 1955548 w 4346575"/>
                  <a:gd name="connsiteY117" fmla="*/ 3065748 h 5449888"/>
                  <a:gd name="connsiteX118" fmla="*/ 2500452 w 4346575"/>
                  <a:gd name="connsiteY118" fmla="*/ 2726432 h 5449888"/>
                  <a:gd name="connsiteX119" fmla="*/ 1955548 w 4346575"/>
                  <a:gd name="connsiteY119" fmla="*/ 2390093 h 5449888"/>
                  <a:gd name="connsiteX120" fmla="*/ 1544637 w 4346575"/>
                  <a:gd name="connsiteY120" fmla="*/ 1401910 h 5449888"/>
                  <a:gd name="connsiteX121" fmla="*/ 1955548 w 4346575"/>
                  <a:gd name="connsiteY121" fmla="*/ 410751 h 5449888"/>
                  <a:gd name="connsiteX122" fmla="*/ 2944117 w 4346575"/>
                  <a:gd name="connsiteY122" fmla="*/ 0 h 544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346575" h="5449888">
                    <a:moveTo>
                      <a:pt x="68483" y="3735387"/>
                    </a:moveTo>
                    <a:cubicBezTo>
                      <a:pt x="1155282" y="3735387"/>
                      <a:pt x="1155282" y="3735387"/>
                      <a:pt x="1155282" y="3735387"/>
                    </a:cubicBezTo>
                    <a:cubicBezTo>
                      <a:pt x="1191013" y="3735387"/>
                      <a:pt x="1220788" y="3762176"/>
                      <a:pt x="1220788" y="3800872"/>
                    </a:cubicBezTo>
                    <a:cubicBezTo>
                      <a:pt x="1220788" y="5381426"/>
                      <a:pt x="1220788" y="5381426"/>
                      <a:pt x="1220788" y="5381426"/>
                    </a:cubicBezTo>
                    <a:cubicBezTo>
                      <a:pt x="1220788" y="5423098"/>
                      <a:pt x="1191013" y="5449887"/>
                      <a:pt x="1155282" y="5449887"/>
                    </a:cubicBezTo>
                    <a:cubicBezTo>
                      <a:pt x="68483" y="5449887"/>
                      <a:pt x="68483" y="5449887"/>
                      <a:pt x="68483" y="5449887"/>
                    </a:cubicBezTo>
                    <a:cubicBezTo>
                      <a:pt x="32753" y="5449887"/>
                      <a:pt x="0" y="5423098"/>
                      <a:pt x="0" y="5381426"/>
                    </a:cubicBezTo>
                    <a:cubicBezTo>
                      <a:pt x="0" y="3800872"/>
                      <a:pt x="0" y="3800872"/>
                      <a:pt x="0" y="3800872"/>
                    </a:cubicBezTo>
                    <a:cubicBezTo>
                      <a:pt x="0" y="3762176"/>
                      <a:pt x="32753" y="3735387"/>
                      <a:pt x="68483" y="3735387"/>
                    </a:cubicBezTo>
                    <a:close/>
                    <a:moveTo>
                      <a:pt x="2765425" y="3179762"/>
                    </a:moveTo>
                    <a:cubicBezTo>
                      <a:pt x="2560098" y="3215456"/>
                      <a:pt x="2375601" y="3319564"/>
                      <a:pt x="2244667" y="3471264"/>
                    </a:cubicBezTo>
                    <a:cubicBezTo>
                      <a:pt x="2110758" y="3622963"/>
                      <a:pt x="2030412" y="3822255"/>
                      <a:pt x="2030412" y="4039394"/>
                    </a:cubicBezTo>
                    <a:cubicBezTo>
                      <a:pt x="2030412" y="4259507"/>
                      <a:pt x="2110758" y="4455824"/>
                      <a:pt x="2244667" y="4607524"/>
                    </a:cubicBezTo>
                    <a:cubicBezTo>
                      <a:pt x="2375601" y="4759224"/>
                      <a:pt x="2560098" y="4866306"/>
                      <a:pt x="2765425" y="4899025"/>
                    </a:cubicBezTo>
                    <a:cubicBezTo>
                      <a:pt x="2765425" y="4899025"/>
                      <a:pt x="2765425" y="4899025"/>
                      <a:pt x="2765425" y="3179762"/>
                    </a:cubicBezTo>
                    <a:close/>
                    <a:moveTo>
                      <a:pt x="2747877" y="3057525"/>
                    </a:moveTo>
                    <a:cubicBezTo>
                      <a:pt x="2753834" y="3057525"/>
                      <a:pt x="2759790" y="3057525"/>
                      <a:pt x="2765747" y="3057525"/>
                    </a:cubicBezTo>
                    <a:cubicBezTo>
                      <a:pt x="2798509" y="3057525"/>
                      <a:pt x="2834249" y="3069428"/>
                      <a:pt x="2855098" y="3093233"/>
                    </a:cubicBezTo>
                    <a:cubicBezTo>
                      <a:pt x="2875946" y="3114063"/>
                      <a:pt x="2890838" y="3146795"/>
                      <a:pt x="2890838" y="3179527"/>
                    </a:cubicBezTo>
                    <a:cubicBezTo>
                      <a:pt x="2890838" y="3179527"/>
                      <a:pt x="2890838" y="3179527"/>
                      <a:pt x="2890838" y="4899460"/>
                    </a:cubicBezTo>
                    <a:cubicBezTo>
                      <a:pt x="2890838" y="4935168"/>
                      <a:pt x="2875946" y="4967901"/>
                      <a:pt x="2855098" y="4988730"/>
                    </a:cubicBezTo>
                    <a:cubicBezTo>
                      <a:pt x="2834249" y="5012536"/>
                      <a:pt x="2798509" y="5024438"/>
                      <a:pt x="2765747" y="5024438"/>
                    </a:cubicBezTo>
                    <a:cubicBezTo>
                      <a:pt x="2759790" y="5024438"/>
                      <a:pt x="2753834" y="5024438"/>
                      <a:pt x="2747877" y="5024438"/>
                    </a:cubicBezTo>
                    <a:cubicBezTo>
                      <a:pt x="2506629" y="4988730"/>
                      <a:pt x="2298144" y="4866728"/>
                      <a:pt x="2146248" y="4691164"/>
                    </a:cubicBezTo>
                    <a:cubicBezTo>
                      <a:pt x="1997329" y="4515600"/>
                      <a:pt x="1905000" y="4289450"/>
                      <a:pt x="1905000" y="4039494"/>
                    </a:cubicBezTo>
                    <a:cubicBezTo>
                      <a:pt x="1905000" y="3792514"/>
                      <a:pt x="1997329" y="3563388"/>
                      <a:pt x="2146248" y="3390799"/>
                    </a:cubicBezTo>
                    <a:cubicBezTo>
                      <a:pt x="2298144" y="3218211"/>
                      <a:pt x="2506629" y="3096209"/>
                      <a:pt x="2747877" y="3057525"/>
                    </a:cubicBezTo>
                    <a:close/>
                    <a:moveTo>
                      <a:pt x="2828078" y="2795587"/>
                    </a:moveTo>
                    <a:cubicBezTo>
                      <a:pt x="2527563" y="2822374"/>
                      <a:pt x="2253827" y="2956309"/>
                      <a:pt x="2051500" y="3158699"/>
                    </a:cubicBezTo>
                    <a:cubicBezTo>
                      <a:pt x="1822394" y="3387876"/>
                      <a:pt x="1679575" y="3703367"/>
                      <a:pt x="1679575" y="4054574"/>
                    </a:cubicBezTo>
                    <a:cubicBezTo>
                      <a:pt x="1679575" y="4402804"/>
                      <a:pt x="1822394" y="4718295"/>
                      <a:pt x="2051500" y="4947472"/>
                    </a:cubicBezTo>
                    <a:cubicBezTo>
                      <a:pt x="2277630" y="5176650"/>
                      <a:pt x="2595998" y="5316537"/>
                      <a:pt x="2944119" y="5316537"/>
                    </a:cubicBezTo>
                    <a:cubicBezTo>
                      <a:pt x="3295216" y="5316537"/>
                      <a:pt x="3610608" y="5176650"/>
                      <a:pt x="3839713" y="4947472"/>
                    </a:cubicBezTo>
                    <a:cubicBezTo>
                      <a:pt x="4068819" y="4718295"/>
                      <a:pt x="4211638" y="4402804"/>
                      <a:pt x="4211638" y="4054574"/>
                    </a:cubicBezTo>
                    <a:cubicBezTo>
                      <a:pt x="4211638" y="3703367"/>
                      <a:pt x="4068819" y="3387876"/>
                      <a:pt x="3839713" y="3158699"/>
                    </a:cubicBezTo>
                    <a:cubicBezTo>
                      <a:pt x="3634411" y="2956309"/>
                      <a:pt x="3360675" y="2822374"/>
                      <a:pt x="3057184" y="2795587"/>
                    </a:cubicBezTo>
                    <a:cubicBezTo>
                      <a:pt x="3021479" y="2798563"/>
                      <a:pt x="2982799" y="2798563"/>
                      <a:pt x="2944119" y="2798563"/>
                    </a:cubicBezTo>
                    <a:cubicBezTo>
                      <a:pt x="2905439" y="2798563"/>
                      <a:pt x="2869734" y="2798563"/>
                      <a:pt x="2828078" y="2795587"/>
                    </a:cubicBezTo>
                    <a:close/>
                    <a:moveTo>
                      <a:pt x="239103" y="1398587"/>
                    </a:moveTo>
                    <a:cubicBezTo>
                      <a:pt x="239103" y="1398587"/>
                      <a:pt x="239103" y="1401564"/>
                      <a:pt x="236131" y="1401564"/>
                    </a:cubicBezTo>
                    <a:cubicBezTo>
                      <a:pt x="236131" y="1401564"/>
                      <a:pt x="233159" y="1404541"/>
                      <a:pt x="230187" y="1404541"/>
                    </a:cubicBezTo>
                    <a:cubicBezTo>
                      <a:pt x="233159" y="1404541"/>
                      <a:pt x="233159" y="1404541"/>
                      <a:pt x="236131" y="1404541"/>
                    </a:cubicBezTo>
                    <a:cubicBezTo>
                      <a:pt x="233159" y="1407519"/>
                      <a:pt x="233159" y="1416450"/>
                      <a:pt x="233159" y="1422404"/>
                    </a:cubicBezTo>
                    <a:cubicBezTo>
                      <a:pt x="233159" y="1422404"/>
                      <a:pt x="233159" y="1422404"/>
                      <a:pt x="233159" y="3452808"/>
                    </a:cubicBezTo>
                    <a:cubicBezTo>
                      <a:pt x="233159" y="3458762"/>
                      <a:pt x="236131" y="3464717"/>
                      <a:pt x="236131" y="3467694"/>
                    </a:cubicBezTo>
                    <a:cubicBezTo>
                      <a:pt x="236131" y="3470671"/>
                      <a:pt x="236131" y="3473648"/>
                      <a:pt x="236131" y="3473648"/>
                    </a:cubicBezTo>
                    <a:cubicBezTo>
                      <a:pt x="265851" y="3473648"/>
                      <a:pt x="393644" y="3473648"/>
                      <a:pt x="988034" y="3473648"/>
                    </a:cubicBezTo>
                    <a:cubicBezTo>
                      <a:pt x="988034" y="3476625"/>
                      <a:pt x="988034" y="3476625"/>
                      <a:pt x="988034" y="3476625"/>
                    </a:cubicBezTo>
                    <a:cubicBezTo>
                      <a:pt x="988034" y="3476625"/>
                      <a:pt x="988034" y="3473648"/>
                      <a:pt x="991006" y="3473648"/>
                    </a:cubicBezTo>
                    <a:cubicBezTo>
                      <a:pt x="988034" y="3473648"/>
                      <a:pt x="988034" y="3473648"/>
                      <a:pt x="988034" y="3473648"/>
                    </a:cubicBezTo>
                    <a:cubicBezTo>
                      <a:pt x="988034" y="3473648"/>
                      <a:pt x="991006" y="3464717"/>
                      <a:pt x="991006" y="3452808"/>
                    </a:cubicBezTo>
                    <a:cubicBezTo>
                      <a:pt x="991006" y="3452808"/>
                      <a:pt x="991006" y="3452808"/>
                      <a:pt x="991006" y="1422404"/>
                    </a:cubicBezTo>
                    <a:cubicBezTo>
                      <a:pt x="991006" y="1416450"/>
                      <a:pt x="991006" y="1410496"/>
                      <a:pt x="991006" y="1407519"/>
                    </a:cubicBezTo>
                    <a:cubicBezTo>
                      <a:pt x="988034" y="1407519"/>
                      <a:pt x="988034" y="1404541"/>
                      <a:pt x="988034" y="1404541"/>
                    </a:cubicBezTo>
                    <a:cubicBezTo>
                      <a:pt x="996950" y="1404541"/>
                      <a:pt x="996950" y="1404541"/>
                      <a:pt x="996950" y="1404541"/>
                    </a:cubicBezTo>
                    <a:cubicBezTo>
                      <a:pt x="993978" y="1404541"/>
                      <a:pt x="991006" y="1401564"/>
                      <a:pt x="988034" y="1401564"/>
                    </a:cubicBezTo>
                    <a:cubicBezTo>
                      <a:pt x="988034" y="1401564"/>
                      <a:pt x="988034" y="1404541"/>
                      <a:pt x="988034" y="1404541"/>
                    </a:cubicBezTo>
                    <a:cubicBezTo>
                      <a:pt x="958315" y="1404541"/>
                      <a:pt x="827549" y="1404541"/>
                      <a:pt x="236131" y="1404541"/>
                    </a:cubicBezTo>
                    <a:cubicBezTo>
                      <a:pt x="236131" y="1401564"/>
                      <a:pt x="239103" y="1401564"/>
                      <a:pt x="239103" y="1401564"/>
                    </a:cubicBezTo>
                    <a:cubicBezTo>
                      <a:pt x="239103" y="1398587"/>
                      <a:pt x="239103" y="1398587"/>
                      <a:pt x="239103" y="1398587"/>
                    </a:cubicBezTo>
                    <a:close/>
                    <a:moveTo>
                      <a:pt x="229707" y="1271587"/>
                    </a:moveTo>
                    <a:cubicBezTo>
                      <a:pt x="229707" y="1271587"/>
                      <a:pt x="229707" y="1271587"/>
                      <a:pt x="997029" y="1271587"/>
                    </a:cubicBezTo>
                    <a:cubicBezTo>
                      <a:pt x="1011899" y="1271587"/>
                      <a:pt x="1026770" y="1277541"/>
                      <a:pt x="1041640" y="1286471"/>
                    </a:cubicBezTo>
                    <a:cubicBezTo>
                      <a:pt x="1053537" y="1295402"/>
                      <a:pt x="1062459" y="1307309"/>
                      <a:pt x="1071381" y="1325170"/>
                    </a:cubicBezTo>
                    <a:cubicBezTo>
                      <a:pt x="1086252" y="1351961"/>
                      <a:pt x="1092200" y="1387683"/>
                      <a:pt x="1092200" y="1423405"/>
                    </a:cubicBezTo>
                    <a:cubicBezTo>
                      <a:pt x="1092200" y="1423405"/>
                      <a:pt x="1092200" y="1423405"/>
                      <a:pt x="1092200" y="3453593"/>
                    </a:cubicBezTo>
                    <a:cubicBezTo>
                      <a:pt x="1092200" y="3480384"/>
                      <a:pt x="1089226" y="3507175"/>
                      <a:pt x="1080304" y="3533967"/>
                    </a:cubicBezTo>
                    <a:cubicBezTo>
                      <a:pt x="1071381" y="3554804"/>
                      <a:pt x="1059485" y="3575642"/>
                      <a:pt x="1041640" y="3590526"/>
                    </a:cubicBezTo>
                    <a:cubicBezTo>
                      <a:pt x="1026770" y="3599457"/>
                      <a:pt x="1011899" y="3608387"/>
                      <a:pt x="997029" y="3608387"/>
                    </a:cubicBezTo>
                    <a:cubicBezTo>
                      <a:pt x="997029" y="3608387"/>
                      <a:pt x="997029" y="3608387"/>
                      <a:pt x="229707" y="3608387"/>
                    </a:cubicBezTo>
                    <a:cubicBezTo>
                      <a:pt x="211862" y="3608387"/>
                      <a:pt x="196992" y="3599457"/>
                      <a:pt x="182121" y="3590526"/>
                    </a:cubicBezTo>
                    <a:cubicBezTo>
                      <a:pt x="170225" y="3581596"/>
                      <a:pt x="161302" y="3569689"/>
                      <a:pt x="152380" y="3554804"/>
                    </a:cubicBezTo>
                    <a:cubicBezTo>
                      <a:pt x="137509" y="3528013"/>
                      <a:pt x="128587" y="3489315"/>
                      <a:pt x="128587" y="3453593"/>
                    </a:cubicBezTo>
                    <a:cubicBezTo>
                      <a:pt x="128587" y="3453593"/>
                      <a:pt x="128587" y="3453593"/>
                      <a:pt x="128587" y="1423405"/>
                    </a:cubicBezTo>
                    <a:cubicBezTo>
                      <a:pt x="128587" y="1396613"/>
                      <a:pt x="134535" y="1369822"/>
                      <a:pt x="143458" y="1346007"/>
                    </a:cubicBezTo>
                    <a:cubicBezTo>
                      <a:pt x="152380" y="1325170"/>
                      <a:pt x="164276" y="1301355"/>
                      <a:pt x="182121" y="1286471"/>
                    </a:cubicBezTo>
                    <a:cubicBezTo>
                      <a:pt x="196992" y="1277541"/>
                      <a:pt x="211862" y="1271587"/>
                      <a:pt x="229707" y="1271587"/>
                    </a:cubicBezTo>
                    <a:close/>
                    <a:moveTo>
                      <a:pt x="2947094" y="485775"/>
                    </a:moveTo>
                    <a:cubicBezTo>
                      <a:pt x="2694169" y="485775"/>
                      <a:pt x="2468024" y="583991"/>
                      <a:pt x="2301391" y="753637"/>
                    </a:cubicBezTo>
                    <a:cubicBezTo>
                      <a:pt x="2134757" y="917330"/>
                      <a:pt x="2033587" y="1149477"/>
                      <a:pt x="2033587" y="1399481"/>
                    </a:cubicBezTo>
                    <a:cubicBezTo>
                      <a:pt x="2033587" y="1652462"/>
                      <a:pt x="2134757" y="1881632"/>
                      <a:pt x="2301391" y="2048302"/>
                    </a:cubicBezTo>
                    <a:cubicBezTo>
                      <a:pt x="2468024" y="2211995"/>
                      <a:pt x="2694169" y="2316163"/>
                      <a:pt x="2947094" y="2316163"/>
                    </a:cubicBezTo>
                    <a:cubicBezTo>
                      <a:pt x="3197044" y="2316163"/>
                      <a:pt x="3426164" y="2211995"/>
                      <a:pt x="3592797" y="2048302"/>
                    </a:cubicBezTo>
                    <a:cubicBezTo>
                      <a:pt x="3756455" y="1881632"/>
                      <a:pt x="3857625" y="1652462"/>
                      <a:pt x="3857625" y="1399481"/>
                    </a:cubicBezTo>
                    <a:cubicBezTo>
                      <a:pt x="3857625" y="1149477"/>
                      <a:pt x="3756455" y="917330"/>
                      <a:pt x="3592797" y="753637"/>
                    </a:cubicBezTo>
                    <a:cubicBezTo>
                      <a:pt x="3426164" y="583991"/>
                      <a:pt x="3197044" y="485775"/>
                      <a:pt x="2947094" y="485775"/>
                    </a:cubicBezTo>
                    <a:close/>
                    <a:moveTo>
                      <a:pt x="2947788" y="350837"/>
                    </a:moveTo>
                    <a:cubicBezTo>
                      <a:pt x="3233484" y="350837"/>
                      <a:pt x="3495372" y="469900"/>
                      <a:pt x="3682859" y="657423"/>
                    </a:cubicBezTo>
                    <a:cubicBezTo>
                      <a:pt x="3873323" y="847923"/>
                      <a:pt x="3989387" y="1109861"/>
                      <a:pt x="3989387" y="1398587"/>
                    </a:cubicBezTo>
                    <a:cubicBezTo>
                      <a:pt x="3989387" y="1687314"/>
                      <a:pt x="3873323" y="1949251"/>
                      <a:pt x="3682859" y="2139751"/>
                    </a:cubicBezTo>
                    <a:cubicBezTo>
                      <a:pt x="3495372" y="2330251"/>
                      <a:pt x="3233484" y="2446337"/>
                      <a:pt x="2947788" y="2446337"/>
                    </a:cubicBezTo>
                    <a:cubicBezTo>
                      <a:pt x="2659116" y="2446337"/>
                      <a:pt x="2397229" y="2330251"/>
                      <a:pt x="2206765" y="2139751"/>
                    </a:cubicBezTo>
                    <a:cubicBezTo>
                      <a:pt x="2019277" y="1949251"/>
                      <a:pt x="1900237" y="1687314"/>
                      <a:pt x="1900237" y="1398587"/>
                    </a:cubicBezTo>
                    <a:cubicBezTo>
                      <a:pt x="1900237" y="1109861"/>
                      <a:pt x="2019277" y="847923"/>
                      <a:pt x="2206765" y="657423"/>
                    </a:cubicBezTo>
                    <a:cubicBezTo>
                      <a:pt x="2397229" y="469900"/>
                      <a:pt x="2659116" y="350837"/>
                      <a:pt x="2947788" y="350837"/>
                    </a:cubicBezTo>
                    <a:close/>
                    <a:moveTo>
                      <a:pt x="2944119" y="134937"/>
                    </a:moveTo>
                    <a:cubicBezTo>
                      <a:pt x="2595998" y="134937"/>
                      <a:pt x="2277630" y="277734"/>
                      <a:pt x="2051500" y="506803"/>
                    </a:cubicBezTo>
                    <a:cubicBezTo>
                      <a:pt x="1822394" y="735872"/>
                      <a:pt x="1679575" y="1051215"/>
                      <a:pt x="1679575" y="1402256"/>
                    </a:cubicBezTo>
                    <a:cubicBezTo>
                      <a:pt x="1679575" y="1750323"/>
                      <a:pt x="1822394" y="2062690"/>
                      <a:pt x="2051500" y="2294734"/>
                    </a:cubicBezTo>
                    <a:cubicBezTo>
                      <a:pt x="2253827" y="2500004"/>
                      <a:pt x="2527563" y="2630901"/>
                      <a:pt x="2828078" y="2660650"/>
                    </a:cubicBezTo>
                    <a:cubicBezTo>
                      <a:pt x="2869734" y="2657675"/>
                      <a:pt x="2905439" y="2654700"/>
                      <a:pt x="2944119" y="2654700"/>
                    </a:cubicBezTo>
                    <a:cubicBezTo>
                      <a:pt x="2982799" y="2654700"/>
                      <a:pt x="3021479" y="2657675"/>
                      <a:pt x="3057184" y="2660650"/>
                    </a:cubicBezTo>
                    <a:cubicBezTo>
                      <a:pt x="3360675" y="2630901"/>
                      <a:pt x="3634411" y="2500004"/>
                      <a:pt x="3839713" y="2294734"/>
                    </a:cubicBezTo>
                    <a:cubicBezTo>
                      <a:pt x="4068819" y="2062690"/>
                      <a:pt x="4211638" y="1750323"/>
                      <a:pt x="4211638" y="1402256"/>
                    </a:cubicBezTo>
                    <a:cubicBezTo>
                      <a:pt x="4211638" y="1051215"/>
                      <a:pt x="4068819" y="735872"/>
                      <a:pt x="3839713" y="506803"/>
                    </a:cubicBezTo>
                    <a:cubicBezTo>
                      <a:pt x="3610608" y="277734"/>
                      <a:pt x="3295216" y="134937"/>
                      <a:pt x="2944119" y="134937"/>
                    </a:cubicBezTo>
                    <a:close/>
                    <a:moveTo>
                      <a:pt x="2944117" y="0"/>
                    </a:moveTo>
                    <a:cubicBezTo>
                      <a:pt x="3331208" y="0"/>
                      <a:pt x="3682566" y="160729"/>
                      <a:pt x="3935664" y="410751"/>
                    </a:cubicBezTo>
                    <a:cubicBezTo>
                      <a:pt x="4185784" y="663749"/>
                      <a:pt x="4346575" y="1014971"/>
                      <a:pt x="4346575" y="1401910"/>
                    </a:cubicBezTo>
                    <a:cubicBezTo>
                      <a:pt x="4346575" y="1785873"/>
                      <a:pt x="4185784" y="2137094"/>
                      <a:pt x="3935664" y="2390093"/>
                    </a:cubicBezTo>
                    <a:cubicBezTo>
                      <a:pt x="3780828" y="2541892"/>
                      <a:pt x="3596216" y="2657974"/>
                      <a:pt x="3390760" y="2726432"/>
                    </a:cubicBezTo>
                    <a:cubicBezTo>
                      <a:pt x="3596216" y="2797867"/>
                      <a:pt x="3780828" y="2913949"/>
                      <a:pt x="3935664" y="3065748"/>
                    </a:cubicBezTo>
                    <a:cubicBezTo>
                      <a:pt x="4185784" y="3315770"/>
                      <a:pt x="4346575" y="3666992"/>
                      <a:pt x="4346575" y="4053931"/>
                    </a:cubicBezTo>
                    <a:cubicBezTo>
                      <a:pt x="4346575" y="4440870"/>
                      <a:pt x="4185784" y="4789115"/>
                      <a:pt x="3935664" y="5042114"/>
                    </a:cubicBezTo>
                    <a:cubicBezTo>
                      <a:pt x="3682566" y="5295113"/>
                      <a:pt x="3331208" y="5449888"/>
                      <a:pt x="2944117" y="5449888"/>
                    </a:cubicBezTo>
                    <a:cubicBezTo>
                      <a:pt x="2557027" y="5449888"/>
                      <a:pt x="2208646" y="5295113"/>
                      <a:pt x="1955548" y="5042114"/>
                    </a:cubicBezTo>
                    <a:cubicBezTo>
                      <a:pt x="1702451" y="4789115"/>
                      <a:pt x="1544637" y="4440870"/>
                      <a:pt x="1544637" y="4053931"/>
                    </a:cubicBezTo>
                    <a:cubicBezTo>
                      <a:pt x="1544637" y="3666992"/>
                      <a:pt x="1702451" y="3315770"/>
                      <a:pt x="1955548" y="3065748"/>
                    </a:cubicBezTo>
                    <a:cubicBezTo>
                      <a:pt x="2107407" y="2913949"/>
                      <a:pt x="2292019" y="2797867"/>
                      <a:pt x="2500452" y="2726432"/>
                    </a:cubicBezTo>
                    <a:cubicBezTo>
                      <a:pt x="2292019" y="2657974"/>
                      <a:pt x="2107407" y="2541892"/>
                      <a:pt x="1955548" y="2390093"/>
                    </a:cubicBezTo>
                    <a:cubicBezTo>
                      <a:pt x="1702451" y="2137094"/>
                      <a:pt x="1544637" y="1785873"/>
                      <a:pt x="1544637" y="1401910"/>
                    </a:cubicBezTo>
                    <a:cubicBezTo>
                      <a:pt x="1544637" y="1014971"/>
                      <a:pt x="1702451" y="663749"/>
                      <a:pt x="1955548" y="410751"/>
                    </a:cubicBezTo>
                    <a:cubicBezTo>
                      <a:pt x="2208646" y="160729"/>
                      <a:pt x="2557027" y="0"/>
                      <a:pt x="2944117"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22" name="Freeform 121"/>
              <p:cNvSpPr>
                <a:spLocks/>
              </p:cNvSpPr>
              <p:nvPr/>
            </p:nvSpPr>
            <p:spPr bwMode="auto">
              <a:xfrm>
                <a:off x="4225055" y="670669"/>
                <a:ext cx="3620371" cy="5086703"/>
              </a:xfrm>
              <a:custGeom>
                <a:avLst/>
                <a:gdLst>
                  <a:gd name="connsiteX0" fmla="*/ 2792888 w 3620372"/>
                  <a:gd name="connsiteY0" fmla="*/ 3135564 h 5086703"/>
                  <a:gd name="connsiteX1" fmla="*/ 3620372 w 3620372"/>
                  <a:gd name="connsiteY1" fmla="*/ 4109294 h 5086703"/>
                  <a:gd name="connsiteX2" fmla="*/ 2792888 w 3620372"/>
                  <a:gd name="connsiteY2" fmla="*/ 5086001 h 5086703"/>
                  <a:gd name="connsiteX3" fmla="*/ 2715497 w 3620372"/>
                  <a:gd name="connsiteY3" fmla="*/ 5020490 h 5086703"/>
                  <a:gd name="connsiteX4" fmla="*/ 2715497 w 3620372"/>
                  <a:gd name="connsiteY4" fmla="*/ 3201075 h 5086703"/>
                  <a:gd name="connsiteX5" fmla="*/ 2792888 w 3620372"/>
                  <a:gd name="connsiteY5" fmla="*/ 3135564 h 5086703"/>
                  <a:gd name="connsiteX6" fmla="*/ 3291619 w 3620372"/>
                  <a:gd name="connsiteY6" fmla="*/ 1291080 h 5086703"/>
                  <a:gd name="connsiteX7" fmla="*/ 3334743 w 3620372"/>
                  <a:gd name="connsiteY7" fmla="*/ 1294055 h 5086703"/>
                  <a:gd name="connsiteX8" fmla="*/ 3391250 w 3620372"/>
                  <a:gd name="connsiteY8" fmla="*/ 1353547 h 5086703"/>
                  <a:gd name="connsiteX9" fmla="*/ 2891609 w 3620372"/>
                  <a:gd name="connsiteY9" fmla="*/ 2168583 h 5086703"/>
                  <a:gd name="connsiteX10" fmla="*/ 2790492 w 3620372"/>
                  <a:gd name="connsiteY10" fmla="*/ 2058523 h 5086703"/>
                  <a:gd name="connsiteX11" fmla="*/ 2846999 w 3620372"/>
                  <a:gd name="connsiteY11" fmla="*/ 2007955 h 5086703"/>
                  <a:gd name="connsiteX12" fmla="*/ 3227677 w 3620372"/>
                  <a:gd name="connsiteY12" fmla="*/ 1386267 h 5086703"/>
                  <a:gd name="connsiteX13" fmla="*/ 3248495 w 3620372"/>
                  <a:gd name="connsiteY13" fmla="*/ 1314877 h 5086703"/>
                  <a:gd name="connsiteX14" fmla="*/ 3291619 w 3620372"/>
                  <a:gd name="connsiteY14" fmla="*/ 1291080 h 5086703"/>
                  <a:gd name="connsiteX15" fmla="*/ 292979 w 3620372"/>
                  <a:gd name="connsiteY15" fmla="*/ 2232 h 5086703"/>
                  <a:gd name="connsiteX16" fmla="*/ 319752 w 3620372"/>
                  <a:gd name="connsiteY16" fmla="*/ 2232 h 5086703"/>
                  <a:gd name="connsiteX17" fmla="*/ 608312 w 3620372"/>
                  <a:gd name="connsiteY17" fmla="*/ 1180564 h 5086703"/>
                  <a:gd name="connsiteX18" fmla="*/ 578563 w 3620372"/>
                  <a:gd name="connsiteY18" fmla="*/ 1207344 h 5086703"/>
                  <a:gd name="connsiteX19" fmla="*/ 37143 w 3620372"/>
                  <a:gd name="connsiteY19" fmla="*/ 1207344 h 5086703"/>
                  <a:gd name="connsiteX20" fmla="*/ 4419 w 3620372"/>
                  <a:gd name="connsiteY20" fmla="*/ 1180564 h 5086703"/>
                  <a:gd name="connsiteX21" fmla="*/ 292979 w 3620372"/>
                  <a:gd name="connsiteY21" fmla="*/ 2232 h 508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20372" h="5086703">
                    <a:moveTo>
                      <a:pt x="2792888" y="3135564"/>
                    </a:moveTo>
                    <a:cubicBezTo>
                      <a:pt x="3263185" y="3212986"/>
                      <a:pt x="3620372" y="3620940"/>
                      <a:pt x="3620372" y="4109294"/>
                    </a:cubicBezTo>
                    <a:cubicBezTo>
                      <a:pt x="3620372" y="4600625"/>
                      <a:pt x="3263185" y="5008579"/>
                      <a:pt x="2792888" y="5086001"/>
                    </a:cubicBezTo>
                    <a:cubicBezTo>
                      <a:pt x="2751216" y="5091956"/>
                      <a:pt x="2715497" y="5059201"/>
                      <a:pt x="2715497" y="5020490"/>
                    </a:cubicBezTo>
                    <a:cubicBezTo>
                      <a:pt x="2715497" y="3201075"/>
                      <a:pt x="2715497" y="3201075"/>
                      <a:pt x="2715497" y="3201075"/>
                    </a:cubicBezTo>
                    <a:cubicBezTo>
                      <a:pt x="2715497" y="3159387"/>
                      <a:pt x="2751216" y="3126631"/>
                      <a:pt x="2792888" y="3135564"/>
                    </a:cubicBezTo>
                    <a:close/>
                    <a:moveTo>
                      <a:pt x="3291619" y="1291080"/>
                    </a:moveTo>
                    <a:cubicBezTo>
                      <a:pt x="3306489" y="1288106"/>
                      <a:pt x="3321359" y="1289593"/>
                      <a:pt x="3334743" y="1294055"/>
                    </a:cubicBezTo>
                    <a:cubicBezTo>
                      <a:pt x="3361509" y="1302979"/>
                      <a:pt x="3385302" y="1323801"/>
                      <a:pt x="3391250" y="1353547"/>
                    </a:cubicBezTo>
                    <a:cubicBezTo>
                      <a:pt x="3477497" y="1716446"/>
                      <a:pt x="3251469" y="2085294"/>
                      <a:pt x="2891609" y="2168583"/>
                    </a:cubicBezTo>
                    <a:cubicBezTo>
                      <a:pt x="2832128" y="2180481"/>
                      <a:pt x="2772647" y="2129913"/>
                      <a:pt x="2790492" y="2058523"/>
                    </a:cubicBezTo>
                    <a:cubicBezTo>
                      <a:pt x="2799414" y="2031752"/>
                      <a:pt x="2823206" y="2013904"/>
                      <a:pt x="2846999" y="2007955"/>
                    </a:cubicBezTo>
                    <a:cubicBezTo>
                      <a:pt x="3123585" y="1942514"/>
                      <a:pt x="3296080" y="1665878"/>
                      <a:pt x="3227677" y="1386267"/>
                    </a:cubicBezTo>
                    <a:cubicBezTo>
                      <a:pt x="3221729" y="1362471"/>
                      <a:pt x="3227677" y="1332725"/>
                      <a:pt x="3248495" y="1314877"/>
                    </a:cubicBezTo>
                    <a:cubicBezTo>
                      <a:pt x="3261879" y="1301492"/>
                      <a:pt x="3276749" y="1294055"/>
                      <a:pt x="3291619" y="1291080"/>
                    </a:cubicBezTo>
                    <a:close/>
                    <a:moveTo>
                      <a:pt x="292979" y="2232"/>
                    </a:moveTo>
                    <a:cubicBezTo>
                      <a:pt x="301903" y="-744"/>
                      <a:pt x="310828" y="-744"/>
                      <a:pt x="319752" y="2232"/>
                    </a:cubicBezTo>
                    <a:cubicBezTo>
                      <a:pt x="646985" y="174816"/>
                      <a:pt x="617236" y="1013931"/>
                      <a:pt x="608312" y="1180564"/>
                    </a:cubicBezTo>
                    <a:cubicBezTo>
                      <a:pt x="608312" y="1195442"/>
                      <a:pt x="593438" y="1207344"/>
                      <a:pt x="578563" y="1207344"/>
                    </a:cubicBezTo>
                    <a:cubicBezTo>
                      <a:pt x="578563" y="1207344"/>
                      <a:pt x="578563" y="1207344"/>
                      <a:pt x="37143" y="1207344"/>
                    </a:cubicBezTo>
                    <a:cubicBezTo>
                      <a:pt x="16319" y="1207344"/>
                      <a:pt x="4419" y="1195442"/>
                      <a:pt x="4419" y="1180564"/>
                    </a:cubicBezTo>
                    <a:cubicBezTo>
                      <a:pt x="-37228" y="210523"/>
                      <a:pt x="227532" y="31987"/>
                      <a:pt x="292979" y="2232"/>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GB" dirty="0"/>
              </a:p>
            </p:txBody>
          </p:sp>
        </p:grpSp>
      </p:grpSp>
      <p:sp>
        <p:nvSpPr>
          <p:cNvPr id="132" name="Title 6"/>
          <p:cNvSpPr txBox="1">
            <a:spLocks/>
          </p:cNvSpPr>
          <p:nvPr/>
        </p:nvSpPr>
        <p:spPr>
          <a:xfrm>
            <a:off x="630000" y="511040"/>
            <a:ext cx="10626264" cy="941796"/>
          </a:xfrm>
          <a:prstGeom prst="rect">
            <a:avLst/>
          </a:prstGeom>
        </p:spPr>
        <p:txBody>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sz="3400" dirty="0" smtClean="0"/>
              <a:t>Made-in Italy </a:t>
            </a:r>
            <a:r>
              <a:rPr lang="en-US" sz="3400" dirty="0"/>
              <a:t>still leading, </a:t>
            </a:r>
            <a:r>
              <a:rPr lang="en-US" sz="3400" dirty="0" smtClean="0"/>
              <a:t>fueled </a:t>
            </a:r>
            <a:r>
              <a:rPr lang="en-US" sz="3400" dirty="0"/>
              <a:t>by apparel, </a:t>
            </a:r>
            <a:r>
              <a:rPr lang="en-US" sz="3400" dirty="0" smtClean="0"/>
              <a:t>handbags </a:t>
            </a:r>
            <a:r>
              <a:rPr lang="en-US" sz="3400" dirty="0"/>
              <a:t>and shoes</a:t>
            </a:r>
          </a:p>
        </p:txBody>
      </p:sp>
      <p:sp>
        <p:nvSpPr>
          <p:cNvPr id="133" name="TextBox 132"/>
          <p:cNvSpPr txBox="1"/>
          <p:nvPr/>
        </p:nvSpPr>
        <p:spPr>
          <a:xfrm>
            <a:off x="5392858" y="1926770"/>
            <a:ext cx="2253872" cy="72571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solidFill>
                  <a:srgbClr val="29BA74"/>
                </a:solidFill>
              </a:rPr>
              <a:t>Clothing</a:t>
            </a:r>
          </a:p>
        </p:txBody>
      </p:sp>
      <p:sp>
        <p:nvSpPr>
          <p:cNvPr id="134" name="TextBox 133"/>
          <p:cNvSpPr txBox="1"/>
          <p:nvPr/>
        </p:nvSpPr>
        <p:spPr>
          <a:xfrm>
            <a:off x="7277218" y="1926770"/>
            <a:ext cx="2253872" cy="72571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solidFill>
                  <a:srgbClr val="29BA74"/>
                </a:solidFill>
              </a:rPr>
              <a:t>Handbags &amp; shoes</a:t>
            </a:r>
          </a:p>
        </p:txBody>
      </p:sp>
      <p:sp>
        <p:nvSpPr>
          <p:cNvPr id="136" name="TextBox 135"/>
          <p:cNvSpPr txBox="1"/>
          <p:nvPr/>
        </p:nvSpPr>
        <p:spPr>
          <a:xfrm>
            <a:off x="9564688" y="1926770"/>
            <a:ext cx="2253872" cy="72571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solidFill>
                  <a:srgbClr val="29BA74"/>
                </a:solidFill>
              </a:rPr>
              <a:t>Cosmetics &amp; perfumes</a:t>
            </a:r>
          </a:p>
        </p:txBody>
      </p:sp>
      <p:pic>
        <p:nvPicPr>
          <p:cNvPr id="137" name="flag_italy"/>
          <p:cNvPicPr>
            <a:picLocks noChangeAspect="1" noChangeArrowheads="1"/>
          </p:cNvPicPr>
          <p:nvPr/>
        </p:nvPicPr>
        <p:blipFill rotWithShape="1">
          <a:blip r:embed="rId81"/>
          <a:srcRect l="16688" r="16688"/>
          <a:stretch/>
        </p:blipFill>
        <p:spPr bwMode="auto">
          <a:xfrm>
            <a:off x="4952765" y="3252441"/>
            <a:ext cx="358909" cy="358909"/>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138" name="flag_usa" descr="Datei:Flag of the United States (Pantone).svg"/>
          <p:cNvPicPr>
            <a:picLocks noChangeAspect="1" noChangeArrowheads="1"/>
          </p:cNvPicPr>
          <p:nvPr/>
        </p:nvPicPr>
        <p:blipFill rotWithShape="1">
          <a:blip r:embed="rId82" cstate="email"/>
          <a:srcRect l="16731" r="16731"/>
          <a:stretch/>
        </p:blipFill>
        <p:spPr bwMode="auto">
          <a:xfrm>
            <a:off x="4952765" y="5660531"/>
            <a:ext cx="358441" cy="358441"/>
          </a:xfrm>
          <a:prstGeom prst="ellipse">
            <a:avLst/>
          </a:prstGeom>
          <a:grpFill/>
          <a:ln w="19050">
            <a:gradFill flip="none" rotWithShape="1">
              <a:gsLst>
                <a:gs pos="0">
                  <a:schemeClr val="accent5"/>
                </a:gs>
                <a:gs pos="100000">
                  <a:schemeClr val="bg1">
                    <a:lumMod val="75000"/>
                  </a:schemeClr>
                </a:gs>
              </a:gsLst>
              <a:lin ang="2700000" scaled="1"/>
              <a:tileRect/>
            </a:gradFill>
          </a:ln>
          <a:extLst/>
        </p:spPr>
      </p:pic>
      <p:pic>
        <p:nvPicPr>
          <p:cNvPr id="139" name="flag_france"/>
          <p:cNvPicPr>
            <a:picLocks noChangeAspect="1" noChangeArrowheads="1"/>
          </p:cNvPicPr>
          <p:nvPr/>
        </p:nvPicPr>
        <p:blipFill rotWithShape="1">
          <a:blip r:embed="rId83"/>
          <a:srcRect l="16688" r="16688"/>
          <a:stretch/>
        </p:blipFill>
        <p:spPr bwMode="auto">
          <a:xfrm>
            <a:off x="4952765" y="4529342"/>
            <a:ext cx="347006" cy="347006"/>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140" name="flag_italy"/>
          <p:cNvPicPr>
            <a:picLocks noChangeAspect="1" noChangeArrowheads="1"/>
          </p:cNvPicPr>
          <p:nvPr/>
        </p:nvPicPr>
        <p:blipFill rotWithShape="1">
          <a:blip r:embed="rId81"/>
          <a:srcRect l="16688" r="16688"/>
          <a:stretch/>
        </p:blipFill>
        <p:spPr bwMode="auto">
          <a:xfrm>
            <a:off x="738415" y="2900456"/>
            <a:ext cx="358909" cy="358909"/>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141" name="flag_france"/>
          <p:cNvPicPr>
            <a:picLocks noChangeAspect="1" noChangeArrowheads="1"/>
          </p:cNvPicPr>
          <p:nvPr/>
        </p:nvPicPr>
        <p:blipFill rotWithShape="1">
          <a:blip r:embed="rId83"/>
          <a:srcRect l="16688" r="16688"/>
          <a:stretch/>
        </p:blipFill>
        <p:spPr bwMode="auto">
          <a:xfrm>
            <a:off x="738415" y="3322095"/>
            <a:ext cx="347006" cy="347006"/>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142" name="flag_usa" descr="Datei:Flag of the United States (Pantone).svg"/>
          <p:cNvPicPr>
            <a:picLocks noChangeAspect="1" noChangeArrowheads="1"/>
          </p:cNvPicPr>
          <p:nvPr/>
        </p:nvPicPr>
        <p:blipFill rotWithShape="1">
          <a:blip r:embed="rId82" cstate="email"/>
          <a:srcRect l="16731" r="16731"/>
          <a:stretch/>
        </p:blipFill>
        <p:spPr bwMode="auto">
          <a:xfrm>
            <a:off x="738415" y="3718943"/>
            <a:ext cx="358441" cy="358441"/>
          </a:xfrm>
          <a:prstGeom prst="ellipse">
            <a:avLst/>
          </a:prstGeom>
          <a:grpFill/>
          <a:ln w="19050">
            <a:gradFill flip="none" rotWithShape="1">
              <a:gsLst>
                <a:gs pos="0">
                  <a:schemeClr val="accent5"/>
                </a:gs>
                <a:gs pos="100000">
                  <a:schemeClr val="bg1">
                    <a:lumMod val="75000"/>
                  </a:schemeClr>
                </a:gs>
              </a:gsLst>
              <a:lin ang="2700000" scaled="1"/>
              <a:tileRect/>
            </a:gradFill>
          </a:ln>
          <a:extLst/>
        </p:spPr>
      </p:pic>
      <p:pic>
        <p:nvPicPr>
          <p:cNvPr id="143" name="flag_germany"/>
          <p:cNvPicPr>
            <a:picLocks noChangeAspect="1" noChangeArrowheads="1"/>
          </p:cNvPicPr>
          <p:nvPr/>
        </p:nvPicPr>
        <p:blipFill rotWithShape="1">
          <a:blip r:embed="rId84"/>
          <a:srcRect l="16666" r="16666"/>
          <a:stretch/>
        </p:blipFill>
        <p:spPr bwMode="auto">
          <a:xfrm>
            <a:off x="738415" y="4587969"/>
            <a:ext cx="359133" cy="359133"/>
          </a:xfrm>
          <a:prstGeom prst="ellipse">
            <a:avLst/>
          </a:prstGeom>
          <a:grpFill/>
          <a:ln w="24689">
            <a:gradFill flip="none" rotWithShape="1">
              <a:gsLst>
                <a:gs pos="0">
                  <a:schemeClr val="accent5"/>
                </a:gs>
                <a:gs pos="100000">
                  <a:schemeClr val="bg1">
                    <a:lumMod val="75000"/>
                  </a:schemeClr>
                </a:gs>
              </a:gsLst>
              <a:lin ang="2700000" scaled="1"/>
              <a:tileRect/>
            </a:gradFill>
          </a:ln>
        </p:spPr>
      </p:pic>
      <p:sp>
        <p:nvSpPr>
          <p:cNvPr id="148"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150" name="TextBox 149"/>
          <p:cNvSpPr txBox="1"/>
          <p:nvPr/>
        </p:nvSpPr>
        <p:spPr>
          <a:xfrm>
            <a:off x="9840913"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Made-in</a:t>
            </a:r>
          </a:p>
        </p:txBody>
      </p:sp>
      <p:sp>
        <p:nvSpPr>
          <p:cNvPr id="123" name="TextBox 122"/>
          <p:cNvSpPr txBox="1"/>
          <p:nvPr/>
        </p:nvSpPr>
        <p:spPr>
          <a:xfrm>
            <a:off x="1196356" y="1855701"/>
            <a:ext cx="2253872" cy="72571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29BA74"/>
                </a:solidFill>
              </a:rPr>
              <a:t>Overall </a:t>
            </a:r>
          </a:p>
        </p:txBody>
      </p:sp>
      <p:sp>
        <p:nvSpPr>
          <p:cNvPr id="124" name="Rectangle 123"/>
          <p:cNvSpPr/>
          <p:nvPr/>
        </p:nvSpPr>
        <p:spPr>
          <a:xfrm>
            <a:off x="9729498" y="4105274"/>
            <a:ext cx="1944877" cy="1091327"/>
          </a:xfrm>
          <a:prstGeom prst="rect">
            <a:avLst/>
          </a:prstGeom>
          <a:noFill/>
          <a:ln w="19050" cap="flat" cmpd="sng" algn="ctr">
            <a:solidFill>
              <a:srgbClr val="29BA74"/>
            </a:solid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b="1" dirty="0">
              <a:solidFill>
                <a:srgbClr val="575757"/>
              </a:solidFill>
              <a:cs typeface="Arial" pitchFamily="34" charset="0"/>
            </a:endParaRPr>
          </a:p>
        </p:txBody>
      </p:sp>
      <p:sp>
        <p:nvSpPr>
          <p:cNvPr id="125" name="Rectangle 124"/>
          <p:cNvSpPr/>
          <p:nvPr/>
        </p:nvSpPr>
        <p:spPr>
          <a:xfrm>
            <a:off x="5769747" y="2884608"/>
            <a:ext cx="3526551" cy="1082839"/>
          </a:xfrm>
          <a:prstGeom prst="rect">
            <a:avLst/>
          </a:prstGeom>
          <a:noFill/>
          <a:ln w="19050" cap="flat" cmpd="sng" algn="ctr">
            <a:solidFill>
              <a:srgbClr val="29BA74"/>
            </a:solid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b="1" dirty="0">
              <a:solidFill>
                <a:srgbClr val="575757"/>
              </a:solidFill>
              <a:cs typeface="Arial" pitchFamily="34" charset="0"/>
            </a:endParaRPr>
          </a:p>
        </p:txBody>
      </p:sp>
      <p:grpSp>
        <p:nvGrpSpPr>
          <p:cNvPr id="135" name="Group 134"/>
          <p:cNvGrpSpPr/>
          <p:nvPr/>
        </p:nvGrpSpPr>
        <p:grpSpPr>
          <a:xfrm>
            <a:off x="202019" y="131021"/>
            <a:ext cx="2636659" cy="427981"/>
            <a:chOff x="202019" y="131021"/>
            <a:chExt cx="2636659" cy="427981"/>
          </a:xfrm>
        </p:grpSpPr>
        <p:sp>
          <p:nvSpPr>
            <p:cNvPr id="146"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147" name="Picture 146"/>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grpSp>
        <p:nvGrpSpPr>
          <p:cNvPr id="127" name="Group 126"/>
          <p:cNvGrpSpPr/>
          <p:nvPr/>
        </p:nvGrpSpPr>
        <p:grpSpPr>
          <a:xfrm>
            <a:off x="1446029" y="1524377"/>
            <a:ext cx="8507921" cy="360000"/>
            <a:chOff x="2468521" y="1441889"/>
            <a:chExt cx="8507921" cy="360000"/>
          </a:xfrm>
        </p:grpSpPr>
        <p:sp>
          <p:nvSpPr>
            <p:cNvPr id="131" name="Rettangolo 36"/>
            <p:cNvSpPr>
              <a:spLocks noChangeArrowheads="1"/>
            </p:cNvSpPr>
            <p:nvPr/>
          </p:nvSpPr>
          <p:spPr bwMode="auto">
            <a:xfrm>
              <a:off x="2725713" y="1441889"/>
              <a:ext cx="8250729" cy="360000"/>
            </a:xfrm>
            <a:prstGeom prst="rect">
              <a:avLst/>
            </a:prstGeom>
            <a:noFill/>
            <a:ln w="9525">
              <a:solidFill>
                <a:schemeClr val="bg2">
                  <a:lumMod val="90000"/>
                </a:schemeClr>
              </a:solidFill>
              <a:prstDash val="solid"/>
              <a:miter lim="800000"/>
              <a:headEnd/>
              <a:tailEnd/>
            </a:ln>
          </p:spPr>
          <p:txBody>
            <a:bodyPr wrap="square">
              <a:noAutofit/>
            </a:bodyPr>
            <a:lstStyle/>
            <a:p>
              <a:pPr algn="ctr"/>
              <a:r>
                <a:rPr lang="en-US" sz="1400" i="1" dirty="0" smtClean="0"/>
                <a:t>Which </a:t>
              </a:r>
              <a:r>
                <a:rPr lang="en-US" sz="1400" i="1" dirty="0"/>
                <a:t>country of manufacturing do you consider the best for luxury products</a:t>
              </a:r>
              <a:r>
                <a:rPr lang="en-US" sz="1400" i="1" dirty="0" smtClean="0"/>
                <a:t>?</a:t>
              </a:r>
              <a:endParaRPr lang="en-US" sz="1400" i="1" dirty="0"/>
            </a:p>
          </p:txBody>
        </p:sp>
        <p:sp>
          <p:nvSpPr>
            <p:cNvPr id="149" name="Rettangolo 36"/>
            <p:cNvSpPr>
              <a:spLocks noChangeAspect="1" noChangeArrowheads="1"/>
            </p:cNvSpPr>
            <p:nvPr/>
          </p:nvSpPr>
          <p:spPr bwMode="auto">
            <a:xfrm>
              <a:off x="2468521" y="1441889"/>
              <a:ext cx="239608" cy="360000"/>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151" name="Freeform 37"/>
            <p:cNvSpPr>
              <a:spLocks noEditPoints="1"/>
            </p:cNvSpPr>
            <p:nvPr/>
          </p:nvSpPr>
          <p:spPr bwMode="auto">
            <a:xfrm>
              <a:off x="2542050" y="1477889"/>
              <a:ext cx="108001" cy="288000"/>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773957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5917" name="think-cell Slide" r:id="rId25" imgW="270" imgH="270" progId="TCLayout.ActiveDocument.1">
                  <p:embed/>
                </p:oleObj>
              </mc:Choice>
              <mc:Fallback>
                <p:oleObj name="think-cell Slide" r:id="rId25" imgW="270" imgH="270" progId="TCLayout.ActiveDocument.1">
                  <p:embed/>
                  <p:pic>
                    <p:nvPicPr>
                      <p:cNvPr id="0" name=""/>
                      <p:cNvPicPr/>
                      <p:nvPr/>
                    </p:nvPicPr>
                    <p:blipFill>
                      <a:blip r:embed="rId26"/>
                      <a:stretch>
                        <a:fillRect/>
                      </a:stretch>
                    </p:blipFill>
                    <p:spPr>
                      <a:xfrm>
                        <a:off x="1588" y="1588"/>
                        <a:ext cx="1587" cy="1587"/>
                      </a:xfrm>
                      <a:prstGeom prst="rect">
                        <a:avLst/>
                      </a:prstGeom>
                    </p:spPr>
                  </p:pic>
                </p:oleObj>
              </mc:Fallback>
            </mc:AlternateContent>
          </a:graphicData>
        </a:graphic>
      </p:graphicFrame>
      <p:sp>
        <p:nvSpPr>
          <p:cNvPr id="39" name="Rectangle 38"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dirty="0" err="1" smtClean="0">
              <a:solidFill>
                <a:srgbClr val="FFFFFF"/>
              </a:solidFill>
              <a:sym typeface="+mn-lt"/>
            </a:endParaRPr>
          </a:p>
        </p:txBody>
      </p:sp>
      <p:sp>
        <p:nvSpPr>
          <p:cNvPr id="2" name="Title 6"/>
          <p:cNvSpPr txBox="1">
            <a:spLocks/>
          </p:cNvSpPr>
          <p:nvPr/>
        </p:nvSpPr>
        <p:spPr>
          <a:xfrm>
            <a:off x="630000" y="622800"/>
            <a:ext cx="10933200" cy="941796"/>
          </a:xfrm>
          <a:prstGeom prst="rect">
            <a:avLst/>
          </a:prstGeom>
        </p:spPr>
        <p:txBody>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sz="3600" dirty="0"/>
              <a:t>Made-in Italy recognized worldwide, </a:t>
            </a:r>
            <a:r>
              <a:rPr lang="en-US" sz="3600" dirty="0" smtClean="0"/>
              <a:t>however </a:t>
            </a:r>
            <a:br>
              <a:rPr lang="en-US" sz="3600" dirty="0" smtClean="0"/>
            </a:br>
            <a:r>
              <a:rPr lang="en-US" sz="3600" dirty="0" smtClean="0"/>
              <a:t>Made-in France preferred in China, Brazil &amp; France</a:t>
            </a:r>
            <a:endParaRPr lang="en-US" sz="3400" dirty="0"/>
          </a:p>
        </p:txBody>
      </p:sp>
      <p:graphicFrame>
        <p:nvGraphicFramePr>
          <p:cNvPr id="3" name="Object 2"/>
          <p:cNvGraphicFramePr>
            <a:graphicFrameLocks noChangeAspect="1"/>
          </p:cNvGraphicFramePr>
          <p:nvPr>
            <p:custDataLst>
              <p:tags r:id="rId4"/>
            </p:custDataLst>
            <p:extLst/>
          </p:nvPr>
        </p:nvGraphicFramePr>
        <p:xfrm>
          <a:off x="1079500" y="2374900"/>
          <a:ext cx="10337948" cy="2451144"/>
        </p:xfrm>
        <a:graphic>
          <a:graphicData uri="http://schemas.openxmlformats.org/presentationml/2006/ole">
            <mc:AlternateContent xmlns:mc="http://schemas.openxmlformats.org/markup-compatibility/2006">
              <mc:Choice xmlns:v="urn:schemas-microsoft-com:vml" Requires="v">
                <p:oleObj spid="_x0000_s1275918" name="Chart" r:id="rId27" imgW="10337948" imgH="2451144" progId="MSGraph.Chart.8">
                  <p:embed followColorScheme="full"/>
                </p:oleObj>
              </mc:Choice>
              <mc:Fallback>
                <p:oleObj name="Chart" r:id="rId27" imgW="10337948" imgH="2451144" progId="MSGraph.Chart.8">
                  <p:embed followColorScheme="full"/>
                  <p:pic>
                    <p:nvPicPr>
                      <p:cNvPr id="0" name=""/>
                      <p:cNvPicPr>
                        <a:picLocks noChangeAspect="1" noChangeArrowheads="1"/>
                      </p:cNvPicPr>
                      <p:nvPr/>
                    </p:nvPicPr>
                    <p:blipFill>
                      <a:blip r:embed="rId28"/>
                      <a:srcRect/>
                      <a:stretch>
                        <a:fillRect/>
                      </a:stretch>
                    </p:blipFill>
                    <p:spPr bwMode="auto">
                      <a:xfrm>
                        <a:off x="1079500" y="2374900"/>
                        <a:ext cx="10337948" cy="2451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Placeholder 3"/>
          <p:cNvSpPr>
            <a:spLocks noGrp="1"/>
          </p:cNvSpPr>
          <p:nvPr>
            <p:custDataLst>
              <p:tags r:id="rId5"/>
            </p:custDataLst>
          </p:nvPr>
        </p:nvSpPr>
        <p:spPr bwMode="gray">
          <a:xfrm>
            <a:off x="965200" y="3859213"/>
            <a:ext cx="1587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17BFBA29-8C50-4668-95B7-4E3CB1FA6580}" type="datetime'''''''''''''2''''''''0'''''''''''''''''''''''''''''''''">
              <a:rPr lang="en-US" altLang="en-US"/>
              <a:pPr/>
              <a:t>20</a:t>
            </a:fld>
            <a:endParaRPr lang="en-US" dirty="0">
              <a:sym typeface="+mn-lt"/>
            </a:endParaRPr>
          </a:p>
        </p:txBody>
      </p:sp>
      <p:sp>
        <p:nvSpPr>
          <p:cNvPr id="7" name="Text Placeholder 3"/>
          <p:cNvSpPr>
            <a:spLocks noGrp="1"/>
          </p:cNvSpPr>
          <p:nvPr>
            <p:custDataLst>
              <p:tags r:id="rId6"/>
            </p:custDataLst>
          </p:nvPr>
        </p:nvSpPr>
        <p:spPr bwMode="gray">
          <a:xfrm>
            <a:off x="1044575" y="4633913"/>
            <a:ext cx="79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247B4867-A729-4EC9-A6E1-A001C6A1A1A6}" type="datetime'''''''''''''''''''''''''''''''''0'''''">
              <a:rPr lang="en-US" altLang="en-US"/>
              <a:pPr/>
              <a:t>0</a:t>
            </a:fld>
            <a:endParaRPr lang="en-US" dirty="0">
              <a:sym typeface="+mn-lt"/>
            </a:endParaRPr>
          </a:p>
        </p:txBody>
      </p:sp>
      <p:sp>
        <p:nvSpPr>
          <p:cNvPr id="5" name="Text Placeholder 3"/>
          <p:cNvSpPr>
            <a:spLocks noGrp="1"/>
          </p:cNvSpPr>
          <p:nvPr>
            <p:custDataLst>
              <p:tags r:id="rId7"/>
            </p:custDataLst>
          </p:nvPr>
        </p:nvSpPr>
        <p:spPr bwMode="gray">
          <a:xfrm>
            <a:off x="965200" y="3090863"/>
            <a:ext cx="1587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70C5E1A1-3C86-44E2-B925-29E75A91B1A9}" type="datetime'''''''''''''''''''''''4''''''''''''''''''''''0'''''''''''">
              <a:rPr lang="en-US" altLang="en-US"/>
              <a:pPr/>
              <a:t>40</a:t>
            </a:fld>
            <a:endParaRPr lang="en-US" dirty="0">
              <a:sym typeface="+mn-lt"/>
            </a:endParaRPr>
          </a:p>
        </p:txBody>
      </p:sp>
      <p:sp>
        <p:nvSpPr>
          <p:cNvPr id="4" name="Text Placeholder 3"/>
          <p:cNvSpPr>
            <a:spLocks noGrp="1"/>
          </p:cNvSpPr>
          <p:nvPr>
            <p:custDataLst>
              <p:tags r:id="rId8"/>
            </p:custDataLst>
          </p:nvPr>
        </p:nvSpPr>
        <p:spPr bwMode="gray">
          <a:xfrm>
            <a:off x="965200" y="2398713"/>
            <a:ext cx="1587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A2CFE4C-E657-4D1D-A9B8-AAA0EC706690}" type="datetime'''''''''''''''''''''80'''''''''''''''''''''''''''''''">
              <a:rPr lang="en-US" altLang="en-US"/>
              <a:pPr/>
              <a:t>80</a:t>
            </a:fld>
            <a:endParaRPr lang="en-US" dirty="0">
              <a:sym typeface="+mn-lt"/>
            </a:endParaRPr>
          </a:p>
        </p:txBody>
      </p:sp>
      <p:sp useBgFill="1">
        <p:nvSpPr>
          <p:cNvPr id="10" name="Freeform 9"/>
          <p:cNvSpPr/>
          <p:nvPr>
            <p:custDataLst>
              <p:tags r:id="rId9"/>
            </p:custDataLst>
          </p:nvPr>
        </p:nvSpPr>
        <p:spPr bwMode="gray">
          <a:xfrm>
            <a:off x="1117600" y="2806700"/>
            <a:ext cx="146051" cy="96839"/>
          </a:xfrm>
          <a:custGeom>
            <a:avLst/>
            <a:gdLst/>
            <a:ahLst/>
            <a:cxnLst/>
            <a:rect l="0" t="0" r="0" b="0"/>
            <a:pathLst>
              <a:path w="146051" h="96839">
                <a:moveTo>
                  <a:pt x="0" y="39688"/>
                </a:moveTo>
                <a:lnTo>
                  <a:pt x="146050" y="0"/>
                </a:lnTo>
                <a:lnTo>
                  <a:pt x="146050" y="57150"/>
                </a:lnTo>
                <a:lnTo>
                  <a:pt x="0" y="96838"/>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useBgFill="1">
        <p:nvSpPr>
          <p:cNvPr id="13" name="Freeform 12"/>
          <p:cNvSpPr/>
          <p:nvPr>
            <p:custDataLst>
              <p:tags r:id="rId10"/>
            </p:custDataLst>
          </p:nvPr>
        </p:nvSpPr>
        <p:spPr bwMode="gray">
          <a:xfrm>
            <a:off x="4021138" y="2814638"/>
            <a:ext cx="412751" cy="79376"/>
          </a:xfrm>
          <a:custGeom>
            <a:avLst/>
            <a:gdLst/>
            <a:ahLst/>
            <a:cxnLst/>
            <a:rect l="0" t="0" r="0" b="0"/>
            <a:pathLst>
              <a:path w="412751" h="79376">
                <a:moveTo>
                  <a:pt x="0" y="22225"/>
                </a:moveTo>
                <a:lnTo>
                  <a:pt x="82550" y="0"/>
                </a:lnTo>
                <a:lnTo>
                  <a:pt x="165100" y="22225"/>
                </a:lnTo>
                <a:lnTo>
                  <a:pt x="247650" y="0"/>
                </a:lnTo>
                <a:lnTo>
                  <a:pt x="330200" y="22225"/>
                </a:lnTo>
                <a:lnTo>
                  <a:pt x="412750" y="0"/>
                </a:lnTo>
                <a:lnTo>
                  <a:pt x="412750" y="57150"/>
                </a:lnTo>
                <a:lnTo>
                  <a:pt x="330200" y="79375"/>
                </a:lnTo>
                <a:lnTo>
                  <a:pt x="247650" y="57150"/>
                </a:lnTo>
                <a:lnTo>
                  <a:pt x="165100" y="79375"/>
                </a:lnTo>
                <a:lnTo>
                  <a:pt x="82550" y="57150"/>
                </a:lnTo>
                <a:lnTo>
                  <a:pt x="0" y="79375"/>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9" name="Freeform 8"/>
          <p:cNvSpPr/>
          <p:nvPr>
            <p:custDataLst>
              <p:tags r:id="rId11"/>
            </p:custDataLst>
          </p:nvPr>
        </p:nvSpPr>
        <p:spPr bwMode="gray">
          <a:xfrm>
            <a:off x="1117600" y="2863850"/>
            <a:ext cx="146051" cy="39689"/>
          </a:xfrm>
          <a:custGeom>
            <a:avLst/>
            <a:gdLst/>
            <a:ahLst/>
            <a:cxnLst/>
            <a:rect l="0" t="0" r="0" b="0"/>
            <a:pathLst>
              <a:path w="146051" h="39689">
                <a:moveTo>
                  <a:pt x="0" y="39688"/>
                </a:moveTo>
                <a:lnTo>
                  <a:pt x="146050" y="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custDataLst>
              <p:tags r:id="rId12"/>
            </p:custDataLst>
          </p:nvPr>
        </p:nvSpPr>
        <p:spPr bwMode="gray">
          <a:xfrm>
            <a:off x="4021138" y="2871788"/>
            <a:ext cx="412751" cy="22226"/>
          </a:xfrm>
          <a:custGeom>
            <a:avLst/>
            <a:gdLst/>
            <a:ahLst/>
            <a:cxnLst/>
            <a:rect l="0" t="0" r="0" b="0"/>
            <a:pathLst>
              <a:path w="412751" h="22226">
                <a:moveTo>
                  <a:pt x="0" y="22225"/>
                </a:moveTo>
                <a:lnTo>
                  <a:pt x="82550" y="0"/>
                </a:lnTo>
                <a:lnTo>
                  <a:pt x="165100" y="22225"/>
                </a:lnTo>
                <a:lnTo>
                  <a:pt x="247650" y="0"/>
                </a:lnTo>
                <a:lnTo>
                  <a:pt x="330200" y="22225"/>
                </a:lnTo>
                <a:lnTo>
                  <a:pt x="412750" y="0"/>
                </a:lnTo>
              </a:path>
            </a:pathLst>
          </a:custGeom>
          <a:noFill/>
          <a:ln w="9525" cap="rnd">
            <a:solidFill>
              <a:srgbClr val="29BA74"/>
            </a:solidFill>
            <a:prstDash val="solid"/>
            <a:round/>
            <a:headEnd type="none"/>
            <a:tailEnd type="none"/>
          </a:ln>
          <a:extLst>
            <a:ext uri="{909E8E84-426E-40dd-AFC4-6F175D3DCCD1}">
              <a14:hiddenFill xmlns:a14="http://schemas.microsoft.com/office/drawing/2010/main">
                <a:solidFill>
                  <a:scrgbClr r="0" g="0" b="0"/>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custDataLst>
              <p:tags r:id="rId13"/>
            </p:custDataLst>
          </p:nvPr>
        </p:nvSpPr>
        <p:spPr bwMode="gray">
          <a:xfrm>
            <a:off x="1117600" y="2806700"/>
            <a:ext cx="146051" cy="39689"/>
          </a:xfrm>
          <a:custGeom>
            <a:avLst/>
            <a:gdLst/>
            <a:ahLst/>
            <a:cxnLst/>
            <a:rect l="0" t="0" r="0" b="0"/>
            <a:pathLst>
              <a:path w="146051" h="39689">
                <a:moveTo>
                  <a:pt x="0" y="39688"/>
                </a:moveTo>
                <a:lnTo>
                  <a:pt x="146050" y="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custDataLst>
              <p:tags r:id="rId14"/>
            </p:custDataLst>
          </p:nvPr>
        </p:nvSpPr>
        <p:spPr bwMode="gray">
          <a:xfrm>
            <a:off x="4021138" y="2814638"/>
            <a:ext cx="412751" cy="22226"/>
          </a:xfrm>
          <a:custGeom>
            <a:avLst/>
            <a:gdLst/>
            <a:ahLst/>
            <a:cxnLst/>
            <a:rect l="0" t="0" r="0" b="0"/>
            <a:pathLst>
              <a:path w="412751" h="22226">
                <a:moveTo>
                  <a:pt x="0" y="22225"/>
                </a:moveTo>
                <a:lnTo>
                  <a:pt x="82550" y="0"/>
                </a:lnTo>
                <a:lnTo>
                  <a:pt x="165100" y="22225"/>
                </a:lnTo>
                <a:lnTo>
                  <a:pt x="247650" y="0"/>
                </a:lnTo>
                <a:lnTo>
                  <a:pt x="330200" y="22225"/>
                </a:lnTo>
                <a:lnTo>
                  <a:pt x="412750" y="0"/>
                </a:lnTo>
              </a:path>
            </a:pathLst>
          </a:custGeom>
          <a:noFill/>
          <a:ln w="9525" cap="rnd">
            <a:solidFill>
              <a:srgbClr val="29BA74"/>
            </a:solidFill>
            <a:prstDash val="solid"/>
            <a:round/>
            <a:headEnd type="none"/>
            <a:tailEnd type="none"/>
          </a:ln>
          <a:extLst>
            <a:ext uri="{909E8E84-426E-40dd-AFC4-6F175D3DCCD1}">
              <a14:hiddenFill xmlns:a14="http://schemas.microsoft.com/office/drawing/2010/main">
                <a:solidFill>
                  <a:scrgbClr r="0" g="0" b="0"/>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flag_usa"/>
          <p:cNvPicPr>
            <a:picLocks noChangeAspect="1" noChangeArrowheads="1"/>
          </p:cNvPicPr>
          <p:nvPr/>
        </p:nvPicPr>
        <p:blipFill rotWithShape="1">
          <a:blip r:embed="rId29" cstate="email"/>
          <a:srcRect l="16731" r="16731"/>
          <a:stretch/>
        </p:blipFill>
        <p:spPr bwMode="auto">
          <a:xfrm>
            <a:off x="2019730" y="4903733"/>
            <a:ext cx="358441" cy="358441"/>
          </a:xfrm>
          <a:prstGeom prst="ellipse">
            <a:avLst/>
          </a:prstGeom>
          <a:grpFill/>
          <a:ln w="19050">
            <a:gradFill flip="none" rotWithShape="1">
              <a:gsLst>
                <a:gs pos="0">
                  <a:schemeClr val="accent5"/>
                </a:gs>
                <a:gs pos="100000">
                  <a:schemeClr val="bg1">
                    <a:lumMod val="75000"/>
                  </a:schemeClr>
                </a:gs>
              </a:gsLst>
              <a:lin ang="2700000" scaled="1"/>
              <a:tileRect/>
            </a:gradFill>
          </a:ln>
          <a:extLst/>
        </p:spPr>
      </p:pic>
      <p:pic>
        <p:nvPicPr>
          <p:cNvPr id="15" name="flag_unitedkingdom"/>
          <p:cNvPicPr>
            <a:picLocks noChangeAspect="1" noChangeArrowheads="1"/>
          </p:cNvPicPr>
          <p:nvPr/>
        </p:nvPicPr>
        <p:blipFill rotWithShape="1">
          <a:blip r:embed="rId30"/>
          <a:srcRect l="21282" r="21467"/>
          <a:stretch/>
        </p:blipFill>
        <p:spPr bwMode="auto">
          <a:xfrm>
            <a:off x="3037334" y="4903733"/>
            <a:ext cx="359133" cy="359133"/>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16" name="flag_italy"/>
          <p:cNvPicPr>
            <a:picLocks noChangeAspect="1" noChangeArrowheads="1"/>
          </p:cNvPicPr>
          <p:nvPr/>
        </p:nvPicPr>
        <p:blipFill rotWithShape="1">
          <a:blip r:embed="rId31"/>
          <a:srcRect l="16688" r="16688"/>
          <a:stretch/>
        </p:blipFill>
        <p:spPr bwMode="auto">
          <a:xfrm>
            <a:off x="4055630" y="4903733"/>
            <a:ext cx="358909" cy="358909"/>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17" name="flag_china">
            <a:hlinkClick r:id="rId32"/>
          </p:cNvPr>
          <p:cNvPicPr preferRelativeResize="0">
            <a:picLocks noChangeArrowheads="1"/>
          </p:cNvPicPr>
          <p:nvPr/>
        </p:nvPicPr>
        <p:blipFill rotWithShape="1">
          <a:blip r:embed="rId33" cstate="email"/>
          <a:srcRect l="16666" r="16666"/>
          <a:stretch/>
        </p:blipFill>
        <p:spPr bwMode="gray">
          <a:xfrm>
            <a:off x="8116463" y="4903733"/>
            <a:ext cx="359133" cy="359133"/>
          </a:xfrm>
          <a:prstGeom prst="ellipse">
            <a:avLst/>
          </a:prstGeom>
          <a:grpFill/>
          <a:ln w="19050">
            <a:gradFill flip="none" rotWithShape="1">
              <a:gsLst>
                <a:gs pos="0">
                  <a:schemeClr val="accent5"/>
                </a:gs>
                <a:gs pos="100000">
                  <a:schemeClr val="bg1">
                    <a:lumMod val="75000"/>
                  </a:schemeClr>
                </a:gs>
              </a:gsLst>
              <a:lin ang="2700000" scaled="1"/>
              <a:tileRect/>
            </a:gradFill>
          </a:ln>
          <a:extLst/>
        </p:spPr>
      </p:pic>
      <p:pic>
        <p:nvPicPr>
          <p:cNvPr id="18" name="flag_france"/>
          <p:cNvPicPr>
            <a:picLocks noChangeAspect="1" noChangeArrowheads="1"/>
          </p:cNvPicPr>
          <p:nvPr/>
        </p:nvPicPr>
        <p:blipFill rotWithShape="1">
          <a:blip r:embed="rId34"/>
          <a:srcRect l="16688" r="16688"/>
          <a:stretch/>
        </p:blipFill>
        <p:spPr bwMode="auto">
          <a:xfrm>
            <a:off x="5073702" y="4903733"/>
            <a:ext cx="347006" cy="347006"/>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19" name="flag_germany"/>
          <p:cNvPicPr>
            <a:picLocks noChangeAspect="1" noChangeArrowheads="1"/>
          </p:cNvPicPr>
          <p:nvPr/>
        </p:nvPicPr>
        <p:blipFill rotWithShape="1">
          <a:blip r:embed="rId35"/>
          <a:srcRect l="16666" r="16666"/>
          <a:stretch/>
        </p:blipFill>
        <p:spPr bwMode="auto">
          <a:xfrm>
            <a:off x="6079871" y="4903733"/>
            <a:ext cx="359133" cy="359133"/>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20" name="Picture 20">
            <a:hlinkClick r:id="rId36"/>
          </p:cNvPr>
          <p:cNvPicPr preferRelativeResize="0">
            <a:picLocks noChangeArrowheads="1"/>
          </p:cNvPicPr>
          <p:nvPr/>
        </p:nvPicPr>
        <p:blipFill rotWithShape="1">
          <a:blip r:embed="rId37" cstate="email"/>
          <a:srcRect l="16666" r="16666"/>
          <a:stretch/>
        </p:blipFill>
        <p:spPr bwMode="gray">
          <a:xfrm>
            <a:off x="7098167" y="4903733"/>
            <a:ext cx="359133" cy="359133"/>
          </a:xfrm>
          <a:prstGeom prst="ellipse">
            <a:avLst/>
          </a:prstGeom>
          <a:grpFill/>
          <a:ln w="24689">
            <a:gradFill flip="none" rotWithShape="1">
              <a:gsLst>
                <a:gs pos="0">
                  <a:schemeClr val="accent5"/>
                </a:gs>
                <a:gs pos="100000">
                  <a:schemeClr val="bg1">
                    <a:lumMod val="75000"/>
                  </a:schemeClr>
                </a:gs>
              </a:gsLst>
              <a:lin ang="2700000" scaled="1"/>
              <a:tileRect/>
            </a:gradFill>
          </a:ln>
        </p:spPr>
      </p:pic>
      <p:sp>
        <p:nvSpPr>
          <p:cNvPr id="21" name="TextBox 20"/>
          <p:cNvSpPr txBox="1"/>
          <p:nvPr/>
        </p:nvSpPr>
        <p:spPr>
          <a:xfrm>
            <a:off x="1011273" y="1968275"/>
            <a:ext cx="1838280" cy="366424"/>
          </a:xfrm>
          <a:prstGeom prst="rect">
            <a:avLst/>
          </a:prstGeom>
          <a:noFill/>
        </p:spPr>
        <p:txBody>
          <a:bodyPr wrap="square" tIns="90000" bIns="90000" rtlCol="0" anchor="t" anchorCtr="0">
            <a:spAutoFit/>
          </a:bodyPr>
          <a:lstStyle/>
          <a:p>
            <a:pPr fontAlgn="base">
              <a:buClr>
                <a:srgbClr val="177B57"/>
              </a:buClr>
              <a:buSzPct val="100000"/>
            </a:pPr>
            <a:r>
              <a:rPr lang="en-US" sz="1200" dirty="0" smtClean="0">
                <a:solidFill>
                  <a:srgbClr val="575757"/>
                </a:solidFill>
                <a:cs typeface="Arial" pitchFamily="34" charset="0"/>
              </a:rPr>
              <a:t>Respondents (%)</a:t>
            </a:r>
            <a:endParaRPr lang="en-US" sz="1200" dirty="0">
              <a:solidFill>
                <a:srgbClr val="575757"/>
              </a:solidFill>
              <a:cs typeface="Arial" pitchFamily="34" charset="0"/>
            </a:endParaRPr>
          </a:p>
        </p:txBody>
      </p:sp>
      <p:sp>
        <p:nvSpPr>
          <p:cNvPr id="22" name="Rettangolo 36"/>
          <p:cNvSpPr>
            <a:spLocks noChangeArrowheads="1"/>
          </p:cNvSpPr>
          <p:nvPr/>
        </p:nvSpPr>
        <p:spPr bwMode="auto">
          <a:xfrm>
            <a:off x="3195800" y="1926737"/>
            <a:ext cx="5983887" cy="276999"/>
          </a:xfrm>
          <a:prstGeom prst="rect">
            <a:avLst/>
          </a:prstGeom>
          <a:noFill/>
          <a:ln w="9525">
            <a:noFill/>
            <a:miter lim="800000"/>
            <a:headEnd/>
            <a:tailEnd/>
          </a:ln>
        </p:spPr>
        <p:txBody>
          <a:bodyPr wrap="square" lIns="0" tIns="0" rIns="0" bIns="0" anchor="ctr">
            <a:noAutofit/>
          </a:bodyPr>
          <a:lstStyle/>
          <a:p>
            <a:pPr algn="ctr"/>
            <a:r>
              <a:rPr lang="en-US" sz="1200" dirty="0" smtClean="0">
                <a:solidFill>
                  <a:srgbClr val="575757"/>
                </a:solidFill>
                <a:cs typeface="Arial" pitchFamily="34" charset="0"/>
              </a:rPr>
              <a:t>Focus </a:t>
            </a:r>
            <a:r>
              <a:rPr lang="en-US" sz="1200" dirty="0">
                <a:solidFill>
                  <a:srgbClr val="575757"/>
                </a:solidFill>
                <a:cs typeface="Arial" pitchFamily="34" charset="0"/>
              </a:rPr>
              <a:t>on </a:t>
            </a:r>
            <a:r>
              <a:rPr lang="en-US" sz="1200" dirty="0" smtClean="0">
                <a:solidFill>
                  <a:srgbClr val="575757"/>
                </a:solidFill>
                <a:cs typeface="Arial" pitchFamily="34" charset="0"/>
              </a:rPr>
              <a:t>personal luxury</a:t>
            </a:r>
            <a:r>
              <a:rPr lang="en-US" sz="1200" baseline="30000" dirty="0" smtClean="0">
                <a:solidFill>
                  <a:srgbClr val="575757"/>
                </a:solidFill>
                <a:cs typeface="Arial" pitchFamily="34" charset="0"/>
              </a:rPr>
              <a:t>1</a:t>
            </a:r>
            <a:endParaRPr lang="en-US" sz="1200" dirty="0">
              <a:solidFill>
                <a:srgbClr val="575757"/>
              </a:solidFill>
              <a:cs typeface="Arial" pitchFamily="34" charset="0"/>
            </a:endParaRPr>
          </a:p>
        </p:txBody>
      </p:sp>
      <p:pic>
        <p:nvPicPr>
          <p:cNvPr id="23" name="flag_japan">
            <a:hlinkClick r:id="rId38"/>
          </p:cNvPr>
          <p:cNvPicPr preferRelativeResize="0">
            <a:picLocks noChangeArrowheads="1"/>
          </p:cNvPicPr>
          <p:nvPr/>
        </p:nvPicPr>
        <p:blipFill rotWithShape="1">
          <a:blip r:embed="rId39" cstate="email"/>
          <a:srcRect l="16666" r="16666"/>
          <a:stretch/>
        </p:blipFill>
        <p:spPr bwMode="auto">
          <a:xfrm>
            <a:off x="9134759" y="4903733"/>
            <a:ext cx="359133" cy="359133"/>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24" name="flag_southkorea">
            <a:hlinkClick r:id="rId40"/>
          </p:cNvPr>
          <p:cNvPicPr>
            <a:picLocks noChangeArrowheads="1"/>
          </p:cNvPicPr>
          <p:nvPr/>
        </p:nvPicPr>
        <p:blipFill rotWithShape="1">
          <a:blip r:embed="rId41" cstate="email"/>
          <a:srcRect l="16666" r="16666"/>
          <a:stretch/>
        </p:blipFill>
        <p:spPr bwMode="gray">
          <a:xfrm>
            <a:off x="11171352" y="4903733"/>
            <a:ext cx="359133" cy="359133"/>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25" name="flag_brazil"/>
          <p:cNvPicPr preferRelativeResize="0">
            <a:picLocks/>
          </p:cNvPicPr>
          <p:nvPr/>
        </p:nvPicPr>
        <p:blipFill rotWithShape="1">
          <a:blip r:embed="rId42" cstate="email"/>
          <a:srcRect l="16666" r="16666"/>
          <a:stretch/>
        </p:blipFill>
        <p:spPr>
          <a:xfrm>
            <a:off x="10153055" y="4903733"/>
            <a:ext cx="359134" cy="359134"/>
          </a:xfrm>
          <a:prstGeom prst="ellipse">
            <a:avLst/>
          </a:prstGeom>
          <a:grpFill/>
          <a:ln w="19050">
            <a:gradFill flip="none" rotWithShape="1">
              <a:gsLst>
                <a:gs pos="0">
                  <a:schemeClr val="accent5"/>
                </a:gs>
                <a:gs pos="100000">
                  <a:schemeClr val="bg1">
                    <a:lumMod val="75000"/>
                  </a:schemeClr>
                </a:gs>
              </a:gsLst>
              <a:lin ang="2700000" scaled="1"/>
              <a:tileRect/>
            </a:gradFill>
          </a:ln>
          <a:extLst/>
        </p:spPr>
      </p:pic>
      <p:cxnSp>
        <p:nvCxnSpPr>
          <p:cNvPr id="27" name="Straight Connector 26"/>
          <p:cNvCxnSpPr/>
          <p:nvPr>
            <p:custDataLst>
              <p:tags r:id="rId15"/>
            </p:custDataLst>
          </p:nvPr>
        </p:nvCxnSpPr>
        <p:spPr bwMode="gray">
          <a:xfrm>
            <a:off x="2820988" y="5853113"/>
            <a:ext cx="285750" cy="0"/>
          </a:xfrm>
          <a:prstGeom prst="line">
            <a:avLst/>
          </a:prstGeom>
          <a:ln w="9525" cap="rnd">
            <a:solidFill>
              <a:srgbClr val="29BA74"/>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custDataLst>
              <p:tags r:id="rId16"/>
            </p:custDataLst>
          </p:nvPr>
        </p:nvCxnSpPr>
        <p:spPr bwMode="gray">
          <a:xfrm>
            <a:off x="5087938" y="5853113"/>
            <a:ext cx="285750" cy="0"/>
          </a:xfrm>
          <a:prstGeom prst="line">
            <a:avLst/>
          </a:prstGeom>
          <a:ln w="9525" cap="rnd">
            <a:solidFill>
              <a:srgbClr val="008AC2"/>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custDataLst>
              <p:tags r:id="rId17"/>
            </p:custDataLst>
          </p:nvPr>
        </p:nvCxnSpPr>
        <p:spPr bwMode="gray">
          <a:xfrm>
            <a:off x="7354888" y="5853113"/>
            <a:ext cx="285750" cy="0"/>
          </a:xfrm>
          <a:prstGeom prst="line">
            <a:avLst/>
          </a:prstGeom>
          <a:ln w="9525" cap="rnd">
            <a:solidFill>
              <a:srgbClr val="E71C57"/>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sp>
        <p:nvSpPr>
          <p:cNvPr id="29" name="Isosceles Triangle 28"/>
          <p:cNvSpPr/>
          <p:nvPr>
            <p:custDataLst>
              <p:tags r:id="rId18"/>
            </p:custDataLst>
          </p:nvPr>
        </p:nvSpPr>
        <p:spPr bwMode="gray">
          <a:xfrm>
            <a:off x="7459663" y="5815013"/>
            <a:ext cx="76200" cy="76200"/>
          </a:xfrm>
          <a:prstGeom prst="triangle">
            <a:avLst/>
          </a:prstGeom>
          <a:solidFill>
            <a:srgbClr val="E71C57"/>
          </a:solidFill>
          <a:ln w="9525" cap="rnd" cmpd="sng" algn="ctr">
            <a:solidFill>
              <a:srgbClr val="E71C5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smtClean="0">
              <a:solidFill>
                <a:srgbClr val="FFFFFF"/>
              </a:solidFill>
            </a:endParaRPr>
          </a:p>
        </p:txBody>
      </p:sp>
      <p:sp>
        <p:nvSpPr>
          <p:cNvPr id="30" name="Rectangle 29"/>
          <p:cNvSpPr/>
          <p:nvPr>
            <p:custDataLst>
              <p:tags r:id="rId19"/>
            </p:custDataLst>
          </p:nvPr>
        </p:nvSpPr>
        <p:spPr bwMode="gray">
          <a:xfrm>
            <a:off x="5192713" y="5815013"/>
            <a:ext cx="76200" cy="76200"/>
          </a:xfrm>
          <a:prstGeom prst="rect">
            <a:avLst/>
          </a:prstGeom>
          <a:solidFill>
            <a:srgbClr val="008AC2"/>
          </a:solidFill>
          <a:ln w="9525" cap="rnd" cmpd="sng" algn="ctr">
            <a:solidFill>
              <a:srgbClr val="008A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smtClean="0">
              <a:solidFill>
                <a:srgbClr val="FFFFFF"/>
              </a:solidFill>
            </a:endParaRPr>
          </a:p>
        </p:txBody>
      </p:sp>
      <p:sp>
        <p:nvSpPr>
          <p:cNvPr id="31" name="Oval 30"/>
          <p:cNvSpPr/>
          <p:nvPr>
            <p:custDataLst>
              <p:tags r:id="rId20"/>
            </p:custDataLst>
          </p:nvPr>
        </p:nvSpPr>
        <p:spPr bwMode="gray">
          <a:xfrm>
            <a:off x="2925763" y="5815013"/>
            <a:ext cx="76200" cy="76200"/>
          </a:xfrm>
          <a:prstGeom prst="ellipse">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smtClean="0">
              <a:solidFill>
                <a:srgbClr val="FFFFFF"/>
              </a:solidFill>
            </a:endParaRPr>
          </a:p>
        </p:txBody>
      </p:sp>
      <p:sp>
        <p:nvSpPr>
          <p:cNvPr id="32" name="Text Placeholder 3"/>
          <p:cNvSpPr>
            <a:spLocks noGrp="1"/>
          </p:cNvSpPr>
          <p:nvPr>
            <p:custDataLst>
              <p:tags r:id="rId21"/>
            </p:custDataLst>
          </p:nvPr>
        </p:nvSpPr>
        <p:spPr bwMode="gray">
          <a:xfrm>
            <a:off x="7691438" y="5754688"/>
            <a:ext cx="9144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619CC79C-4188-461B-8932-FE445DF9AE05}" type="datetime'''''M''''a''''''''''d''''''''e'' ''''''in'''''' ''''US'">
              <a:rPr lang="en-GB" altLang="en-US" sz="1400">
                <a:sym typeface="+mn-lt"/>
              </a:rPr>
              <a:pPr/>
              <a:t>Made in US</a:t>
            </a:fld>
            <a:r>
              <a:rPr lang="en-GB" altLang="en-US" sz="1400" dirty="0" smtClean="0">
                <a:sym typeface="+mn-lt"/>
              </a:rPr>
              <a:t>	</a:t>
            </a:r>
            <a:endParaRPr lang="en-GB" sz="1400" dirty="0">
              <a:sym typeface="+mn-lt"/>
            </a:endParaRPr>
          </a:p>
        </p:txBody>
      </p:sp>
      <p:sp>
        <p:nvSpPr>
          <p:cNvPr id="34" name="Text Placeholder 3"/>
          <p:cNvSpPr>
            <a:spLocks noGrp="1"/>
          </p:cNvSpPr>
          <p:nvPr>
            <p:custDataLst>
              <p:tags r:id="rId22"/>
            </p:custDataLst>
          </p:nvPr>
        </p:nvSpPr>
        <p:spPr bwMode="gray">
          <a:xfrm>
            <a:off x="5424488" y="5754688"/>
            <a:ext cx="18288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8A774FC-C83D-4547-81C9-BFC4C344A797}" type="datetime'''''M''''''ad''''''''e'' in'' Fr''''''''''a''''n''c''''''''e'">
              <a:rPr lang="en-GB" altLang="en-US" sz="1400">
                <a:sym typeface="+mn-lt"/>
              </a:rPr>
              <a:pPr/>
              <a:t>Made in France</a:t>
            </a:fld>
            <a:r>
              <a:rPr lang="en-GB" altLang="en-US" sz="1400" dirty="0" smtClean="0">
                <a:sym typeface="+mn-lt"/>
              </a:rPr>
              <a:t>	</a:t>
            </a:r>
            <a:endParaRPr lang="en-GB" sz="1400" dirty="0">
              <a:sym typeface="+mn-lt"/>
            </a:endParaRPr>
          </a:p>
        </p:txBody>
      </p:sp>
      <p:sp>
        <p:nvSpPr>
          <p:cNvPr id="33" name="Text Placeholder 3"/>
          <p:cNvSpPr>
            <a:spLocks noGrp="1"/>
          </p:cNvSpPr>
          <p:nvPr>
            <p:custDataLst>
              <p:tags r:id="rId23"/>
            </p:custDataLst>
          </p:nvPr>
        </p:nvSpPr>
        <p:spPr bwMode="gray">
          <a:xfrm>
            <a:off x="3157538" y="5754688"/>
            <a:ext cx="18288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1E321A50-0CEE-46E7-9B7B-B4289D533143}" type="datetime'M''''''''a''''''de ''''''i''n ''''It''''al''''''''y'''''''">
              <a:rPr lang="en-GB" altLang="en-US" sz="1400">
                <a:sym typeface="+mn-lt"/>
              </a:rPr>
              <a:pPr/>
              <a:t>Made in Italy</a:t>
            </a:fld>
            <a:r>
              <a:rPr lang="en-GB" altLang="en-US" sz="1400" dirty="0" smtClean="0">
                <a:sym typeface="+mn-lt"/>
              </a:rPr>
              <a:t>	</a:t>
            </a:r>
            <a:endParaRPr lang="en-GB" sz="1400" dirty="0">
              <a:sym typeface="+mn-lt"/>
            </a:endParaRPr>
          </a:p>
        </p:txBody>
      </p:sp>
      <p:pic>
        <p:nvPicPr>
          <p:cNvPr id="42" name="flag_italy"/>
          <p:cNvPicPr>
            <a:picLocks noChangeAspect="1" noChangeArrowheads="1"/>
          </p:cNvPicPr>
          <p:nvPr/>
        </p:nvPicPr>
        <p:blipFill rotWithShape="1">
          <a:blip r:embed="rId31"/>
          <a:srcRect l="16688" r="16688"/>
          <a:stretch/>
        </p:blipFill>
        <p:spPr bwMode="auto">
          <a:xfrm>
            <a:off x="3481179" y="6062211"/>
            <a:ext cx="358909" cy="358909"/>
          </a:xfrm>
          <a:prstGeom prst="ellipse">
            <a:avLst/>
          </a:prstGeom>
          <a:grpFill/>
          <a:ln w="24689">
            <a:gradFill flip="none" rotWithShape="1">
              <a:gsLst>
                <a:gs pos="0">
                  <a:schemeClr val="accent5"/>
                </a:gs>
                <a:gs pos="100000">
                  <a:schemeClr val="bg1">
                    <a:lumMod val="75000"/>
                  </a:schemeClr>
                </a:gs>
              </a:gsLst>
              <a:lin ang="2700000" scaled="1"/>
              <a:tileRect/>
            </a:gradFill>
          </a:ln>
        </p:spPr>
      </p:pic>
      <p:pic>
        <p:nvPicPr>
          <p:cNvPr id="44" name="flag_usa"/>
          <p:cNvPicPr>
            <a:picLocks noChangeAspect="1" noChangeArrowheads="1"/>
          </p:cNvPicPr>
          <p:nvPr/>
        </p:nvPicPr>
        <p:blipFill rotWithShape="1">
          <a:blip r:embed="rId29" cstate="email"/>
          <a:srcRect l="16731" r="16731"/>
          <a:stretch/>
        </p:blipFill>
        <p:spPr bwMode="auto">
          <a:xfrm>
            <a:off x="7981410" y="6062211"/>
            <a:ext cx="358441" cy="358441"/>
          </a:xfrm>
          <a:prstGeom prst="ellipse">
            <a:avLst/>
          </a:prstGeom>
          <a:grpFill/>
          <a:ln w="19050">
            <a:gradFill flip="none" rotWithShape="1">
              <a:gsLst>
                <a:gs pos="0">
                  <a:schemeClr val="accent5"/>
                </a:gs>
                <a:gs pos="100000">
                  <a:schemeClr val="bg1">
                    <a:lumMod val="75000"/>
                  </a:schemeClr>
                </a:gs>
              </a:gsLst>
              <a:lin ang="2700000" scaled="1"/>
              <a:tileRect/>
            </a:gradFill>
          </a:ln>
          <a:extLst/>
        </p:spPr>
      </p:pic>
      <p:sp>
        <p:nvSpPr>
          <p:cNvPr id="37" name="Rettangolo 36"/>
          <p:cNvSpPr>
            <a:spLocks noChangeArrowheads="1"/>
          </p:cNvSpPr>
          <p:nvPr/>
        </p:nvSpPr>
        <p:spPr bwMode="auto">
          <a:xfrm>
            <a:off x="1964994" y="1626279"/>
            <a:ext cx="8445500" cy="338554"/>
          </a:xfrm>
          <a:prstGeom prst="rect">
            <a:avLst/>
          </a:prstGeom>
          <a:noFill/>
          <a:ln w="9525">
            <a:noFill/>
            <a:miter lim="800000"/>
            <a:headEnd/>
            <a:tailEnd/>
          </a:ln>
        </p:spPr>
        <p:txBody>
          <a:bodyPr wrap="square">
            <a:spAutoFit/>
          </a:bodyPr>
          <a:lstStyle/>
          <a:p>
            <a:pPr algn="ctr">
              <a:spcBef>
                <a:spcPct val="50000"/>
              </a:spcBef>
            </a:pPr>
            <a:r>
              <a:rPr lang="en-US" sz="1600" dirty="0" smtClean="0">
                <a:solidFill>
                  <a:srgbClr val="575757"/>
                </a:solidFill>
                <a:cs typeface="Arial" pitchFamily="34" charset="0"/>
              </a:rPr>
              <a:t>Made-in preference by consumer nationality</a:t>
            </a:r>
          </a:p>
        </p:txBody>
      </p:sp>
      <p:pic>
        <p:nvPicPr>
          <p:cNvPr id="43" name="flag_france"/>
          <p:cNvPicPr>
            <a:picLocks noChangeAspect="1" noChangeArrowheads="1"/>
          </p:cNvPicPr>
          <p:nvPr/>
        </p:nvPicPr>
        <p:blipFill rotWithShape="1">
          <a:blip r:embed="rId34"/>
          <a:srcRect l="16688" r="16688"/>
          <a:stretch/>
        </p:blipFill>
        <p:spPr bwMode="auto">
          <a:xfrm>
            <a:off x="5797189" y="6062211"/>
            <a:ext cx="347006" cy="347006"/>
          </a:xfrm>
          <a:prstGeom prst="ellipse">
            <a:avLst/>
          </a:prstGeom>
          <a:grpFill/>
          <a:ln w="24689">
            <a:gradFill flip="none" rotWithShape="1">
              <a:gsLst>
                <a:gs pos="0">
                  <a:schemeClr val="accent5"/>
                </a:gs>
                <a:gs pos="100000">
                  <a:schemeClr val="bg1">
                    <a:lumMod val="75000"/>
                  </a:schemeClr>
                </a:gs>
              </a:gsLst>
              <a:lin ang="2700000" scaled="1"/>
              <a:tileRect/>
            </a:gradFill>
          </a:ln>
        </p:spPr>
      </p:pic>
      <p:sp>
        <p:nvSpPr>
          <p:cNvPr id="46"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48" name="TextBox 47"/>
          <p:cNvSpPr txBox="1"/>
          <p:nvPr/>
        </p:nvSpPr>
        <p:spPr>
          <a:xfrm>
            <a:off x="9840913"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Made-in</a:t>
            </a:r>
          </a:p>
        </p:txBody>
      </p:sp>
      <p:sp>
        <p:nvSpPr>
          <p:cNvPr id="54" name="TextBox 53"/>
          <p:cNvSpPr txBox="1"/>
          <p:nvPr/>
        </p:nvSpPr>
        <p:spPr>
          <a:xfrm>
            <a:off x="316964" y="4720488"/>
            <a:ext cx="1768314" cy="72571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solidFill>
                  <a:srgbClr val="29BA74"/>
                </a:solidFill>
              </a:rPr>
              <a:t>Overall</a:t>
            </a:r>
          </a:p>
        </p:txBody>
      </p:sp>
      <p:grpSp>
        <p:nvGrpSpPr>
          <p:cNvPr id="58" name="Group 57"/>
          <p:cNvGrpSpPr/>
          <p:nvPr/>
        </p:nvGrpSpPr>
        <p:grpSpPr>
          <a:xfrm>
            <a:off x="202019" y="131021"/>
            <a:ext cx="2636659" cy="427981"/>
            <a:chOff x="202019" y="131021"/>
            <a:chExt cx="2636659" cy="427981"/>
          </a:xfrm>
        </p:grpSpPr>
        <p:sp>
          <p:nvSpPr>
            <p:cNvPr id="59"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60" name="Picture 5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
        <p:nvSpPr>
          <p:cNvPr id="50" name="ee4pFootnotes"/>
          <p:cNvSpPr>
            <a:spLocks noChangeArrowheads="1"/>
          </p:cNvSpPr>
          <p:nvPr/>
        </p:nvSpPr>
        <p:spPr bwMode="auto">
          <a:xfrm>
            <a:off x="629999" y="6453188"/>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1. Excluding cars, luxury boats, design and lighting</a:t>
            </a:r>
            <a:endParaRPr lang="en-US" sz="1000" dirty="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p>
        </p:txBody>
      </p:sp>
    </p:spTree>
    <p:extLst>
      <p:ext uri="{BB962C8B-B14F-4D97-AF65-F5344CB8AC3E}">
        <p14:creationId xmlns:p14="http://schemas.microsoft.com/office/powerpoint/2010/main" val="4057772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850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52" name="Picture 8"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3" y="4762"/>
            <a:ext cx="12197504"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23128" y="0"/>
            <a:ext cx="12225395" cy="6858000"/>
          </a:xfrm>
          <a:prstGeom prst="rect">
            <a:avLst/>
          </a:prstGeom>
          <a:solidFill>
            <a:srgbClr val="FFFFFF">
              <a:alpha val="85000"/>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grpSp>
        <p:nvGrpSpPr>
          <p:cNvPr id="3" name="Group 2"/>
          <p:cNvGrpSpPr/>
          <p:nvPr/>
        </p:nvGrpSpPr>
        <p:grpSpPr>
          <a:xfrm>
            <a:off x="1889731" y="923700"/>
            <a:ext cx="8412538" cy="5010600"/>
            <a:chOff x="1972085" y="1237559"/>
            <a:chExt cx="8412538" cy="5010600"/>
          </a:xfrm>
        </p:grpSpPr>
        <p:sp>
          <p:nvSpPr>
            <p:cNvPr id="99" name="Rectangle 98"/>
            <p:cNvSpPr/>
            <p:nvPr/>
          </p:nvSpPr>
          <p:spPr>
            <a:xfrm>
              <a:off x="6777054" y="3358388"/>
              <a:ext cx="3607569" cy="2837249"/>
            </a:xfrm>
            <a:prstGeom prst="rect">
              <a:avLst/>
            </a:prstGeom>
            <a:solidFill>
              <a:srgbClr val="29BA74">
                <a:alpha val="60000"/>
              </a:srgbClr>
            </a:solidFill>
            <a:ln w="5715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147" tIns="47073" rIns="94147" bIns="47073"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sp>
          <p:nvSpPr>
            <p:cNvPr id="100" name="Rectangle 99"/>
            <p:cNvSpPr/>
            <p:nvPr/>
          </p:nvSpPr>
          <p:spPr>
            <a:xfrm>
              <a:off x="4099679" y="1237559"/>
              <a:ext cx="2524126" cy="4958078"/>
            </a:xfrm>
            <a:prstGeom prst="rect">
              <a:avLst/>
            </a:prstGeom>
            <a:solidFill>
              <a:srgbClr val="FFFFFF">
                <a:alpha val="60000"/>
              </a:srgbClr>
            </a:solidFill>
            <a:ln w="39228"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147" tIns="47073" rIns="94147" bIns="47073"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sp>
          <p:nvSpPr>
            <p:cNvPr id="101" name="ee4pHeader1"/>
            <p:cNvSpPr txBox="1"/>
            <p:nvPr/>
          </p:nvSpPr>
          <p:spPr>
            <a:xfrm>
              <a:off x="4344904" y="2450480"/>
              <a:ext cx="2033677" cy="1541779"/>
            </a:xfrm>
            <a:prstGeom prst="rect">
              <a:avLst/>
            </a:prstGeom>
            <a:noFill/>
            <a:ln w="28575" cap="rnd">
              <a:noFill/>
            </a:ln>
            <a:extLst>
              <a:ext uri="{91240B29-F687-4f45-9708-019B960494DF}">
                <a14:hiddenLine xmlns:a14="http://schemas.microsoft.com/office/drawing/2010/main" w="28575" cap="rnd">
                  <a:solidFill>
                    <a:schemeClr val="tx1"/>
                  </a:solidFill>
                </a14:hiddenLine>
              </a:ext>
            </a:extLst>
          </p:spPr>
          <p:txBody>
            <a:bodyPr wrap="square" lIns="0" tIns="0" rIns="0" bIns="0" rtlCol="0" anchor="b">
              <a:noAutofit/>
            </a:bodyPr>
            <a:lstStyle/>
            <a:p>
              <a:pPr marL="0" lvl="3" algn="ctr"/>
              <a:r>
                <a:rPr lang="en-US" sz="2800" b="1" dirty="0" smtClean="0">
                  <a:solidFill>
                    <a:srgbClr val="575757"/>
                  </a:solidFill>
                </a:rPr>
                <a:t>True Luxury Consumers Global market trends </a:t>
              </a:r>
              <a:endParaRPr lang="en-US" sz="2800" b="1" dirty="0">
                <a:solidFill>
                  <a:srgbClr val="575757"/>
                </a:solidFill>
              </a:endParaRPr>
            </a:p>
          </p:txBody>
        </p:sp>
        <p:pic>
          <p:nvPicPr>
            <p:cNvPr id="102" name="Picture 10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2757" y="4176687"/>
              <a:ext cx="1425939" cy="1408114"/>
            </a:xfrm>
            <a:prstGeom prst="rect">
              <a:avLst/>
            </a:prstGeom>
          </p:spPr>
        </p:pic>
        <p:sp>
          <p:nvSpPr>
            <p:cNvPr id="103" name="Oval 102"/>
            <p:cNvSpPr/>
            <p:nvPr/>
          </p:nvSpPr>
          <p:spPr>
            <a:xfrm>
              <a:off x="4220117" y="1300983"/>
              <a:ext cx="356485" cy="356485"/>
            </a:xfrm>
            <a:prstGeom prst="ellipse">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b="1" dirty="0">
                  <a:solidFill>
                    <a:schemeClr val="bg1"/>
                  </a:solidFill>
                </a:rPr>
                <a:t>1</a:t>
              </a:r>
            </a:p>
          </p:txBody>
        </p:sp>
        <p:sp>
          <p:nvSpPr>
            <p:cNvPr id="104" name="Rectangle 103"/>
            <p:cNvSpPr/>
            <p:nvPr/>
          </p:nvSpPr>
          <p:spPr>
            <a:xfrm>
              <a:off x="6777054" y="1237559"/>
              <a:ext cx="3607569" cy="2030403"/>
            </a:xfrm>
            <a:prstGeom prst="rect">
              <a:avLst/>
            </a:prstGeom>
            <a:solidFill>
              <a:srgbClr val="FFFFFF">
                <a:alpha val="60000"/>
              </a:srgbClr>
            </a:solidFill>
            <a:ln w="39228"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147" tIns="47073" rIns="94147" bIns="47073"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pic>
          <p:nvPicPr>
            <p:cNvPr id="105" name="Picture 104"/>
            <p:cNvPicPr>
              <a:picLocks noChangeAspect="1"/>
            </p:cNvPicPr>
            <p:nvPr/>
          </p:nvPicPr>
          <p:blipFill rotWithShape="1">
            <a:blip r:embed="rId10">
              <a:extLst>
                <a:ext uri="{28A0092B-C50C-407E-A947-70E740481C1C}">
                  <a14:useLocalDpi xmlns:a14="http://schemas.microsoft.com/office/drawing/2010/main" val="0"/>
                </a:ext>
              </a:extLst>
            </a:blip>
            <a:srcRect l="16666" r="16666"/>
            <a:stretch/>
          </p:blipFill>
          <p:spPr>
            <a:xfrm>
              <a:off x="7900710" y="4219072"/>
              <a:ext cx="1362734" cy="1362732"/>
            </a:xfrm>
            <a:prstGeom prst="ellipse">
              <a:avLst/>
            </a:prstGeom>
            <a:grpFill/>
            <a:ln w="39228">
              <a:gradFill flip="none" rotWithShape="1">
                <a:gsLst>
                  <a:gs pos="0">
                    <a:schemeClr val="accent4"/>
                  </a:gs>
                  <a:gs pos="100000">
                    <a:schemeClr val="accent3"/>
                  </a:gs>
                </a:gsLst>
                <a:lin ang="2700000" scaled="1"/>
                <a:tileRect/>
              </a:gradFill>
            </a:ln>
          </p:spPr>
        </p:pic>
        <p:pic>
          <p:nvPicPr>
            <p:cNvPr id="106" name="Picture 105"/>
            <p:cNvPicPr>
              <a:picLocks noChangeAspect="1"/>
            </p:cNvPicPr>
            <p:nvPr/>
          </p:nvPicPr>
          <p:blipFill rotWithShape="1">
            <a:blip r:embed="rId11"/>
            <a:srcRect l="14684" t="-819" r="14013" b="-4746"/>
            <a:stretch/>
          </p:blipFill>
          <p:spPr>
            <a:xfrm>
              <a:off x="7899471" y="1779905"/>
              <a:ext cx="1362734" cy="1362732"/>
            </a:xfrm>
            <a:prstGeom prst="ellipse">
              <a:avLst/>
            </a:prstGeom>
            <a:grpFill/>
            <a:ln w="39228">
              <a:gradFill flip="none" rotWithShape="1">
                <a:gsLst>
                  <a:gs pos="0">
                    <a:schemeClr val="accent4"/>
                  </a:gs>
                  <a:gs pos="100000">
                    <a:schemeClr val="accent3"/>
                  </a:gs>
                </a:gsLst>
                <a:lin ang="2700000" scaled="1"/>
                <a:tileRect/>
              </a:gradFill>
            </a:ln>
          </p:spPr>
        </p:pic>
        <p:sp>
          <p:nvSpPr>
            <p:cNvPr id="107" name="ee4pHeader1"/>
            <p:cNvSpPr txBox="1"/>
            <p:nvPr/>
          </p:nvSpPr>
          <p:spPr>
            <a:xfrm>
              <a:off x="7267770" y="3399685"/>
              <a:ext cx="3075614" cy="481857"/>
            </a:xfrm>
            <a:prstGeom prst="rect">
              <a:avLst/>
            </a:prstGeom>
            <a:noFill/>
            <a:ln cap="rnd">
              <a:noFill/>
            </a:ln>
          </p:spPr>
          <p:txBody>
            <a:bodyPr wrap="square" lIns="0" tIns="0" rIns="0" bIns="0" rtlCol="0" anchor="b">
              <a:noAutofit/>
            </a:bodyPr>
            <a:lstStyle/>
            <a:p>
              <a:pPr marL="0" lvl="3" algn="ctr"/>
              <a:r>
                <a:rPr lang="en-US" sz="2800" b="1" dirty="0" smtClean="0">
                  <a:solidFill>
                    <a:srgbClr val="FFFFFF"/>
                  </a:solidFill>
                </a:rPr>
                <a:t>Focus: Chinese</a:t>
              </a:r>
              <a:endParaRPr lang="en-US" sz="2800" b="1" dirty="0">
                <a:solidFill>
                  <a:srgbClr val="FFFFFF"/>
                </a:solidFill>
              </a:endParaRPr>
            </a:p>
          </p:txBody>
        </p:sp>
        <p:sp>
          <p:nvSpPr>
            <p:cNvPr id="108" name="ee4pHeader2"/>
            <p:cNvSpPr txBox="1"/>
            <p:nvPr/>
          </p:nvSpPr>
          <p:spPr>
            <a:xfrm>
              <a:off x="7267770" y="1238297"/>
              <a:ext cx="3075614" cy="481857"/>
            </a:xfrm>
            <a:prstGeom prst="rect">
              <a:avLst/>
            </a:prstGeom>
            <a:noFill/>
            <a:ln cap="rnd">
              <a:noFill/>
            </a:ln>
          </p:spPr>
          <p:txBody>
            <a:bodyPr wrap="square" lIns="0" tIns="0" rIns="0" bIns="0" rtlCol="0" anchor="b">
              <a:noAutofit/>
            </a:bodyPr>
            <a:lstStyle/>
            <a:p>
              <a:pPr marL="0" lvl="3" algn="ctr"/>
              <a:endParaRPr lang="en-US" sz="2800" b="1" dirty="0" smtClean="0">
                <a:solidFill>
                  <a:srgbClr val="575757"/>
                </a:solidFill>
              </a:endParaRPr>
            </a:p>
            <a:p>
              <a:pPr marL="0" lvl="3" algn="ctr"/>
              <a:r>
                <a:rPr lang="en-US" sz="2800" b="1" dirty="0" smtClean="0">
                  <a:solidFill>
                    <a:srgbClr val="575757"/>
                  </a:solidFill>
                </a:rPr>
                <a:t>Focus: Millennials</a:t>
              </a:r>
              <a:endParaRPr lang="en-US" sz="2800" b="1" dirty="0">
                <a:solidFill>
                  <a:srgbClr val="575757"/>
                </a:solidFill>
              </a:endParaRPr>
            </a:p>
          </p:txBody>
        </p:sp>
        <p:sp>
          <p:nvSpPr>
            <p:cNvPr id="109" name="Oval 108"/>
            <p:cNvSpPr/>
            <p:nvPr/>
          </p:nvSpPr>
          <p:spPr>
            <a:xfrm>
              <a:off x="6948914" y="3462371"/>
              <a:ext cx="356485" cy="356485"/>
            </a:xfrm>
            <a:prstGeom prst="ellipse">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b="1" dirty="0">
                  <a:solidFill>
                    <a:srgbClr val="29BA74"/>
                  </a:solidFill>
                </a:rPr>
                <a:t>3</a:t>
              </a:r>
            </a:p>
          </p:txBody>
        </p:sp>
        <p:sp>
          <p:nvSpPr>
            <p:cNvPr id="110" name="Oval 109"/>
            <p:cNvSpPr/>
            <p:nvPr/>
          </p:nvSpPr>
          <p:spPr>
            <a:xfrm>
              <a:off x="6899636" y="1300983"/>
              <a:ext cx="356485" cy="356485"/>
            </a:xfrm>
            <a:prstGeom prst="ellipse">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b="1" dirty="0" smtClean="0">
                  <a:solidFill>
                    <a:schemeClr val="bg1"/>
                  </a:solidFill>
                </a:rPr>
                <a:t>2</a:t>
              </a:r>
            </a:p>
          </p:txBody>
        </p:sp>
        <p:cxnSp>
          <p:nvCxnSpPr>
            <p:cNvPr id="53" name="Straight Connector 52"/>
            <p:cNvCxnSpPr/>
            <p:nvPr/>
          </p:nvCxnSpPr>
          <p:spPr>
            <a:xfrm flipV="1">
              <a:off x="3771796" y="3429596"/>
              <a:ext cx="0" cy="1303541"/>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56" name="ColumnHeader"/>
            <p:cNvSpPr>
              <a:spLocks noChangeArrowheads="1"/>
            </p:cNvSpPr>
            <p:nvPr/>
          </p:nvSpPr>
          <p:spPr bwMode="gray">
            <a:xfrm>
              <a:off x="2098251" y="4328747"/>
              <a:ext cx="1540822" cy="181081"/>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29BA74">
                      <a:lumMod val="100000"/>
                    </a:srgbClr>
                  </a:solidFill>
                  <a:latin typeface="Trebuchet MS" panose="020B0603020202020204" pitchFamily="34" charset="0"/>
                  <a:cs typeface="Arial" pitchFamily="34" charset="0"/>
                </a:rPr>
                <a:t>Communication</a:t>
              </a:r>
              <a:br>
                <a:rPr lang="en-US" sz="1600" b="1" dirty="0" smtClean="0">
                  <a:solidFill>
                    <a:srgbClr val="29BA74">
                      <a:lumMod val="100000"/>
                    </a:srgbClr>
                  </a:solidFill>
                  <a:latin typeface="Trebuchet MS" panose="020B0603020202020204" pitchFamily="34" charset="0"/>
                  <a:cs typeface="Arial" pitchFamily="34" charset="0"/>
                </a:rPr>
              </a:br>
              <a:r>
                <a:rPr lang="en-US" sz="1600" b="1" dirty="0" smtClean="0">
                  <a:solidFill>
                    <a:srgbClr val="29BA74">
                      <a:lumMod val="100000"/>
                    </a:srgbClr>
                  </a:solidFill>
                  <a:latin typeface="Trebuchet MS" panose="020B0603020202020204" pitchFamily="34" charset="0"/>
                  <a:cs typeface="Arial" pitchFamily="34" charset="0"/>
                </a:rPr>
                <a:t>&amp; Media</a:t>
              </a:r>
              <a:endParaRPr lang="en-US" sz="1600" b="1" dirty="0">
                <a:solidFill>
                  <a:srgbClr val="29BA74">
                    <a:lumMod val="100000"/>
                  </a:srgbClr>
                </a:solidFill>
                <a:latin typeface="Trebuchet MS" panose="020B0603020202020204" pitchFamily="34" charset="0"/>
                <a:cs typeface="Arial" pitchFamily="34" charset="0"/>
              </a:endParaRPr>
            </a:p>
          </p:txBody>
        </p:sp>
        <p:sp>
          <p:nvSpPr>
            <p:cNvPr id="57" name="ColumnHeader"/>
            <p:cNvSpPr>
              <a:spLocks noChangeArrowheads="1"/>
            </p:cNvSpPr>
            <p:nvPr/>
          </p:nvSpPr>
          <p:spPr bwMode="gray">
            <a:xfrm>
              <a:off x="1972085" y="4328474"/>
              <a:ext cx="1694610" cy="362707"/>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400" i="1" dirty="0" smtClean="0">
                  <a:solidFill>
                    <a:srgbClr val="03522D"/>
                  </a:solidFill>
                  <a:latin typeface="Trebuchet MS" panose="020B0603020202020204" pitchFamily="34" charset="0"/>
                  <a:cs typeface="Arial" pitchFamily="34" charset="0"/>
                </a:rPr>
                <a:t>"How to reach them"</a:t>
              </a:r>
              <a:endParaRPr lang="en-US" sz="1400" i="1" dirty="0">
                <a:solidFill>
                  <a:srgbClr val="03522D"/>
                </a:solidFill>
                <a:latin typeface="Trebuchet MS" panose="020B0603020202020204" pitchFamily="34" charset="0"/>
                <a:cs typeface="Arial" pitchFamily="34" charset="0"/>
              </a:endParaRPr>
            </a:p>
          </p:txBody>
        </p:sp>
        <p:grpSp>
          <p:nvGrpSpPr>
            <p:cNvPr id="58" name="Group 57"/>
            <p:cNvGrpSpPr/>
            <p:nvPr/>
          </p:nvGrpSpPr>
          <p:grpSpPr>
            <a:xfrm>
              <a:off x="2540009" y="3417617"/>
              <a:ext cx="612000" cy="576000"/>
              <a:chOff x="721127" y="5276112"/>
              <a:chExt cx="612000" cy="576000"/>
            </a:xfrm>
          </p:grpSpPr>
          <p:sp>
            <p:nvSpPr>
              <p:cNvPr id="59" name="Oval 58"/>
              <p:cNvSpPr/>
              <p:nvPr/>
            </p:nvSpPr>
            <p:spPr bwMode="gray">
              <a:xfrm>
                <a:off x="721127" y="5276112"/>
                <a:ext cx="612000" cy="576000"/>
              </a:xfrm>
              <a:prstGeom prst="ellipse">
                <a:avLst/>
              </a:prstGeom>
              <a:solidFill>
                <a:schemeClr val="bg1"/>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a:solidFill>
                    <a:schemeClr val="bg1">
                      <a:lumMod val="50000"/>
                    </a:schemeClr>
                  </a:solidFill>
                </a:endParaRPr>
              </a:p>
            </p:txBody>
          </p:sp>
          <p:sp>
            <p:nvSpPr>
              <p:cNvPr id="60" name="AutoShape 8"/>
              <p:cNvSpPr>
                <a:spLocks noChangeAspect="1" noChangeArrowheads="1" noTextEdit="1"/>
              </p:cNvSpPr>
              <p:nvPr/>
            </p:nvSpPr>
            <p:spPr bwMode="auto">
              <a:xfrm>
                <a:off x="810434" y="5360675"/>
                <a:ext cx="431904" cy="40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61" name="Freeform 10"/>
              <p:cNvSpPr>
                <a:spLocks/>
              </p:cNvSpPr>
              <p:nvPr/>
            </p:nvSpPr>
            <p:spPr bwMode="auto">
              <a:xfrm>
                <a:off x="978352" y="5579463"/>
                <a:ext cx="96068" cy="148339"/>
              </a:xfrm>
              <a:custGeom>
                <a:avLst/>
                <a:gdLst>
                  <a:gd name="T0" fmla="*/ 409 w 512"/>
                  <a:gd name="T1" fmla="*/ 0 h 840"/>
                  <a:gd name="T2" fmla="*/ 306 w 512"/>
                  <a:gd name="T3" fmla="*/ 140 h 840"/>
                  <a:gd name="T4" fmla="*/ 253 w 512"/>
                  <a:gd name="T5" fmla="*/ 166 h 840"/>
                  <a:gd name="T6" fmla="*/ 253 w 512"/>
                  <a:gd name="T7" fmla="*/ 166 h 840"/>
                  <a:gd name="T8" fmla="*/ 201 w 512"/>
                  <a:gd name="T9" fmla="*/ 139 h 840"/>
                  <a:gd name="T10" fmla="*/ 101 w 512"/>
                  <a:gd name="T11" fmla="*/ 0 h 840"/>
                  <a:gd name="T12" fmla="*/ 0 w 512"/>
                  <a:gd name="T13" fmla="*/ 34 h 840"/>
                  <a:gd name="T14" fmla="*/ 0 w 512"/>
                  <a:gd name="T15" fmla="*/ 828 h 840"/>
                  <a:gd name="T16" fmla="*/ 15 w 512"/>
                  <a:gd name="T17" fmla="*/ 835 h 840"/>
                  <a:gd name="T18" fmla="*/ 256 w 512"/>
                  <a:gd name="T19" fmla="*/ 641 h 840"/>
                  <a:gd name="T20" fmla="*/ 497 w 512"/>
                  <a:gd name="T21" fmla="*/ 835 h 840"/>
                  <a:gd name="T22" fmla="*/ 512 w 512"/>
                  <a:gd name="T23" fmla="*/ 828 h 840"/>
                  <a:gd name="T24" fmla="*/ 512 w 512"/>
                  <a:gd name="T25" fmla="*/ 34 h 840"/>
                  <a:gd name="T26" fmla="*/ 409 w 512"/>
                  <a:gd name="T2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2" h="840">
                    <a:moveTo>
                      <a:pt x="409" y="0"/>
                    </a:moveTo>
                    <a:cubicBezTo>
                      <a:pt x="306" y="140"/>
                      <a:pt x="306" y="140"/>
                      <a:pt x="306" y="140"/>
                    </a:cubicBezTo>
                    <a:cubicBezTo>
                      <a:pt x="293" y="156"/>
                      <a:pt x="274" y="166"/>
                      <a:pt x="253" y="166"/>
                    </a:cubicBezTo>
                    <a:cubicBezTo>
                      <a:pt x="253" y="166"/>
                      <a:pt x="253" y="166"/>
                      <a:pt x="253" y="166"/>
                    </a:cubicBezTo>
                    <a:cubicBezTo>
                      <a:pt x="232" y="166"/>
                      <a:pt x="213" y="156"/>
                      <a:pt x="201" y="139"/>
                    </a:cubicBezTo>
                    <a:cubicBezTo>
                      <a:pt x="101" y="0"/>
                      <a:pt x="101" y="0"/>
                      <a:pt x="101" y="0"/>
                    </a:cubicBezTo>
                    <a:cubicBezTo>
                      <a:pt x="0" y="34"/>
                      <a:pt x="0" y="34"/>
                      <a:pt x="0" y="34"/>
                    </a:cubicBezTo>
                    <a:cubicBezTo>
                      <a:pt x="0" y="828"/>
                      <a:pt x="0" y="828"/>
                      <a:pt x="0" y="828"/>
                    </a:cubicBezTo>
                    <a:cubicBezTo>
                      <a:pt x="0" y="836"/>
                      <a:pt x="9" y="840"/>
                      <a:pt x="15" y="835"/>
                    </a:cubicBezTo>
                    <a:cubicBezTo>
                      <a:pt x="256" y="641"/>
                      <a:pt x="256" y="641"/>
                      <a:pt x="256" y="641"/>
                    </a:cubicBezTo>
                    <a:cubicBezTo>
                      <a:pt x="497" y="835"/>
                      <a:pt x="497" y="835"/>
                      <a:pt x="497" y="835"/>
                    </a:cubicBezTo>
                    <a:cubicBezTo>
                      <a:pt x="503" y="840"/>
                      <a:pt x="512" y="836"/>
                      <a:pt x="512" y="828"/>
                    </a:cubicBezTo>
                    <a:cubicBezTo>
                      <a:pt x="512" y="34"/>
                      <a:pt x="512" y="34"/>
                      <a:pt x="512" y="34"/>
                    </a:cubicBezTo>
                    <a:lnTo>
                      <a:pt x="4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62" name="Freeform 11"/>
              <p:cNvSpPr>
                <a:spLocks noEditPoints="1"/>
              </p:cNvSpPr>
              <p:nvPr/>
            </p:nvSpPr>
            <p:spPr bwMode="auto">
              <a:xfrm>
                <a:off x="940526" y="5421800"/>
                <a:ext cx="171721" cy="157663"/>
              </a:xfrm>
              <a:custGeom>
                <a:avLst/>
                <a:gdLst>
                  <a:gd name="T0" fmla="*/ 350 w 916"/>
                  <a:gd name="T1" fmla="*/ 751 h 893"/>
                  <a:gd name="T2" fmla="*/ 184 w 916"/>
                  <a:gd name="T3" fmla="*/ 808 h 893"/>
                  <a:gd name="T4" fmla="*/ 172 w 916"/>
                  <a:gd name="T5" fmla="*/ 799 h 893"/>
                  <a:gd name="T6" fmla="*/ 176 w 916"/>
                  <a:gd name="T7" fmla="*/ 643 h 893"/>
                  <a:gd name="T8" fmla="*/ 169 w 916"/>
                  <a:gd name="T9" fmla="*/ 634 h 893"/>
                  <a:gd name="T10" fmla="*/ 9 w 916"/>
                  <a:gd name="T11" fmla="*/ 590 h 893"/>
                  <a:gd name="T12" fmla="*/ 4 w 916"/>
                  <a:gd name="T13" fmla="*/ 575 h 893"/>
                  <a:gd name="T14" fmla="*/ 107 w 916"/>
                  <a:gd name="T15" fmla="*/ 454 h 893"/>
                  <a:gd name="T16" fmla="*/ 107 w 916"/>
                  <a:gd name="T17" fmla="*/ 442 h 893"/>
                  <a:gd name="T18" fmla="*/ 4 w 916"/>
                  <a:gd name="T19" fmla="*/ 317 h 893"/>
                  <a:gd name="T20" fmla="*/ 9 w 916"/>
                  <a:gd name="T21" fmla="*/ 303 h 893"/>
                  <a:gd name="T22" fmla="*/ 169 w 916"/>
                  <a:gd name="T23" fmla="*/ 261 h 893"/>
                  <a:gd name="T24" fmla="*/ 176 w 916"/>
                  <a:gd name="T25" fmla="*/ 252 h 893"/>
                  <a:gd name="T26" fmla="*/ 172 w 916"/>
                  <a:gd name="T27" fmla="*/ 95 h 893"/>
                  <a:gd name="T28" fmla="*/ 184 w 916"/>
                  <a:gd name="T29" fmla="*/ 86 h 893"/>
                  <a:gd name="T30" fmla="*/ 344 w 916"/>
                  <a:gd name="T31" fmla="*/ 140 h 893"/>
                  <a:gd name="T32" fmla="*/ 354 w 916"/>
                  <a:gd name="T33" fmla="*/ 137 h 893"/>
                  <a:gd name="T34" fmla="*/ 449 w 916"/>
                  <a:gd name="T35" fmla="*/ 6 h 893"/>
                  <a:gd name="T36" fmla="*/ 463 w 916"/>
                  <a:gd name="T37" fmla="*/ 5 h 893"/>
                  <a:gd name="T38" fmla="*/ 560 w 916"/>
                  <a:gd name="T39" fmla="*/ 137 h 893"/>
                  <a:gd name="T40" fmla="*/ 571 w 916"/>
                  <a:gd name="T41" fmla="*/ 140 h 893"/>
                  <a:gd name="T42" fmla="*/ 731 w 916"/>
                  <a:gd name="T43" fmla="*/ 86 h 893"/>
                  <a:gd name="T44" fmla="*/ 744 w 916"/>
                  <a:gd name="T45" fmla="*/ 95 h 893"/>
                  <a:gd name="T46" fmla="*/ 738 w 916"/>
                  <a:gd name="T47" fmla="*/ 252 h 893"/>
                  <a:gd name="T48" fmla="*/ 744 w 916"/>
                  <a:gd name="T49" fmla="*/ 261 h 893"/>
                  <a:gd name="T50" fmla="*/ 907 w 916"/>
                  <a:gd name="T51" fmla="*/ 303 h 893"/>
                  <a:gd name="T52" fmla="*/ 912 w 916"/>
                  <a:gd name="T53" fmla="*/ 317 h 893"/>
                  <a:gd name="T54" fmla="*/ 808 w 916"/>
                  <a:gd name="T55" fmla="*/ 442 h 893"/>
                  <a:gd name="T56" fmla="*/ 808 w 916"/>
                  <a:gd name="T57" fmla="*/ 454 h 893"/>
                  <a:gd name="T58" fmla="*/ 912 w 916"/>
                  <a:gd name="T59" fmla="*/ 575 h 893"/>
                  <a:gd name="T60" fmla="*/ 907 w 916"/>
                  <a:gd name="T61" fmla="*/ 590 h 893"/>
                  <a:gd name="T62" fmla="*/ 744 w 916"/>
                  <a:gd name="T63" fmla="*/ 634 h 893"/>
                  <a:gd name="T64" fmla="*/ 738 w 916"/>
                  <a:gd name="T65" fmla="*/ 643 h 893"/>
                  <a:gd name="T66" fmla="*/ 744 w 916"/>
                  <a:gd name="T67" fmla="*/ 799 h 893"/>
                  <a:gd name="T68" fmla="*/ 731 w 916"/>
                  <a:gd name="T69" fmla="*/ 808 h 893"/>
                  <a:gd name="T70" fmla="*/ 571 w 916"/>
                  <a:gd name="T71" fmla="*/ 754 h 893"/>
                  <a:gd name="T72" fmla="*/ 560 w 916"/>
                  <a:gd name="T73" fmla="*/ 757 h 893"/>
                  <a:gd name="T74" fmla="*/ 463 w 916"/>
                  <a:gd name="T75" fmla="*/ 888 h 893"/>
                  <a:gd name="T76" fmla="*/ 449 w 916"/>
                  <a:gd name="T77" fmla="*/ 888 h 893"/>
                  <a:gd name="T78" fmla="*/ 350 w 916"/>
                  <a:gd name="T79" fmla="*/ 751 h 893"/>
                  <a:gd name="T80" fmla="*/ 350 w 916"/>
                  <a:gd name="T81" fmla="*/ 751 h 893"/>
                  <a:gd name="T82" fmla="*/ 458 w 916"/>
                  <a:gd name="T83" fmla="*/ 230 h 893"/>
                  <a:gd name="T84" fmla="*/ 242 w 916"/>
                  <a:gd name="T85" fmla="*/ 446 h 893"/>
                  <a:gd name="T86" fmla="*/ 458 w 916"/>
                  <a:gd name="T87" fmla="*/ 663 h 893"/>
                  <a:gd name="T88" fmla="*/ 674 w 916"/>
                  <a:gd name="T89" fmla="*/ 446 h 893"/>
                  <a:gd name="T90" fmla="*/ 458 w 916"/>
                  <a:gd name="T91" fmla="*/ 23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6" h="893">
                    <a:moveTo>
                      <a:pt x="350" y="751"/>
                    </a:moveTo>
                    <a:cubicBezTo>
                      <a:pt x="184" y="808"/>
                      <a:pt x="184" y="808"/>
                      <a:pt x="184" y="808"/>
                    </a:cubicBezTo>
                    <a:cubicBezTo>
                      <a:pt x="178" y="810"/>
                      <a:pt x="171" y="805"/>
                      <a:pt x="172" y="799"/>
                    </a:cubicBezTo>
                    <a:cubicBezTo>
                      <a:pt x="176" y="643"/>
                      <a:pt x="176" y="643"/>
                      <a:pt x="176" y="643"/>
                    </a:cubicBezTo>
                    <a:cubicBezTo>
                      <a:pt x="176" y="639"/>
                      <a:pt x="174" y="635"/>
                      <a:pt x="169" y="634"/>
                    </a:cubicBezTo>
                    <a:cubicBezTo>
                      <a:pt x="9" y="590"/>
                      <a:pt x="9" y="590"/>
                      <a:pt x="9" y="590"/>
                    </a:cubicBezTo>
                    <a:cubicBezTo>
                      <a:pt x="2" y="588"/>
                      <a:pt x="0" y="580"/>
                      <a:pt x="4" y="575"/>
                    </a:cubicBezTo>
                    <a:cubicBezTo>
                      <a:pt x="107" y="454"/>
                      <a:pt x="107" y="454"/>
                      <a:pt x="107" y="454"/>
                    </a:cubicBezTo>
                    <a:cubicBezTo>
                      <a:pt x="110" y="451"/>
                      <a:pt x="110" y="446"/>
                      <a:pt x="107" y="442"/>
                    </a:cubicBezTo>
                    <a:cubicBezTo>
                      <a:pt x="4" y="317"/>
                      <a:pt x="4" y="317"/>
                      <a:pt x="4" y="317"/>
                    </a:cubicBezTo>
                    <a:cubicBezTo>
                      <a:pt x="0" y="312"/>
                      <a:pt x="2" y="304"/>
                      <a:pt x="9" y="303"/>
                    </a:cubicBezTo>
                    <a:cubicBezTo>
                      <a:pt x="169" y="261"/>
                      <a:pt x="169" y="261"/>
                      <a:pt x="169" y="261"/>
                    </a:cubicBezTo>
                    <a:cubicBezTo>
                      <a:pt x="173" y="260"/>
                      <a:pt x="176" y="256"/>
                      <a:pt x="176" y="252"/>
                    </a:cubicBezTo>
                    <a:cubicBezTo>
                      <a:pt x="172" y="95"/>
                      <a:pt x="172" y="95"/>
                      <a:pt x="172" y="95"/>
                    </a:cubicBezTo>
                    <a:cubicBezTo>
                      <a:pt x="171" y="88"/>
                      <a:pt x="178" y="84"/>
                      <a:pt x="184" y="86"/>
                    </a:cubicBezTo>
                    <a:cubicBezTo>
                      <a:pt x="344" y="140"/>
                      <a:pt x="344" y="140"/>
                      <a:pt x="344" y="140"/>
                    </a:cubicBezTo>
                    <a:cubicBezTo>
                      <a:pt x="348" y="141"/>
                      <a:pt x="352" y="140"/>
                      <a:pt x="354" y="137"/>
                    </a:cubicBezTo>
                    <a:cubicBezTo>
                      <a:pt x="449" y="6"/>
                      <a:pt x="449" y="6"/>
                      <a:pt x="449" y="6"/>
                    </a:cubicBezTo>
                    <a:cubicBezTo>
                      <a:pt x="452" y="1"/>
                      <a:pt x="460" y="0"/>
                      <a:pt x="463" y="5"/>
                    </a:cubicBezTo>
                    <a:cubicBezTo>
                      <a:pt x="560" y="137"/>
                      <a:pt x="560" y="137"/>
                      <a:pt x="560" y="137"/>
                    </a:cubicBezTo>
                    <a:cubicBezTo>
                      <a:pt x="563" y="140"/>
                      <a:pt x="567" y="141"/>
                      <a:pt x="571" y="140"/>
                    </a:cubicBezTo>
                    <a:cubicBezTo>
                      <a:pt x="731" y="86"/>
                      <a:pt x="731" y="86"/>
                      <a:pt x="731" y="86"/>
                    </a:cubicBezTo>
                    <a:cubicBezTo>
                      <a:pt x="738" y="84"/>
                      <a:pt x="744" y="89"/>
                      <a:pt x="744" y="95"/>
                    </a:cubicBezTo>
                    <a:cubicBezTo>
                      <a:pt x="738" y="252"/>
                      <a:pt x="738" y="252"/>
                      <a:pt x="738" y="252"/>
                    </a:cubicBezTo>
                    <a:cubicBezTo>
                      <a:pt x="737" y="256"/>
                      <a:pt x="740" y="260"/>
                      <a:pt x="744" y="261"/>
                    </a:cubicBezTo>
                    <a:cubicBezTo>
                      <a:pt x="907" y="303"/>
                      <a:pt x="907" y="303"/>
                      <a:pt x="907" y="303"/>
                    </a:cubicBezTo>
                    <a:cubicBezTo>
                      <a:pt x="914" y="304"/>
                      <a:pt x="916" y="312"/>
                      <a:pt x="912" y="317"/>
                    </a:cubicBezTo>
                    <a:cubicBezTo>
                      <a:pt x="808" y="442"/>
                      <a:pt x="808" y="442"/>
                      <a:pt x="808" y="442"/>
                    </a:cubicBezTo>
                    <a:cubicBezTo>
                      <a:pt x="805" y="446"/>
                      <a:pt x="805" y="451"/>
                      <a:pt x="808" y="454"/>
                    </a:cubicBezTo>
                    <a:cubicBezTo>
                      <a:pt x="912" y="575"/>
                      <a:pt x="912" y="575"/>
                      <a:pt x="912" y="575"/>
                    </a:cubicBezTo>
                    <a:cubicBezTo>
                      <a:pt x="916" y="580"/>
                      <a:pt x="914" y="588"/>
                      <a:pt x="907" y="590"/>
                    </a:cubicBezTo>
                    <a:cubicBezTo>
                      <a:pt x="744" y="634"/>
                      <a:pt x="744" y="634"/>
                      <a:pt x="744" y="634"/>
                    </a:cubicBezTo>
                    <a:cubicBezTo>
                      <a:pt x="740" y="635"/>
                      <a:pt x="737" y="639"/>
                      <a:pt x="738" y="643"/>
                    </a:cubicBezTo>
                    <a:cubicBezTo>
                      <a:pt x="744" y="799"/>
                      <a:pt x="744" y="799"/>
                      <a:pt x="744" y="799"/>
                    </a:cubicBezTo>
                    <a:cubicBezTo>
                      <a:pt x="744" y="805"/>
                      <a:pt x="738" y="810"/>
                      <a:pt x="731" y="808"/>
                    </a:cubicBezTo>
                    <a:cubicBezTo>
                      <a:pt x="571" y="754"/>
                      <a:pt x="571" y="754"/>
                      <a:pt x="571" y="754"/>
                    </a:cubicBezTo>
                    <a:cubicBezTo>
                      <a:pt x="567" y="752"/>
                      <a:pt x="563" y="754"/>
                      <a:pt x="560" y="757"/>
                    </a:cubicBezTo>
                    <a:cubicBezTo>
                      <a:pt x="463" y="888"/>
                      <a:pt x="463" y="888"/>
                      <a:pt x="463" y="888"/>
                    </a:cubicBezTo>
                    <a:cubicBezTo>
                      <a:pt x="460" y="893"/>
                      <a:pt x="452" y="893"/>
                      <a:pt x="449" y="888"/>
                    </a:cubicBezTo>
                    <a:cubicBezTo>
                      <a:pt x="350" y="751"/>
                      <a:pt x="350" y="751"/>
                      <a:pt x="350" y="751"/>
                    </a:cubicBezTo>
                    <a:cubicBezTo>
                      <a:pt x="350" y="751"/>
                      <a:pt x="350" y="751"/>
                      <a:pt x="350" y="751"/>
                    </a:cubicBezTo>
                    <a:close/>
                    <a:moveTo>
                      <a:pt x="458" y="230"/>
                    </a:moveTo>
                    <a:cubicBezTo>
                      <a:pt x="340" y="230"/>
                      <a:pt x="242" y="327"/>
                      <a:pt x="242" y="446"/>
                    </a:cubicBezTo>
                    <a:cubicBezTo>
                      <a:pt x="242" y="567"/>
                      <a:pt x="340" y="663"/>
                      <a:pt x="458" y="663"/>
                    </a:cubicBezTo>
                    <a:cubicBezTo>
                      <a:pt x="576" y="663"/>
                      <a:pt x="674" y="567"/>
                      <a:pt x="674" y="446"/>
                    </a:cubicBezTo>
                    <a:cubicBezTo>
                      <a:pt x="674" y="327"/>
                      <a:pt x="576" y="230"/>
                      <a:pt x="458" y="23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63" name="Freeform 12"/>
              <p:cNvSpPr>
                <a:spLocks noEditPoints="1"/>
              </p:cNvSpPr>
              <p:nvPr/>
            </p:nvSpPr>
            <p:spPr bwMode="auto">
              <a:xfrm>
                <a:off x="916208" y="5399479"/>
                <a:ext cx="220355" cy="202400"/>
              </a:xfrm>
              <a:custGeom>
                <a:avLst/>
                <a:gdLst>
                  <a:gd name="T0" fmla="*/ 585 w 1176"/>
                  <a:gd name="T1" fmla="*/ 1146 h 1146"/>
                  <a:gd name="T2" fmla="*/ 448 w 1176"/>
                  <a:gd name="T3" fmla="*/ 971 h 1146"/>
                  <a:gd name="T4" fmla="*/ 225 w 1176"/>
                  <a:gd name="T5" fmla="*/ 1036 h 1146"/>
                  <a:gd name="T6" fmla="*/ 222 w 1176"/>
                  <a:gd name="T7" fmla="*/ 820 h 1146"/>
                  <a:gd name="T8" fmla="*/ 2 w 1176"/>
                  <a:gd name="T9" fmla="*/ 749 h 1146"/>
                  <a:gd name="T10" fmla="*/ 137 w 1176"/>
                  <a:gd name="T11" fmla="*/ 574 h 1146"/>
                  <a:gd name="T12" fmla="*/ 2 w 1176"/>
                  <a:gd name="T13" fmla="*/ 395 h 1146"/>
                  <a:gd name="T14" fmla="*/ 222 w 1176"/>
                  <a:gd name="T15" fmla="*/ 327 h 1146"/>
                  <a:gd name="T16" fmla="*/ 225 w 1176"/>
                  <a:gd name="T17" fmla="*/ 110 h 1146"/>
                  <a:gd name="T18" fmla="*/ 448 w 1176"/>
                  <a:gd name="T19" fmla="*/ 175 h 1146"/>
                  <a:gd name="T20" fmla="*/ 585 w 1176"/>
                  <a:gd name="T21" fmla="*/ 0 h 1146"/>
                  <a:gd name="T22" fmla="*/ 603 w 1176"/>
                  <a:gd name="T23" fmla="*/ 9 h 1146"/>
                  <a:gd name="T24" fmla="*/ 930 w 1176"/>
                  <a:gd name="T25" fmla="*/ 106 h 1146"/>
                  <a:gd name="T26" fmla="*/ 959 w 1176"/>
                  <a:gd name="T27" fmla="*/ 128 h 1146"/>
                  <a:gd name="T28" fmla="*/ 1159 w 1176"/>
                  <a:gd name="T29" fmla="*/ 380 h 1146"/>
                  <a:gd name="T30" fmla="*/ 1170 w 1176"/>
                  <a:gd name="T31" fmla="*/ 416 h 1146"/>
                  <a:gd name="T32" fmla="*/ 1170 w 1176"/>
                  <a:gd name="T33" fmla="*/ 728 h 1146"/>
                  <a:gd name="T34" fmla="*/ 1159 w 1176"/>
                  <a:gd name="T35" fmla="*/ 763 h 1146"/>
                  <a:gd name="T36" fmla="*/ 959 w 1176"/>
                  <a:gd name="T37" fmla="*/ 1018 h 1146"/>
                  <a:gd name="T38" fmla="*/ 930 w 1176"/>
                  <a:gd name="T39" fmla="*/ 1039 h 1146"/>
                  <a:gd name="T40" fmla="*/ 603 w 1176"/>
                  <a:gd name="T41" fmla="*/ 1137 h 1146"/>
                  <a:gd name="T42" fmla="*/ 456 w 1176"/>
                  <a:gd name="T43" fmla="*/ 922 h 1146"/>
                  <a:gd name="T44" fmla="*/ 586 w 1176"/>
                  <a:gd name="T45" fmla="*/ 1086 h 1146"/>
                  <a:gd name="T46" fmla="*/ 724 w 1176"/>
                  <a:gd name="T47" fmla="*/ 924 h 1146"/>
                  <a:gd name="T48" fmla="*/ 907 w 1176"/>
                  <a:gd name="T49" fmla="*/ 805 h 1146"/>
                  <a:gd name="T50" fmla="*/ 1114 w 1176"/>
                  <a:gd name="T51" fmla="*/ 730 h 1146"/>
                  <a:gd name="T52" fmla="*/ 992 w 1176"/>
                  <a:gd name="T53" fmla="*/ 560 h 1146"/>
                  <a:gd name="T54" fmla="*/ 923 w 1176"/>
                  <a:gd name="T55" fmla="*/ 365 h 1146"/>
                  <a:gd name="T56" fmla="*/ 914 w 1176"/>
                  <a:gd name="T57" fmla="*/ 158 h 1146"/>
                  <a:gd name="T58" fmla="*/ 700 w 1176"/>
                  <a:gd name="T59" fmla="*/ 214 h 1146"/>
                  <a:gd name="T60" fmla="*/ 474 w 1176"/>
                  <a:gd name="T61" fmla="*/ 214 h 1146"/>
                  <a:gd name="T62" fmla="*/ 261 w 1176"/>
                  <a:gd name="T63" fmla="*/ 158 h 1146"/>
                  <a:gd name="T64" fmla="*/ 250 w 1176"/>
                  <a:gd name="T65" fmla="*/ 365 h 1146"/>
                  <a:gd name="T66" fmla="*/ 182 w 1176"/>
                  <a:gd name="T67" fmla="*/ 560 h 1146"/>
                  <a:gd name="T68" fmla="*/ 62 w 1176"/>
                  <a:gd name="T69" fmla="*/ 730 h 1146"/>
                  <a:gd name="T70" fmla="*/ 266 w 1176"/>
                  <a:gd name="T71" fmla="*/ 804 h 1146"/>
                  <a:gd name="T72" fmla="*/ 449 w 1176"/>
                  <a:gd name="T73" fmla="*/ 92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6" h="1146">
                    <a:moveTo>
                      <a:pt x="585" y="1146"/>
                    </a:moveTo>
                    <a:cubicBezTo>
                      <a:pt x="585" y="1146"/>
                      <a:pt x="585" y="1146"/>
                      <a:pt x="585" y="1146"/>
                    </a:cubicBezTo>
                    <a:cubicBezTo>
                      <a:pt x="578" y="1146"/>
                      <a:pt x="572" y="1142"/>
                      <a:pt x="568" y="1137"/>
                    </a:cubicBezTo>
                    <a:cubicBezTo>
                      <a:pt x="448" y="971"/>
                      <a:pt x="448" y="971"/>
                      <a:pt x="448" y="971"/>
                    </a:cubicBezTo>
                    <a:cubicBezTo>
                      <a:pt x="245" y="1039"/>
                      <a:pt x="245" y="1039"/>
                      <a:pt x="245" y="1039"/>
                    </a:cubicBezTo>
                    <a:cubicBezTo>
                      <a:pt x="238" y="1042"/>
                      <a:pt x="231" y="1040"/>
                      <a:pt x="225" y="1036"/>
                    </a:cubicBezTo>
                    <a:cubicBezTo>
                      <a:pt x="219" y="1032"/>
                      <a:pt x="216" y="1025"/>
                      <a:pt x="216" y="1018"/>
                    </a:cubicBezTo>
                    <a:cubicBezTo>
                      <a:pt x="222" y="820"/>
                      <a:pt x="222" y="820"/>
                      <a:pt x="222" y="820"/>
                    </a:cubicBezTo>
                    <a:cubicBezTo>
                      <a:pt x="17" y="763"/>
                      <a:pt x="17" y="763"/>
                      <a:pt x="17" y="763"/>
                    </a:cubicBezTo>
                    <a:cubicBezTo>
                      <a:pt x="10" y="761"/>
                      <a:pt x="4" y="756"/>
                      <a:pt x="2" y="749"/>
                    </a:cubicBezTo>
                    <a:cubicBezTo>
                      <a:pt x="0" y="742"/>
                      <a:pt x="1" y="734"/>
                      <a:pt x="6" y="728"/>
                    </a:cubicBezTo>
                    <a:cubicBezTo>
                      <a:pt x="137" y="574"/>
                      <a:pt x="137" y="574"/>
                      <a:pt x="137" y="574"/>
                    </a:cubicBezTo>
                    <a:cubicBezTo>
                      <a:pt x="6" y="415"/>
                      <a:pt x="6" y="415"/>
                      <a:pt x="6" y="415"/>
                    </a:cubicBezTo>
                    <a:cubicBezTo>
                      <a:pt x="1" y="410"/>
                      <a:pt x="0" y="402"/>
                      <a:pt x="2" y="395"/>
                    </a:cubicBezTo>
                    <a:cubicBezTo>
                      <a:pt x="4" y="387"/>
                      <a:pt x="10" y="382"/>
                      <a:pt x="17" y="380"/>
                    </a:cubicBezTo>
                    <a:cubicBezTo>
                      <a:pt x="222" y="327"/>
                      <a:pt x="222" y="327"/>
                      <a:pt x="222" y="327"/>
                    </a:cubicBezTo>
                    <a:cubicBezTo>
                      <a:pt x="216" y="128"/>
                      <a:pt x="216" y="128"/>
                      <a:pt x="216" y="128"/>
                    </a:cubicBezTo>
                    <a:cubicBezTo>
                      <a:pt x="216" y="121"/>
                      <a:pt x="219" y="114"/>
                      <a:pt x="225" y="110"/>
                    </a:cubicBezTo>
                    <a:cubicBezTo>
                      <a:pt x="231" y="105"/>
                      <a:pt x="238" y="104"/>
                      <a:pt x="245" y="106"/>
                    </a:cubicBezTo>
                    <a:cubicBezTo>
                      <a:pt x="448" y="175"/>
                      <a:pt x="448" y="175"/>
                      <a:pt x="448" y="175"/>
                    </a:cubicBezTo>
                    <a:cubicBezTo>
                      <a:pt x="568" y="9"/>
                      <a:pt x="568" y="9"/>
                      <a:pt x="568" y="9"/>
                    </a:cubicBezTo>
                    <a:cubicBezTo>
                      <a:pt x="572" y="3"/>
                      <a:pt x="578" y="0"/>
                      <a:pt x="585" y="0"/>
                    </a:cubicBezTo>
                    <a:cubicBezTo>
                      <a:pt x="585" y="0"/>
                      <a:pt x="585" y="0"/>
                      <a:pt x="585" y="0"/>
                    </a:cubicBezTo>
                    <a:cubicBezTo>
                      <a:pt x="592" y="0"/>
                      <a:pt x="599" y="3"/>
                      <a:pt x="603" y="9"/>
                    </a:cubicBezTo>
                    <a:cubicBezTo>
                      <a:pt x="726" y="175"/>
                      <a:pt x="726" y="175"/>
                      <a:pt x="726" y="175"/>
                    </a:cubicBezTo>
                    <a:cubicBezTo>
                      <a:pt x="930" y="106"/>
                      <a:pt x="930" y="106"/>
                      <a:pt x="930" y="106"/>
                    </a:cubicBezTo>
                    <a:cubicBezTo>
                      <a:pt x="937" y="104"/>
                      <a:pt x="944" y="105"/>
                      <a:pt x="950" y="110"/>
                    </a:cubicBezTo>
                    <a:cubicBezTo>
                      <a:pt x="956" y="114"/>
                      <a:pt x="959" y="121"/>
                      <a:pt x="959" y="128"/>
                    </a:cubicBezTo>
                    <a:cubicBezTo>
                      <a:pt x="951" y="327"/>
                      <a:pt x="951" y="327"/>
                      <a:pt x="951" y="327"/>
                    </a:cubicBezTo>
                    <a:cubicBezTo>
                      <a:pt x="1159" y="380"/>
                      <a:pt x="1159" y="380"/>
                      <a:pt x="1159" y="380"/>
                    </a:cubicBezTo>
                    <a:cubicBezTo>
                      <a:pt x="1166" y="382"/>
                      <a:pt x="1172" y="387"/>
                      <a:pt x="1174" y="395"/>
                    </a:cubicBezTo>
                    <a:cubicBezTo>
                      <a:pt x="1176" y="402"/>
                      <a:pt x="1175" y="410"/>
                      <a:pt x="1170" y="416"/>
                    </a:cubicBezTo>
                    <a:cubicBezTo>
                      <a:pt x="1037" y="574"/>
                      <a:pt x="1037" y="574"/>
                      <a:pt x="1037" y="574"/>
                    </a:cubicBezTo>
                    <a:cubicBezTo>
                      <a:pt x="1170" y="728"/>
                      <a:pt x="1170" y="728"/>
                      <a:pt x="1170" y="728"/>
                    </a:cubicBezTo>
                    <a:cubicBezTo>
                      <a:pt x="1175" y="734"/>
                      <a:pt x="1176" y="741"/>
                      <a:pt x="1174" y="749"/>
                    </a:cubicBezTo>
                    <a:cubicBezTo>
                      <a:pt x="1172" y="756"/>
                      <a:pt x="1166" y="761"/>
                      <a:pt x="1159" y="763"/>
                    </a:cubicBezTo>
                    <a:cubicBezTo>
                      <a:pt x="951" y="820"/>
                      <a:pt x="951" y="820"/>
                      <a:pt x="951" y="820"/>
                    </a:cubicBezTo>
                    <a:cubicBezTo>
                      <a:pt x="959" y="1018"/>
                      <a:pt x="959" y="1018"/>
                      <a:pt x="959" y="1018"/>
                    </a:cubicBezTo>
                    <a:cubicBezTo>
                      <a:pt x="959" y="1025"/>
                      <a:pt x="956" y="1032"/>
                      <a:pt x="950" y="1036"/>
                    </a:cubicBezTo>
                    <a:cubicBezTo>
                      <a:pt x="944" y="1040"/>
                      <a:pt x="937" y="1042"/>
                      <a:pt x="930" y="1039"/>
                    </a:cubicBezTo>
                    <a:cubicBezTo>
                      <a:pt x="726" y="970"/>
                      <a:pt x="726" y="970"/>
                      <a:pt x="726" y="970"/>
                    </a:cubicBezTo>
                    <a:cubicBezTo>
                      <a:pt x="603" y="1137"/>
                      <a:pt x="603" y="1137"/>
                      <a:pt x="603" y="1137"/>
                    </a:cubicBezTo>
                    <a:cubicBezTo>
                      <a:pt x="599" y="1142"/>
                      <a:pt x="592" y="1146"/>
                      <a:pt x="585" y="1146"/>
                    </a:cubicBezTo>
                    <a:close/>
                    <a:moveTo>
                      <a:pt x="456" y="922"/>
                    </a:moveTo>
                    <a:cubicBezTo>
                      <a:pt x="463" y="922"/>
                      <a:pt x="470" y="926"/>
                      <a:pt x="474" y="932"/>
                    </a:cubicBezTo>
                    <a:cubicBezTo>
                      <a:pt x="586" y="1086"/>
                      <a:pt x="586" y="1086"/>
                      <a:pt x="586" y="1086"/>
                    </a:cubicBezTo>
                    <a:cubicBezTo>
                      <a:pt x="700" y="931"/>
                      <a:pt x="700" y="931"/>
                      <a:pt x="700" y="931"/>
                    </a:cubicBezTo>
                    <a:cubicBezTo>
                      <a:pt x="705" y="924"/>
                      <a:pt x="715" y="921"/>
                      <a:pt x="724" y="924"/>
                    </a:cubicBezTo>
                    <a:cubicBezTo>
                      <a:pt x="914" y="987"/>
                      <a:pt x="914" y="987"/>
                      <a:pt x="914" y="987"/>
                    </a:cubicBezTo>
                    <a:cubicBezTo>
                      <a:pt x="907" y="805"/>
                      <a:pt x="907" y="805"/>
                      <a:pt x="907" y="805"/>
                    </a:cubicBezTo>
                    <a:cubicBezTo>
                      <a:pt x="906" y="794"/>
                      <a:pt x="913" y="785"/>
                      <a:pt x="923" y="783"/>
                    </a:cubicBezTo>
                    <a:cubicBezTo>
                      <a:pt x="1114" y="730"/>
                      <a:pt x="1114" y="730"/>
                      <a:pt x="1114" y="730"/>
                    </a:cubicBezTo>
                    <a:cubicBezTo>
                      <a:pt x="992" y="589"/>
                      <a:pt x="992" y="589"/>
                      <a:pt x="992" y="589"/>
                    </a:cubicBezTo>
                    <a:cubicBezTo>
                      <a:pt x="985" y="581"/>
                      <a:pt x="985" y="569"/>
                      <a:pt x="992" y="560"/>
                    </a:cubicBezTo>
                    <a:cubicBezTo>
                      <a:pt x="1114" y="414"/>
                      <a:pt x="1114" y="414"/>
                      <a:pt x="1114" y="414"/>
                    </a:cubicBezTo>
                    <a:cubicBezTo>
                      <a:pt x="923" y="365"/>
                      <a:pt x="923" y="365"/>
                      <a:pt x="923" y="365"/>
                    </a:cubicBezTo>
                    <a:cubicBezTo>
                      <a:pt x="913" y="363"/>
                      <a:pt x="906" y="354"/>
                      <a:pt x="907" y="343"/>
                    </a:cubicBezTo>
                    <a:cubicBezTo>
                      <a:pt x="914" y="158"/>
                      <a:pt x="914" y="158"/>
                      <a:pt x="914" y="158"/>
                    </a:cubicBezTo>
                    <a:cubicBezTo>
                      <a:pt x="724" y="222"/>
                      <a:pt x="724" y="222"/>
                      <a:pt x="724" y="222"/>
                    </a:cubicBezTo>
                    <a:cubicBezTo>
                      <a:pt x="715" y="225"/>
                      <a:pt x="705" y="222"/>
                      <a:pt x="700" y="214"/>
                    </a:cubicBezTo>
                    <a:cubicBezTo>
                      <a:pt x="586" y="59"/>
                      <a:pt x="586" y="59"/>
                      <a:pt x="586" y="59"/>
                    </a:cubicBezTo>
                    <a:cubicBezTo>
                      <a:pt x="474" y="214"/>
                      <a:pt x="474" y="214"/>
                      <a:pt x="474" y="214"/>
                    </a:cubicBezTo>
                    <a:cubicBezTo>
                      <a:pt x="469" y="222"/>
                      <a:pt x="459" y="225"/>
                      <a:pt x="449" y="222"/>
                    </a:cubicBezTo>
                    <a:cubicBezTo>
                      <a:pt x="261" y="158"/>
                      <a:pt x="261" y="158"/>
                      <a:pt x="261" y="158"/>
                    </a:cubicBezTo>
                    <a:cubicBezTo>
                      <a:pt x="266" y="343"/>
                      <a:pt x="266" y="343"/>
                      <a:pt x="266" y="343"/>
                    </a:cubicBezTo>
                    <a:cubicBezTo>
                      <a:pt x="267" y="354"/>
                      <a:pt x="260" y="363"/>
                      <a:pt x="250" y="365"/>
                    </a:cubicBezTo>
                    <a:cubicBezTo>
                      <a:pt x="62" y="414"/>
                      <a:pt x="62" y="414"/>
                      <a:pt x="62" y="414"/>
                    </a:cubicBezTo>
                    <a:cubicBezTo>
                      <a:pt x="182" y="560"/>
                      <a:pt x="182" y="560"/>
                      <a:pt x="182" y="560"/>
                    </a:cubicBezTo>
                    <a:cubicBezTo>
                      <a:pt x="189" y="569"/>
                      <a:pt x="189" y="581"/>
                      <a:pt x="182" y="589"/>
                    </a:cubicBezTo>
                    <a:cubicBezTo>
                      <a:pt x="62" y="730"/>
                      <a:pt x="62" y="730"/>
                      <a:pt x="62" y="730"/>
                    </a:cubicBezTo>
                    <a:cubicBezTo>
                      <a:pt x="250" y="783"/>
                      <a:pt x="250" y="783"/>
                      <a:pt x="250" y="783"/>
                    </a:cubicBezTo>
                    <a:cubicBezTo>
                      <a:pt x="260" y="785"/>
                      <a:pt x="267" y="794"/>
                      <a:pt x="266" y="804"/>
                    </a:cubicBezTo>
                    <a:cubicBezTo>
                      <a:pt x="261" y="987"/>
                      <a:pt x="261" y="987"/>
                      <a:pt x="261" y="987"/>
                    </a:cubicBezTo>
                    <a:cubicBezTo>
                      <a:pt x="449" y="924"/>
                      <a:pt x="449" y="924"/>
                      <a:pt x="449" y="924"/>
                    </a:cubicBezTo>
                    <a:cubicBezTo>
                      <a:pt x="452" y="923"/>
                      <a:pt x="454" y="922"/>
                      <a:pt x="456" y="92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grpSp>
        <p:cxnSp>
          <p:nvCxnSpPr>
            <p:cNvPr id="69" name="Straight Connector 68"/>
            <p:cNvCxnSpPr/>
            <p:nvPr/>
          </p:nvCxnSpPr>
          <p:spPr>
            <a:xfrm flipV="1">
              <a:off x="3771796" y="4987043"/>
              <a:ext cx="0" cy="1161094"/>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12" name="ColumnHeader"/>
            <p:cNvSpPr>
              <a:spLocks noChangeArrowheads="1"/>
            </p:cNvSpPr>
            <p:nvPr/>
          </p:nvSpPr>
          <p:spPr bwMode="gray">
            <a:xfrm>
              <a:off x="1972085" y="5885452"/>
              <a:ext cx="1694610" cy="362707"/>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400" i="1" dirty="0" smtClean="0">
                  <a:solidFill>
                    <a:srgbClr val="03522D"/>
                  </a:solidFill>
                  <a:latin typeface="Trebuchet MS" panose="020B0603020202020204" pitchFamily="34" charset="0"/>
                  <a:cs typeface="Arial" pitchFamily="34" charset="0"/>
                </a:rPr>
                <a:t>"Where they buy"</a:t>
              </a:r>
              <a:endParaRPr lang="en-US" sz="1400" i="1" dirty="0">
                <a:solidFill>
                  <a:srgbClr val="03522D"/>
                </a:solidFill>
                <a:latin typeface="Trebuchet MS" panose="020B0603020202020204" pitchFamily="34" charset="0"/>
                <a:cs typeface="Arial" pitchFamily="34" charset="0"/>
              </a:endParaRPr>
            </a:p>
          </p:txBody>
        </p:sp>
        <p:sp>
          <p:nvSpPr>
            <p:cNvPr id="114" name="ColumnHeader"/>
            <p:cNvSpPr>
              <a:spLocks noChangeArrowheads="1"/>
            </p:cNvSpPr>
            <p:nvPr/>
          </p:nvSpPr>
          <p:spPr bwMode="gray">
            <a:xfrm>
              <a:off x="2089934" y="5852846"/>
              <a:ext cx="1540822" cy="181081"/>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29BA74">
                      <a:lumMod val="100000"/>
                    </a:srgbClr>
                  </a:solidFill>
                  <a:latin typeface="Trebuchet MS" panose="020B0603020202020204" pitchFamily="34" charset="0"/>
                  <a:cs typeface="Arial" pitchFamily="34" charset="0"/>
                </a:rPr>
                <a:t>Sales </a:t>
              </a:r>
            </a:p>
            <a:p>
              <a:pPr algn="ctr"/>
              <a:r>
                <a:rPr lang="en-US" sz="1600" b="1" dirty="0" smtClean="0">
                  <a:solidFill>
                    <a:srgbClr val="29BA74">
                      <a:lumMod val="100000"/>
                    </a:srgbClr>
                  </a:solidFill>
                  <a:latin typeface="Trebuchet MS" panose="020B0603020202020204" pitchFamily="34" charset="0"/>
                  <a:cs typeface="Arial" pitchFamily="34" charset="0"/>
                </a:rPr>
                <a:t>Channels</a:t>
              </a:r>
              <a:endParaRPr lang="en-US" sz="1600" b="1" dirty="0">
                <a:solidFill>
                  <a:srgbClr val="29BA74">
                    <a:lumMod val="100000"/>
                  </a:srgbClr>
                </a:solidFill>
                <a:latin typeface="Trebuchet MS" panose="020B0603020202020204" pitchFamily="34" charset="0"/>
                <a:cs typeface="Arial" pitchFamily="34" charset="0"/>
              </a:endParaRPr>
            </a:p>
          </p:txBody>
        </p:sp>
        <p:grpSp>
          <p:nvGrpSpPr>
            <p:cNvPr id="115" name="Group 114"/>
            <p:cNvGrpSpPr/>
            <p:nvPr/>
          </p:nvGrpSpPr>
          <p:grpSpPr>
            <a:xfrm>
              <a:off x="2540009" y="4874573"/>
              <a:ext cx="612000" cy="576000"/>
              <a:chOff x="771543" y="3659664"/>
              <a:chExt cx="612000" cy="576000"/>
            </a:xfrm>
          </p:grpSpPr>
          <p:sp>
            <p:nvSpPr>
              <p:cNvPr id="116" name="Oval 115"/>
              <p:cNvSpPr/>
              <p:nvPr/>
            </p:nvSpPr>
            <p:spPr bwMode="gray">
              <a:xfrm>
                <a:off x="771543" y="3659664"/>
                <a:ext cx="612000" cy="576000"/>
              </a:xfrm>
              <a:prstGeom prst="ellipse">
                <a:avLst/>
              </a:prstGeom>
              <a:solidFill>
                <a:schemeClr val="bg1"/>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a:solidFill>
                    <a:schemeClr val="bg1">
                      <a:lumMod val="50000"/>
                    </a:schemeClr>
                  </a:solidFill>
                </a:endParaRPr>
              </a:p>
            </p:txBody>
          </p:sp>
          <p:grpSp>
            <p:nvGrpSpPr>
              <p:cNvPr id="117" name="Group 138"/>
              <p:cNvGrpSpPr>
                <a:grpSpLocks noChangeAspect="1"/>
              </p:cNvGrpSpPr>
              <p:nvPr/>
            </p:nvGrpSpPr>
            <p:grpSpPr bwMode="auto">
              <a:xfrm>
                <a:off x="861391" y="3744227"/>
                <a:ext cx="431903" cy="406874"/>
                <a:chOff x="1682" y="0"/>
                <a:chExt cx="4316" cy="4320"/>
              </a:xfrm>
            </p:grpSpPr>
            <p:sp>
              <p:nvSpPr>
                <p:cNvPr id="118" name="AutoShape 137"/>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119" name="Freeform 139"/>
                <p:cNvSpPr>
                  <a:spLocks/>
                </p:cNvSpPr>
                <p:nvPr/>
              </p:nvSpPr>
              <p:spPr bwMode="auto">
                <a:xfrm>
                  <a:off x="3510" y="399"/>
                  <a:ext cx="656" cy="657"/>
                </a:xfrm>
                <a:custGeom>
                  <a:avLst/>
                  <a:gdLst>
                    <a:gd name="T0" fmla="*/ 326 w 656"/>
                    <a:gd name="T1" fmla="*/ 0 h 657"/>
                    <a:gd name="T2" fmla="*/ 429 w 656"/>
                    <a:gd name="T3" fmla="*/ 220 h 657"/>
                    <a:gd name="T4" fmla="*/ 656 w 656"/>
                    <a:gd name="T5" fmla="*/ 255 h 657"/>
                    <a:gd name="T6" fmla="*/ 493 w 656"/>
                    <a:gd name="T7" fmla="*/ 417 h 657"/>
                    <a:gd name="T8" fmla="*/ 534 w 656"/>
                    <a:gd name="T9" fmla="*/ 657 h 657"/>
                    <a:gd name="T10" fmla="*/ 326 w 656"/>
                    <a:gd name="T11" fmla="*/ 540 h 657"/>
                    <a:gd name="T12" fmla="*/ 126 w 656"/>
                    <a:gd name="T13" fmla="*/ 657 h 657"/>
                    <a:gd name="T14" fmla="*/ 163 w 656"/>
                    <a:gd name="T15" fmla="*/ 417 h 657"/>
                    <a:gd name="T16" fmla="*/ 0 w 656"/>
                    <a:gd name="T17" fmla="*/ 255 h 657"/>
                    <a:gd name="T18" fmla="*/ 227 w 656"/>
                    <a:gd name="T19" fmla="*/ 220 h 657"/>
                    <a:gd name="T20" fmla="*/ 326 w 656"/>
                    <a:gd name="T21" fmla="*/ 0 h 657"/>
                    <a:gd name="T22" fmla="*/ 326 w 656"/>
                    <a:gd name="T23" fmla="*/ 0 h 657"/>
                    <a:gd name="T24" fmla="*/ 326 w 656"/>
                    <a:gd name="T25" fmla="*/ 0 h 657"/>
                    <a:gd name="T26" fmla="*/ 326 w 656"/>
                    <a:gd name="T27" fmla="*/ 0 h 657"/>
                    <a:gd name="T28" fmla="*/ 326 w 656"/>
                    <a:gd name="T29"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6" h="657">
                      <a:moveTo>
                        <a:pt x="326" y="0"/>
                      </a:moveTo>
                      <a:lnTo>
                        <a:pt x="429" y="220"/>
                      </a:lnTo>
                      <a:lnTo>
                        <a:pt x="656" y="255"/>
                      </a:lnTo>
                      <a:lnTo>
                        <a:pt x="493" y="417"/>
                      </a:lnTo>
                      <a:lnTo>
                        <a:pt x="534" y="657"/>
                      </a:lnTo>
                      <a:lnTo>
                        <a:pt x="326" y="540"/>
                      </a:lnTo>
                      <a:lnTo>
                        <a:pt x="126" y="657"/>
                      </a:lnTo>
                      <a:lnTo>
                        <a:pt x="163" y="417"/>
                      </a:lnTo>
                      <a:lnTo>
                        <a:pt x="0" y="255"/>
                      </a:lnTo>
                      <a:lnTo>
                        <a:pt x="227" y="220"/>
                      </a:lnTo>
                      <a:lnTo>
                        <a:pt x="326" y="0"/>
                      </a:lnTo>
                      <a:lnTo>
                        <a:pt x="326" y="0"/>
                      </a:lnTo>
                      <a:lnTo>
                        <a:pt x="326" y="0"/>
                      </a:lnTo>
                      <a:lnTo>
                        <a:pt x="326" y="0"/>
                      </a:lnTo>
                      <a:lnTo>
                        <a:pt x="32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120" name="Freeform 140"/>
                <p:cNvSpPr>
                  <a:spLocks/>
                </p:cNvSpPr>
                <p:nvPr/>
              </p:nvSpPr>
              <p:spPr bwMode="auto">
                <a:xfrm>
                  <a:off x="2761" y="728"/>
                  <a:ext cx="515" cy="493"/>
                </a:xfrm>
                <a:custGeom>
                  <a:avLst/>
                  <a:gdLst>
                    <a:gd name="T0" fmla="*/ 255 w 515"/>
                    <a:gd name="T1" fmla="*/ 0 h 493"/>
                    <a:gd name="T2" fmla="*/ 337 w 515"/>
                    <a:gd name="T3" fmla="*/ 166 h 493"/>
                    <a:gd name="T4" fmla="*/ 515 w 515"/>
                    <a:gd name="T5" fmla="*/ 185 h 493"/>
                    <a:gd name="T6" fmla="*/ 386 w 515"/>
                    <a:gd name="T7" fmla="*/ 313 h 493"/>
                    <a:gd name="T8" fmla="*/ 412 w 515"/>
                    <a:gd name="T9" fmla="*/ 493 h 493"/>
                    <a:gd name="T10" fmla="*/ 255 w 515"/>
                    <a:gd name="T11" fmla="*/ 403 h 493"/>
                    <a:gd name="T12" fmla="*/ 101 w 515"/>
                    <a:gd name="T13" fmla="*/ 493 h 493"/>
                    <a:gd name="T14" fmla="*/ 129 w 515"/>
                    <a:gd name="T15" fmla="*/ 313 h 493"/>
                    <a:gd name="T16" fmla="*/ 0 w 515"/>
                    <a:gd name="T17" fmla="*/ 185 h 493"/>
                    <a:gd name="T18" fmla="*/ 176 w 515"/>
                    <a:gd name="T19" fmla="*/ 166 h 493"/>
                    <a:gd name="T20" fmla="*/ 255 w 515"/>
                    <a:gd name="T21" fmla="*/ 0 h 493"/>
                    <a:gd name="T22" fmla="*/ 255 w 515"/>
                    <a:gd name="T23" fmla="*/ 0 h 493"/>
                    <a:gd name="T24" fmla="*/ 255 w 515"/>
                    <a:gd name="T25" fmla="*/ 0 h 493"/>
                    <a:gd name="T26" fmla="*/ 255 w 515"/>
                    <a:gd name="T27" fmla="*/ 0 h 493"/>
                    <a:gd name="T28" fmla="*/ 255 w 515"/>
                    <a:gd name="T2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493">
                      <a:moveTo>
                        <a:pt x="255" y="0"/>
                      </a:moveTo>
                      <a:lnTo>
                        <a:pt x="337" y="166"/>
                      </a:lnTo>
                      <a:lnTo>
                        <a:pt x="515" y="185"/>
                      </a:lnTo>
                      <a:lnTo>
                        <a:pt x="386" y="313"/>
                      </a:lnTo>
                      <a:lnTo>
                        <a:pt x="412" y="493"/>
                      </a:lnTo>
                      <a:lnTo>
                        <a:pt x="255" y="403"/>
                      </a:lnTo>
                      <a:lnTo>
                        <a:pt x="101" y="493"/>
                      </a:lnTo>
                      <a:lnTo>
                        <a:pt x="129" y="313"/>
                      </a:lnTo>
                      <a:lnTo>
                        <a:pt x="0" y="185"/>
                      </a:lnTo>
                      <a:lnTo>
                        <a:pt x="176" y="166"/>
                      </a:lnTo>
                      <a:lnTo>
                        <a:pt x="255" y="0"/>
                      </a:lnTo>
                      <a:lnTo>
                        <a:pt x="255" y="0"/>
                      </a:lnTo>
                      <a:lnTo>
                        <a:pt x="255" y="0"/>
                      </a:lnTo>
                      <a:lnTo>
                        <a:pt x="255" y="0"/>
                      </a:lnTo>
                      <a:lnTo>
                        <a:pt x="25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121" name="Freeform 141"/>
                <p:cNvSpPr>
                  <a:spLocks/>
                </p:cNvSpPr>
                <p:nvPr/>
              </p:nvSpPr>
              <p:spPr bwMode="auto">
                <a:xfrm>
                  <a:off x="2386" y="1243"/>
                  <a:ext cx="351" cy="328"/>
                </a:xfrm>
                <a:custGeom>
                  <a:avLst/>
                  <a:gdLst>
                    <a:gd name="T0" fmla="*/ 176 w 351"/>
                    <a:gd name="T1" fmla="*/ 0 h 328"/>
                    <a:gd name="T2" fmla="*/ 231 w 351"/>
                    <a:gd name="T3" fmla="*/ 111 h 328"/>
                    <a:gd name="T4" fmla="*/ 351 w 351"/>
                    <a:gd name="T5" fmla="*/ 130 h 328"/>
                    <a:gd name="T6" fmla="*/ 266 w 351"/>
                    <a:gd name="T7" fmla="*/ 212 h 328"/>
                    <a:gd name="T8" fmla="*/ 285 w 351"/>
                    <a:gd name="T9" fmla="*/ 328 h 328"/>
                    <a:gd name="T10" fmla="*/ 176 w 351"/>
                    <a:gd name="T11" fmla="*/ 272 h 328"/>
                    <a:gd name="T12" fmla="*/ 70 w 351"/>
                    <a:gd name="T13" fmla="*/ 328 h 328"/>
                    <a:gd name="T14" fmla="*/ 87 w 351"/>
                    <a:gd name="T15" fmla="*/ 212 h 328"/>
                    <a:gd name="T16" fmla="*/ 0 w 351"/>
                    <a:gd name="T17" fmla="*/ 130 h 328"/>
                    <a:gd name="T18" fmla="*/ 120 w 351"/>
                    <a:gd name="T19" fmla="*/ 111 h 328"/>
                    <a:gd name="T20" fmla="*/ 176 w 351"/>
                    <a:gd name="T21" fmla="*/ 0 h 328"/>
                    <a:gd name="T22" fmla="*/ 176 w 351"/>
                    <a:gd name="T23" fmla="*/ 0 h 328"/>
                    <a:gd name="T24" fmla="*/ 176 w 351"/>
                    <a:gd name="T25" fmla="*/ 0 h 328"/>
                    <a:gd name="T26" fmla="*/ 176 w 351"/>
                    <a:gd name="T27" fmla="*/ 0 h 328"/>
                    <a:gd name="T28" fmla="*/ 176 w 351"/>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1" h="328">
                      <a:moveTo>
                        <a:pt x="176" y="0"/>
                      </a:moveTo>
                      <a:lnTo>
                        <a:pt x="231" y="111"/>
                      </a:lnTo>
                      <a:lnTo>
                        <a:pt x="351" y="130"/>
                      </a:lnTo>
                      <a:lnTo>
                        <a:pt x="266" y="212"/>
                      </a:lnTo>
                      <a:lnTo>
                        <a:pt x="285" y="328"/>
                      </a:lnTo>
                      <a:lnTo>
                        <a:pt x="176" y="272"/>
                      </a:lnTo>
                      <a:lnTo>
                        <a:pt x="70" y="328"/>
                      </a:lnTo>
                      <a:lnTo>
                        <a:pt x="87" y="212"/>
                      </a:lnTo>
                      <a:lnTo>
                        <a:pt x="0" y="130"/>
                      </a:lnTo>
                      <a:lnTo>
                        <a:pt x="120" y="111"/>
                      </a:lnTo>
                      <a:lnTo>
                        <a:pt x="176" y="0"/>
                      </a:lnTo>
                      <a:lnTo>
                        <a:pt x="176" y="0"/>
                      </a:lnTo>
                      <a:lnTo>
                        <a:pt x="176" y="0"/>
                      </a:lnTo>
                      <a:lnTo>
                        <a:pt x="176" y="0"/>
                      </a:lnTo>
                      <a:lnTo>
                        <a:pt x="17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122" name="Freeform 142"/>
                <p:cNvSpPr>
                  <a:spLocks/>
                </p:cNvSpPr>
                <p:nvPr/>
              </p:nvSpPr>
              <p:spPr bwMode="auto">
                <a:xfrm>
                  <a:off x="4940" y="1243"/>
                  <a:ext cx="350" cy="328"/>
                </a:xfrm>
                <a:custGeom>
                  <a:avLst/>
                  <a:gdLst>
                    <a:gd name="T0" fmla="*/ 174 w 350"/>
                    <a:gd name="T1" fmla="*/ 0 h 328"/>
                    <a:gd name="T2" fmla="*/ 234 w 350"/>
                    <a:gd name="T3" fmla="*/ 111 h 328"/>
                    <a:gd name="T4" fmla="*/ 350 w 350"/>
                    <a:gd name="T5" fmla="*/ 130 h 328"/>
                    <a:gd name="T6" fmla="*/ 264 w 350"/>
                    <a:gd name="T7" fmla="*/ 212 h 328"/>
                    <a:gd name="T8" fmla="*/ 288 w 350"/>
                    <a:gd name="T9" fmla="*/ 328 h 328"/>
                    <a:gd name="T10" fmla="*/ 174 w 350"/>
                    <a:gd name="T11" fmla="*/ 272 h 328"/>
                    <a:gd name="T12" fmla="*/ 69 w 350"/>
                    <a:gd name="T13" fmla="*/ 328 h 328"/>
                    <a:gd name="T14" fmla="*/ 90 w 350"/>
                    <a:gd name="T15" fmla="*/ 212 h 328"/>
                    <a:gd name="T16" fmla="*/ 0 w 350"/>
                    <a:gd name="T17" fmla="*/ 130 h 328"/>
                    <a:gd name="T18" fmla="*/ 123 w 350"/>
                    <a:gd name="T19" fmla="*/ 111 h 328"/>
                    <a:gd name="T20" fmla="*/ 174 w 350"/>
                    <a:gd name="T21" fmla="*/ 0 h 328"/>
                    <a:gd name="T22" fmla="*/ 174 w 350"/>
                    <a:gd name="T23" fmla="*/ 0 h 328"/>
                    <a:gd name="T24" fmla="*/ 174 w 350"/>
                    <a:gd name="T25" fmla="*/ 0 h 328"/>
                    <a:gd name="T26" fmla="*/ 174 w 350"/>
                    <a:gd name="T27" fmla="*/ 0 h 328"/>
                    <a:gd name="T28" fmla="*/ 174 w 350"/>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0" h="328">
                      <a:moveTo>
                        <a:pt x="174" y="0"/>
                      </a:moveTo>
                      <a:lnTo>
                        <a:pt x="234" y="111"/>
                      </a:lnTo>
                      <a:lnTo>
                        <a:pt x="350" y="130"/>
                      </a:lnTo>
                      <a:lnTo>
                        <a:pt x="264" y="212"/>
                      </a:lnTo>
                      <a:lnTo>
                        <a:pt x="288" y="328"/>
                      </a:lnTo>
                      <a:lnTo>
                        <a:pt x="174" y="272"/>
                      </a:lnTo>
                      <a:lnTo>
                        <a:pt x="69" y="328"/>
                      </a:lnTo>
                      <a:lnTo>
                        <a:pt x="90" y="212"/>
                      </a:lnTo>
                      <a:lnTo>
                        <a:pt x="0" y="130"/>
                      </a:lnTo>
                      <a:lnTo>
                        <a:pt x="123" y="111"/>
                      </a:lnTo>
                      <a:lnTo>
                        <a:pt x="174" y="0"/>
                      </a:lnTo>
                      <a:lnTo>
                        <a:pt x="174" y="0"/>
                      </a:lnTo>
                      <a:lnTo>
                        <a:pt x="174" y="0"/>
                      </a:lnTo>
                      <a:lnTo>
                        <a:pt x="174" y="0"/>
                      </a:lnTo>
                      <a:lnTo>
                        <a:pt x="17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123" name="Freeform 143"/>
                <p:cNvSpPr>
                  <a:spLocks/>
                </p:cNvSpPr>
                <p:nvPr/>
              </p:nvSpPr>
              <p:spPr bwMode="auto">
                <a:xfrm>
                  <a:off x="4400" y="728"/>
                  <a:ext cx="515" cy="493"/>
                </a:xfrm>
                <a:custGeom>
                  <a:avLst/>
                  <a:gdLst>
                    <a:gd name="T0" fmla="*/ 257 w 515"/>
                    <a:gd name="T1" fmla="*/ 0 h 493"/>
                    <a:gd name="T2" fmla="*/ 337 w 515"/>
                    <a:gd name="T3" fmla="*/ 166 h 493"/>
                    <a:gd name="T4" fmla="*/ 515 w 515"/>
                    <a:gd name="T5" fmla="*/ 185 h 493"/>
                    <a:gd name="T6" fmla="*/ 388 w 515"/>
                    <a:gd name="T7" fmla="*/ 313 h 493"/>
                    <a:gd name="T8" fmla="*/ 418 w 515"/>
                    <a:gd name="T9" fmla="*/ 493 h 493"/>
                    <a:gd name="T10" fmla="*/ 257 w 515"/>
                    <a:gd name="T11" fmla="*/ 403 h 493"/>
                    <a:gd name="T12" fmla="*/ 98 w 515"/>
                    <a:gd name="T13" fmla="*/ 493 h 493"/>
                    <a:gd name="T14" fmla="*/ 124 w 515"/>
                    <a:gd name="T15" fmla="*/ 313 h 493"/>
                    <a:gd name="T16" fmla="*/ 0 w 515"/>
                    <a:gd name="T17" fmla="*/ 185 h 493"/>
                    <a:gd name="T18" fmla="*/ 178 w 515"/>
                    <a:gd name="T19" fmla="*/ 166 h 493"/>
                    <a:gd name="T20" fmla="*/ 257 w 515"/>
                    <a:gd name="T21" fmla="*/ 0 h 493"/>
                    <a:gd name="T22" fmla="*/ 257 w 515"/>
                    <a:gd name="T23" fmla="*/ 0 h 493"/>
                    <a:gd name="T24" fmla="*/ 257 w 515"/>
                    <a:gd name="T25" fmla="*/ 0 h 493"/>
                    <a:gd name="T26" fmla="*/ 257 w 515"/>
                    <a:gd name="T27" fmla="*/ 0 h 493"/>
                    <a:gd name="T28" fmla="*/ 257 w 515"/>
                    <a:gd name="T2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493">
                      <a:moveTo>
                        <a:pt x="257" y="0"/>
                      </a:moveTo>
                      <a:lnTo>
                        <a:pt x="337" y="166"/>
                      </a:lnTo>
                      <a:lnTo>
                        <a:pt x="515" y="185"/>
                      </a:lnTo>
                      <a:lnTo>
                        <a:pt x="388" y="313"/>
                      </a:lnTo>
                      <a:lnTo>
                        <a:pt x="418" y="493"/>
                      </a:lnTo>
                      <a:lnTo>
                        <a:pt x="257" y="403"/>
                      </a:lnTo>
                      <a:lnTo>
                        <a:pt x="98" y="493"/>
                      </a:lnTo>
                      <a:lnTo>
                        <a:pt x="124" y="313"/>
                      </a:lnTo>
                      <a:lnTo>
                        <a:pt x="0" y="185"/>
                      </a:lnTo>
                      <a:lnTo>
                        <a:pt x="178" y="166"/>
                      </a:lnTo>
                      <a:lnTo>
                        <a:pt x="257" y="0"/>
                      </a:lnTo>
                      <a:lnTo>
                        <a:pt x="257" y="0"/>
                      </a:lnTo>
                      <a:lnTo>
                        <a:pt x="257" y="0"/>
                      </a:lnTo>
                      <a:lnTo>
                        <a:pt x="257" y="0"/>
                      </a:lnTo>
                      <a:lnTo>
                        <a:pt x="25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124" name="Freeform 144"/>
                <p:cNvSpPr>
                  <a:spLocks/>
                </p:cNvSpPr>
                <p:nvPr/>
              </p:nvSpPr>
              <p:spPr bwMode="auto">
                <a:xfrm>
                  <a:off x="3113" y="1243"/>
                  <a:ext cx="1452" cy="1110"/>
                </a:xfrm>
                <a:custGeom>
                  <a:avLst/>
                  <a:gdLst>
                    <a:gd name="T0" fmla="*/ 773 w 775"/>
                    <a:gd name="T1" fmla="*/ 396 h 592"/>
                    <a:gd name="T2" fmla="*/ 387 w 775"/>
                    <a:gd name="T3" fmla="*/ 0 h 592"/>
                    <a:gd name="T4" fmla="*/ 1 w 775"/>
                    <a:gd name="T5" fmla="*/ 396 h 592"/>
                    <a:gd name="T6" fmla="*/ 16 w 775"/>
                    <a:gd name="T7" fmla="*/ 534 h 592"/>
                    <a:gd name="T8" fmla="*/ 16 w 775"/>
                    <a:gd name="T9" fmla="*/ 535 h 592"/>
                    <a:gd name="T10" fmla="*/ 54 w 775"/>
                    <a:gd name="T11" fmla="*/ 584 h 592"/>
                    <a:gd name="T12" fmla="*/ 80 w 775"/>
                    <a:gd name="T13" fmla="*/ 586 h 592"/>
                    <a:gd name="T14" fmla="*/ 175 w 775"/>
                    <a:gd name="T15" fmla="*/ 318 h 592"/>
                    <a:gd name="T16" fmla="*/ 684 w 775"/>
                    <a:gd name="T17" fmla="*/ 300 h 592"/>
                    <a:gd name="T18" fmla="*/ 688 w 775"/>
                    <a:gd name="T19" fmla="*/ 592 h 592"/>
                    <a:gd name="T20" fmla="*/ 716 w 775"/>
                    <a:gd name="T21" fmla="*/ 592 h 592"/>
                    <a:gd name="T22" fmla="*/ 760 w 775"/>
                    <a:gd name="T23" fmla="*/ 530 h 592"/>
                    <a:gd name="T24" fmla="*/ 760 w 775"/>
                    <a:gd name="T25" fmla="*/ 530 h 592"/>
                    <a:gd name="T26" fmla="*/ 773 w 775"/>
                    <a:gd name="T27" fmla="*/ 39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5" h="592">
                      <a:moveTo>
                        <a:pt x="773" y="396"/>
                      </a:moveTo>
                      <a:cubicBezTo>
                        <a:pt x="773" y="177"/>
                        <a:pt x="606" y="0"/>
                        <a:pt x="387" y="0"/>
                      </a:cubicBezTo>
                      <a:cubicBezTo>
                        <a:pt x="168" y="0"/>
                        <a:pt x="1" y="177"/>
                        <a:pt x="1" y="396"/>
                      </a:cubicBezTo>
                      <a:cubicBezTo>
                        <a:pt x="1" y="445"/>
                        <a:pt x="0" y="491"/>
                        <a:pt x="16" y="534"/>
                      </a:cubicBezTo>
                      <a:cubicBezTo>
                        <a:pt x="16" y="535"/>
                        <a:pt x="16" y="535"/>
                        <a:pt x="16" y="535"/>
                      </a:cubicBezTo>
                      <a:cubicBezTo>
                        <a:pt x="54" y="570"/>
                        <a:pt x="54" y="584"/>
                        <a:pt x="54" y="584"/>
                      </a:cubicBezTo>
                      <a:cubicBezTo>
                        <a:pt x="80" y="586"/>
                        <a:pt x="80" y="586"/>
                        <a:pt x="80" y="586"/>
                      </a:cubicBezTo>
                      <a:cubicBezTo>
                        <a:pt x="80" y="586"/>
                        <a:pt x="59" y="354"/>
                        <a:pt x="175" y="318"/>
                      </a:cubicBezTo>
                      <a:cubicBezTo>
                        <a:pt x="175" y="318"/>
                        <a:pt x="640" y="522"/>
                        <a:pt x="684" y="300"/>
                      </a:cubicBezTo>
                      <a:cubicBezTo>
                        <a:pt x="688" y="577"/>
                        <a:pt x="688" y="592"/>
                        <a:pt x="688" y="592"/>
                      </a:cubicBezTo>
                      <a:cubicBezTo>
                        <a:pt x="716" y="592"/>
                        <a:pt x="716" y="592"/>
                        <a:pt x="716" y="592"/>
                      </a:cubicBezTo>
                      <a:cubicBezTo>
                        <a:pt x="752" y="550"/>
                        <a:pt x="759" y="530"/>
                        <a:pt x="760" y="530"/>
                      </a:cubicBezTo>
                      <a:cubicBezTo>
                        <a:pt x="760" y="530"/>
                        <a:pt x="760" y="530"/>
                        <a:pt x="760" y="530"/>
                      </a:cubicBezTo>
                      <a:cubicBezTo>
                        <a:pt x="775" y="489"/>
                        <a:pt x="773" y="443"/>
                        <a:pt x="773" y="39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125" name="Freeform 145"/>
                <p:cNvSpPr>
                  <a:spLocks/>
                </p:cNvSpPr>
                <p:nvPr/>
              </p:nvSpPr>
              <p:spPr bwMode="auto">
                <a:xfrm>
                  <a:off x="2452" y="3191"/>
                  <a:ext cx="2772" cy="634"/>
                </a:xfrm>
                <a:custGeom>
                  <a:avLst/>
                  <a:gdLst>
                    <a:gd name="T0" fmla="*/ 1459 w 1480"/>
                    <a:gd name="T1" fmla="*/ 338 h 338"/>
                    <a:gd name="T2" fmla="*/ 1476 w 1480"/>
                    <a:gd name="T3" fmla="*/ 314 h 338"/>
                    <a:gd name="T4" fmla="*/ 1297 w 1480"/>
                    <a:gd name="T5" fmla="*/ 54 h 338"/>
                    <a:gd name="T6" fmla="*/ 979 w 1480"/>
                    <a:gd name="T7" fmla="*/ 0 h 338"/>
                    <a:gd name="T8" fmla="*/ 979 w 1480"/>
                    <a:gd name="T9" fmla="*/ 0 h 338"/>
                    <a:gd name="T10" fmla="*/ 736 w 1480"/>
                    <a:gd name="T11" fmla="*/ 114 h 338"/>
                    <a:gd name="T12" fmla="*/ 744 w 1480"/>
                    <a:gd name="T13" fmla="*/ 114 h 338"/>
                    <a:gd name="T14" fmla="*/ 501 w 1480"/>
                    <a:gd name="T15" fmla="*/ 0 h 338"/>
                    <a:gd name="T16" fmla="*/ 501 w 1480"/>
                    <a:gd name="T17" fmla="*/ 0 h 338"/>
                    <a:gd name="T18" fmla="*/ 183 w 1480"/>
                    <a:gd name="T19" fmla="*/ 54 h 338"/>
                    <a:gd name="T20" fmla="*/ 4 w 1480"/>
                    <a:gd name="T21" fmla="*/ 314 h 338"/>
                    <a:gd name="T22" fmla="*/ 21 w 1480"/>
                    <a:gd name="T23" fmla="*/ 338 h 338"/>
                    <a:gd name="T24" fmla="*/ 1459 w 1480"/>
                    <a:gd name="T25"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0" h="338">
                      <a:moveTo>
                        <a:pt x="1459" y="338"/>
                      </a:moveTo>
                      <a:cubicBezTo>
                        <a:pt x="1471" y="338"/>
                        <a:pt x="1480" y="325"/>
                        <a:pt x="1476" y="314"/>
                      </a:cubicBezTo>
                      <a:cubicBezTo>
                        <a:pt x="1453" y="253"/>
                        <a:pt x="1387" y="95"/>
                        <a:pt x="1297" y="54"/>
                      </a:cubicBezTo>
                      <a:cubicBezTo>
                        <a:pt x="1186" y="2"/>
                        <a:pt x="979" y="0"/>
                        <a:pt x="979" y="0"/>
                      </a:cubicBezTo>
                      <a:cubicBezTo>
                        <a:pt x="979" y="0"/>
                        <a:pt x="979" y="0"/>
                        <a:pt x="979" y="0"/>
                      </a:cubicBezTo>
                      <a:cubicBezTo>
                        <a:pt x="979" y="0"/>
                        <a:pt x="898" y="114"/>
                        <a:pt x="736" y="114"/>
                      </a:cubicBezTo>
                      <a:cubicBezTo>
                        <a:pt x="744" y="114"/>
                        <a:pt x="744" y="114"/>
                        <a:pt x="744" y="114"/>
                      </a:cubicBezTo>
                      <a:cubicBezTo>
                        <a:pt x="582" y="114"/>
                        <a:pt x="501" y="0"/>
                        <a:pt x="501" y="0"/>
                      </a:cubicBezTo>
                      <a:cubicBezTo>
                        <a:pt x="501" y="0"/>
                        <a:pt x="501" y="0"/>
                        <a:pt x="501" y="0"/>
                      </a:cubicBezTo>
                      <a:cubicBezTo>
                        <a:pt x="501" y="0"/>
                        <a:pt x="294" y="2"/>
                        <a:pt x="183" y="54"/>
                      </a:cubicBezTo>
                      <a:cubicBezTo>
                        <a:pt x="93" y="95"/>
                        <a:pt x="27" y="253"/>
                        <a:pt x="4" y="314"/>
                      </a:cubicBezTo>
                      <a:cubicBezTo>
                        <a:pt x="0" y="325"/>
                        <a:pt x="9" y="338"/>
                        <a:pt x="21" y="338"/>
                      </a:cubicBezTo>
                      <a:lnTo>
                        <a:pt x="1459" y="3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126" name="Freeform 146"/>
                <p:cNvSpPr>
                  <a:spLocks/>
                </p:cNvSpPr>
                <p:nvPr/>
              </p:nvSpPr>
              <p:spPr bwMode="auto">
                <a:xfrm>
                  <a:off x="3098" y="2346"/>
                  <a:ext cx="1480" cy="875"/>
                </a:xfrm>
                <a:custGeom>
                  <a:avLst/>
                  <a:gdLst>
                    <a:gd name="T0" fmla="*/ 0 w 790"/>
                    <a:gd name="T1" fmla="*/ 0 h 467"/>
                    <a:gd name="T2" fmla="*/ 1 w 790"/>
                    <a:gd name="T3" fmla="*/ 7 h 467"/>
                    <a:gd name="T4" fmla="*/ 58 w 790"/>
                    <a:gd name="T5" fmla="*/ 97 h 467"/>
                    <a:gd name="T6" fmla="*/ 183 w 790"/>
                    <a:gd name="T7" fmla="*/ 352 h 467"/>
                    <a:gd name="T8" fmla="*/ 190 w 790"/>
                    <a:gd name="T9" fmla="*/ 358 h 467"/>
                    <a:gd name="T10" fmla="*/ 190 w 790"/>
                    <a:gd name="T11" fmla="*/ 424 h 467"/>
                    <a:gd name="T12" fmla="*/ 191 w 790"/>
                    <a:gd name="T13" fmla="*/ 425 h 467"/>
                    <a:gd name="T14" fmla="*/ 234 w 790"/>
                    <a:gd name="T15" fmla="*/ 467 h 467"/>
                    <a:gd name="T16" fmla="*/ 234 w 790"/>
                    <a:gd name="T17" fmla="*/ 390 h 467"/>
                    <a:gd name="T18" fmla="*/ 395 w 790"/>
                    <a:gd name="T19" fmla="*/ 455 h 467"/>
                    <a:gd name="T20" fmla="*/ 556 w 790"/>
                    <a:gd name="T21" fmla="*/ 390 h 467"/>
                    <a:gd name="T22" fmla="*/ 556 w 790"/>
                    <a:gd name="T23" fmla="*/ 466 h 467"/>
                    <a:gd name="T24" fmla="*/ 599 w 790"/>
                    <a:gd name="T25" fmla="*/ 425 h 467"/>
                    <a:gd name="T26" fmla="*/ 600 w 790"/>
                    <a:gd name="T27" fmla="*/ 424 h 467"/>
                    <a:gd name="T28" fmla="*/ 600 w 790"/>
                    <a:gd name="T29" fmla="*/ 358 h 467"/>
                    <a:gd name="T30" fmla="*/ 606 w 790"/>
                    <a:gd name="T31" fmla="*/ 352 h 467"/>
                    <a:gd name="T32" fmla="*/ 732 w 790"/>
                    <a:gd name="T33" fmla="*/ 97 h 467"/>
                    <a:gd name="T34" fmla="*/ 790 w 790"/>
                    <a:gd name="T35" fmla="*/ 5 h 467"/>
                    <a:gd name="T36" fmla="*/ 790 w 790"/>
                    <a:gd name="T37" fmla="*/ 0 h 467"/>
                    <a:gd name="T38" fmla="*/ 739 w 790"/>
                    <a:gd name="T39" fmla="*/ 24 h 467"/>
                    <a:gd name="T40" fmla="*/ 704 w 790"/>
                    <a:gd name="T41" fmla="*/ 62 h 467"/>
                    <a:gd name="T42" fmla="*/ 694 w 790"/>
                    <a:gd name="T43" fmla="*/ 73 h 467"/>
                    <a:gd name="T44" fmla="*/ 577 w 790"/>
                    <a:gd name="T45" fmla="*/ 319 h 467"/>
                    <a:gd name="T46" fmla="*/ 395 w 790"/>
                    <a:gd name="T47" fmla="*/ 411 h 467"/>
                    <a:gd name="T48" fmla="*/ 213 w 790"/>
                    <a:gd name="T49" fmla="*/ 319 h 467"/>
                    <a:gd name="T50" fmla="*/ 96 w 790"/>
                    <a:gd name="T51" fmla="*/ 73 h 467"/>
                    <a:gd name="T52" fmla="*/ 85 w 790"/>
                    <a:gd name="T53" fmla="*/ 62 h 467"/>
                    <a:gd name="T54" fmla="*/ 51 w 790"/>
                    <a:gd name="T55" fmla="*/ 24 h 467"/>
                    <a:gd name="T56" fmla="*/ 0 w 790"/>
                    <a:gd name="T57"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0" h="467">
                      <a:moveTo>
                        <a:pt x="0" y="0"/>
                      </a:moveTo>
                      <a:cubicBezTo>
                        <a:pt x="0" y="2"/>
                        <a:pt x="0" y="5"/>
                        <a:pt x="1" y="7"/>
                      </a:cubicBezTo>
                      <a:cubicBezTo>
                        <a:pt x="4" y="30"/>
                        <a:pt x="17" y="72"/>
                        <a:pt x="58" y="97"/>
                      </a:cubicBezTo>
                      <a:cubicBezTo>
                        <a:pt x="78" y="147"/>
                        <a:pt x="148" y="321"/>
                        <a:pt x="183" y="352"/>
                      </a:cubicBezTo>
                      <a:cubicBezTo>
                        <a:pt x="185" y="354"/>
                        <a:pt x="188" y="356"/>
                        <a:pt x="190" y="358"/>
                      </a:cubicBezTo>
                      <a:cubicBezTo>
                        <a:pt x="190" y="424"/>
                        <a:pt x="190" y="424"/>
                        <a:pt x="190" y="424"/>
                      </a:cubicBezTo>
                      <a:cubicBezTo>
                        <a:pt x="191" y="425"/>
                        <a:pt x="191" y="425"/>
                        <a:pt x="191" y="425"/>
                      </a:cubicBezTo>
                      <a:cubicBezTo>
                        <a:pt x="193" y="427"/>
                        <a:pt x="207" y="446"/>
                        <a:pt x="234" y="467"/>
                      </a:cubicBezTo>
                      <a:cubicBezTo>
                        <a:pt x="234" y="390"/>
                        <a:pt x="234" y="390"/>
                        <a:pt x="234" y="390"/>
                      </a:cubicBezTo>
                      <a:cubicBezTo>
                        <a:pt x="283" y="422"/>
                        <a:pt x="348" y="455"/>
                        <a:pt x="395" y="455"/>
                      </a:cubicBezTo>
                      <a:cubicBezTo>
                        <a:pt x="442" y="455"/>
                        <a:pt x="507" y="422"/>
                        <a:pt x="556" y="390"/>
                      </a:cubicBezTo>
                      <a:cubicBezTo>
                        <a:pt x="556" y="466"/>
                        <a:pt x="556" y="466"/>
                        <a:pt x="556" y="466"/>
                      </a:cubicBezTo>
                      <a:cubicBezTo>
                        <a:pt x="584" y="445"/>
                        <a:pt x="598" y="425"/>
                        <a:pt x="599" y="425"/>
                      </a:cubicBezTo>
                      <a:cubicBezTo>
                        <a:pt x="600" y="424"/>
                        <a:pt x="600" y="424"/>
                        <a:pt x="600" y="424"/>
                      </a:cubicBezTo>
                      <a:cubicBezTo>
                        <a:pt x="600" y="358"/>
                        <a:pt x="600" y="358"/>
                        <a:pt x="600" y="358"/>
                      </a:cubicBezTo>
                      <a:cubicBezTo>
                        <a:pt x="602" y="356"/>
                        <a:pt x="604" y="354"/>
                        <a:pt x="606" y="352"/>
                      </a:cubicBezTo>
                      <a:cubicBezTo>
                        <a:pt x="642" y="321"/>
                        <a:pt x="712" y="147"/>
                        <a:pt x="732" y="97"/>
                      </a:cubicBezTo>
                      <a:cubicBezTo>
                        <a:pt x="775" y="71"/>
                        <a:pt x="787" y="24"/>
                        <a:pt x="790" y="5"/>
                      </a:cubicBezTo>
                      <a:cubicBezTo>
                        <a:pt x="790" y="3"/>
                        <a:pt x="790" y="2"/>
                        <a:pt x="790" y="0"/>
                      </a:cubicBezTo>
                      <a:cubicBezTo>
                        <a:pt x="739" y="24"/>
                        <a:pt x="739" y="24"/>
                        <a:pt x="739" y="24"/>
                      </a:cubicBezTo>
                      <a:cubicBezTo>
                        <a:pt x="733" y="38"/>
                        <a:pt x="722" y="53"/>
                        <a:pt x="704" y="62"/>
                      </a:cubicBezTo>
                      <a:cubicBezTo>
                        <a:pt x="700" y="64"/>
                        <a:pt x="696" y="68"/>
                        <a:pt x="694" y="73"/>
                      </a:cubicBezTo>
                      <a:cubicBezTo>
                        <a:pt x="659" y="164"/>
                        <a:pt x="599" y="300"/>
                        <a:pt x="577" y="319"/>
                      </a:cubicBezTo>
                      <a:cubicBezTo>
                        <a:pt x="542" y="350"/>
                        <a:pt x="446" y="411"/>
                        <a:pt x="395" y="411"/>
                      </a:cubicBezTo>
                      <a:cubicBezTo>
                        <a:pt x="344" y="411"/>
                        <a:pt x="248" y="350"/>
                        <a:pt x="213" y="319"/>
                      </a:cubicBezTo>
                      <a:cubicBezTo>
                        <a:pt x="191" y="300"/>
                        <a:pt x="131" y="164"/>
                        <a:pt x="96" y="73"/>
                      </a:cubicBezTo>
                      <a:cubicBezTo>
                        <a:pt x="94" y="68"/>
                        <a:pt x="90" y="64"/>
                        <a:pt x="85" y="62"/>
                      </a:cubicBezTo>
                      <a:cubicBezTo>
                        <a:pt x="67" y="53"/>
                        <a:pt x="57" y="38"/>
                        <a:pt x="51" y="24"/>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grpSp>
        </p:grpSp>
        <p:cxnSp>
          <p:nvCxnSpPr>
            <p:cNvPr id="127" name="Straight Connector 126"/>
            <p:cNvCxnSpPr/>
            <p:nvPr/>
          </p:nvCxnSpPr>
          <p:spPr>
            <a:xfrm flipV="1">
              <a:off x="3771796" y="1285059"/>
              <a:ext cx="0" cy="1864252"/>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8" name="ColumnHeader"/>
            <p:cNvSpPr>
              <a:spLocks noChangeArrowheads="1"/>
            </p:cNvSpPr>
            <p:nvPr/>
          </p:nvSpPr>
          <p:spPr bwMode="gray">
            <a:xfrm>
              <a:off x="2060979" y="2455487"/>
              <a:ext cx="1540822" cy="181081"/>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29BA74">
                      <a:lumMod val="100000"/>
                    </a:srgbClr>
                  </a:solidFill>
                  <a:latin typeface="Trebuchet MS" panose="020B0603020202020204" pitchFamily="34" charset="0"/>
                  <a:cs typeface="Arial" pitchFamily="34" charset="0"/>
                </a:rPr>
                <a:t>Product </a:t>
              </a:r>
              <a:r>
                <a:rPr lang="en-US" sz="1600" b="1" dirty="0">
                  <a:solidFill>
                    <a:srgbClr val="29BA74">
                      <a:lumMod val="100000"/>
                    </a:srgbClr>
                  </a:solidFill>
                  <a:latin typeface="Trebuchet MS" panose="020B0603020202020204" pitchFamily="34" charset="0"/>
                  <a:cs typeface="Arial" pitchFamily="34" charset="0"/>
                </a:rPr>
                <a:t/>
              </a:r>
              <a:br>
                <a:rPr lang="en-US" sz="1600" b="1" dirty="0">
                  <a:solidFill>
                    <a:srgbClr val="29BA74">
                      <a:lumMod val="100000"/>
                    </a:srgbClr>
                  </a:solidFill>
                  <a:latin typeface="Trebuchet MS" panose="020B0603020202020204" pitchFamily="34" charset="0"/>
                  <a:cs typeface="Arial" pitchFamily="34" charset="0"/>
                </a:rPr>
              </a:br>
              <a:r>
                <a:rPr lang="en-US" sz="1600" b="1" dirty="0" smtClean="0">
                  <a:solidFill>
                    <a:srgbClr val="29BA74">
                      <a:lumMod val="100000"/>
                    </a:srgbClr>
                  </a:solidFill>
                  <a:latin typeface="Trebuchet MS" panose="020B0603020202020204" pitchFamily="34" charset="0"/>
                  <a:cs typeface="Arial" pitchFamily="34" charset="0"/>
                </a:rPr>
                <a:t>&amp; Branding</a:t>
              </a:r>
              <a:endParaRPr lang="en-US" sz="1600" b="1" dirty="0">
                <a:solidFill>
                  <a:srgbClr val="29BA74">
                    <a:lumMod val="100000"/>
                  </a:srgbClr>
                </a:solidFill>
                <a:latin typeface="Trebuchet MS" panose="020B0603020202020204" pitchFamily="34" charset="0"/>
                <a:cs typeface="Arial" pitchFamily="34" charset="0"/>
              </a:endParaRPr>
            </a:p>
          </p:txBody>
        </p:sp>
        <p:sp>
          <p:nvSpPr>
            <p:cNvPr id="129" name="ColumnHeader"/>
            <p:cNvSpPr>
              <a:spLocks noChangeArrowheads="1"/>
            </p:cNvSpPr>
            <p:nvPr/>
          </p:nvSpPr>
          <p:spPr bwMode="gray">
            <a:xfrm>
              <a:off x="1972085" y="2506536"/>
              <a:ext cx="1694610" cy="362707"/>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400" i="1" dirty="0" smtClean="0">
                  <a:solidFill>
                    <a:srgbClr val="03522D"/>
                  </a:solidFill>
                  <a:latin typeface="Trebuchet MS" panose="020B0603020202020204" pitchFamily="34" charset="0"/>
                  <a:cs typeface="Arial" pitchFamily="34" charset="0"/>
                </a:rPr>
                <a:t>"What they want"</a:t>
              </a:r>
              <a:endParaRPr lang="en-US" sz="1400" i="1" dirty="0">
                <a:solidFill>
                  <a:srgbClr val="03522D"/>
                </a:solidFill>
                <a:latin typeface="Trebuchet MS" panose="020B0603020202020204" pitchFamily="34" charset="0"/>
                <a:cs typeface="Arial" pitchFamily="34" charset="0"/>
              </a:endParaRPr>
            </a:p>
          </p:txBody>
        </p:sp>
        <p:grpSp>
          <p:nvGrpSpPr>
            <p:cNvPr id="130" name="Group 129"/>
            <p:cNvGrpSpPr/>
            <p:nvPr/>
          </p:nvGrpSpPr>
          <p:grpSpPr>
            <a:xfrm>
              <a:off x="2540009" y="1456721"/>
              <a:ext cx="612000" cy="576000"/>
              <a:chOff x="746574" y="1858260"/>
              <a:chExt cx="612000" cy="576000"/>
            </a:xfrm>
          </p:grpSpPr>
          <p:sp>
            <p:nvSpPr>
              <p:cNvPr id="131" name="Oval 130"/>
              <p:cNvSpPr/>
              <p:nvPr/>
            </p:nvSpPr>
            <p:spPr bwMode="gray">
              <a:xfrm>
                <a:off x="746574" y="1858260"/>
                <a:ext cx="612000" cy="576000"/>
              </a:xfrm>
              <a:prstGeom prst="ellipse">
                <a:avLst/>
              </a:prstGeom>
              <a:solidFill>
                <a:schemeClr val="bg1"/>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a:solidFill>
                    <a:schemeClr val="bg1">
                      <a:lumMod val="50000"/>
                    </a:schemeClr>
                  </a:solidFill>
                </a:endParaRPr>
              </a:p>
            </p:txBody>
          </p:sp>
          <p:grpSp>
            <p:nvGrpSpPr>
              <p:cNvPr id="132" name="bcgIcons_Luxury">
                <a:extLst>
                  <a:ext uri="{FF2B5EF4-FFF2-40B4-BE49-F238E27FC236}">
                    <a16:creationId xmlns:a16="http://schemas.microsoft.com/office/drawing/2014/main" xmlns="" id="{EFCE3F76-B300-4580-B060-B64F1C104DEF}"/>
                  </a:ext>
                </a:extLst>
              </p:cNvPr>
              <p:cNvGrpSpPr>
                <a:grpSpLocks noChangeAspect="1"/>
              </p:cNvGrpSpPr>
              <p:nvPr/>
            </p:nvGrpSpPr>
            <p:grpSpPr bwMode="auto">
              <a:xfrm>
                <a:off x="793510" y="1898035"/>
                <a:ext cx="524033" cy="493663"/>
                <a:chOff x="1682" y="0"/>
                <a:chExt cx="4316" cy="4320"/>
              </a:xfrm>
            </p:grpSpPr>
            <p:sp>
              <p:nvSpPr>
                <p:cNvPr id="133" name="AutoShape 3">
                  <a:extLst>
                    <a:ext uri="{FF2B5EF4-FFF2-40B4-BE49-F238E27FC236}">
                      <a16:creationId xmlns:a16="http://schemas.microsoft.com/office/drawing/2014/main" xmlns="" id="{7056A3AD-A62B-4F42-9FB2-0AC35A71E79D}"/>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5">
                  <a:extLst>
                    <a:ext uri="{FF2B5EF4-FFF2-40B4-BE49-F238E27FC236}">
                      <a16:creationId xmlns:a16="http://schemas.microsoft.com/office/drawing/2014/main" xmlns="" id="{65A8DB6F-AE7F-4035-8AC5-1FD5AB7C8500}"/>
                    </a:ext>
                  </a:extLst>
                </p:cNvPr>
                <p:cNvSpPr>
                  <a:spLocks noEditPoints="1"/>
                </p:cNvSpPr>
                <p:nvPr/>
              </p:nvSpPr>
              <p:spPr bwMode="auto">
                <a:xfrm>
                  <a:off x="2141" y="536"/>
                  <a:ext cx="3398" cy="2916"/>
                </a:xfrm>
                <a:custGeom>
                  <a:avLst/>
                  <a:gdLst>
                    <a:gd name="T0" fmla="*/ 182 w 1814"/>
                    <a:gd name="T1" fmla="*/ 929 h 1555"/>
                    <a:gd name="T2" fmla="*/ 22 w 1814"/>
                    <a:gd name="T3" fmla="*/ 929 h 1555"/>
                    <a:gd name="T4" fmla="*/ 0 w 1814"/>
                    <a:gd name="T5" fmla="*/ 907 h 1555"/>
                    <a:gd name="T6" fmla="*/ 22 w 1814"/>
                    <a:gd name="T7" fmla="*/ 885 h 1555"/>
                    <a:gd name="T8" fmla="*/ 182 w 1814"/>
                    <a:gd name="T9" fmla="*/ 885 h 1555"/>
                    <a:gd name="T10" fmla="*/ 204 w 1814"/>
                    <a:gd name="T11" fmla="*/ 907 h 1555"/>
                    <a:gd name="T12" fmla="*/ 182 w 1814"/>
                    <a:gd name="T13" fmla="*/ 929 h 1555"/>
                    <a:gd name="T14" fmla="*/ 1814 w 1814"/>
                    <a:gd name="T15" fmla="*/ 907 h 1555"/>
                    <a:gd name="T16" fmla="*/ 1792 w 1814"/>
                    <a:gd name="T17" fmla="*/ 885 h 1555"/>
                    <a:gd name="T18" fmla="*/ 1632 w 1814"/>
                    <a:gd name="T19" fmla="*/ 885 h 1555"/>
                    <a:gd name="T20" fmla="*/ 1610 w 1814"/>
                    <a:gd name="T21" fmla="*/ 907 h 1555"/>
                    <a:gd name="T22" fmla="*/ 1632 w 1814"/>
                    <a:gd name="T23" fmla="*/ 929 h 1555"/>
                    <a:gd name="T24" fmla="*/ 1792 w 1814"/>
                    <a:gd name="T25" fmla="*/ 929 h 1555"/>
                    <a:gd name="T26" fmla="*/ 1814 w 1814"/>
                    <a:gd name="T27" fmla="*/ 907 h 1555"/>
                    <a:gd name="T28" fmla="*/ 297 w 1814"/>
                    <a:gd name="T29" fmla="*/ 1548 h 1555"/>
                    <a:gd name="T30" fmla="*/ 410 w 1814"/>
                    <a:gd name="T31" fmla="*/ 1435 h 1555"/>
                    <a:gd name="T32" fmla="*/ 410 w 1814"/>
                    <a:gd name="T33" fmla="*/ 1404 h 1555"/>
                    <a:gd name="T34" fmla="*/ 379 w 1814"/>
                    <a:gd name="T35" fmla="*/ 1404 h 1555"/>
                    <a:gd name="T36" fmla="*/ 266 w 1814"/>
                    <a:gd name="T37" fmla="*/ 1517 h 1555"/>
                    <a:gd name="T38" fmla="*/ 266 w 1814"/>
                    <a:gd name="T39" fmla="*/ 1548 h 1555"/>
                    <a:gd name="T40" fmla="*/ 281 w 1814"/>
                    <a:gd name="T41" fmla="*/ 1555 h 1555"/>
                    <a:gd name="T42" fmla="*/ 297 w 1814"/>
                    <a:gd name="T43" fmla="*/ 1548 h 1555"/>
                    <a:gd name="T44" fmla="*/ 1435 w 1814"/>
                    <a:gd name="T45" fmla="*/ 410 h 1555"/>
                    <a:gd name="T46" fmla="*/ 1548 w 1814"/>
                    <a:gd name="T47" fmla="*/ 297 h 1555"/>
                    <a:gd name="T48" fmla="*/ 1548 w 1814"/>
                    <a:gd name="T49" fmla="*/ 266 h 1555"/>
                    <a:gd name="T50" fmla="*/ 1517 w 1814"/>
                    <a:gd name="T51" fmla="*/ 266 h 1555"/>
                    <a:gd name="T52" fmla="*/ 1404 w 1814"/>
                    <a:gd name="T53" fmla="*/ 379 h 1555"/>
                    <a:gd name="T54" fmla="*/ 1404 w 1814"/>
                    <a:gd name="T55" fmla="*/ 410 h 1555"/>
                    <a:gd name="T56" fmla="*/ 1419 w 1814"/>
                    <a:gd name="T57" fmla="*/ 417 h 1555"/>
                    <a:gd name="T58" fmla="*/ 1435 w 1814"/>
                    <a:gd name="T59" fmla="*/ 410 h 1555"/>
                    <a:gd name="T60" fmla="*/ 929 w 1814"/>
                    <a:gd name="T61" fmla="*/ 182 h 1555"/>
                    <a:gd name="T62" fmla="*/ 929 w 1814"/>
                    <a:gd name="T63" fmla="*/ 22 h 1555"/>
                    <a:gd name="T64" fmla="*/ 907 w 1814"/>
                    <a:gd name="T65" fmla="*/ 0 h 1555"/>
                    <a:gd name="T66" fmla="*/ 885 w 1814"/>
                    <a:gd name="T67" fmla="*/ 22 h 1555"/>
                    <a:gd name="T68" fmla="*/ 885 w 1814"/>
                    <a:gd name="T69" fmla="*/ 182 h 1555"/>
                    <a:gd name="T70" fmla="*/ 907 w 1814"/>
                    <a:gd name="T71" fmla="*/ 204 h 1555"/>
                    <a:gd name="T72" fmla="*/ 929 w 1814"/>
                    <a:gd name="T73" fmla="*/ 182 h 1555"/>
                    <a:gd name="T74" fmla="*/ 1548 w 1814"/>
                    <a:gd name="T75" fmla="*/ 1548 h 1555"/>
                    <a:gd name="T76" fmla="*/ 1548 w 1814"/>
                    <a:gd name="T77" fmla="*/ 1517 h 1555"/>
                    <a:gd name="T78" fmla="*/ 1435 w 1814"/>
                    <a:gd name="T79" fmla="*/ 1404 h 1555"/>
                    <a:gd name="T80" fmla="*/ 1404 w 1814"/>
                    <a:gd name="T81" fmla="*/ 1404 h 1555"/>
                    <a:gd name="T82" fmla="*/ 1404 w 1814"/>
                    <a:gd name="T83" fmla="*/ 1435 h 1555"/>
                    <a:gd name="T84" fmla="*/ 1517 w 1814"/>
                    <a:gd name="T85" fmla="*/ 1548 h 1555"/>
                    <a:gd name="T86" fmla="*/ 1533 w 1814"/>
                    <a:gd name="T87" fmla="*/ 1555 h 1555"/>
                    <a:gd name="T88" fmla="*/ 1548 w 1814"/>
                    <a:gd name="T89" fmla="*/ 1548 h 1555"/>
                    <a:gd name="T90" fmla="*/ 410 w 1814"/>
                    <a:gd name="T91" fmla="*/ 410 h 1555"/>
                    <a:gd name="T92" fmla="*/ 410 w 1814"/>
                    <a:gd name="T93" fmla="*/ 379 h 1555"/>
                    <a:gd name="T94" fmla="*/ 297 w 1814"/>
                    <a:gd name="T95" fmla="*/ 266 h 1555"/>
                    <a:gd name="T96" fmla="*/ 266 w 1814"/>
                    <a:gd name="T97" fmla="*/ 266 h 1555"/>
                    <a:gd name="T98" fmla="*/ 266 w 1814"/>
                    <a:gd name="T99" fmla="*/ 297 h 1555"/>
                    <a:gd name="T100" fmla="*/ 379 w 1814"/>
                    <a:gd name="T101" fmla="*/ 410 h 1555"/>
                    <a:gd name="T102" fmla="*/ 395 w 1814"/>
                    <a:gd name="T103" fmla="*/ 417 h 1555"/>
                    <a:gd name="T104" fmla="*/ 410 w 1814"/>
                    <a:gd name="T105" fmla="*/ 410 h 1555"/>
                    <a:gd name="T106" fmla="*/ 1019 w 1814"/>
                    <a:gd name="T107" fmla="*/ 847 h 1555"/>
                    <a:gd name="T108" fmla="*/ 1137 w 1814"/>
                    <a:gd name="T109" fmla="*/ 730 h 1555"/>
                    <a:gd name="T110" fmla="*/ 1019 w 1814"/>
                    <a:gd name="T111" fmla="*/ 612 h 1555"/>
                    <a:gd name="T112" fmla="*/ 901 w 1814"/>
                    <a:gd name="T113" fmla="*/ 730 h 1555"/>
                    <a:gd name="T114" fmla="*/ 1019 w 1814"/>
                    <a:gd name="T115" fmla="*/ 847 h 1555"/>
                    <a:gd name="T116" fmla="*/ 766 w 1814"/>
                    <a:gd name="T117" fmla="*/ 1252 h 1555"/>
                    <a:gd name="T118" fmla="*/ 884 w 1814"/>
                    <a:gd name="T119" fmla="*/ 1135 h 1555"/>
                    <a:gd name="T120" fmla="*/ 766 w 1814"/>
                    <a:gd name="T121" fmla="*/ 1017 h 1555"/>
                    <a:gd name="T122" fmla="*/ 649 w 1814"/>
                    <a:gd name="T123" fmla="*/ 1135 h 1555"/>
                    <a:gd name="T124" fmla="*/ 766 w 1814"/>
                    <a:gd name="T125" fmla="*/ 1252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4" h="1555">
                      <a:moveTo>
                        <a:pt x="182" y="929"/>
                      </a:moveTo>
                      <a:cubicBezTo>
                        <a:pt x="22" y="929"/>
                        <a:pt x="22" y="929"/>
                        <a:pt x="22" y="929"/>
                      </a:cubicBezTo>
                      <a:cubicBezTo>
                        <a:pt x="10" y="929"/>
                        <a:pt x="0" y="919"/>
                        <a:pt x="0" y="907"/>
                      </a:cubicBezTo>
                      <a:cubicBezTo>
                        <a:pt x="0" y="895"/>
                        <a:pt x="10" y="885"/>
                        <a:pt x="22" y="885"/>
                      </a:cubicBezTo>
                      <a:cubicBezTo>
                        <a:pt x="182" y="885"/>
                        <a:pt x="182" y="885"/>
                        <a:pt x="182" y="885"/>
                      </a:cubicBezTo>
                      <a:cubicBezTo>
                        <a:pt x="194" y="885"/>
                        <a:pt x="204" y="895"/>
                        <a:pt x="204" y="907"/>
                      </a:cubicBezTo>
                      <a:cubicBezTo>
                        <a:pt x="204" y="919"/>
                        <a:pt x="194" y="929"/>
                        <a:pt x="182" y="929"/>
                      </a:cubicBezTo>
                      <a:close/>
                      <a:moveTo>
                        <a:pt x="1814" y="907"/>
                      </a:moveTo>
                      <a:cubicBezTo>
                        <a:pt x="1814" y="895"/>
                        <a:pt x="1804" y="885"/>
                        <a:pt x="1792" y="885"/>
                      </a:cubicBezTo>
                      <a:cubicBezTo>
                        <a:pt x="1632" y="885"/>
                        <a:pt x="1632" y="885"/>
                        <a:pt x="1632" y="885"/>
                      </a:cubicBezTo>
                      <a:cubicBezTo>
                        <a:pt x="1620" y="885"/>
                        <a:pt x="1610" y="895"/>
                        <a:pt x="1610" y="907"/>
                      </a:cubicBezTo>
                      <a:cubicBezTo>
                        <a:pt x="1610" y="919"/>
                        <a:pt x="1620" y="929"/>
                        <a:pt x="1632" y="929"/>
                      </a:cubicBezTo>
                      <a:cubicBezTo>
                        <a:pt x="1792" y="929"/>
                        <a:pt x="1792" y="929"/>
                        <a:pt x="1792" y="929"/>
                      </a:cubicBezTo>
                      <a:cubicBezTo>
                        <a:pt x="1804" y="929"/>
                        <a:pt x="1814" y="919"/>
                        <a:pt x="1814" y="907"/>
                      </a:cubicBezTo>
                      <a:close/>
                      <a:moveTo>
                        <a:pt x="297" y="1548"/>
                      </a:moveTo>
                      <a:cubicBezTo>
                        <a:pt x="410" y="1435"/>
                        <a:pt x="410" y="1435"/>
                        <a:pt x="410" y="1435"/>
                      </a:cubicBezTo>
                      <a:cubicBezTo>
                        <a:pt x="419" y="1426"/>
                        <a:pt x="419" y="1412"/>
                        <a:pt x="410" y="1404"/>
                      </a:cubicBezTo>
                      <a:cubicBezTo>
                        <a:pt x="402" y="1395"/>
                        <a:pt x="388" y="1395"/>
                        <a:pt x="379" y="1404"/>
                      </a:cubicBezTo>
                      <a:cubicBezTo>
                        <a:pt x="266" y="1517"/>
                        <a:pt x="266" y="1517"/>
                        <a:pt x="266" y="1517"/>
                      </a:cubicBezTo>
                      <a:cubicBezTo>
                        <a:pt x="257" y="1526"/>
                        <a:pt x="257" y="1540"/>
                        <a:pt x="266" y="1548"/>
                      </a:cubicBezTo>
                      <a:cubicBezTo>
                        <a:pt x="270" y="1552"/>
                        <a:pt x="276" y="1555"/>
                        <a:pt x="281" y="1555"/>
                      </a:cubicBezTo>
                      <a:cubicBezTo>
                        <a:pt x="287" y="1555"/>
                        <a:pt x="293" y="1552"/>
                        <a:pt x="297" y="1548"/>
                      </a:cubicBezTo>
                      <a:close/>
                      <a:moveTo>
                        <a:pt x="1435" y="410"/>
                      </a:moveTo>
                      <a:cubicBezTo>
                        <a:pt x="1548" y="297"/>
                        <a:pt x="1548" y="297"/>
                        <a:pt x="1548" y="297"/>
                      </a:cubicBezTo>
                      <a:cubicBezTo>
                        <a:pt x="1557" y="288"/>
                        <a:pt x="1557" y="275"/>
                        <a:pt x="1548" y="266"/>
                      </a:cubicBezTo>
                      <a:cubicBezTo>
                        <a:pt x="1540" y="257"/>
                        <a:pt x="1526" y="257"/>
                        <a:pt x="1517" y="266"/>
                      </a:cubicBezTo>
                      <a:cubicBezTo>
                        <a:pt x="1404" y="379"/>
                        <a:pt x="1404" y="379"/>
                        <a:pt x="1404" y="379"/>
                      </a:cubicBezTo>
                      <a:cubicBezTo>
                        <a:pt x="1395" y="388"/>
                        <a:pt x="1395" y="402"/>
                        <a:pt x="1404" y="410"/>
                      </a:cubicBezTo>
                      <a:cubicBezTo>
                        <a:pt x="1408" y="414"/>
                        <a:pt x="1414" y="417"/>
                        <a:pt x="1419" y="417"/>
                      </a:cubicBezTo>
                      <a:cubicBezTo>
                        <a:pt x="1425" y="417"/>
                        <a:pt x="1431" y="414"/>
                        <a:pt x="1435" y="410"/>
                      </a:cubicBezTo>
                      <a:close/>
                      <a:moveTo>
                        <a:pt x="929" y="182"/>
                      </a:moveTo>
                      <a:cubicBezTo>
                        <a:pt x="929" y="22"/>
                        <a:pt x="929" y="22"/>
                        <a:pt x="929" y="22"/>
                      </a:cubicBezTo>
                      <a:cubicBezTo>
                        <a:pt x="929" y="10"/>
                        <a:pt x="919" y="0"/>
                        <a:pt x="907" y="0"/>
                      </a:cubicBezTo>
                      <a:cubicBezTo>
                        <a:pt x="895" y="0"/>
                        <a:pt x="885" y="10"/>
                        <a:pt x="885" y="22"/>
                      </a:cubicBezTo>
                      <a:cubicBezTo>
                        <a:pt x="885" y="182"/>
                        <a:pt x="885" y="182"/>
                        <a:pt x="885" y="182"/>
                      </a:cubicBezTo>
                      <a:cubicBezTo>
                        <a:pt x="885" y="195"/>
                        <a:pt x="895" y="204"/>
                        <a:pt x="907" y="204"/>
                      </a:cubicBezTo>
                      <a:cubicBezTo>
                        <a:pt x="919" y="204"/>
                        <a:pt x="929" y="195"/>
                        <a:pt x="929" y="182"/>
                      </a:cubicBezTo>
                      <a:close/>
                      <a:moveTo>
                        <a:pt x="1548" y="1548"/>
                      </a:moveTo>
                      <a:cubicBezTo>
                        <a:pt x="1557" y="1540"/>
                        <a:pt x="1557" y="1526"/>
                        <a:pt x="1548" y="1517"/>
                      </a:cubicBezTo>
                      <a:cubicBezTo>
                        <a:pt x="1435" y="1404"/>
                        <a:pt x="1435" y="1404"/>
                        <a:pt x="1435" y="1404"/>
                      </a:cubicBezTo>
                      <a:cubicBezTo>
                        <a:pt x="1426" y="1395"/>
                        <a:pt x="1412" y="1395"/>
                        <a:pt x="1404" y="1404"/>
                      </a:cubicBezTo>
                      <a:cubicBezTo>
                        <a:pt x="1395" y="1412"/>
                        <a:pt x="1395" y="1426"/>
                        <a:pt x="1404" y="1435"/>
                      </a:cubicBezTo>
                      <a:cubicBezTo>
                        <a:pt x="1517" y="1548"/>
                        <a:pt x="1517" y="1548"/>
                        <a:pt x="1517" y="1548"/>
                      </a:cubicBezTo>
                      <a:cubicBezTo>
                        <a:pt x="1521" y="1552"/>
                        <a:pt x="1527" y="1555"/>
                        <a:pt x="1533" y="1555"/>
                      </a:cubicBezTo>
                      <a:cubicBezTo>
                        <a:pt x="1538" y="1555"/>
                        <a:pt x="1544" y="1552"/>
                        <a:pt x="1548" y="1548"/>
                      </a:cubicBezTo>
                      <a:close/>
                      <a:moveTo>
                        <a:pt x="410" y="410"/>
                      </a:moveTo>
                      <a:cubicBezTo>
                        <a:pt x="419" y="402"/>
                        <a:pt x="419" y="388"/>
                        <a:pt x="410" y="379"/>
                      </a:cubicBezTo>
                      <a:cubicBezTo>
                        <a:pt x="297" y="266"/>
                        <a:pt x="297" y="266"/>
                        <a:pt x="297" y="266"/>
                      </a:cubicBezTo>
                      <a:cubicBezTo>
                        <a:pt x="288" y="257"/>
                        <a:pt x="274" y="257"/>
                        <a:pt x="266" y="266"/>
                      </a:cubicBezTo>
                      <a:cubicBezTo>
                        <a:pt x="257" y="275"/>
                        <a:pt x="257" y="288"/>
                        <a:pt x="266" y="297"/>
                      </a:cubicBezTo>
                      <a:cubicBezTo>
                        <a:pt x="379" y="410"/>
                        <a:pt x="379" y="410"/>
                        <a:pt x="379" y="410"/>
                      </a:cubicBezTo>
                      <a:cubicBezTo>
                        <a:pt x="383" y="414"/>
                        <a:pt x="389" y="417"/>
                        <a:pt x="395" y="417"/>
                      </a:cubicBezTo>
                      <a:cubicBezTo>
                        <a:pt x="400" y="417"/>
                        <a:pt x="406" y="414"/>
                        <a:pt x="410" y="410"/>
                      </a:cubicBezTo>
                      <a:close/>
                      <a:moveTo>
                        <a:pt x="1019" y="847"/>
                      </a:moveTo>
                      <a:cubicBezTo>
                        <a:pt x="1019" y="782"/>
                        <a:pt x="1072" y="730"/>
                        <a:pt x="1137" y="730"/>
                      </a:cubicBezTo>
                      <a:cubicBezTo>
                        <a:pt x="1072" y="730"/>
                        <a:pt x="1019" y="677"/>
                        <a:pt x="1019" y="612"/>
                      </a:cubicBezTo>
                      <a:cubicBezTo>
                        <a:pt x="1019" y="677"/>
                        <a:pt x="966" y="730"/>
                        <a:pt x="901" y="730"/>
                      </a:cubicBezTo>
                      <a:cubicBezTo>
                        <a:pt x="966" y="730"/>
                        <a:pt x="1019" y="782"/>
                        <a:pt x="1019" y="847"/>
                      </a:cubicBezTo>
                      <a:close/>
                      <a:moveTo>
                        <a:pt x="766" y="1252"/>
                      </a:moveTo>
                      <a:cubicBezTo>
                        <a:pt x="766" y="1187"/>
                        <a:pt x="819" y="1135"/>
                        <a:pt x="884" y="1135"/>
                      </a:cubicBezTo>
                      <a:cubicBezTo>
                        <a:pt x="819" y="1135"/>
                        <a:pt x="766" y="1082"/>
                        <a:pt x="766" y="1017"/>
                      </a:cubicBezTo>
                      <a:cubicBezTo>
                        <a:pt x="766" y="1082"/>
                        <a:pt x="714" y="1135"/>
                        <a:pt x="649" y="1135"/>
                      </a:cubicBezTo>
                      <a:cubicBezTo>
                        <a:pt x="714" y="1135"/>
                        <a:pt x="766" y="1187"/>
                        <a:pt x="766" y="12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6">
                  <a:extLst>
                    <a:ext uri="{FF2B5EF4-FFF2-40B4-BE49-F238E27FC236}">
                      <a16:creationId xmlns:a16="http://schemas.microsoft.com/office/drawing/2014/main" xmlns="" id="{7FD456D1-C4FF-422E-95BC-3A025F6CFD27}"/>
                    </a:ext>
                  </a:extLst>
                </p:cNvPr>
                <p:cNvSpPr>
                  <a:spLocks noEditPoints="1"/>
                </p:cNvSpPr>
                <p:nvPr/>
              </p:nvSpPr>
              <p:spPr bwMode="auto">
                <a:xfrm>
                  <a:off x="2710" y="1553"/>
                  <a:ext cx="2260" cy="1944"/>
                </a:xfrm>
                <a:custGeom>
                  <a:avLst/>
                  <a:gdLst>
                    <a:gd name="T0" fmla="*/ 1205 w 1206"/>
                    <a:gd name="T1" fmla="*/ 372 h 1037"/>
                    <a:gd name="T2" fmla="*/ 1206 w 1206"/>
                    <a:gd name="T3" fmla="*/ 367 h 1037"/>
                    <a:gd name="T4" fmla="*/ 1206 w 1206"/>
                    <a:gd name="T5" fmla="*/ 360 h 1037"/>
                    <a:gd name="T6" fmla="*/ 1204 w 1206"/>
                    <a:gd name="T7" fmla="*/ 355 h 1037"/>
                    <a:gd name="T8" fmla="*/ 962 w 1206"/>
                    <a:gd name="T9" fmla="*/ 9 h 1037"/>
                    <a:gd name="T10" fmla="*/ 959 w 1206"/>
                    <a:gd name="T11" fmla="*/ 5 h 1037"/>
                    <a:gd name="T12" fmla="*/ 956 w 1206"/>
                    <a:gd name="T13" fmla="*/ 3 h 1037"/>
                    <a:gd name="T14" fmla="*/ 952 w 1206"/>
                    <a:gd name="T15" fmla="*/ 1 h 1037"/>
                    <a:gd name="T16" fmla="*/ 950 w 1206"/>
                    <a:gd name="T17" fmla="*/ 0 h 1037"/>
                    <a:gd name="T18" fmla="*/ 944 w 1206"/>
                    <a:gd name="T19" fmla="*/ 0 h 1037"/>
                    <a:gd name="T20" fmla="*/ 262 w 1206"/>
                    <a:gd name="T21" fmla="*/ 0 h 1037"/>
                    <a:gd name="T22" fmla="*/ 259 w 1206"/>
                    <a:gd name="T23" fmla="*/ 0 h 1037"/>
                    <a:gd name="T24" fmla="*/ 255 w 1206"/>
                    <a:gd name="T25" fmla="*/ 1 h 1037"/>
                    <a:gd name="T26" fmla="*/ 252 w 1206"/>
                    <a:gd name="T27" fmla="*/ 2 h 1037"/>
                    <a:gd name="T28" fmla="*/ 249 w 1206"/>
                    <a:gd name="T29" fmla="*/ 4 h 1037"/>
                    <a:gd name="T30" fmla="*/ 246 w 1206"/>
                    <a:gd name="T31" fmla="*/ 7 h 1037"/>
                    <a:gd name="T32" fmla="*/ 244 w 1206"/>
                    <a:gd name="T33" fmla="*/ 9 h 1037"/>
                    <a:gd name="T34" fmla="*/ 2 w 1206"/>
                    <a:gd name="T35" fmla="*/ 356 h 1037"/>
                    <a:gd name="T36" fmla="*/ 0 w 1206"/>
                    <a:gd name="T37" fmla="*/ 364 h 1037"/>
                    <a:gd name="T38" fmla="*/ 0 w 1206"/>
                    <a:gd name="T39" fmla="*/ 369 h 1037"/>
                    <a:gd name="T40" fmla="*/ 2 w 1206"/>
                    <a:gd name="T41" fmla="*/ 375 h 1037"/>
                    <a:gd name="T42" fmla="*/ 5 w 1206"/>
                    <a:gd name="T43" fmla="*/ 379 h 1037"/>
                    <a:gd name="T44" fmla="*/ 589 w 1206"/>
                    <a:gd name="T45" fmla="*/ 1030 h 1037"/>
                    <a:gd name="T46" fmla="*/ 592 w 1206"/>
                    <a:gd name="T47" fmla="*/ 1033 h 1037"/>
                    <a:gd name="T48" fmla="*/ 598 w 1206"/>
                    <a:gd name="T49" fmla="*/ 1036 h 1037"/>
                    <a:gd name="T50" fmla="*/ 602 w 1206"/>
                    <a:gd name="T51" fmla="*/ 1037 h 1037"/>
                    <a:gd name="T52" fmla="*/ 608 w 1206"/>
                    <a:gd name="T53" fmla="*/ 1037 h 1037"/>
                    <a:gd name="T54" fmla="*/ 612 w 1206"/>
                    <a:gd name="T55" fmla="*/ 1036 h 1037"/>
                    <a:gd name="T56" fmla="*/ 618 w 1206"/>
                    <a:gd name="T57" fmla="*/ 1033 h 1037"/>
                    <a:gd name="T58" fmla="*/ 621 w 1206"/>
                    <a:gd name="T59" fmla="*/ 1030 h 1037"/>
                    <a:gd name="T60" fmla="*/ 1201 w 1206"/>
                    <a:gd name="T61" fmla="*/ 379 h 1037"/>
                    <a:gd name="T62" fmla="*/ 786 w 1206"/>
                    <a:gd name="T63" fmla="*/ 343 h 1037"/>
                    <a:gd name="T64" fmla="*/ 645 w 1206"/>
                    <a:gd name="T65" fmla="*/ 127 h 1037"/>
                    <a:gd name="T66" fmla="*/ 913 w 1206"/>
                    <a:gd name="T67" fmla="*/ 44 h 1037"/>
                    <a:gd name="T68" fmla="*/ 755 w 1206"/>
                    <a:gd name="T69" fmla="*/ 295 h 1037"/>
                    <a:gd name="T70" fmla="*/ 293 w 1206"/>
                    <a:gd name="T71" fmla="*/ 44 h 1037"/>
                    <a:gd name="T72" fmla="*/ 408 w 1206"/>
                    <a:gd name="T73" fmla="*/ 512 h 1037"/>
                    <a:gd name="T74" fmla="*/ 796 w 1206"/>
                    <a:gd name="T75" fmla="*/ 387 h 1037"/>
                    <a:gd name="T76" fmla="*/ 490 w 1206"/>
                    <a:gd name="T77" fmla="*/ 750 h 1037"/>
                    <a:gd name="T78" fmla="*/ 365 w 1206"/>
                    <a:gd name="T79" fmla="*/ 387 h 1037"/>
                    <a:gd name="T80" fmla="*/ 1135 w 1206"/>
                    <a:gd name="T81" fmla="*/ 387 h 1037"/>
                    <a:gd name="T82" fmla="*/ 858 w 1206"/>
                    <a:gd name="T83" fmla="*/ 343 h 1037"/>
                    <a:gd name="T84" fmla="*/ 858 w 1206"/>
                    <a:gd name="T85" fmla="*/ 343 h 1037"/>
                    <a:gd name="T86" fmla="*/ 64 w 1206"/>
                    <a:gd name="T87" fmla="*/ 343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6" h="1037">
                      <a:moveTo>
                        <a:pt x="1204" y="376"/>
                      </a:moveTo>
                      <a:cubicBezTo>
                        <a:pt x="1204" y="376"/>
                        <a:pt x="1204" y="375"/>
                        <a:pt x="1204" y="375"/>
                      </a:cubicBezTo>
                      <a:cubicBezTo>
                        <a:pt x="1204" y="374"/>
                        <a:pt x="1205" y="373"/>
                        <a:pt x="1205" y="372"/>
                      </a:cubicBezTo>
                      <a:cubicBezTo>
                        <a:pt x="1205" y="372"/>
                        <a:pt x="1205" y="372"/>
                        <a:pt x="1205" y="372"/>
                      </a:cubicBezTo>
                      <a:cubicBezTo>
                        <a:pt x="1206" y="371"/>
                        <a:pt x="1206" y="370"/>
                        <a:pt x="1206" y="369"/>
                      </a:cubicBezTo>
                      <a:cubicBezTo>
                        <a:pt x="1206" y="368"/>
                        <a:pt x="1206" y="368"/>
                        <a:pt x="1206" y="367"/>
                      </a:cubicBezTo>
                      <a:cubicBezTo>
                        <a:pt x="1206" y="366"/>
                        <a:pt x="1206" y="365"/>
                        <a:pt x="1206" y="364"/>
                      </a:cubicBezTo>
                      <a:cubicBezTo>
                        <a:pt x="1206" y="364"/>
                        <a:pt x="1206" y="364"/>
                        <a:pt x="1206" y="364"/>
                      </a:cubicBezTo>
                      <a:cubicBezTo>
                        <a:pt x="1206" y="362"/>
                        <a:pt x="1206" y="361"/>
                        <a:pt x="1206" y="360"/>
                      </a:cubicBezTo>
                      <a:cubicBezTo>
                        <a:pt x="1206" y="360"/>
                        <a:pt x="1206" y="359"/>
                        <a:pt x="1205" y="359"/>
                      </a:cubicBezTo>
                      <a:cubicBezTo>
                        <a:pt x="1205" y="358"/>
                        <a:pt x="1205" y="357"/>
                        <a:pt x="1204" y="356"/>
                      </a:cubicBezTo>
                      <a:cubicBezTo>
                        <a:pt x="1204" y="356"/>
                        <a:pt x="1204" y="356"/>
                        <a:pt x="1204" y="355"/>
                      </a:cubicBezTo>
                      <a:cubicBezTo>
                        <a:pt x="1204" y="354"/>
                        <a:pt x="1203" y="353"/>
                        <a:pt x="1202" y="352"/>
                      </a:cubicBezTo>
                      <a:cubicBezTo>
                        <a:pt x="962" y="9"/>
                        <a:pt x="962" y="9"/>
                        <a:pt x="962" y="9"/>
                      </a:cubicBezTo>
                      <a:cubicBezTo>
                        <a:pt x="962" y="9"/>
                        <a:pt x="962" y="9"/>
                        <a:pt x="962" y="9"/>
                      </a:cubicBezTo>
                      <a:cubicBezTo>
                        <a:pt x="962" y="8"/>
                        <a:pt x="961" y="8"/>
                        <a:pt x="961" y="7"/>
                      </a:cubicBezTo>
                      <a:cubicBezTo>
                        <a:pt x="961" y="7"/>
                        <a:pt x="961" y="7"/>
                        <a:pt x="960" y="7"/>
                      </a:cubicBezTo>
                      <a:cubicBezTo>
                        <a:pt x="960" y="6"/>
                        <a:pt x="959" y="6"/>
                        <a:pt x="959" y="5"/>
                      </a:cubicBezTo>
                      <a:cubicBezTo>
                        <a:pt x="959" y="5"/>
                        <a:pt x="958" y="5"/>
                        <a:pt x="958" y="5"/>
                      </a:cubicBezTo>
                      <a:cubicBezTo>
                        <a:pt x="958" y="4"/>
                        <a:pt x="957" y="4"/>
                        <a:pt x="957" y="3"/>
                      </a:cubicBezTo>
                      <a:cubicBezTo>
                        <a:pt x="957" y="3"/>
                        <a:pt x="956" y="3"/>
                        <a:pt x="956" y="3"/>
                      </a:cubicBezTo>
                      <a:cubicBezTo>
                        <a:pt x="956" y="3"/>
                        <a:pt x="955" y="2"/>
                        <a:pt x="955" y="2"/>
                      </a:cubicBezTo>
                      <a:cubicBezTo>
                        <a:pt x="954" y="2"/>
                        <a:pt x="954" y="2"/>
                        <a:pt x="954" y="2"/>
                      </a:cubicBezTo>
                      <a:cubicBezTo>
                        <a:pt x="953" y="2"/>
                        <a:pt x="953" y="1"/>
                        <a:pt x="952" y="1"/>
                      </a:cubicBezTo>
                      <a:cubicBezTo>
                        <a:pt x="952" y="1"/>
                        <a:pt x="952" y="1"/>
                        <a:pt x="952" y="1"/>
                      </a:cubicBezTo>
                      <a:cubicBezTo>
                        <a:pt x="951" y="1"/>
                        <a:pt x="951" y="1"/>
                        <a:pt x="951" y="1"/>
                      </a:cubicBezTo>
                      <a:cubicBezTo>
                        <a:pt x="951" y="1"/>
                        <a:pt x="950" y="0"/>
                        <a:pt x="950" y="0"/>
                      </a:cubicBezTo>
                      <a:cubicBezTo>
                        <a:pt x="950" y="0"/>
                        <a:pt x="950" y="0"/>
                        <a:pt x="949" y="0"/>
                      </a:cubicBezTo>
                      <a:cubicBezTo>
                        <a:pt x="948" y="0"/>
                        <a:pt x="946" y="0"/>
                        <a:pt x="944" y="0"/>
                      </a:cubicBezTo>
                      <a:cubicBezTo>
                        <a:pt x="944" y="0"/>
                        <a:pt x="944" y="0"/>
                        <a:pt x="944" y="0"/>
                      </a:cubicBezTo>
                      <a:cubicBezTo>
                        <a:pt x="603" y="0"/>
                        <a:pt x="603" y="0"/>
                        <a:pt x="603" y="0"/>
                      </a:cubicBezTo>
                      <a:cubicBezTo>
                        <a:pt x="603" y="0"/>
                        <a:pt x="603" y="0"/>
                        <a:pt x="603" y="0"/>
                      </a:cubicBezTo>
                      <a:cubicBezTo>
                        <a:pt x="262" y="0"/>
                        <a:pt x="262" y="0"/>
                        <a:pt x="262" y="0"/>
                      </a:cubicBezTo>
                      <a:cubicBezTo>
                        <a:pt x="262" y="0"/>
                        <a:pt x="262" y="0"/>
                        <a:pt x="262" y="0"/>
                      </a:cubicBezTo>
                      <a:cubicBezTo>
                        <a:pt x="261" y="0"/>
                        <a:pt x="260" y="0"/>
                        <a:pt x="259" y="0"/>
                      </a:cubicBezTo>
                      <a:cubicBezTo>
                        <a:pt x="259" y="0"/>
                        <a:pt x="259" y="0"/>
                        <a:pt x="259" y="0"/>
                      </a:cubicBezTo>
                      <a:cubicBezTo>
                        <a:pt x="258" y="0"/>
                        <a:pt x="258" y="0"/>
                        <a:pt x="257" y="0"/>
                      </a:cubicBezTo>
                      <a:cubicBezTo>
                        <a:pt x="256" y="0"/>
                        <a:pt x="256" y="0"/>
                        <a:pt x="256" y="0"/>
                      </a:cubicBezTo>
                      <a:cubicBezTo>
                        <a:pt x="256" y="0"/>
                        <a:pt x="255" y="1"/>
                        <a:pt x="255" y="1"/>
                      </a:cubicBezTo>
                      <a:cubicBezTo>
                        <a:pt x="255" y="1"/>
                        <a:pt x="254" y="1"/>
                        <a:pt x="254" y="1"/>
                      </a:cubicBezTo>
                      <a:cubicBezTo>
                        <a:pt x="254" y="1"/>
                        <a:pt x="254" y="1"/>
                        <a:pt x="254" y="1"/>
                      </a:cubicBezTo>
                      <a:cubicBezTo>
                        <a:pt x="253" y="1"/>
                        <a:pt x="253" y="2"/>
                        <a:pt x="252" y="2"/>
                      </a:cubicBezTo>
                      <a:cubicBezTo>
                        <a:pt x="252" y="2"/>
                        <a:pt x="252" y="2"/>
                        <a:pt x="251" y="2"/>
                      </a:cubicBezTo>
                      <a:cubicBezTo>
                        <a:pt x="251" y="3"/>
                        <a:pt x="250" y="3"/>
                        <a:pt x="250" y="3"/>
                      </a:cubicBezTo>
                      <a:cubicBezTo>
                        <a:pt x="250" y="3"/>
                        <a:pt x="249" y="3"/>
                        <a:pt x="249" y="4"/>
                      </a:cubicBezTo>
                      <a:cubicBezTo>
                        <a:pt x="249" y="4"/>
                        <a:pt x="248" y="4"/>
                        <a:pt x="248" y="5"/>
                      </a:cubicBezTo>
                      <a:cubicBezTo>
                        <a:pt x="248" y="5"/>
                        <a:pt x="247" y="5"/>
                        <a:pt x="247" y="5"/>
                      </a:cubicBezTo>
                      <a:cubicBezTo>
                        <a:pt x="247" y="6"/>
                        <a:pt x="246" y="6"/>
                        <a:pt x="246" y="7"/>
                      </a:cubicBezTo>
                      <a:cubicBezTo>
                        <a:pt x="245" y="7"/>
                        <a:pt x="245" y="7"/>
                        <a:pt x="245" y="7"/>
                      </a:cubicBezTo>
                      <a:cubicBezTo>
                        <a:pt x="245" y="8"/>
                        <a:pt x="244" y="8"/>
                        <a:pt x="244" y="9"/>
                      </a:cubicBezTo>
                      <a:cubicBezTo>
                        <a:pt x="244" y="9"/>
                        <a:pt x="244" y="9"/>
                        <a:pt x="244" y="9"/>
                      </a:cubicBezTo>
                      <a:cubicBezTo>
                        <a:pt x="4" y="352"/>
                        <a:pt x="4" y="352"/>
                        <a:pt x="4" y="352"/>
                      </a:cubicBezTo>
                      <a:cubicBezTo>
                        <a:pt x="3" y="353"/>
                        <a:pt x="2" y="354"/>
                        <a:pt x="2" y="355"/>
                      </a:cubicBezTo>
                      <a:cubicBezTo>
                        <a:pt x="2" y="356"/>
                        <a:pt x="2" y="356"/>
                        <a:pt x="2" y="356"/>
                      </a:cubicBezTo>
                      <a:cubicBezTo>
                        <a:pt x="1" y="357"/>
                        <a:pt x="1" y="358"/>
                        <a:pt x="1" y="359"/>
                      </a:cubicBezTo>
                      <a:cubicBezTo>
                        <a:pt x="0" y="359"/>
                        <a:pt x="0" y="360"/>
                        <a:pt x="0" y="360"/>
                      </a:cubicBezTo>
                      <a:cubicBezTo>
                        <a:pt x="0" y="361"/>
                        <a:pt x="0" y="363"/>
                        <a:pt x="0" y="364"/>
                      </a:cubicBezTo>
                      <a:cubicBezTo>
                        <a:pt x="0" y="364"/>
                        <a:pt x="0" y="364"/>
                        <a:pt x="0" y="364"/>
                      </a:cubicBezTo>
                      <a:cubicBezTo>
                        <a:pt x="0" y="365"/>
                        <a:pt x="0" y="366"/>
                        <a:pt x="0" y="368"/>
                      </a:cubicBezTo>
                      <a:cubicBezTo>
                        <a:pt x="0" y="368"/>
                        <a:pt x="0" y="368"/>
                        <a:pt x="0" y="369"/>
                      </a:cubicBezTo>
                      <a:cubicBezTo>
                        <a:pt x="0" y="370"/>
                        <a:pt x="0" y="371"/>
                        <a:pt x="1" y="372"/>
                      </a:cubicBezTo>
                      <a:cubicBezTo>
                        <a:pt x="1" y="372"/>
                        <a:pt x="1" y="372"/>
                        <a:pt x="1" y="372"/>
                      </a:cubicBezTo>
                      <a:cubicBezTo>
                        <a:pt x="1" y="373"/>
                        <a:pt x="2" y="374"/>
                        <a:pt x="2" y="375"/>
                      </a:cubicBezTo>
                      <a:cubicBezTo>
                        <a:pt x="2" y="375"/>
                        <a:pt x="2" y="376"/>
                        <a:pt x="2" y="376"/>
                      </a:cubicBezTo>
                      <a:cubicBezTo>
                        <a:pt x="3" y="376"/>
                        <a:pt x="3" y="376"/>
                        <a:pt x="3" y="377"/>
                      </a:cubicBezTo>
                      <a:cubicBezTo>
                        <a:pt x="4" y="378"/>
                        <a:pt x="4" y="378"/>
                        <a:pt x="5" y="379"/>
                      </a:cubicBezTo>
                      <a:cubicBezTo>
                        <a:pt x="5" y="379"/>
                        <a:pt x="5" y="380"/>
                        <a:pt x="5" y="380"/>
                      </a:cubicBezTo>
                      <a:cubicBezTo>
                        <a:pt x="589" y="1030"/>
                        <a:pt x="589" y="1030"/>
                        <a:pt x="589" y="1030"/>
                      </a:cubicBezTo>
                      <a:cubicBezTo>
                        <a:pt x="589" y="1030"/>
                        <a:pt x="589" y="1030"/>
                        <a:pt x="589" y="1030"/>
                      </a:cubicBezTo>
                      <a:cubicBezTo>
                        <a:pt x="590" y="1031"/>
                        <a:pt x="590" y="1031"/>
                        <a:pt x="590" y="1031"/>
                      </a:cubicBezTo>
                      <a:cubicBezTo>
                        <a:pt x="591" y="1032"/>
                        <a:pt x="591" y="1032"/>
                        <a:pt x="592" y="1033"/>
                      </a:cubicBezTo>
                      <a:cubicBezTo>
                        <a:pt x="592" y="1033"/>
                        <a:pt x="592" y="1033"/>
                        <a:pt x="592" y="1033"/>
                      </a:cubicBezTo>
                      <a:cubicBezTo>
                        <a:pt x="593" y="1034"/>
                        <a:pt x="594" y="1034"/>
                        <a:pt x="595" y="1034"/>
                      </a:cubicBezTo>
                      <a:cubicBezTo>
                        <a:pt x="595" y="1035"/>
                        <a:pt x="595" y="1035"/>
                        <a:pt x="595" y="1035"/>
                      </a:cubicBezTo>
                      <a:cubicBezTo>
                        <a:pt x="596" y="1035"/>
                        <a:pt x="597" y="1036"/>
                        <a:pt x="598" y="1036"/>
                      </a:cubicBezTo>
                      <a:cubicBezTo>
                        <a:pt x="598" y="1036"/>
                        <a:pt x="598" y="1036"/>
                        <a:pt x="598" y="1036"/>
                      </a:cubicBezTo>
                      <a:cubicBezTo>
                        <a:pt x="599" y="1036"/>
                        <a:pt x="600" y="1036"/>
                        <a:pt x="601" y="1037"/>
                      </a:cubicBezTo>
                      <a:cubicBezTo>
                        <a:pt x="601" y="1037"/>
                        <a:pt x="602" y="1037"/>
                        <a:pt x="602" y="1037"/>
                      </a:cubicBezTo>
                      <a:cubicBezTo>
                        <a:pt x="603" y="1037"/>
                        <a:pt x="604" y="1037"/>
                        <a:pt x="605" y="1037"/>
                      </a:cubicBezTo>
                      <a:cubicBezTo>
                        <a:pt x="605" y="1037"/>
                        <a:pt x="605" y="1037"/>
                        <a:pt x="605" y="1037"/>
                      </a:cubicBezTo>
                      <a:cubicBezTo>
                        <a:pt x="606" y="1037"/>
                        <a:pt x="607" y="1037"/>
                        <a:pt x="608" y="1037"/>
                      </a:cubicBezTo>
                      <a:cubicBezTo>
                        <a:pt x="608" y="1037"/>
                        <a:pt x="609" y="1037"/>
                        <a:pt x="609" y="1037"/>
                      </a:cubicBezTo>
                      <a:cubicBezTo>
                        <a:pt x="610" y="1036"/>
                        <a:pt x="611" y="1036"/>
                        <a:pt x="612" y="1036"/>
                      </a:cubicBezTo>
                      <a:cubicBezTo>
                        <a:pt x="612" y="1036"/>
                        <a:pt x="612" y="1036"/>
                        <a:pt x="612" y="1036"/>
                      </a:cubicBezTo>
                      <a:cubicBezTo>
                        <a:pt x="613" y="1036"/>
                        <a:pt x="614" y="1035"/>
                        <a:pt x="615" y="1035"/>
                      </a:cubicBezTo>
                      <a:cubicBezTo>
                        <a:pt x="615" y="1035"/>
                        <a:pt x="615" y="1035"/>
                        <a:pt x="615" y="1034"/>
                      </a:cubicBezTo>
                      <a:cubicBezTo>
                        <a:pt x="616" y="1034"/>
                        <a:pt x="617" y="1034"/>
                        <a:pt x="618" y="1033"/>
                      </a:cubicBezTo>
                      <a:cubicBezTo>
                        <a:pt x="618" y="1033"/>
                        <a:pt x="618" y="1033"/>
                        <a:pt x="618" y="1033"/>
                      </a:cubicBezTo>
                      <a:cubicBezTo>
                        <a:pt x="619" y="1032"/>
                        <a:pt x="619" y="1032"/>
                        <a:pt x="620" y="1031"/>
                      </a:cubicBezTo>
                      <a:cubicBezTo>
                        <a:pt x="620" y="1031"/>
                        <a:pt x="621" y="1031"/>
                        <a:pt x="621" y="1030"/>
                      </a:cubicBezTo>
                      <a:cubicBezTo>
                        <a:pt x="621" y="1030"/>
                        <a:pt x="621" y="1030"/>
                        <a:pt x="621" y="1030"/>
                      </a:cubicBezTo>
                      <a:cubicBezTo>
                        <a:pt x="1201" y="380"/>
                        <a:pt x="1201" y="380"/>
                        <a:pt x="1201" y="380"/>
                      </a:cubicBezTo>
                      <a:cubicBezTo>
                        <a:pt x="1201" y="380"/>
                        <a:pt x="1201" y="379"/>
                        <a:pt x="1201" y="379"/>
                      </a:cubicBezTo>
                      <a:cubicBezTo>
                        <a:pt x="1202" y="378"/>
                        <a:pt x="1202" y="378"/>
                        <a:pt x="1203" y="377"/>
                      </a:cubicBezTo>
                      <a:cubicBezTo>
                        <a:pt x="1203" y="376"/>
                        <a:pt x="1203" y="376"/>
                        <a:pt x="1204" y="376"/>
                      </a:cubicBezTo>
                      <a:close/>
                      <a:moveTo>
                        <a:pt x="786" y="343"/>
                      </a:moveTo>
                      <a:cubicBezTo>
                        <a:pt x="421" y="343"/>
                        <a:pt x="421" y="343"/>
                        <a:pt x="421" y="343"/>
                      </a:cubicBezTo>
                      <a:cubicBezTo>
                        <a:pt x="603" y="62"/>
                        <a:pt x="603" y="62"/>
                        <a:pt x="603" y="62"/>
                      </a:cubicBezTo>
                      <a:cubicBezTo>
                        <a:pt x="645" y="127"/>
                        <a:pt x="645" y="127"/>
                        <a:pt x="645" y="127"/>
                      </a:cubicBezTo>
                      <a:cubicBezTo>
                        <a:pt x="657" y="116"/>
                        <a:pt x="666" y="103"/>
                        <a:pt x="673" y="89"/>
                      </a:cubicBezTo>
                      <a:cubicBezTo>
                        <a:pt x="644" y="44"/>
                        <a:pt x="644" y="44"/>
                        <a:pt x="644" y="44"/>
                      </a:cubicBezTo>
                      <a:cubicBezTo>
                        <a:pt x="913" y="44"/>
                        <a:pt x="913" y="44"/>
                        <a:pt x="913" y="44"/>
                      </a:cubicBezTo>
                      <a:cubicBezTo>
                        <a:pt x="821" y="315"/>
                        <a:pt x="821" y="315"/>
                        <a:pt x="821" y="315"/>
                      </a:cubicBezTo>
                      <a:cubicBezTo>
                        <a:pt x="783" y="257"/>
                        <a:pt x="783" y="257"/>
                        <a:pt x="783" y="257"/>
                      </a:cubicBezTo>
                      <a:cubicBezTo>
                        <a:pt x="771" y="267"/>
                        <a:pt x="762" y="280"/>
                        <a:pt x="755" y="295"/>
                      </a:cubicBezTo>
                      <a:lnTo>
                        <a:pt x="786" y="343"/>
                      </a:lnTo>
                      <a:close/>
                      <a:moveTo>
                        <a:pt x="387" y="315"/>
                      </a:moveTo>
                      <a:cubicBezTo>
                        <a:pt x="293" y="44"/>
                        <a:pt x="293" y="44"/>
                        <a:pt x="293" y="44"/>
                      </a:cubicBezTo>
                      <a:cubicBezTo>
                        <a:pt x="563" y="44"/>
                        <a:pt x="563" y="44"/>
                        <a:pt x="563" y="44"/>
                      </a:cubicBezTo>
                      <a:lnTo>
                        <a:pt x="387" y="315"/>
                      </a:lnTo>
                      <a:close/>
                      <a:moveTo>
                        <a:pt x="408" y="512"/>
                      </a:moveTo>
                      <a:cubicBezTo>
                        <a:pt x="419" y="493"/>
                        <a:pt x="427" y="471"/>
                        <a:pt x="433" y="450"/>
                      </a:cubicBezTo>
                      <a:cubicBezTo>
                        <a:pt x="411" y="387"/>
                        <a:pt x="411" y="387"/>
                        <a:pt x="411" y="387"/>
                      </a:cubicBezTo>
                      <a:cubicBezTo>
                        <a:pt x="796" y="387"/>
                        <a:pt x="796" y="387"/>
                        <a:pt x="796" y="387"/>
                      </a:cubicBezTo>
                      <a:cubicBezTo>
                        <a:pt x="605" y="947"/>
                        <a:pt x="605" y="947"/>
                        <a:pt x="605" y="947"/>
                      </a:cubicBezTo>
                      <a:cubicBezTo>
                        <a:pt x="513" y="683"/>
                        <a:pt x="513" y="683"/>
                        <a:pt x="513" y="683"/>
                      </a:cubicBezTo>
                      <a:cubicBezTo>
                        <a:pt x="502" y="702"/>
                        <a:pt x="495" y="727"/>
                        <a:pt x="490" y="750"/>
                      </a:cubicBezTo>
                      <a:cubicBezTo>
                        <a:pt x="549" y="919"/>
                        <a:pt x="549" y="919"/>
                        <a:pt x="549" y="919"/>
                      </a:cubicBezTo>
                      <a:cubicBezTo>
                        <a:pt x="71" y="387"/>
                        <a:pt x="71" y="387"/>
                        <a:pt x="71" y="387"/>
                      </a:cubicBezTo>
                      <a:cubicBezTo>
                        <a:pt x="365" y="387"/>
                        <a:pt x="365" y="387"/>
                        <a:pt x="365" y="387"/>
                      </a:cubicBezTo>
                      <a:lnTo>
                        <a:pt x="408" y="512"/>
                      </a:lnTo>
                      <a:close/>
                      <a:moveTo>
                        <a:pt x="843" y="387"/>
                      </a:moveTo>
                      <a:cubicBezTo>
                        <a:pt x="1135" y="387"/>
                        <a:pt x="1135" y="387"/>
                        <a:pt x="1135" y="387"/>
                      </a:cubicBezTo>
                      <a:cubicBezTo>
                        <a:pt x="661" y="919"/>
                        <a:pt x="661" y="919"/>
                        <a:pt x="661" y="919"/>
                      </a:cubicBezTo>
                      <a:lnTo>
                        <a:pt x="843" y="387"/>
                      </a:lnTo>
                      <a:close/>
                      <a:moveTo>
                        <a:pt x="858" y="343"/>
                      </a:moveTo>
                      <a:cubicBezTo>
                        <a:pt x="951" y="70"/>
                        <a:pt x="951" y="70"/>
                        <a:pt x="951" y="70"/>
                      </a:cubicBezTo>
                      <a:cubicBezTo>
                        <a:pt x="1142" y="343"/>
                        <a:pt x="1142" y="343"/>
                        <a:pt x="1142" y="343"/>
                      </a:cubicBezTo>
                      <a:lnTo>
                        <a:pt x="858" y="343"/>
                      </a:lnTo>
                      <a:close/>
                      <a:moveTo>
                        <a:pt x="255" y="69"/>
                      </a:moveTo>
                      <a:cubicBezTo>
                        <a:pt x="350" y="343"/>
                        <a:pt x="350" y="343"/>
                        <a:pt x="350" y="343"/>
                      </a:cubicBezTo>
                      <a:cubicBezTo>
                        <a:pt x="64" y="343"/>
                        <a:pt x="64" y="343"/>
                        <a:pt x="64" y="343"/>
                      </a:cubicBezTo>
                      <a:lnTo>
                        <a:pt x="255" y="6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spTree>
    <p:custDataLst>
      <p:tags r:id="rId2"/>
    </p:custDataLst>
    <p:extLst>
      <p:ext uri="{BB962C8B-B14F-4D97-AF65-F5344CB8AC3E}">
        <p14:creationId xmlns:p14="http://schemas.microsoft.com/office/powerpoint/2010/main" val="1880271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952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30000" y="622800"/>
            <a:ext cx="10933200" cy="941796"/>
          </a:xfrm>
        </p:spPr>
        <p:txBody>
          <a:bodyPr/>
          <a:lstStyle/>
          <a:p>
            <a:r>
              <a:rPr lang="en-US" dirty="0"/>
              <a:t>China's digital ecosystem is highly </a:t>
            </a:r>
            <a:r>
              <a:rPr lang="en-US" dirty="0" smtClean="0"/>
              <a:t>integrated and dominated by two players</a:t>
            </a:r>
            <a:endParaRPr lang="en-GB" dirty="0">
              <a:ea typeface="微软雅黑" panose="020B0503020204020204" pitchFamily="34" charset="-122"/>
            </a:endParaRPr>
          </a:p>
        </p:txBody>
      </p:sp>
      <p:sp>
        <p:nvSpPr>
          <p:cNvPr id="84"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sym typeface="+mn-lt"/>
            </a:endParaRPr>
          </a:p>
        </p:txBody>
      </p:sp>
      <p:grpSp>
        <p:nvGrpSpPr>
          <p:cNvPr id="98" name="Group 97"/>
          <p:cNvGrpSpPr/>
          <p:nvPr/>
        </p:nvGrpSpPr>
        <p:grpSpPr>
          <a:xfrm>
            <a:off x="202019" y="131021"/>
            <a:ext cx="1435178" cy="427981"/>
            <a:chOff x="202019" y="131021"/>
            <a:chExt cx="1435178" cy="427981"/>
          </a:xfrm>
        </p:grpSpPr>
        <p:sp>
          <p:nvSpPr>
            <p:cNvPr id="99"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100" name="flag_china"/>
            <p:cNvPicPr>
              <a:picLocks noChangeAspect="1" noChangeArrowheads="1"/>
            </p:cNvPicPr>
            <p:nvPr/>
          </p:nvPicPr>
          <p:blipFill rotWithShape="1">
            <a:blip r:embed="rId7"/>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sp>
        <p:nvSpPr>
          <p:cNvPr id="97" name="Oval 96"/>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smtClean="0">
                <a:solidFill>
                  <a:schemeClr val="accent5"/>
                </a:solidFill>
              </a:rPr>
              <a:t>9</a:t>
            </a:r>
            <a:endParaRPr lang="en-US" sz="1200" b="1" kern="0" dirty="0">
              <a:solidFill>
                <a:schemeClr val="accent5"/>
              </a:solidFill>
            </a:endParaRPr>
          </a:p>
        </p:txBody>
      </p:sp>
      <p:sp>
        <p:nvSpPr>
          <p:cNvPr id="103" name="TextBox 102"/>
          <p:cNvSpPr txBox="1"/>
          <p:nvPr/>
        </p:nvSpPr>
        <p:spPr>
          <a:xfrm>
            <a:off x="9763764" y="60353"/>
            <a:ext cx="1606880"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Online ecosystem</a:t>
            </a:r>
          </a:p>
        </p:txBody>
      </p:sp>
      <p:cxnSp>
        <p:nvCxnSpPr>
          <p:cNvPr id="91" name="Straight Connector 90"/>
          <p:cNvCxnSpPr/>
          <p:nvPr/>
        </p:nvCxnSpPr>
        <p:spPr>
          <a:xfrm>
            <a:off x="6162179" y="1911625"/>
            <a:ext cx="0" cy="4274396"/>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92" name="ee4pFootnotes"/>
          <p:cNvSpPr>
            <a:spLocks noChangeArrowheads="1"/>
          </p:cNvSpPr>
          <p:nvPr/>
        </p:nvSpPr>
        <p:spPr bwMode="auto">
          <a:xfrm>
            <a:off x="629999" y="6407083"/>
            <a:ext cx="7182000" cy="153888"/>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ea typeface="微软雅黑" panose="020B0503020204020204" pitchFamily="34" charset="-122"/>
                <a:cs typeface="Arial" pitchFamily="34" charset="0"/>
              </a:rPr>
              <a:t>Source: BCG Analysis </a:t>
            </a:r>
            <a:endParaRPr lang="en-US" sz="1000" dirty="0">
              <a:solidFill>
                <a:schemeClr val="bg1">
                  <a:lumMod val="50000"/>
                </a:schemeClr>
              </a:solidFill>
              <a:latin typeface="Trebuchet MS" panose="020B0603020202020204" pitchFamily="34" charset="0"/>
              <a:ea typeface="微软雅黑" panose="020B0503020204020204" pitchFamily="34" charset="-122"/>
              <a:cs typeface="Arial" pitchFamily="34" charset="0"/>
            </a:endParaRPr>
          </a:p>
        </p:txBody>
      </p:sp>
      <p:pic>
        <p:nvPicPr>
          <p:cNvPr id="95" name="Picture 94"/>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25502" b="5509"/>
          <a:stretch/>
        </p:blipFill>
        <p:spPr>
          <a:xfrm>
            <a:off x="634310" y="2015124"/>
            <a:ext cx="1156667" cy="232028"/>
          </a:xfrm>
          <a:prstGeom prst="rect">
            <a:avLst/>
          </a:prstGeom>
          <a:noFill/>
          <a:ln>
            <a:noFill/>
          </a:ln>
        </p:spPr>
      </p:pic>
      <p:sp>
        <p:nvSpPr>
          <p:cNvPr id="101" name="Rectangle 100"/>
          <p:cNvSpPr/>
          <p:nvPr/>
        </p:nvSpPr>
        <p:spPr>
          <a:xfrm>
            <a:off x="1958488" y="1911625"/>
            <a:ext cx="4368684" cy="43902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ea typeface="微软雅黑" panose="020B0503020204020204" pitchFamily="34" charset="-122"/>
              </a:rPr>
              <a:t>Connectivity &amp; Content focused</a:t>
            </a:r>
          </a:p>
        </p:txBody>
      </p:sp>
      <p:sp>
        <p:nvSpPr>
          <p:cNvPr id="104" name="Oval 103"/>
          <p:cNvSpPr/>
          <p:nvPr/>
        </p:nvSpPr>
        <p:spPr>
          <a:xfrm>
            <a:off x="1522184" y="3095698"/>
            <a:ext cx="1653353" cy="1442716"/>
          </a:xfrm>
          <a:prstGeom prst="ellipse">
            <a:avLst/>
          </a:prstGeom>
          <a:solidFill>
            <a:srgbClr val="FFFFFF"/>
          </a:solidFill>
          <a:ln w="3810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err="1">
              <a:solidFill>
                <a:schemeClr val="bg1">
                  <a:lumMod val="50000"/>
                </a:schemeClr>
              </a:solidFill>
            </a:endParaRPr>
          </a:p>
        </p:txBody>
      </p:sp>
      <p:sp>
        <p:nvSpPr>
          <p:cNvPr id="105" name="Rectangle 104"/>
          <p:cNvSpPr/>
          <p:nvPr/>
        </p:nvSpPr>
        <p:spPr>
          <a:xfrm>
            <a:off x="1593804" y="2648629"/>
            <a:ext cx="3006794" cy="341632"/>
          </a:xfrm>
          <a:prstGeom prst="rect">
            <a:avLst/>
          </a:prstGeom>
        </p:spPr>
        <p:txBody>
          <a:bodyPr wrap="square">
            <a:spAutoFit/>
          </a:bodyPr>
          <a:lstStyle/>
          <a:p>
            <a:pPr algn="ctr">
              <a:lnSpc>
                <a:spcPct val="90000"/>
              </a:lnSpc>
              <a:spcAft>
                <a:spcPts val="1000"/>
              </a:spcAft>
            </a:pPr>
            <a:r>
              <a:rPr lang="en-US" altLang="zh-CN" dirty="0" smtClean="0">
                <a:solidFill>
                  <a:srgbClr val="575757"/>
                </a:solidFill>
                <a:latin typeface="Trebuchet MS" panose="020B0603020202020204" pitchFamily="34" charset="0"/>
                <a:ea typeface="微软雅黑" panose="020B0503020204020204" pitchFamily="34" charset="-122"/>
              </a:rPr>
              <a:t>Social &amp; Content</a:t>
            </a:r>
            <a:endParaRPr lang="en-US" dirty="0">
              <a:solidFill>
                <a:srgbClr val="575757"/>
              </a:solidFill>
              <a:latin typeface="Trebuchet MS" panose="020B0603020202020204" pitchFamily="34" charset="0"/>
              <a:ea typeface="微软雅黑" panose="020B0503020204020204" pitchFamily="34" charset="-122"/>
            </a:endParaRPr>
          </a:p>
        </p:txBody>
      </p:sp>
      <p:sp>
        <p:nvSpPr>
          <p:cNvPr id="106" name="Oval 105"/>
          <p:cNvSpPr/>
          <p:nvPr/>
        </p:nvSpPr>
        <p:spPr>
          <a:xfrm>
            <a:off x="701737" y="3788609"/>
            <a:ext cx="4763589" cy="1814875"/>
          </a:xfrm>
          <a:prstGeom prst="ellipse">
            <a:avLst/>
          </a:prstGeom>
          <a:noFill/>
          <a:ln w="25400" cap="rnd" cmpd="sng" algn="ctr">
            <a:gradFill>
              <a:gsLst>
                <a:gs pos="0">
                  <a:schemeClr val="bg1">
                    <a:lumMod val="50000"/>
                    <a:alpha val="0"/>
                  </a:schemeClr>
                </a:gs>
                <a:gs pos="100000">
                  <a:schemeClr val="bg1">
                    <a:lumMod val="50000"/>
                  </a:schemeClr>
                </a:gs>
              </a:gsLst>
              <a:lin ang="5400000" scaled="1"/>
            </a:gradFill>
            <a:prstDash val="sysDash"/>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sp>
        <p:nvSpPr>
          <p:cNvPr id="107" name="Oval 106"/>
          <p:cNvSpPr/>
          <p:nvPr/>
        </p:nvSpPr>
        <p:spPr>
          <a:xfrm>
            <a:off x="2062188" y="5255896"/>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sp>
        <p:nvSpPr>
          <p:cNvPr id="108" name="Rectangle 107"/>
          <p:cNvSpPr/>
          <p:nvPr/>
        </p:nvSpPr>
        <p:spPr>
          <a:xfrm>
            <a:off x="1909285" y="4940838"/>
            <a:ext cx="1220207" cy="313932"/>
          </a:xfrm>
          <a:prstGeom prst="rect">
            <a:avLst/>
          </a:prstGeom>
        </p:spPr>
        <p:txBody>
          <a:bodyPr wrap="none">
            <a:spAutoFit/>
          </a:bodyPr>
          <a:lstStyle/>
          <a:p>
            <a:pPr algn="ctr">
              <a:lnSpc>
                <a:spcPct val="90000"/>
              </a:lnSpc>
              <a:spcAft>
                <a:spcPts val="1000"/>
              </a:spcAft>
            </a:pPr>
            <a:r>
              <a:rPr lang="en-US" sz="1600" dirty="0" smtClean="0">
                <a:solidFill>
                  <a:srgbClr val="7F7F7F"/>
                </a:solidFill>
                <a:latin typeface="Trebuchet MS" panose="020B0603020202020204" pitchFamily="34" charset="0"/>
                <a:ea typeface="微软雅黑" panose="020B0503020204020204" pitchFamily="34" charset="-122"/>
              </a:rPr>
              <a:t>C</a:t>
            </a:r>
            <a:r>
              <a:rPr lang="en-US" altLang="zh-CN" sz="1600" dirty="0" smtClean="0">
                <a:solidFill>
                  <a:srgbClr val="7F7F7F"/>
                </a:solidFill>
                <a:latin typeface="Trebuchet MS" panose="020B0603020202020204" pitchFamily="34" charset="0"/>
                <a:ea typeface="微软雅黑" panose="020B0503020204020204" pitchFamily="34" charset="-122"/>
              </a:rPr>
              <a:t>ar-hailing</a:t>
            </a:r>
            <a:endParaRPr lang="en-US" sz="1600" dirty="0">
              <a:solidFill>
                <a:srgbClr val="7F7F7F"/>
              </a:solidFill>
              <a:latin typeface="Trebuchet MS" panose="020B0603020202020204" pitchFamily="34" charset="0"/>
              <a:ea typeface="微软雅黑" panose="020B0503020204020204" pitchFamily="34" charset="-122"/>
            </a:endParaRPr>
          </a:p>
        </p:txBody>
      </p:sp>
      <p:pic>
        <p:nvPicPr>
          <p:cNvPr id="109" name="Picture 10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4577" y="5613797"/>
            <a:ext cx="689623" cy="196830"/>
          </a:xfrm>
          <a:prstGeom prst="rect">
            <a:avLst/>
          </a:prstGeom>
        </p:spPr>
      </p:pic>
      <p:sp>
        <p:nvSpPr>
          <p:cNvPr id="110" name="Oval 109"/>
          <p:cNvSpPr/>
          <p:nvPr/>
        </p:nvSpPr>
        <p:spPr>
          <a:xfrm>
            <a:off x="462274" y="3592526"/>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pic>
        <p:nvPicPr>
          <p:cNvPr id="111" name="Picture 1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604" y="3836206"/>
            <a:ext cx="954821" cy="427041"/>
          </a:xfrm>
          <a:prstGeom prst="rect">
            <a:avLst/>
          </a:prstGeom>
        </p:spPr>
      </p:pic>
      <p:sp>
        <p:nvSpPr>
          <p:cNvPr id="112" name="Rectangle 111"/>
          <p:cNvSpPr/>
          <p:nvPr/>
        </p:nvSpPr>
        <p:spPr>
          <a:xfrm>
            <a:off x="471275" y="3304130"/>
            <a:ext cx="896399" cy="313932"/>
          </a:xfrm>
          <a:prstGeom prst="rect">
            <a:avLst/>
          </a:prstGeom>
        </p:spPr>
        <p:txBody>
          <a:bodyPr wrap="none">
            <a:spAutoFit/>
          </a:bodyPr>
          <a:lstStyle/>
          <a:p>
            <a:pPr algn="ctr">
              <a:lnSpc>
                <a:spcPct val="90000"/>
              </a:lnSpc>
              <a:spcAft>
                <a:spcPts val="1000"/>
              </a:spcAft>
            </a:pPr>
            <a:r>
              <a:rPr lang="en-US" altLang="zh-CN" sz="1600" dirty="0" smtClean="0">
                <a:solidFill>
                  <a:srgbClr val="7F7F7F"/>
                </a:solidFill>
                <a:latin typeface="Trebuchet MS" panose="020B0603020202020204" pitchFamily="34" charset="0"/>
                <a:ea typeface="微软雅黑" panose="020B0503020204020204" pitchFamily="34" charset="-122"/>
              </a:rPr>
              <a:t>Finance</a:t>
            </a:r>
            <a:endParaRPr lang="en-US" sz="1600" dirty="0">
              <a:solidFill>
                <a:srgbClr val="7F7F7F"/>
              </a:solidFill>
              <a:latin typeface="Trebuchet MS" panose="020B0603020202020204" pitchFamily="34" charset="0"/>
              <a:ea typeface="微软雅黑" panose="020B0503020204020204" pitchFamily="34" charset="-122"/>
            </a:endParaRPr>
          </a:p>
        </p:txBody>
      </p:sp>
      <p:grpSp>
        <p:nvGrpSpPr>
          <p:cNvPr id="113" name="Group 112"/>
          <p:cNvGrpSpPr/>
          <p:nvPr/>
        </p:nvGrpSpPr>
        <p:grpSpPr>
          <a:xfrm>
            <a:off x="3256423" y="4950981"/>
            <a:ext cx="1430199" cy="1235040"/>
            <a:chOff x="9115869" y="4950981"/>
            <a:chExt cx="1430199" cy="1235040"/>
          </a:xfrm>
        </p:grpSpPr>
        <p:sp>
          <p:nvSpPr>
            <p:cNvPr id="157" name="Oval 156"/>
            <p:cNvSpPr/>
            <p:nvPr/>
          </p:nvSpPr>
          <p:spPr>
            <a:xfrm>
              <a:off x="9373768" y="5271621"/>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sp>
          <p:nvSpPr>
            <p:cNvPr id="159" name="Rectangle 158"/>
            <p:cNvSpPr/>
            <p:nvPr/>
          </p:nvSpPr>
          <p:spPr>
            <a:xfrm>
              <a:off x="9115869" y="4950981"/>
              <a:ext cx="1430199" cy="313932"/>
            </a:xfrm>
            <a:prstGeom prst="rect">
              <a:avLst/>
            </a:prstGeom>
          </p:spPr>
          <p:txBody>
            <a:bodyPr wrap="none">
              <a:spAutoFit/>
            </a:bodyPr>
            <a:lstStyle/>
            <a:p>
              <a:pPr algn="ctr">
                <a:lnSpc>
                  <a:spcPct val="90000"/>
                </a:lnSpc>
                <a:spcAft>
                  <a:spcPts val="1000"/>
                </a:spcAft>
              </a:pPr>
              <a:r>
                <a:rPr lang="en-US" sz="1600" dirty="0" smtClean="0">
                  <a:solidFill>
                    <a:srgbClr val="7F7F7F"/>
                  </a:solidFill>
                  <a:latin typeface="Trebuchet MS" panose="020B0603020202020204" pitchFamily="34" charset="0"/>
                  <a:ea typeface="微软雅黑" panose="020B0503020204020204" pitchFamily="34" charset="-122"/>
                </a:rPr>
                <a:t>F</a:t>
              </a:r>
              <a:r>
                <a:rPr lang="en-US" altLang="zh-CN" sz="1600" dirty="0" smtClean="0">
                  <a:solidFill>
                    <a:srgbClr val="7F7F7F"/>
                  </a:solidFill>
                  <a:latin typeface="Trebuchet MS" panose="020B0603020202020204" pitchFamily="34" charset="0"/>
                  <a:ea typeface="微软雅黑" panose="020B0503020204020204" pitchFamily="34" charset="-122"/>
                </a:rPr>
                <a:t>ood delivery</a:t>
              </a:r>
              <a:endParaRPr lang="en-US" sz="1600" dirty="0">
                <a:solidFill>
                  <a:srgbClr val="7F7F7F"/>
                </a:solidFill>
                <a:latin typeface="Trebuchet MS" panose="020B0603020202020204" pitchFamily="34" charset="0"/>
                <a:ea typeface="微软雅黑" panose="020B0503020204020204" pitchFamily="34" charset="-122"/>
              </a:endParaRPr>
            </a:p>
          </p:txBody>
        </p:sp>
        <p:pic>
          <p:nvPicPr>
            <p:cNvPr id="160" name="Picture 159"/>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72422" y="5565306"/>
              <a:ext cx="717093" cy="352201"/>
            </a:xfrm>
            <a:prstGeom prst="rect">
              <a:avLst/>
            </a:prstGeom>
          </p:spPr>
        </p:pic>
      </p:grpSp>
      <p:grpSp>
        <p:nvGrpSpPr>
          <p:cNvPr id="115" name="Group 114"/>
          <p:cNvGrpSpPr/>
          <p:nvPr/>
        </p:nvGrpSpPr>
        <p:grpSpPr>
          <a:xfrm>
            <a:off x="465899" y="4640553"/>
            <a:ext cx="1417375" cy="1179753"/>
            <a:chOff x="6325345" y="4640553"/>
            <a:chExt cx="1417375" cy="1179753"/>
          </a:xfrm>
        </p:grpSpPr>
        <p:sp>
          <p:nvSpPr>
            <p:cNvPr id="154" name="Oval 153"/>
            <p:cNvSpPr/>
            <p:nvPr/>
          </p:nvSpPr>
          <p:spPr>
            <a:xfrm>
              <a:off x="6576832" y="4905906"/>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sp>
          <p:nvSpPr>
            <p:cNvPr id="155" name="Rectangle 154"/>
            <p:cNvSpPr/>
            <p:nvPr/>
          </p:nvSpPr>
          <p:spPr>
            <a:xfrm>
              <a:off x="6325345" y="4640553"/>
              <a:ext cx="1417375" cy="313932"/>
            </a:xfrm>
            <a:prstGeom prst="rect">
              <a:avLst/>
            </a:prstGeom>
          </p:spPr>
          <p:txBody>
            <a:bodyPr wrap="none">
              <a:spAutoFit/>
            </a:bodyPr>
            <a:lstStyle/>
            <a:p>
              <a:pPr algn="ctr">
                <a:lnSpc>
                  <a:spcPct val="90000"/>
                </a:lnSpc>
                <a:spcAft>
                  <a:spcPts val="1000"/>
                </a:spcAft>
              </a:pPr>
              <a:r>
                <a:rPr lang="en-US" sz="1600" dirty="0" smtClean="0">
                  <a:solidFill>
                    <a:srgbClr val="7F7F7F"/>
                  </a:solidFill>
                  <a:latin typeface="Trebuchet MS" panose="020B0603020202020204" pitchFamily="34" charset="0"/>
                  <a:ea typeface="微软雅黑" panose="020B0503020204020204" pitchFamily="34" charset="-122"/>
                </a:rPr>
                <a:t>C</a:t>
              </a:r>
              <a:r>
                <a:rPr lang="en-US" altLang="zh-CN" sz="1600" dirty="0" smtClean="0">
                  <a:solidFill>
                    <a:srgbClr val="7F7F7F"/>
                  </a:solidFill>
                  <a:latin typeface="Trebuchet MS" panose="020B0603020202020204" pitchFamily="34" charset="0"/>
                  <a:ea typeface="微软雅黑" panose="020B0503020204020204" pitchFamily="34" charset="-122"/>
                </a:rPr>
                <a:t>loud service</a:t>
              </a:r>
              <a:endParaRPr lang="en-US" sz="1600" dirty="0">
                <a:solidFill>
                  <a:srgbClr val="7F7F7F"/>
                </a:solidFill>
                <a:latin typeface="Trebuchet MS" panose="020B0603020202020204" pitchFamily="34" charset="0"/>
                <a:ea typeface="微软雅黑" panose="020B0503020204020204" pitchFamily="34" charset="-122"/>
              </a:endParaRPr>
            </a:p>
          </p:txBody>
        </p:sp>
        <p:pic>
          <p:nvPicPr>
            <p:cNvPr id="156" name="Picture 155"/>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8551" y="5088112"/>
              <a:ext cx="610963" cy="565311"/>
            </a:xfrm>
            <a:prstGeom prst="rect">
              <a:avLst/>
            </a:prstGeom>
          </p:spPr>
        </p:pic>
      </p:grpSp>
      <p:grpSp>
        <p:nvGrpSpPr>
          <p:cNvPr id="116" name="Group 115"/>
          <p:cNvGrpSpPr/>
          <p:nvPr/>
        </p:nvGrpSpPr>
        <p:grpSpPr>
          <a:xfrm>
            <a:off x="4652221" y="3204798"/>
            <a:ext cx="1327607" cy="1246898"/>
            <a:chOff x="10511667" y="3204798"/>
            <a:chExt cx="1327607" cy="1246898"/>
          </a:xfrm>
        </p:grpSpPr>
        <p:sp>
          <p:nvSpPr>
            <p:cNvPr id="151" name="Oval 150"/>
            <p:cNvSpPr/>
            <p:nvPr/>
          </p:nvSpPr>
          <p:spPr>
            <a:xfrm>
              <a:off x="10718270" y="3537296"/>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sp>
          <p:nvSpPr>
            <p:cNvPr id="152" name="Rectangle 151"/>
            <p:cNvSpPr/>
            <p:nvPr/>
          </p:nvSpPr>
          <p:spPr>
            <a:xfrm>
              <a:off x="10511667" y="3204798"/>
              <a:ext cx="1327607" cy="313932"/>
            </a:xfrm>
            <a:prstGeom prst="rect">
              <a:avLst/>
            </a:prstGeom>
          </p:spPr>
          <p:txBody>
            <a:bodyPr wrap="none">
              <a:spAutoFit/>
            </a:bodyPr>
            <a:lstStyle/>
            <a:p>
              <a:pPr algn="ctr">
                <a:lnSpc>
                  <a:spcPct val="90000"/>
                </a:lnSpc>
                <a:spcAft>
                  <a:spcPts val="1000"/>
                </a:spcAft>
              </a:pPr>
              <a:r>
                <a:rPr lang="en-US" altLang="zh-CN" sz="1600" dirty="0" smtClean="0">
                  <a:solidFill>
                    <a:srgbClr val="7F7F7F"/>
                  </a:solidFill>
                  <a:latin typeface="Trebuchet MS" panose="020B0603020202020204" pitchFamily="34" charset="0"/>
                  <a:ea typeface="微软雅黑" panose="020B0503020204020204" pitchFamily="34" charset="-122"/>
                </a:rPr>
                <a:t>E-commerce</a:t>
              </a:r>
              <a:endParaRPr lang="en-US" sz="1600" dirty="0">
                <a:solidFill>
                  <a:srgbClr val="7F7F7F"/>
                </a:solidFill>
                <a:latin typeface="Trebuchet MS" panose="020B0603020202020204" pitchFamily="34" charset="0"/>
                <a:ea typeface="微软雅黑" panose="020B0503020204020204" pitchFamily="34" charset="-122"/>
              </a:endParaRPr>
            </a:p>
          </p:txBody>
        </p:sp>
        <p:pic>
          <p:nvPicPr>
            <p:cNvPr id="153" name="Picture 1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48276" y="3849786"/>
              <a:ext cx="854389" cy="314666"/>
            </a:xfrm>
            <a:prstGeom prst="rect">
              <a:avLst/>
            </a:prstGeom>
          </p:spPr>
        </p:pic>
      </p:grpSp>
      <p:grpSp>
        <p:nvGrpSpPr>
          <p:cNvPr id="118" name="Group 117"/>
          <p:cNvGrpSpPr/>
          <p:nvPr/>
        </p:nvGrpSpPr>
        <p:grpSpPr>
          <a:xfrm>
            <a:off x="4763511" y="4538414"/>
            <a:ext cx="1120821" cy="1232269"/>
            <a:chOff x="10622957" y="4538414"/>
            <a:chExt cx="1120821" cy="1232269"/>
          </a:xfrm>
        </p:grpSpPr>
        <p:sp>
          <p:nvSpPr>
            <p:cNvPr id="141" name="Oval 140"/>
            <p:cNvSpPr/>
            <p:nvPr/>
          </p:nvSpPr>
          <p:spPr>
            <a:xfrm>
              <a:off x="10726167" y="4856283"/>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sp>
          <p:nvSpPr>
            <p:cNvPr id="142" name="Rectangle 141"/>
            <p:cNvSpPr/>
            <p:nvPr/>
          </p:nvSpPr>
          <p:spPr>
            <a:xfrm>
              <a:off x="10622957" y="4538414"/>
              <a:ext cx="1120821" cy="313932"/>
            </a:xfrm>
            <a:prstGeom prst="rect">
              <a:avLst/>
            </a:prstGeom>
          </p:spPr>
          <p:txBody>
            <a:bodyPr wrap="none">
              <a:spAutoFit/>
            </a:bodyPr>
            <a:lstStyle/>
            <a:p>
              <a:pPr algn="ctr">
                <a:lnSpc>
                  <a:spcPct val="90000"/>
                </a:lnSpc>
                <a:spcAft>
                  <a:spcPts val="1000"/>
                </a:spcAft>
              </a:pPr>
              <a:r>
                <a:rPr lang="en-US" sz="1600" dirty="0" smtClean="0">
                  <a:solidFill>
                    <a:srgbClr val="7F7F7F"/>
                  </a:solidFill>
                  <a:latin typeface="Trebuchet MS" panose="020B0603020202020204" pitchFamily="34" charset="0"/>
                  <a:ea typeface="微软雅黑" panose="020B0503020204020204" pitchFamily="34" charset="-122"/>
                </a:rPr>
                <a:t>Local Life</a:t>
              </a:r>
              <a:endParaRPr lang="en-US" sz="1600" dirty="0">
                <a:solidFill>
                  <a:srgbClr val="7F7F7F"/>
                </a:solidFill>
                <a:latin typeface="Trebuchet MS" panose="020B0603020202020204" pitchFamily="34" charset="0"/>
                <a:ea typeface="微软雅黑" panose="020B0503020204020204" pitchFamily="34" charset="-122"/>
              </a:endParaRPr>
            </a:p>
          </p:txBody>
        </p:sp>
        <p:grpSp>
          <p:nvGrpSpPr>
            <p:cNvPr id="147" name="Group 146"/>
            <p:cNvGrpSpPr/>
            <p:nvPr/>
          </p:nvGrpSpPr>
          <p:grpSpPr>
            <a:xfrm>
              <a:off x="10887637" y="4992364"/>
              <a:ext cx="591461" cy="630339"/>
              <a:chOff x="10852318" y="5006318"/>
              <a:chExt cx="569431" cy="606861"/>
            </a:xfrm>
          </p:grpSpPr>
          <p:pic>
            <p:nvPicPr>
              <p:cNvPr id="149" name="Picture 32">
                <a:extLst>
                  <a:ext uri="{FF2B5EF4-FFF2-40B4-BE49-F238E27FC236}">
                    <a16:creationId xmlns:a16="http://schemas.microsoft.com/office/drawing/2014/main" xmlns="" id="{F91D685D-C876-4ACE-BF3E-92078FC2622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974" t="-2612" r="25643" b="2612"/>
              <a:stretch/>
            </p:blipFill>
            <p:spPr bwMode="auto">
              <a:xfrm>
                <a:off x="10852318" y="5006318"/>
                <a:ext cx="341106" cy="342783"/>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150" name="图片 27">
                <a:extLst>
                  <a:ext uri="{FF2B5EF4-FFF2-40B4-BE49-F238E27FC236}">
                    <a16:creationId xmlns:a16="http://schemas.microsoft.com/office/drawing/2014/main" xmlns="" id="{1433AD42-997B-4555-B095-294E6EC87E08}"/>
                  </a:ext>
                </a:extLst>
              </p:cNvPr>
              <p:cNvPicPr>
                <a:picLocks noChangeAspect="1"/>
              </p:cNvPicPr>
              <p:nvPr/>
            </p:nvPicPr>
            <p:blipFill>
              <a:blip r:embed="rId15"/>
              <a:stretch>
                <a:fillRect/>
              </a:stretch>
            </p:blipFill>
            <p:spPr>
              <a:xfrm>
                <a:off x="11088083" y="5279513"/>
                <a:ext cx="333666" cy="333666"/>
              </a:xfrm>
              <a:prstGeom prst="rect">
                <a:avLst/>
              </a:prstGeom>
            </p:spPr>
          </p:pic>
        </p:grpSp>
      </p:grpSp>
      <p:sp>
        <p:nvSpPr>
          <p:cNvPr id="119" name="Oval 118"/>
          <p:cNvSpPr/>
          <p:nvPr/>
        </p:nvSpPr>
        <p:spPr>
          <a:xfrm>
            <a:off x="2921784" y="3081630"/>
            <a:ext cx="1743707" cy="1425296"/>
          </a:xfrm>
          <a:prstGeom prst="ellipse">
            <a:avLst/>
          </a:prstGeom>
          <a:solidFill>
            <a:srgbClr val="FFFFFF"/>
          </a:solidFill>
          <a:ln w="3810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err="1">
              <a:solidFill>
                <a:schemeClr val="bg1">
                  <a:lumMod val="50000"/>
                </a:schemeClr>
              </a:solidFill>
            </a:endParaRPr>
          </a:p>
        </p:txBody>
      </p:sp>
      <p:grpSp>
        <p:nvGrpSpPr>
          <p:cNvPr id="120" name="Group 119"/>
          <p:cNvGrpSpPr/>
          <p:nvPr/>
        </p:nvGrpSpPr>
        <p:grpSpPr>
          <a:xfrm>
            <a:off x="1519008" y="3415787"/>
            <a:ext cx="1455479" cy="796007"/>
            <a:chOff x="7429165" y="3444926"/>
            <a:chExt cx="1300389" cy="711188"/>
          </a:xfrm>
        </p:grpSpPr>
        <p:sp>
          <p:nvSpPr>
            <p:cNvPr id="136" name="Rectangle 49">
              <a:extLst>
                <a:ext uri="{FF2B5EF4-FFF2-40B4-BE49-F238E27FC236}">
                  <a16:creationId xmlns="" xmlns:a16="http://schemas.microsoft.com/office/drawing/2014/main" id="{41778FC1-753E-49C8-97C3-449909F9D0C1}"/>
                </a:ext>
              </a:extLst>
            </p:cNvPr>
            <p:cNvSpPr/>
            <p:nvPr/>
          </p:nvSpPr>
          <p:spPr>
            <a:xfrm flipH="1">
              <a:off x="7997120" y="3879115"/>
              <a:ext cx="732434" cy="276999"/>
            </a:xfrm>
            <a:prstGeom prst="rect">
              <a:avLst/>
            </a:prstGeom>
          </p:spPr>
          <p:txBody>
            <a:bodyPr wrap="square">
              <a:spAutoFit/>
            </a:bodyPr>
            <a:lstStyle/>
            <a:p>
              <a:pPr defTabSz="913984" eaLnBrk="0" hangingPunct="0"/>
              <a:r>
                <a:rPr lang="en-US" altLang="zh-CN" sz="1200" dirty="0" err="1">
                  <a:latin typeface="Trebuchet MS" panose="020B0603020202020204" pitchFamily="34" charset="0"/>
                  <a:ea typeface="微软雅黑" panose="020B0503020204020204" pitchFamily="34" charset="-122"/>
                  <a:cs typeface="Arial" pitchFamily="34" charset="0"/>
                </a:rPr>
                <a:t>Wechat</a:t>
              </a:r>
              <a:endParaRPr lang="zh-CN" altLang="en-US" sz="1200" dirty="0">
                <a:latin typeface="Trebuchet MS" panose="020B0603020202020204" pitchFamily="34" charset="0"/>
                <a:ea typeface="微软雅黑" panose="020B0503020204020204" pitchFamily="34" charset="-122"/>
                <a:cs typeface="Arial" pitchFamily="34" charset="0"/>
              </a:endParaRPr>
            </a:p>
          </p:txBody>
        </p:sp>
        <p:pic>
          <p:nvPicPr>
            <p:cNvPr id="138" name="Picture 137"/>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9335" t="9445" r="18490" b="9166"/>
            <a:stretch/>
          </p:blipFill>
          <p:spPr>
            <a:xfrm>
              <a:off x="8155113" y="3461992"/>
              <a:ext cx="416449" cy="415030"/>
            </a:xfrm>
            <a:prstGeom prst="rect">
              <a:avLst/>
            </a:prstGeom>
          </p:spPr>
        </p:pic>
        <p:pic>
          <p:nvPicPr>
            <p:cNvPr id="139" name="Picture 138"/>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2537" t="13779" r="13481" b="9036"/>
            <a:stretch/>
          </p:blipFill>
          <p:spPr>
            <a:xfrm>
              <a:off x="7592785" y="3444926"/>
              <a:ext cx="405193" cy="449162"/>
            </a:xfrm>
            <a:prstGeom prst="rect">
              <a:avLst/>
            </a:prstGeom>
          </p:spPr>
        </p:pic>
        <p:sp>
          <p:nvSpPr>
            <p:cNvPr id="140" name="Rectangle 49">
              <a:extLst>
                <a:ext uri="{FF2B5EF4-FFF2-40B4-BE49-F238E27FC236}">
                  <a16:creationId xmlns="" xmlns:a16="http://schemas.microsoft.com/office/drawing/2014/main" id="{41778FC1-753E-49C8-97C3-449909F9D0C1}"/>
                </a:ext>
              </a:extLst>
            </p:cNvPr>
            <p:cNvSpPr/>
            <p:nvPr/>
          </p:nvSpPr>
          <p:spPr>
            <a:xfrm flipH="1">
              <a:off x="7429165" y="3879115"/>
              <a:ext cx="732434" cy="276999"/>
            </a:xfrm>
            <a:prstGeom prst="rect">
              <a:avLst/>
            </a:prstGeom>
          </p:spPr>
          <p:txBody>
            <a:bodyPr wrap="square">
              <a:spAutoFit/>
            </a:bodyPr>
            <a:lstStyle/>
            <a:p>
              <a:pPr algn="ctr" defTabSz="913984" eaLnBrk="0" hangingPunct="0"/>
              <a:r>
                <a:rPr lang="en-US" altLang="zh-CN" sz="1200" dirty="0" smtClean="0">
                  <a:latin typeface="Trebuchet MS" panose="020B0603020202020204" pitchFamily="34" charset="0"/>
                  <a:ea typeface="微软雅黑" panose="020B0503020204020204" pitchFamily="34" charset="-122"/>
                  <a:cs typeface="Arial" pitchFamily="34" charset="0"/>
                </a:rPr>
                <a:t>QQ</a:t>
              </a:r>
              <a:endParaRPr lang="zh-CN" altLang="en-US" sz="1200" dirty="0">
                <a:latin typeface="Trebuchet MS" panose="020B0603020202020204" pitchFamily="34" charset="0"/>
                <a:ea typeface="微软雅黑" panose="020B0503020204020204" pitchFamily="34" charset="-122"/>
                <a:cs typeface="Arial" pitchFamily="34" charset="0"/>
              </a:endParaRPr>
            </a:p>
          </p:txBody>
        </p:sp>
      </p:grpSp>
      <p:grpSp>
        <p:nvGrpSpPr>
          <p:cNvPr id="121" name="Group 120"/>
          <p:cNvGrpSpPr/>
          <p:nvPr/>
        </p:nvGrpSpPr>
        <p:grpSpPr>
          <a:xfrm>
            <a:off x="3143780" y="3172016"/>
            <a:ext cx="1276763" cy="1246898"/>
            <a:chOff x="8984174" y="3172016"/>
            <a:chExt cx="1276763" cy="1246898"/>
          </a:xfrm>
        </p:grpSpPr>
        <p:sp>
          <p:nvSpPr>
            <p:cNvPr id="122" name="Rectangle 49">
              <a:extLst>
                <a:ext uri="{FF2B5EF4-FFF2-40B4-BE49-F238E27FC236}">
                  <a16:creationId xmlns="" xmlns:a16="http://schemas.microsoft.com/office/drawing/2014/main" id="{08E13567-1853-4AA8-A588-97C45AB2BEA4}"/>
                </a:ext>
              </a:extLst>
            </p:cNvPr>
            <p:cNvSpPr/>
            <p:nvPr/>
          </p:nvSpPr>
          <p:spPr>
            <a:xfrm>
              <a:off x="8984174" y="3541958"/>
              <a:ext cx="757096" cy="276999"/>
            </a:xfrm>
            <a:prstGeom prst="rect">
              <a:avLst/>
            </a:prstGeom>
          </p:spPr>
          <p:txBody>
            <a:bodyPr wrap="square">
              <a:spAutoFit/>
            </a:bodyPr>
            <a:lstStyle/>
            <a:p>
              <a:pPr algn="ctr" defTabSz="913984" eaLnBrk="0" hangingPunct="0"/>
              <a:r>
                <a:rPr lang="en-US" altLang="zh-CN" sz="1200" dirty="0" smtClean="0">
                  <a:latin typeface="Trebuchet MS" panose="020B0603020202020204" pitchFamily="34" charset="0"/>
                  <a:ea typeface="微软雅黑" panose="020B0503020204020204" pitchFamily="34" charset="-122"/>
                  <a:cs typeface="Arial" pitchFamily="34" charset="0"/>
                </a:rPr>
                <a:t>Games</a:t>
              </a:r>
              <a:endParaRPr lang="en-US" altLang="zh-CN" sz="1200" dirty="0">
                <a:latin typeface="Trebuchet MS" panose="020B0603020202020204" pitchFamily="34" charset="0"/>
                <a:ea typeface="微软雅黑" panose="020B0503020204020204" pitchFamily="34" charset="-122"/>
                <a:cs typeface="Arial" pitchFamily="34" charset="0"/>
              </a:endParaRPr>
            </a:p>
          </p:txBody>
        </p:sp>
        <p:pic>
          <p:nvPicPr>
            <p:cNvPr id="125" name="Picture 124"/>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t="7562"/>
            <a:stretch/>
          </p:blipFill>
          <p:spPr>
            <a:xfrm>
              <a:off x="9711502" y="3172016"/>
              <a:ext cx="412771" cy="452003"/>
            </a:xfrm>
            <a:prstGeom prst="rect">
              <a:avLst/>
            </a:prstGeom>
          </p:spPr>
        </p:pic>
        <p:sp>
          <p:nvSpPr>
            <p:cNvPr id="127" name="Rectangle 49">
              <a:extLst>
                <a:ext uri="{FF2B5EF4-FFF2-40B4-BE49-F238E27FC236}">
                  <a16:creationId xmlns="" xmlns:a16="http://schemas.microsoft.com/office/drawing/2014/main" id="{08E13567-1853-4AA8-A588-97C45AB2BEA4}"/>
                </a:ext>
              </a:extLst>
            </p:cNvPr>
            <p:cNvSpPr/>
            <p:nvPr/>
          </p:nvSpPr>
          <p:spPr>
            <a:xfrm>
              <a:off x="9019673" y="4129215"/>
              <a:ext cx="686099" cy="276999"/>
            </a:xfrm>
            <a:prstGeom prst="rect">
              <a:avLst/>
            </a:prstGeom>
          </p:spPr>
          <p:txBody>
            <a:bodyPr wrap="square">
              <a:spAutoFit/>
            </a:bodyPr>
            <a:lstStyle/>
            <a:p>
              <a:pPr algn="ctr" defTabSz="913984" eaLnBrk="0" hangingPunct="0"/>
              <a:r>
                <a:rPr lang="en-US" altLang="zh-CN" sz="1200" dirty="0" smtClean="0">
                  <a:latin typeface="Trebuchet MS" panose="020B0603020202020204" pitchFamily="34" charset="0"/>
                  <a:ea typeface="微软雅黑" panose="020B0503020204020204" pitchFamily="34" charset="-122"/>
                  <a:cs typeface="Arial" pitchFamily="34" charset="0"/>
                </a:rPr>
                <a:t>Video</a:t>
              </a:r>
              <a:endParaRPr lang="en-US" altLang="zh-CN" sz="1200" dirty="0">
                <a:latin typeface="Trebuchet MS" panose="020B0603020202020204" pitchFamily="34" charset="0"/>
                <a:ea typeface="微软雅黑" panose="020B0503020204020204" pitchFamily="34" charset="-122"/>
                <a:cs typeface="Arial" pitchFamily="34" charset="0"/>
              </a:endParaRPr>
            </a:p>
          </p:txBody>
        </p:sp>
        <p:sp>
          <p:nvSpPr>
            <p:cNvPr id="129" name="Rectangle 128"/>
            <p:cNvSpPr/>
            <p:nvPr/>
          </p:nvSpPr>
          <p:spPr>
            <a:xfrm>
              <a:off x="9638003" y="3541958"/>
              <a:ext cx="559769" cy="276999"/>
            </a:xfrm>
            <a:prstGeom prst="rect">
              <a:avLst/>
            </a:prstGeom>
          </p:spPr>
          <p:txBody>
            <a:bodyPr wrap="none">
              <a:spAutoFit/>
            </a:bodyPr>
            <a:lstStyle/>
            <a:p>
              <a:pPr algn="ctr" defTabSz="913984" eaLnBrk="0" hangingPunct="0"/>
              <a:r>
                <a:rPr lang="en-US" altLang="zh-CN" sz="1200" dirty="0">
                  <a:latin typeface="Trebuchet MS" panose="020B0603020202020204" pitchFamily="34" charset="0"/>
                  <a:ea typeface="微软雅黑" panose="020B0503020204020204" pitchFamily="34" charset="-122"/>
                  <a:cs typeface="Arial" pitchFamily="34" charset="0"/>
                </a:rPr>
                <a:t>Music</a:t>
              </a:r>
            </a:p>
          </p:txBody>
        </p:sp>
        <p:pic>
          <p:nvPicPr>
            <p:cNvPr id="130" name="图片 5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DFF3B97-0ED8-4C7A-BB03-4A2CEAC717F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0470" t="10779" r="9985" b="11000"/>
            <a:stretch/>
          </p:blipFill>
          <p:spPr>
            <a:xfrm>
              <a:off x="9717587" y="3785354"/>
              <a:ext cx="400601" cy="395544"/>
            </a:xfrm>
            <a:prstGeom prst="roundRect">
              <a:avLst>
                <a:gd name="adj" fmla="val 35204"/>
              </a:avLst>
            </a:prstGeom>
          </p:spPr>
        </p:pic>
        <p:pic>
          <p:nvPicPr>
            <p:cNvPr id="132" name="图片 6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71021E-3224-4426-B7BD-D5191D51034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65204" y="3787386"/>
              <a:ext cx="395037" cy="394985"/>
            </a:xfrm>
            <a:prstGeom prst="rect">
              <a:avLst/>
            </a:prstGeom>
          </p:spPr>
        </p:pic>
        <p:pic>
          <p:nvPicPr>
            <p:cNvPr id="134" name="图片 7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E932BE7-D7EB-4D23-999E-53A9CF89585D}"/>
                </a:ext>
              </a:extLst>
            </p:cNvPr>
            <p:cNvPicPr>
              <a:picLocks noChangeAspect="1"/>
            </p:cNvPicPr>
            <p:nvPr/>
          </p:nvPicPr>
          <p:blipFill rotWithShape="1">
            <a:blip r:embed="rId21" cstate="print"/>
            <a:srcRect t="1" r="64802" b="2298"/>
            <a:stretch/>
          </p:blipFill>
          <p:spPr>
            <a:xfrm>
              <a:off x="9114742" y="3173699"/>
              <a:ext cx="495961" cy="473991"/>
            </a:xfrm>
            <a:prstGeom prst="rect">
              <a:avLst/>
            </a:prstGeom>
          </p:spPr>
        </p:pic>
        <p:sp>
          <p:nvSpPr>
            <p:cNvPr id="135" name="Rectangle 49">
              <a:extLst>
                <a:ext uri="{FF2B5EF4-FFF2-40B4-BE49-F238E27FC236}">
                  <a16:creationId xmlns="" xmlns:a16="http://schemas.microsoft.com/office/drawing/2014/main" id="{08E13567-1853-4AA8-A588-97C45AB2BEA4}"/>
                </a:ext>
              </a:extLst>
            </p:cNvPr>
            <p:cNvSpPr/>
            <p:nvPr/>
          </p:nvSpPr>
          <p:spPr>
            <a:xfrm>
              <a:off x="9574838" y="4141915"/>
              <a:ext cx="686099" cy="276999"/>
            </a:xfrm>
            <a:prstGeom prst="rect">
              <a:avLst/>
            </a:prstGeom>
          </p:spPr>
          <p:txBody>
            <a:bodyPr wrap="square">
              <a:spAutoFit/>
            </a:bodyPr>
            <a:lstStyle/>
            <a:p>
              <a:pPr algn="ctr" defTabSz="913984" eaLnBrk="0" hangingPunct="0"/>
              <a:r>
                <a:rPr lang="en-US" altLang="zh-CN" sz="1200" dirty="0" smtClean="0">
                  <a:latin typeface="Trebuchet MS" panose="020B0603020202020204" pitchFamily="34" charset="0"/>
                  <a:ea typeface="微软雅黑" panose="020B0503020204020204" pitchFamily="34" charset="-122"/>
                  <a:cs typeface="Arial" pitchFamily="34" charset="0"/>
                </a:rPr>
                <a:t>News</a:t>
              </a:r>
              <a:endParaRPr lang="en-US" altLang="zh-CN" sz="1200" dirty="0">
                <a:latin typeface="Trebuchet MS" panose="020B0603020202020204" pitchFamily="34" charset="0"/>
                <a:ea typeface="微软雅黑" panose="020B0503020204020204" pitchFamily="34" charset="-122"/>
                <a:cs typeface="Arial" pitchFamily="34" charset="0"/>
              </a:endParaRPr>
            </a:p>
          </p:txBody>
        </p:sp>
      </p:grpSp>
      <p:sp>
        <p:nvSpPr>
          <p:cNvPr id="162" name="Rectangle 161"/>
          <p:cNvSpPr/>
          <p:nvPr/>
        </p:nvSpPr>
        <p:spPr>
          <a:xfrm>
            <a:off x="7836693" y="1911625"/>
            <a:ext cx="4238693" cy="43902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ea typeface="微软雅黑" panose="020B0503020204020204" pitchFamily="34" charset="-122"/>
              </a:rPr>
              <a:t>Digital commerce focused</a:t>
            </a:r>
          </a:p>
        </p:txBody>
      </p:sp>
      <p:sp>
        <p:nvSpPr>
          <p:cNvPr id="163" name="Oval 162"/>
          <p:cNvSpPr/>
          <p:nvPr/>
        </p:nvSpPr>
        <p:spPr>
          <a:xfrm>
            <a:off x="6663813" y="3845070"/>
            <a:ext cx="4763589" cy="1978991"/>
          </a:xfrm>
          <a:prstGeom prst="ellipse">
            <a:avLst/>
          </a:prstGeom>
          <a:noFill/>
          <a:ln w="25400" cap="rnd" cmpd="sng" algn="ctr">
            <a:gradFill flip="none" rotWithShape="1">
              <a:gsLst>
                <a:gs pos="0">
                  <a:schemeClr val="bg1">
                    <a:lumMod val="50000"/>
                    <a:alpha val="0"/>
                  </a:schemeClr>
                </a:gs>
                <a:gs pos="100000">
                  <a:schemeClr val="bg1">
                    <a:lumMod val="50000"/>
                  </a:schemeClr>
                </a:gs>
              </a:gsLst>
              <a:lin ang="5400000" scaled="1"/>
              <a:tileRect/>
            </a:gradFill>
            <a:prstDash val="sysDash"/>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pic>
        <p:nvPicPr>
          <p:cNvPr id="164"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60556" y="1911625"/>
            <a:ext cx="1402308" cy="788592"/>
          </a:xfrm>
          <a:prstGeom prst="rect">
            <a:avLst/>
          </a:prstGeom>
          <a:noFill/>
          <a:extLst>
            <a:ext uri="{909E8E84-426E-40dd-AFC4-6F175D3DCCD1}">
              <a14:hiddenFill xmlns:a14="http://schemas.microsoft.com/office/drawing/2010/main">
                <a:solidFill>
                  <a:srgbClr val="FFFFFF"/>
                </a:solidFill>
              </a14:hiddenFill>
            </a:ext>
          </a:extLst>
        </p:spPr>
      </p:pic>
      <p:sp>
        <p:nvSpPr>
          <p:cNvPr id="165" name="Oval 164"/>
          <p:cNvSpPr/>
          <p:nvPr/>
        </p:nvSpPr>
        <p:spPr>
          <a:xfrm>
            <a:off x="6539377" y="4842247"/>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err="1">
              <a:solidFill>
                <a:schemeClr val="bg1">
                  <a:lumMod val="50000"/>
                </a:schemeClr>
              </a:solidFill>
            </a:endParaRPr>
          </a:p>
        </p:txBody>
      </p:sp>
      <p:sp>
        <p:nvSpPr>
          <p:cNvPr id="171" name="Rectangle 170"/>
          <p:cNvSpPr/>
          <p:nvPr/>
        </p:nvSpPr>
        <p:spPr>
          <a:xfrm>
            <a:off x="6287890" y="4544812"/>
            <a:ext cx="1417375" cy="313932"/>
          </a:xfrm>
          <a:prstGeom prst="rect">
            <a:avLst/>
          </a:prstGeom>
        </p:spPr>
        <p:txBody>
          <a:bodyPr wrap="none">
            <a:spAutoFit/>
          </a:bodyPr>
          <a:lstStyle/>
          <a:p>
            <a:pPr algn="ctr">
              <a:lnSpc>
                <a:spcPct val="90000"/>
              </a:lnSpc>
              <a:spcAft>
                <a:spcPts val="1000"/>
              </a:spcAft>
            </a:pPr>
            <a:r>
              <a:rPr lang="en-US" sz="1600" dirty="0" smtClean="0">
                <a:solidFill>
                  <a:srgbClr val="7F7F7F"/>
                </a:solidFill>
                <a:latin typeface="Trebuchet MS" panose="020B0603020202020204" pitchFamily="34" charset="0"/>
                <a:ea typeface="微软雅黑" panose="020B0503020204020204" pitchFamily="34" charset="-122"/>
              </a:rPr>
              <a:t>C</a:t>
            </a:r>
            <a:r>
              <a:rPr lang="en-US" altLang="zh-CN" sz="1600" dirty="0" smtClean="0">
                <a:solidFill>
                  <a:srgbClr val="7F7F7F"/>
                </a:solidFill>
                <a:latin typeface="Trebuchet MS" panose="020B0603020202020204" pitchFamily="34" charset="0"/>
                <a:ea typeface="微软雅黑" panose="020B0503020204020204" pitchFamily="34" charset="-122"/>
              </a:rPr>
              <a:t>loud service</a:t>
            </a:r>
            <a:endParaRPr lang="en-US" sz="1600" dirty="0">
              <a:solidFill>
                <a:srgbClr val="7F7F7F"/>
              </a:solidFill>
              <a:latin typeface="Trebuchet MS" panose="020B0603020202020204" pitchFamily="34" charset="0"/>
              <a:ea typeface="微软雅黑" panose="020B0503020204020204" pitchFamily="34" charset="-122"/>
            </a:endParaRPr>
          </a:p>
        </p:txBody>
      </p:sp>
      <p:pic>
        <p:nvPicPr>
          <p:cNvPr id="174" name="Picture 173"/>
          <p:cNvPicPr>
            <a:picLocks noChangeAspect="1"/>
          </p:cNvPicPr>
          <p:nvPr/>
        </p:nvPicPr>
        <p:blipFill rotWithShape="1">
          <a:blip r:embed="rId23">
            <a:extLst>
              <a:ext uri="{28A0092B-C50C-407E-A947-70E740481C1C}">
                <a14:useLocalDpi xmlns:a14="http://schemas.microsoft.com/office/drawing/2010/main" val="0"/>
              </a:ext>
            </a:extLst>
          </a:blip>
          <a:srcRect l="52895" t="33145" r="10931" b="27553"/>
          <a:stretch/>
        </p:blipFill>
        <p:spPr>
          <a:xfrm>
            <a:off x="6602538" y="5157624"/>
            <a:ext cx="788079" cy="296672"/>
          </a:xfrm>
          <a:prstGeom prst="rect">
            <a:avLst/>
          </a:prstGeom>
          <a:noFill/>
          <a:ln w="9525" cap="rnd" cmpd="sng" algn="ctr">
            <a:noFill/>
            <a:prstDash val="solid"/>
            <a:round/>
            <a:headEnd type="none" w="med" len="med"/>
            <a:tailEnd type="none" w="med" len="med"/>
          </a:ln>
          <a:effectLst/>
        </p:spPr>
      </p:pic>
      <p:sp>
        <p:nvSpPr>
          <p:cNvPr id="176" name="Oval 175"/>
          <p:cNvSpPr/>
          <p:nvPr/>
        </p:nvSpPr>
        <p:spPr>
          <a:xfrm>
            <a:off x="8255007" y="3174141"/>
            <a:ext cx="1485788" cy="1395553"/>
          </a:xfrm>
          <a:prstGeom prst="ellipse">
            <a:avLst/>
          </a:prstGeom>
          <a:solidFill>
            <a:srgbClr val="FFFFFF"/>
          </a:solidFill>
          <a:ln w="3810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err="1">
              <a:solidFill>
                <a:schemeClr val="bg1">
                  <a:lumMod val="50000"/>
                </a:schemeClr>
              </a:solidFill>
            </a:endParaRPr>
          </a:p>
        </p:txBody>
      </p:sp>
      <p:grpSp>
        <p:nvGrpSpPr>
          <p:cNvPr id="177" name="Group 176"/>
          <p:cNvGrpSpPr/>
          <p:nvPr/>
        </p:nvGrpSpPr>
        <p:grpSpPr>
          <a:xfrm>
            <a:off x="8470590" y="3394514"/>
            <a:ext cx="1054622" cy="950796"/>
            <a:chOff x="2895698" y="3359562"/>
            <a:chExt cx="782671" cy="705619"/>
          </a:xfrm>
        </p:grpSpPr>
        <p:pic>
          <p:nvPicPr>
            <p:cNvPr id="180" name="Picture 179"/>
            <p:cNvPicPr>
              <a:picLocks noChangeAspect="1"/>
            </p:cNvPicPr>
            <p:nvPr/>
          </p:nvPicPr>
          <p:blipFill rotWithShape="1">
            <a:blip r:embed="rId24">
              <a:clrChange>
                <a:clrFrom>
                  <a:srgbClr val="FFFEFF"/>
                </a:clrFrom>
                <a:clrTo>
                  <a:srgbClr val="FFFEFF">
                    <a:alpha val="0"/>
                  </a:srgbClr>
                </a:clrTo>
              </a:clrChange>
              <a:extLst>
                <a:ext uri="{28A0092B-C50C-407E-A947-70E740481C1C}">
                  <a14:useLocalDpi xmlns:a14="http://schemas.microsoft.com/office/drawing/2010/main" val="0"/>
                </a:ext>
              </a:extLst>
            </a:blip>
            <a:srcRect l="29600" t="11621" r="29300" b="31250"/>
            <a:stretch/>
          </p:blipFill>
          <p:spPr>
            <a:xfrm>
              <a:off x="3054593" y="3747106"/>
              <a:ext cx="464881" cy="318075"/>
            </a:xfrm>
            <a:prstGeom prst="rect">
              <a:avLst/>
            </a:prstGeom>
          </p:spPr>
        </p:pic>
        <p:pic>
          <p:nvPicPr>
            <p:cNvPr id="181" name="Picture 180"/>
            <p:cNvPicPr>
              <a:picLocks noChangeAspect="1"/>
            </p:cNvPicPr>
            <p:nvPr/>
          </p:nvPicPr>
          <p:blipFill rotWithShape="1">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l="7679" r="6500" b="21158"/>
            <a:stretch/>
          </p:blipFill>
          <p:spPr>
            <a:xfrm>
              <a:off x="2895698" y="3359562"/>
              <a:ext cx="782671" cy="370854"/>
            </a:xfrm>
            <a:prstGeom prst="rect">
              <a:avLst/>
            </a:prstGeom>
          </p:spPr>
        </p:pic>
      </p:grpSp>
      <p:sp>
        <p:nvSpPr>
          <p:cNvPr id="182" name="Rectangle 181"/>
          <p:cNvSpPr/>
          <p:nvPr/>
        </p:nvSpPr>
        <p:spPr>
          <a:xfrm>
            <a:off x="7891668" y="2648629"/>
            <a:ext cx="2212466" cy="369332"/>
          </a:xfrm>
          <a:prstGeom prst="rect">
            <a:avLst/>
          </a:prstGeom>
        </p:spPr>
        <p:txBody>
          <a:bodyPr wrap="none">
            <a:spAutoFit/>
          </a:bodyPr>
          <a:lstStyle/>
          <a:p>
            <a:pPr algn="ctr"/>
            <a:r>
              <a:rPr lang="en-US" dirty="0">
                <a:solidFill>
                  <a:srgbClr val="575757"/>
                </a:solidFill>
                <a:latin typeface="Trebuchet MS" panose="020B0603020202020204" pitchFamily="34" charset="0"/>
                <a:ea typeface="微软雅黑" panose="020B0503020204020204" pitchFamily="34" charset="-122"/>
              </a:rPr>
              <a:t>O</a:t>
            </a:r>
            <a:r>
              <a:rPr lang="en-US" altLang="zh-CN" dirty="0">
                <a:solidFill>
                  <a:srgbClr val="575757"/>
                </a:solidFill>
                <a:latin typeface="Trebuchet MS" panose="020B0603020202020204" pitchFamily="34" charset="0"/>
                <a:ea typeface="微软雅黑" panose="020B0503020204020204" pitchFamily="34" charset="-122"/>
              </a:rPr>
              <a:t>nline </a:t>
            </a:r>
            <a:r>
              <a:rPr lang="en-US" altLang="zh-CN" dirty="0" smtClean="0">
                <a:solidFill>
                  <a:srgbClr val="575757"/>
                </a:solidFill>
                <a:latin typeface="Trebuchet MS" panose="020B0603020202020204" pitchFamily="34" charset="0"/>
                <a:ea typeface="微软雅黑" panose="020B0503020204020204" pitchFamily="34" charset="-122"/>
              </a:rPr>
              <a:t>e-commerce</a:t>
            </a:r>
            <a:endParaRPr lang="en-US" dirty="0">
              <a:solidFill>
                <a:srgbClr val="575757"/>
              </a:solidFill>
              <a:latin typeface="Trebuchet MS" panose="020B0603020202020204" pitchFamily="34" charset="0"/>
              <a:ea typeface="微软雅黑" panose="020B0503020204020204" pitchFamily="34" charset="-122"/>
            </a:endParaRPr>
          </a:p>
        </p:txBody>
      </p:sp>
      <p:grpSp>
        <p:nvGrpSpPr>
          <p:cNvPr id="183" name="Group 182"/>
          <p:cNvGrpSpPr/>
          <p:nvPr/>
        </p:nvGrpSpPr>
        <p:grpSpPr>
          <a:xfrm>
            <a:off x="7580453" y="4958655"/>
            <a:ext cx="1518364" cy="1223661"/>
            <a:chOff x="1749164" y="4783872"/>
            <a:chExt cx="1518364" cy="1223661"/>
          </a:xfrm>
        </p:grpSpPr>
        <p:sp>
          <p:nvSpPr>
            <p:cNvPr id="184" name="Oval 183"/>
            <p:cNvSpPr/>
            <p:nvPr/>
          </p:nvSpPr>
          <p:spPr>
            <a:xfrm>
              <a:off x="2051146" y="5093133"/>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err="1">
                <a:solidFill>
                  <a:schemeClr val="bg1">
                    <a:lumMod val="50000"/>
                  </a:schemeClr>
                </a:solidFill>
              </a:endParaRPr>
            </a:p>
          </p:txBody>
        </p:sp>
        <p:pic>
          <p:nvPicPr>
            <p:cNvPr id="185" name="Picture 184"/>
            <p:cNvPicPr>
              <a:picLocks noChangeAspect="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35534" r="33028" b="39124"/>
            <a:stretch/>
          </p:blipFill>
          <p:spPr>
            <a:xfrm>
              <a:off x="2125445" y="5451153"/>
              <a:ext cx="765803" cy="220613"/>
            </a:xfrm>
            <a:prstGeom prst="rect">
              <a:avLst/>
            </a:prstGeom>
          </p:spPr>
        </p:pic>
        <p:sp>
          <p:nvSpPr>
            <p:cNvPr id="188" name="Rectangle 187"/>
            <p:cNvSpPr/>
            <p:nvPr/>
          </p:nvSpPr>
          <p:spPr>
            <a:xfrm>
              <a:off x="1749164" y="4783872"/>
              <a:ext cx="1518364" cy="313932"/>
            </a:xfrm>
            <a:prstGeom prst="rect">
              <a:avLst/>
            </a:prstGeom>
          </p:spPr>
          <p:txBody>
            <a:bodyPr wrap="none">
              <a:spAutoFit/>
            </a:bodyPr>
            <a:lstStyle/>
            <a:p>
              <a:pPr algn="ctr">
                <a:lnSpc>
                  <a:spcPct val="90000"/>
                </a:lnSpc>
                <a:spcAft>
                  <a:spcPts val="1000"/>
                </a:spcAft>
              </a:pPr>
              <a:r>
                <a:rPr lang="en-US" altLang="zh-CN" sz="1600" dirty="0" smtClean="0">
                  <a:solidFill>
                    <a:srgbClr val="7F7F7F"/>
                  </a:solidFill>
                  <a:latin typeface="Trebuchet MS" panose="020B0603020202020204" pitchFamily="34" charset="0"/>
                  <a:ea typeface="微软雅黑" panose="020B0503020204020204" pitchFamily="34" charset="-122"/>
                </a:rPr>
                <a:t>Entertainment</a:t>
              </a:r>
              <a:endParaRPr lang="en-US" sz="1600" dirty="0">
                <a:solidFill>
                  <a:srgbClr val="7F7F7F"/>
                </a:solidFill>
                <a:latin typeface="Trebuchet MS" panose="020B0603020202020204" pitchFamily="34" charset="0"/>
                <a:ea typeface="微软雅黑" panose="020B0503020204020204" pitchFamily="34" charset="-122"/>
              </a:endParaRPr>
            </a:p>
          </p:txBody>
        </p:sp>
      </p:grpSp>
      <p:sp>
        <p:nvSpPr>
          <p:cNvPr id="190" name="Oval 189"/>
          <p:cNvSpPr/>
          <p:nvPr/>
        </p:nvSpPr>
        <p:spPr>
          <a:xfrm>
            <a:off x="6883960" y="3531374"/>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pic>
        <p:nvPicPr>
          <p:cNvPr id="193" name="Picture 192"/>
          <p:cNvPicPr>
            <a:picLocks noChangeAspect="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18209" r="20576"/>
          <a:stretch/>
        </p:blipFill>
        <p:spPr>
          <a:xfrm>
            <a:off x="7058435" y="3682431"/>
            <a:ext cx="565450" cy="577315"/>
          </a:xfrm>
          <a:prstGeom prst="rect">
            <a:avLst/>
          </a:prstGeom>
        </p:spPr>
      </p:pic>
      <p:sp>
        <p:nvSpPr>
          <p:cNvPr id="195" name="Rectangle 194"/>
          <p:cNvSpPr/>
          <p:nvPr/>
        </p:nvSpPr>
        <p:spPr>
          <a:xfrm>
            <a:off x="6892961" y="3155862"/>
            <a:ext cx="896399" cy="313932"/>
          </a:xfrm>
          <a:prstGeom prst="rect">
            <a:avLst/>
          </a:prstGeom>
        </p:spPr>
        <p:txBody>
          <a:bodyPr wrap="none">
            <a:spAutoFit/>
          </a:bodyPr>
          <a:lstStyle/>
          <a:p>
            <a:pPr algn="ctr">
              <a:lnSpc>
                <a:spcPct val="90000"/>
              </a:lnSpc>
              <a:spcAft>
                <a:spcPts val="1000"/>
              </a:spcAft>
            </a:pPr>
            <a:r>
              <a:rPr lang="en-US" altLang="zh-CN" sz="1600" dirty="0" smtClean="0">
                <a:solidFill>
                  <a:srgbClr val="7F7F7F"/>
                </a:solidFill>
                <a:latin typeface="Trebuchet MS" panose="020B0603020202020204" pitchFamily="34" charset="0"/>
                <a:ea typeface="微软雅黑" panose="020B0503020204020204" pitchFamily="34" charset="-122"/>
              </a:rPr>
              <a:t>Finance</a:t>
            </a:r>
            <a:endParaRPr lang="en-US" sz="1600" dirty="0">
              <a:solidFill>
                <a:srgbClr val="7F7F7F"/>
              </a:solidFill>
              <a:latin typeface="Trebuchet MS" panose="020B0603020202020204" pitchFamily="34" charset="0"/>
              <a:ea typeface="微软雅黑" panose="020B0503020204020204" pitchFamily="34" charset="-122"/>
            </a:endParaRPr>
          </a:p>
        </p:txBody>
      </p:sp>
      <p:grpSp>
        <p:nvGrpSpPr>
          <p:cNvPr id="196" name="Group 195"/>
          <p:cNvGrpSpPr/>
          <p:nvPr/>
        </p:nvGrpSpPr>
        <p:grpSpPr>
          <a:xfrm>
            <a:off x="10474752" y="4536417"/>
            <a:ext cx="1120821" cy="1227509"/>
            <a:chOff x="4634067" y="4361634"/>
            <a:chExt cx="1120821" cy="1227509"/>
          </a:xfrm>
        </p:grpSpPr>
        <p:sp>
          <p:nvSpPr>
            <p:cNvPr id="197" name="Oval 196"/>
            <p:cNvSpPr/>
            <p:nvPr/>
          </p:nvSpPr>
          <p:spPr>
            <a:xfrm>
              <a:off x="4737277" y="4674743"/>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pic>
          <p:nvPicPr>
            <p:cNvPr id="198" name="Picture 197"/>
            <p:cNvPicPr>
              <a:picLocks noChangeAspect="1"/>
            </p:cNvPicPr>
            <p:nvPr/>
          </p:nvPicPr>
          <p:blipFill rotWithShape="1">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l="22769" r="18303"/>
            <a:stretch/>
          </p:blipFill>
          <p:spPr>
            <a:xfrm>
              <a:off x="4831354" y="4902677"/>
              <a:ext cx="726247" cy="410806"/>
            </a:xfrm>
            <a:prstGeom prst="rect">
              <a:avLst/>
            </a:prstGeom>
          </p:spPr>
        </p:pic>
        <p:sp>
          <p:nvSpPr>
            <p:cNvPr id="199" name="Rectangle 198"/>
            <p:cNvSpPr/>
            <p:nvPr/>
          </p:nvSpPr>
          <p:spPr>
            <a:xfrm>
              <a:off x="4634067" y="4361634"/>
              <a:ext cx="1120821" cy="313932"/>
            </a:xfrm>
            <a:prstGeom prst="rect">
              <a:avLst/>
            </a:prstGeom>
          </p:spPr>
          <p:txBody>
            <a:bodyPr wrap="none">
              <a:spAutoFit/>
            </a:bodyPr>
            <a:lstStyle/>
            <a:p>
              <a:pPr algn="ctr">
                <a:lnSpc>
                  <a:spcPct val="90000"/>
                </a:lnSpc>
                <a:spcAft>
                  <a:spcPts val="1000"/>
                </a:spcAft>
              </a:pPr>
              <a:r>
                <a:rPr lang="en-US" sz="1600" dirty="0" smtClean="0">
                  <a:solidFill>
                    <a:srgbClr val="7F7F7F"/>
                  </a:solidFill>
                  <a:latin typeface="Trebuchet MS" panose="020B0603020202020204" pitchFamily="34" charset="0"/>
                  <a:ea typeface="微软雅黑" panose="020B0503020204020204" pitchFamily="34" charset="-122"/>
                </a:rPr>
                <a:t>Local Life</a:t>
              </a:r>
              <a:endParaRPr lang="en-US" sz="1600" dirty="0">
                <a:solidFill>
                  <a:srgbClr val="7F7F7F"/>
                </a:solidFill>
                <a:latin typeface="Trebuchet MS" panose="020B0603020202020204" pitchFamily="34" charset="0"/>
                <a:ea typeface="微软雅黑" panose="020B0503020204020204" pitchFamily="34" charset="-122"/>
              </a:endParaRPr>
            </a:p>
          </p:txBody>
        </p:sp>
      </p:grpSp>
      <p:grpSp>
        <p:nvGrpSpPr>
          <p:cNvPr id="200" name="Group 199"/>
          <p:cNvGrpSpPr/>
          <p:nvPr/>
        </p:nvGrpSpPr>
        <p:grpSpPr>
          <a:xfrm>
            <a:off x="10268753" y="3239370"/>
            <a:ext cx="1002198" cy="1239162"/>
            <a:chOff x="4358853" y="3064587"/>
            <a:chExt cx="1002198" cy="1239162"/>
          </a:xfrm>
        </p:grpSpPr>
        <p:sp>
          <p:nvSpPr>
            <p:cNvPr id="201" name="Oval 200"/>
            <p:cNvSpPr/>
            <p:nvPr/>
          </p:nvSpPr>
          <p:spPr>
            <a:xfrm>
              <a:off x="4402752" y="3389349"/>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pic>
          <p:nvPicPr>
            <p:cNvPr id="202" name="Picture 201"/>
            <p:cNvPicPr>
              <a:picLocks noChangeAspect="1"/>
            </p:cNvPicPr>
            <p:nvPr/>
          </p:nvPicPr>
          <p:blipFill rotWithShape="1">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l="56657" t="40060" r="3969" b="30121"/>
            <a:stretch/>
          </p:blipFill>
          <p:spPr>
            <a:xfrm>
              <a:off x="4419127" y="3635559"/>
              <a:ext cx="881650" cy="346364"/>
            </a:xfrm>
            <a:prstGeom prst="rect">
              <a:avLst/>
            </a:prstGeom>
          </p:spPr>
        </p:pic>
        <p:sp>
          <p:nvSpPr>
            <p:cNvPr id="203" name="Rectangle 202"/>
            <p:cNvSpPr/>
            <p:nvPr/>
          </p:nvSpPr>
          <p:spPr>
            <a:xfrm>
              <a:off x="4358853" y="3064587"/>
              <a:ext cx="1002198" cy="313932"/>
            </a:xfrm>
            <a:prstGeom prst="rect">
              <a:avLst/>
            </a:prstGeom>
          </p:spPr>
          <p:txBody>
            <a:bodyPr wrap="none">
              <a:spAutoFit/>
            </a:bodyPr>
            <a:lstStyle/>
            <a:p>
              <a:pPr algn="ctr">
                <a:lnSpc>
                  <a:spcPct val="90000"/>
                </a:lnSpc>
                <a:spcAft>
                  <a:spcPts val="1000"/>
                </a:spcAft>
              </a:pPr>
              <a:r>
                <a:rPr lang="en-US" sz="1600" dirty="0" smtClean="0">
                  <a:solidFill>
                    <a:srgbClr val="7F7F7F"/>
                  </a:solidFill>
                  <a:latin typeface="Trebuchet MS" panose="020B0603020202020204" pitchFamily="34" charset="0"/>
                  <a:ea typeface="微软雅黑" panose="020B0503020204020204" pitchFamily="34" charset="-122"/>
                </a:rPr>
                <a:t>Logistics</a:t>
              </a:r>
              <a:endParaRPr lang="en-US" sz="1600" dirty="0">
                <a:solidFill>
                  <a:srgbClr val="7F7F7F"/>
                </a:solidFill>
                <a:latin typeface="Trebuchet MS" panose="020B0603020202020204" pitchFamily="34" charset="0"/>
                <a:ea typeface="微软雅黑" panose="020B0503020204020204" pitchFamily="34" charset="-122"/>
              </a:endParaRPr>
            </a:p>
          </p:txBody>
        </p:sp>
      </p:grpSp>
      <p:sp>
        <p:nvSpPr>
          <p:cNvPr id="204" name="Oval 203"/>
          <p:cNvSpPr/>
          <p:nvPr/>
        </p:nvSpPr>
        <p:spPr>
          <a:xfrm>
            <a:off x="9297458" y="5271462"/>
            <a:ext cx="914400" cy="914400"/>
          </a:xfrm>
          <a:prstGeom prst="ellipse">
            <a:avLst/>
          </a:prstGeom>
          <a:solidFill>
            <a:schemeClr val="bg1">
              <a:lumMod val="95000"/>
            </a:schemeClr>
          </a:solidFill>
          <a:ln w="28575">
            <a:gradFill flip="none" rotWithShape="1">
              <a:gsLst>
                <a:gs pos="0">
                  <a:schemeClr val="accent5"/>
                </a:gs>
                <a:gs pos="100000">
                  <a:schemeClr val="bg1">
                    <a:lumMod val="75000"/>
                  </a:schemeClr>
                </a:gs>
              </a:gsLst>
              <a:lin ang="2700000" scaled="1"/>
              <a:tileRect/>
            </a:gradFill>
          </a:ln>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buSzPts val="1800"/>
            </a:pPr>
            <a:endParaRPr lang="en-US" kern="0" dirty="0" err="1">
              <a:solidFill>
                <a:schemeClr val="bg1">
                  <a:lumMod val="50000"/>
                </a:schemeClr>
              </a:solidFill>
            </a:endParaRPr>
          </a:p>
        </p:txBody>
      </p:sp>
      <p:sp>
        <p:nvSpPr>
          <p:cNvPr id="205" name="Rectangle 204"/>
          <p:cNvSpPr/>
          <p:nvPr/>
        </p:nvSpPr>
        <p:spPr>
          <a:xfrm>
            <a:off x="9039562" y="4939157"/>
            <a:ext cx="1430200" cy="313932"/>
          </a:xfrm>
          <a:prstGeom prst="rect">
            <a:avLst/>
          </a:prstGeom>
        </p:spPr>
        <p:txBody>
          <a:bodyPr wrap="none">
            <a:spAutoFit/>
          </a:bodyPr>
          <a:lstStyle/>
          <a:p>
            <a:pPr algn="ctr">
              <a:lnSpc>
                <a:spcPct val="90000"/>
              </a:lnSpc>
              <a:spcAft>
                <a:spcPts val="1000"/>
              </a:spcAft>
            </a:pPr>
            <a:r>
              <a:rPr lang="en-US" sz="1600" dirty="0" smtClean="0">
                <a:solidFill>
                  <a:srgbClr val="7F7F7F"/>
                </a:solidFill>
                <a:latin typeface="Trebuchet MS" panose="020B0603020202020204" pitchFamily="34" charset="0"/>
                <a:ea typeface="微软雅黑" panose="020B0503020204020204" pitchFamily="34" charset="-122"/>
              </a:rPr>
              <a:t>Food delivery</a:t>
            </a:r>
            <a:endParaRPr lang="en-US" sz="1600" dirty="0">
              <a:solidFill>
                <a:srgbClr val="7F7F7F"/>
              </a:solidFill>
              <a:latin typeface="Trebuchet MS" panose="020B0603020202020204" pitchFamily="34" charset="0"/>
              <a:ea typeface="微软雅黑" panose="020B0503020204020204" pitchFamily="34" charset="-122"/>
            </a:endParaRPr>
          </a:p>
        </p:txBody>
      </p:sp>
      <p:pic>
        <p:nvPicPr>
          <p:cNvPr id="206" name="Picture 205"/>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97218" y="5500914"/>
            <a:ext cx="1164168" cy="436563"/>
          </a:xfrm>
          <a:prstGeom prst="rect">
            <a:avLst/>
          </a:prstGeom>
        </p:spPr>
      </p:pic>
    </p:spTree>
    <p:extLst>
      <p:ext uri="{BB962C8B-B14F-4D97-AF65-F5344CB8AC3E}">
        <p14:creationId xmlns:p14="http://schemas.microsoft.com/office/powerpoint/2010/main" val="243489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0567" name="think-cell Slide" r:id="rId60" imgW="395" imgH="394" progId="TCLayout.ActiveDocument.1">
                  <p:embed/>
                </p:oleObj>
              </mc:Choice>
              <mc:Fallback>
                <p:oleObj name="think-cell Slide" r:id="rId60" imgW="395" imgH="394" progId="TCLayout.ActiveDocument.1">
                  <p:embed/>
                  <p:pic>
                    <p:nvPicPr>
                      <p:cNvPr id="0" name=""/>
                      <p:cNvPicPr/>
                      <p:nvPr/>
                    </p:nvPicPr>
                    <p:blipFill>
                      <a:blip r:embed="rId61"/>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dirty="0" err="1" smtClean="0">
              <a:solidFill>
                <a:srgbClr val="FFFFFF"/>
              </a:solidFill>
              <a:latin typeface="Trebuchet MS" panose="020B0603020202020204" pitchFamily="34" charset="0"/>
              <a:sym typeface="Trebuchet MS" panose="020B0603020202020204" pitchFamily="34" charset="0"/>
            </a:endParaRPr>
          </a:p>
        </p:txBody>
      </p:sp>
      <p:graphicFrame>
        <p:nvGraphicFramePr>
          <p:cNvPr id="143" name="Object 142"/>
          <p:cNvGraphicFramePr>
            <a:graphicFrameLocks/>
          </p:cNvGraphicFramePr>
          <p:nvPr>
            <p:custDataLst>
              <p:tags r:id="rId4"/>
            </p:custDataLst>
            <p:extLst/>
          </p:nvPr>
        </p:nvGraphicFramePr>
        <p:xfrm>
          <a:off x="1866900" y="2717800"/>
          <a:ext cx="2159049" cy="3651294"/>
        </p:xfrm>
        <a:graphic>
          <a:graphicData uri="http://schemas.openxmlformats.org/presentationml/2006/ole">
            <mc:AlternateContent xmlns:mc="http://schemas.openxmlformats.org/markup-compatibility/2006">
              <mc:Choice xmlns:v="urn:schemas-microsoft-com:vml" Requires="v">
                <p:oleObj spid="_x0000_s1260568" name="Chart" r:id="rId62" imgW="2159049" imgH="3651294" progId="MSGraph.Chart.8">
                  <p:embed followColorScheme="full"/>
                </p:oleObj>
              </mc:Choice>
              <mc:Fallback>
                <p:oleObj name="Chart" r:id="rId62" imgW="2159049" imgH="3651294" progId="MSGraph.Chart.8">
                  <p:embed followColorScheme="full"/>
                  <p:pic>
                    <p:nvPicPr>
                      <p:cNvPr id="0" name=""/>
                      <p:cNvPicPr/>
                      <p:nvPr/>
                    </p:nvPicPr>
                    <p:blipFill>
                      <a:blip r:embed="rId63"/>
                      <a:stretch>
                        <a:fillRect/>
                      </a:stretch>
                    </p:blipFill>
                    <p:spPr>
                      <a:xfrm>
                        <a:off x="1866900" y="2717800"/>
                        <a:ext cx="2159049" cy="3651294"/>
                      </a:xfrm>
                      <a:prstGeom prst="rect">
                        <a:avLst/>
                      </a:prstGeom>
                    </p:spPr>
                  </p:pic>
                </p:oleObj>
              </mc:Fallback>
            </mc:AlternateContent>
          </a:graphicData>
        </a:graphic>
      </p:graphicFrame>
      <p:sp>
        <p:nvSpPr>
          <p:cNvPr id="144" name="Text Placeholder 3"/>
          <p:cNvSpPr>
            <a:spLocks noGrp="1"/>
          </p:cNvSpPr>
          <p:nvPr>
            <p:custDataLst>
              <p:tags r:id="rId5"/>
            </p:custDataLst>
          </p:nvPr>
        </p:nvSpPr>
        <p:spPr bwMode="gray">
          <a:xfrm>
            <a:off x="3270250" y="29162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64C7B6E3-682F-4A15-B94F-70A10B28EBE2}" type="datetime'''''''''''''''''''''''''''''''''''39''''''%'''''">
              <a:rPr lang="en-US" altLang="en-US"/>
              <a:pPr/>
              <a:t>39%</a:t>
            </a:fld>
            <a:endParaRPr lang="en-US" dirty="0">
              <a:sym typeface="+mn-lt"/>
            </a:endParaRPr>
          </a:p>
        </p:txBody>
      </p:sp>
      <p:sp>
        <p:nvSpPr>
          <p:cNvPr id="145" name="Text Placeholder 3"/>
          <p:cNvSpPr>
            <a:spLocks noGrp="1"/>
          </p:cNvSpPr>
          <p:nvPr>
            <p:custDataLst>
              <p:tags r:id="rId6"/>
            </p:custDataLst>
          </p:nvPr>
        </p:nvSpPr>
        <p:spPr bwMode="gray">
          <a:xfrm>
            <a:off x="3206750" y="33004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5A668A68-3BFC-4A53-9EAA-9B176703334F}" type="datetime'''''3''''''''''''''''''7''''''''%'''''''''''''''''''''''''">
              <a:rPr lang="en-US" altLang="en-US"/>
              <a:pPr/>
              <a:t>37%</a:t>
            </a:fld>
            <a:endParaRPr lang="en-US" dirty="0">
              <a:sym typeface="+mn-lt"/>
            </a:endParaRPr>
          </a:p>
        </p:txBody>
      </p:sp>
      <p:sp>
        <p:nvSpPr>
          <p:cNvPr id="146" name="Text Placeholder 3"/>
          <p:cNvSpPr>
            <a:spLocks noGrp="1"/>
          </p:cNvSpPr>
          <p:nvPr>
            <p:custDataLst>
              <p:tags r:id="rId7"/>
            </p:custDataLst>
          </p:nvPr>
        </p:nvSpPr>
        <p:spPr bwMode="gray">
          <a:xfrm>
            <a:off x="117475" y="2916238"/>
            <a:ext cx="17938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86DAC86A-06F7-45C6-AE47-123C61B9B830}" type="datetime'S''ocia''l'' M''''ed''i''a'' ''&amp; ''''In''''''fluen''ce''''rs'">
              <a:rPr lang="en-US" altLang="en-US"/>
              <a:pPr/>
              <a:t>Social Media &amp; Influencers</a:t>
            </a:fld>
            <a:endParaRPr lang="en-US" dirty="0">
              <a:sym typeface="+mn-lt"/>
            </a:endParaRPr>
          </a:p>
        </p:txBody>
      </p:sp>
      <p:sp>
        <p:nvSpPr>
          <p:cNvPr id="152" name="Text Placeholder 3"/>
          <p:cNvSpPr>
            <a:spLocks noGrp="1"/>
          </p:cNvSpPr>
          <p:nvPr>
            <p:custDataLst>
              <p:tags r:id="rId8"/>
            </p:custDataLst>
          </p:nvPr>
        </p:nvSpPr>
        <p:spPr bwMode="gray">
          <a:xfrm>
            <a:off x="1081088" y="4837113"/>
            <a:ext cx="8302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BE2783F6-29E5-4848-A1AB-09CD434E145F}" type="datetime'''T''''V &amp; ''Mov''''''''''''''ie''''''''''''''''''''s'''''">
              <a:rPr lang="en-US" altLang="en-US"/>
              <a:pPr/>
              <a:t>TV &amp; Movies</a:t>
            </a:fld>
            <a:endParaRPr lang="en-US" dirty="0">
              <a:sym typeface="+mn-lt"/>
            </a:endParaRPr>
          </a:p>
        </p:txBody>
      </p:sp>
      <p:sp>
        <p:nvSpPr>
          <p:cNvPr id="159" name="Text Placeholder 3"/>
          <p:cNvSpPr>
            <a:spLocks noGrp="1"/>
          </p:cNvSpPr>
          <p:nvPr>
            <p:custDataLst>
              <p:tags r:id="rId9"/>
            </p:custDataLst>
          </p:nvPr>
        </p:nvSpPr>
        <p:spPr bwMode="gray">
          <a:xfrm>
            <a:off x="2476500" y="56054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CA931008-14A8-4E24-A6CE-1EF3398BB2C4}" type="datetime'''''''''1''4''''''''''''''%'''''''''''''''''''''''''''''''">
              <a:rPr lang="en-US" altLang="en-US"/>
              <a:pPr/>
              <a:t>14%</a:t>
            </a:fld>
            <a:endParaRPr lang="en-US" dirty="0">
              <a:sym typeface="+mn-lt"/>
            </a:endParaRPr>
          </a:p>
        </p:txBody>
      </p:sp>
      <p:sp>
        <p:nvSpPr>
          <p:cNvPr id="154" name="Text Placeholder 3"/>
          <p:cNvSpPr>
            <a:spLocks noGrp="1"/>
          </p:cNvSpPr>
          <p:nvPr>
            <p:custDataLst>
              <p:tags r:id="rId10"/>
            </p:custDataLst>
          </p:nvPr>
        </p:nvSpPr>
        <p:spPr bwMode="gray">
          <a:xfrm>
            <a:off x="2679700" y="48371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C2463006-14DB-4450-9609-3C915C453142}" type="datetime'''''''''''''20''''''''''''''''%'''''''''''''''''''''''''">
              <a:rPr lang="en-US" altLang="en-US"/>
              <a:pPr/>
              <a:t>20%</a:t>
            </a:fld>
            <a:endParaRPr lang="en-US" dirty="0">
              <a:sym typeface="+mn-lt"/>
            </a:endParaRPr>
          </a:p>
        </p:txBody>
      </p:sp>
      <p:sp>
        <p:nvSpPr>
          <p:cNvPr id="160" name="Text Placeholder 3"/>
          <p:cNvSpPr>
            <a:spLocks noGrp="1"/>
          </p:cNvSpPr>
          <p:nvPr>
            <p:custDataLst>
              <p:tags r:id="rId11"/>
            </p:custDataLst>
          </p:nvPr>
        </p:nvSpPr>
        <p:spPr bwMode="gray">
          <a:xfrm>
            <a:off x="915988" y="4452938"/>
            <a:ext cx="9953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F4A5AA33-79C1-410A-B528-480893618B1D}" type="datetime'Wo''''''r''''''d'''''''''''''' ''o''f Mou''th'''''">
              <a:rPr lang="en-US" altLang="en-US"/>
              <a:pPr/>
              <a:t>Word of Mouth</a:t>
            </a:fld>
            <a:endParaRPr lang="en-US" dirty="0">
              <a:sym typeface="+mn-lt"/>
            </a:endParaRPr>
          </a:p>
        </p:txBody>
      </p:sp>
      <p:sp>
        <p:nvSpPr>
          <p:cNvPr id="155" name="Text Placeholder 3"/>
          <p:cNvSpPr>
            <a:spLocks noGrp="1"/>
          </p:cNvSpPr>
          <p:nvPr>
            <p:custDataLst>
              <p:tags r:id="rId12"/>
            </p:custDataLst>
          </p:nvPr>
        </p:nvSpPr>
        <p:spPr bwMode="gray">
          <a:xfrm>
            <a:off x="928688" y="4068763"/>
            <a:ext cx="9826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8B44E632-2E8C-4231-86B2-98BE6096D047}" type="datetime'St''or''''''''''e ''wi''''''''''''n''d''o''''''w''s'''">
              <a:rPr lang="en-US" altLang="en-US"/>
              <a:pPr/>
              <a:t>Store windows</a:t>
            </a:fld>
            <a:endParaRPr lang="en-US" dirty="0">
              <a:sym typeface="+mn-lt"/>
            </a:endParaRPr>
          </a:p>
        </p:txBody>
      </p:sp>
      <p:sp>
        <p:nvSpPr>
          <p:cNvPr id="150" name="Text Placeholder 3"/>
          <p:cNvSpPr>
            <a:spLocks noGrp="1"/>
          </p:cNvSpPr>
          <p:nvPr>
            <p:custDataLst>
              <p:tags r:id="rId13"/>
            </p:custDataLst>
          </p:nvPr>
        </p:nvSpPr>
        <p:spPr bwMode="gray">
          <a:xfrm>
            <a:off x="2489200" y="52212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B463F5FA-0864-4D92-88CE-6C7041C2935E}" type="datetime'''''''14''''''''''''''''%'''''''''''''''''''''''''''''''">
              <a:rPr lang="en-US" altLang="en-US"/>
              <a:pPr/>
              <a:t>14%</a:t>
            </a:fld>
            <a:endParaRPr lang="en-US" dirty="0">
              <a:sym typeface="+mn-lt"/>
            </a:endParaRPr>
          </a:p>
        </p:txBody>
      </p:sp>
      <p:sp>
        <p:nvSpPr>
          <p:cNvPr id="148" name="Text Placeholder 3"/>
          <p:cNvSpPr>
            <a:spLocks noGrp="1"/>
          </p:cNvSpPr>
          <p:nvPr>
            <p:custDataLst>
              <p:tags r:id="rId14"/>
            </p:custDataLst>
          </p:nvPr>
        </p:nvSpPr>
        <p:spPr bwMode="gray">
          <a:xfrm>
            <a:off x="2895600" y="40687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2D9DB96E-547C-48DA-8355-1C791CAFD4D0}" type="datetime'''''''''''''''''''''''''''''2''''''''''''''''''''''''''''7''%'">
              <a:rPr lang="en-US" altLang="en-US"/>
              <a:pPr/>
              <a:t>27%</a:t>
            </a:fld>
            <a:endParaRPr lang="en-US" dirty="0">
              <a:sym typeface="+mn-lt"/>
            </a:endParaRPr>
          </a:p>
        </p:txBody>
      </p:sp>
      <p:sp>
        <p:nvSpPr>
          <p:cNvPr id="158" name="Text Placeholder 3"/>
          <p:cNvSpPr>
            <a:spLocks noGrp="1"/>
          </p:cNvSpPr>
          <p:nvPr>
            <p:custDataLst>
              <p:tags r:id="rId15"/>
            </p:custDataLst>
          </p:nvPr>
        </p:nvSpPr>
        <p:spPr bwMode="gray">
          <a:xfrm>
            <a:off x="885825" y="3684588"/>
            <a:ext cx="10255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481E405B-A137-40DD-958B-E98A56C7A440}" type="datetime'''''''B''''ra''nd ''w''e''b''''s''''''''''''''''i''t''e''s'">
              <a:rPr lang="en-US" altLang="en-US"/>
              <a:pPr/>
              <a:t>Brand websites</a:t>
            </a:fld>
            <a:endParaRPr lang="en-US" dirty="0">
              <a:sym typeface="+mn-lt"/>
            </a:endParaRPr>
          </a:p>
        </p:txBody>
      </p:sp>
      <p:sp>
        <p:nvSpPr>
          <p:cNvPr id="147" name="Text Placeholder 3"/>
          <p:cNvSpPr>
            <a:spLocks noGrp="1"/>
          </p:cNvSpPr>
          <p:nvPr>
            <p:custDataLst>
              <p:tags r:id="rId16"/>
            </p:custDataLst>
          </p:nvPr>
        </p:nvSpPr>
        <p:spPr bwMode="gray">
          <a:xfrm>
            <a:off x="1225550" y="3300413"/>
            <a:ext cx="685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F8CBA2D9-C972-412D-9E3E-7FAF33BA512B}" type="datetime'''''''''''''''''''''''''''M''a''''g''a''''''''zi''nes'''''">
              <a:rPr lang="en-US" altLang="en-US"/>
              <a:pPr/>
              <a:t>Magazines</a:t>
            </a:fld>
            <a:endParaRPr lang="en-US" dirty="0">
              <a:sym typeface="+mn-lt"/>
            </a:endParaRPr>
          </a:p>
        </p:txBody>
      </p:sp>
      <p:sp>
        <p:nvSpPr>
          <p:cNvPr id="153" name="Text Placeholder 3"/>
          <p:cNvSpPr>
            <a:spLocks noGrp="1"/>
          </p:cNvSpPr>
          <p:nvPr>
            <p:custDataLst>
              <p:tags r:id="rId17"/>
            </p:custDataLst>
          </p:nvPr>
        </p:nvSpPr>
        <p:spPr bwMode="gray">
          <a:xfrm>
            <a:off x="3028950" y="36845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24C8A80-063E-458C-8B1B-A2BDDAD22D36}" type="datetime'''''''''31''''''''''''''%'''''''''''''''''''''''''''''''''''''">
              <a:rPr lang="en-US" altLang="en-US"/>
              <a:pPr/>
              <a:t>31%</a:t>
            </a:fld>
            <a:endParaRPr lang="en-US" dirty="0">
              <a:sym typeface="+mn-lt"/>
            </a:endParaRPr>
          </a:p>
        </p:txBody>
      </p:sp>
      <p:sp>
        <p:nvSpPr>
          <p:cNvPr id="157" name="Text Placeholder 3"/>
          <p:cNvSpPr>
            <a:spLocks noGrp="1"/>
          </p:cNvSpPr>
          <p:nvPr>
            <p:custDataLst>
              <p:tags r:id="rId18"/>
            </p:custDataLst>
          </p:nvPr>
        </p:nvSpPr>
        <p:spPr bwMode="gray">
          <a:xfrm>
            <a:off x="1196975" y="5605463"/>
            <a:ext cx="714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22AEACAB-7D61-4387-A2F2-39965C8B04F9}" type="datetime'''S''''e''''''e''n ''W''''''''''''''''''''o''''rn'''''">
              <a:rPr lang="en-US" altLang="en-US"/>
              <a:pPr/>
              <a:t>Seen Worn</a:t>
            </a:fld>
            <a:endParaRPr lang="en-US" dirty="0">
              <a:sym typeface="+mn-lt"/>
            </a:endParaRPr>
          </a:p>
        </p:txBody>
      </p:sp>
      <p:sp>
        <p:nvSpPr>
          <p:cNvPr id="149" name="Text Placeholder 3"/>
          <p:cNvSpPr>
            <a:spLocks noGrp="1"/>
          </p:cNvSpPr>
          <p:nvPr>
            <p:custDataLst>
              <p:tags r:id="rId19"/>
            </p:custDataLst>
          </p:nvPr>
        </p:nvSpPr>
        <p:spPr bwMode="gray">
          <a:xfrm>
            <a:off x="2470150" y="59896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1B39385-E217-4BDB-9B14-AE73ADD80A9F}" type="datetime'''''''''''''1''''''''''''''3''''''''''''%'''''''''''''''''''">
              <a:rPr lang="en-US" altLang="en-US"/>
              <a:pPr/>
              <a:t>13%</a:t>
            </a:fld>
            <a:endParaRPr lang="en-US" dirty="0">
              <a:sym typeface="+mn-lt"/>
            </a:endParaRPr>
          </a:p>
        </p:txBody>
      </p:sp>
      <p:sp>
        <p:nvSpPr>
          <p:cNvPr id="161" name="Text Placeholder 3"/>
          <p:cNvSpPr>
            <a:spLocks noGrp="1"/>
          </p:cNvSpPr>
          <p:nvPr>
            <p:custDataLst>
              <p:tags r:id="rId20"/>
            </p:custDataLst>
          </p:nvPr>
        </p:nvSpPr>
        <p:spPr bwMode="gray">
          <a:xfrm>
            <a:off x="1468438" y="5221288"/>
            <a:ext cx="4429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F817409A-9BA5-4665-B9B7-E2D8916290A1}" type="datetime'''''''''''''E''''''''''''v''e''n''''t''''''s'''">
              <a:rPr lang="en-US" altLang="en-US"/>
              <a:pPr/>
              <a:t>Events</a:t>
            </a:fld>
            <a:endParaRPr lang="en-US" dirty="0">
              <a:sym typeface="+mn-lt"/>
            </a:endParaRPr>
          </a:p>
        </p:txBody>
      </p:sp>
      <p:sp>
        <p:nvSpPr>
          <p:cNvPr id="151" name="Text Placeholder 3"/>
          <p:cNvSpPr>
            <a:spLocks noGrp="1"/>
          </p:cNvSpPr>
          <p:nvPr>
            <p:custDataLst>
              <p:tags r:id="rId21"/>
            </p:custDataLst>
          </p:nvPr>
        </p:nvSpPr>
        <p:spPr bwMode="gray">
          <a:xfrm>
            <a:off x="1177925" y="5989638"/>
            <a:ext cx="7334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0514340E-7D4D-4B30-85AC-A7AD15A9BCAC}" type="datetime'''Cele''''b''r''''iti''''''''''e''''''''''''''''''''''s'''''''">
              <a:rPr lang="en-US" altLang="en-US"/>
              <a:pPr/>
              <a:t>Celebrities</a:t>
            </a:fld>
            <a:endParaRPr lang="en-US" dirty="0">
              <a:sym typeface="+mn-lt"/>
            </a:endParaRPr>
          </a:p>
        </p:txBody>
      </p:sp>
      <p:sp>
        <p:nvSpPr>
          <p:cNvPr id="156" name="Text Placeholder 3"/>
          <p:cNvSpPr>
            <a:spLocks noGrp="1"/>
          </p:cNvSpPr>
          <p:nvPr>
            <p:custDataLst>
              <p:tags r:id="rId22"/>
            </p:custDataLst>
          </p:nvPr>
        </p:nvSpPr>
        <p:spPr bwMode="gray">
          <a:xfrm>
            <a:off x="2933700" y="29162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3A5A72C-AE84-450D-A7C9-BDE081B19884}" type="datetime'''''1''''''0''%'''''''''''''''''''''''''''''''''''">
              <a:rPr lang="en-GB" altLang="en-US">
                <a:solidFill>
                  <a:schemeClr val="bg1"/>
                </a:solidFill>
              </a:rPr>
              <a:pPr/>
              <a:t>10%</a:t>
            </a:fld>
            <a:endParaRPr lang="en-GB" dirty="0">
              <a:solidFill>
                <a:schemeClr val="bg1"/>
              </a:solidFill>
              <a:sym typeface="+mn-lt"/>
            </a:endParaRPr>
          </a:p>
        </p:txBody>
      </p:sp>
      <p:sp>
        <p:nvSpPr>
          <p:cNvPr id="7" name="Title 6"/>
          <p:cNvSpPr>
            <a:spLocks noGrp="1"/>
          </p:cNvSpPr>
          <p:nvPr>
            <p:ph type="title"/>
          </p:nvPr>
        </p:nvSpPr>
        <p:spPr>
          <a:xfrm>
            <a:off x="630000" y="622800"/>
            <a:ext cx="10933200" cy="941796"/>
          </a:xfrm>
        </p:spPr>
        <p:txBody>
          <a:bodyPr/>
          <a:lstStyle/>
          <a:p>
            <a:r>
              <a:rPr lang="en-US" dirty="0"/>
              <a:t>Social Media rank as the 1</a:t>
            </a:r>
            <a:r>
              <a:rPr lang="en-US" baseline="30000" dirty="0"/>
              <a:t>st</a:t>
            </a:r>
            <a:r>
              <a:rPr lang="en-US" dirty="0"/>
              <a:t> influence lever, </a:t>
            </a:r>
            <a:br>
              <a:rPr lang="en-US" dirty="0"/>
            </a:br>
            <a:r>
              <a:rPr lang="en-US" dirty="0"/>
              <a:t>followed by Word of Mouth &amp; Brands websites </a:t>
            </a:r>
          </a:p>
        </p:txBody>
      </p:sp>
      <p:graphicFrame>
        <p:nvGraphicFramePr>
          <p:cNvPr id="3" name="Object 2"/>
          <p:cNvGraphicFramePr>
            <a:graphicFrameLocks/>
          </p:cNvGraphicFramePr>
          <p:nvPr>
            <p:custDataLst>
              <p:tags r:id="rId23"/>
            </p:custDataLst>
            <p:extLst/>
          </p:nvPr>
        </p:nvGraphicFramePr>
        <p:xfrm>
          <a:off x="9867900" y="2705100"/>
          <a:ext cx="2159049" cy="3663906"/>
        </p:xfrm>
        <a:graphic>
          <a:graphicData uri="http://schemas.openxmlformats.org/presentationml/2006/ole">
            <mc:AlternateContent xmlns:mc="http://schemas.openxmlformats.org/markup-compatibility/2006">
              <mc:Choice xmlns:v="urn:schemas-microsoft-com:vml" Requires="v">
                <p:oleObj spid="_x0000_s1260569" name="Chart" r:id="rId64" imgW="2159049" imgH="3663906" progId="MSGraph.Chart.8">
                  <p:embed followColorScheme="full"/>
                </p:oleObj>
              </mc:Choice>
              <mc:Fallback>
                <p:oleObj name="Chart" r:id="rId64" imgW="2159049" imgH="3663906" progId="MSGraph.Chart.8">
                  <p:embed followColorScheme="full"/>
                  <p:pic>
                    <p:nvPicPr>
                      <p:cNvPr id="0" name=""/>
                      <p:cNvPicPr/>
                      <p:nvPr/>
                    </p:nvPicPr>
                    <p:blipFill>
                      <a:blip r:embed="rId65"/>
                      <a:stretch>
                        <a:fillRect/>
                      </a:stretch>
                    </p:blipFill>
                    <p:spPr>
                      <a:xfrm>
                        <a:off x="9867900" y="2705100"/>
                        <a:ext cx="2159049" cy="3663906"/>
                      </a:xfrm>
                      <a:prstGeom prst="rect">
                        <a:avLst/>
                      </a:prstGeom>
                    </p:spPr>
                  </p:pic>
                </p:oleObj>
              </mc:Fallback>
            </mc:AlternateContent>
          </a:graphicData>
        </a:graphic>
      </p:graphicFrame>
      <p:sp>
        <p:nvSpPr>
          <p:cNvPr id="92" name="Text Placeholder 3"/>
          <p:cNvSpPr>
            <a:spLocks noGrp="1"/>
          </p:cNvSpPr>
          <p:nvPr>
            <p:custDataLst>
              <p:tags r:id="rId24"/>
            </p:custDataLst>
          </p:nvPr>
        </p:nvSpPr>
        <p:spPr bwMode="gray">
          <a:xfrm>
            <a:off x="9082088" y="5218113"/>
            <a:ext cx="8302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82D4ABA5-7BDA-4C0F-BC55-4C61E32922CA}" type="datetime'''''''''''''T''''''''''''V ''''''&amp;'''' M''''ov''i''''''e''''s'">
              <a:rPr lang="en-US" altLang="en-US">
                <a:sym typeface="+mn-lt"/>
              </a:rPr>
              <a:pPr/>
              <a:t>TV &amp; Movies</a:t>
            </a:fld>
            <a:endParaRPr lang="en-US" dirty="0">
              <a:sym typeface="+mn-lt"/>
            </a:endParaRPr>
          </a:p>
        </p:txBody>
      </p:sp>
      <p:sp>
        <p:nvSpPr>
          <p:cNvPr id="103" name="Text Placeholder 3"/>
          <p:cNvSpPr>
            <a:spLocks noGrp="1"/>
          </p:cNvSpPr>
          <p:nvPr>
            <p:custDataLst>
              <p:tags r:id="rId25"/>
            </p:custDataLst>
          </p:nvPr>
        </p:nvSpPr>
        <p:spPr bwMode="gray">
          <a:xfrm>
            <a:off x="10693400" y="52181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8BDE929-7F46-47D9-B475-4EFCCF1ADFEB}" type="datetime'''''''''''''2''''''''''''''''''0''''''''''''''''''''''''%'''''">
              <a:rPr lang="en-US" altLang="en-US"/>
              <a:pPr/>
              <a:t>20%</a:t>
            </a:fld>
            <a:endParaRPr lang="en-US" dirty="0">
              <a:sym typeface="+mn-lt"/>
            </a:endParaRPr>
          </a:p>
        </p:txBody>
      </p:sp>
      <p:sp>
        <p:nvSpPr>
          <p:cNvPr id="91" name="Text Placeholder 3"/>
          <p:cNvSpPr>
            <a:spLocks noGrp="1"/>
          </p:cNvSpPr>
          <p:nvPr>
            <p:custDataLst>
              <p:tags r:id="rId26"/>
            </p:custDataLst>
          </p:nvPr>
        </p:nvSpPr>
        <p:spPr bwMode="gray">
          <a:xfrm>
            <a:off x="8916988" y="4062413"/>
            <a:ext cx="9953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C88FCC16-470F-4FBE-9FE9-6F09DE506478}" type="datetime'W''ord'' ''''''o''f'' M''''''''o''''''''''ut''''''h'''''''''">
              <a:rPr lang="en-US" altLang="en-US"/>
              <a:pPr/>
              <a:t>Word of Mouth</a:t>
            </a:fld>
            <a:endParaRPr lang="en-US" dirty="0">
              <a:sym typeface="+mn-lt"/>
            </a:endParaRPr>
          </a:p>
        </p:txBody>
      </p:sp>
      <p:sp>
        <p:nvSpPr>
          <p:cNvPr id="93" name="Text Placeholder 3"/>
          <p:cNvSpPr>
            <a:spLocks noGrp="1"/>
          </p:cNvSpPr>
          <p:nvPr>
            <p:custDataLst>
              <p:tags r:id="rId27"/>
            </p:custDataLst>
          </p:nvPr>
        </p:nvSpPr>
        <p:spPr bwMode="gray">
          <a:xfrm>
            <a:off x="9469438" y="5602288"/>
            <a:ext cx="4429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ACFFBD9-5227-4E9D-82B3-1592B77A62E7}" type="datetime'''''''''''''E''''v''''''''''''''''''e''''n''''''''t''s'''''">
              <a:rPr lang="en-US" altLang="en-US">
                <a:sym typeface="+mn-lt"/>
              </a:rPr>
              <a:pPr/>
              <a:t>Events</a:t>
            </a:fld>
            <a:endParaRPr lang="en-US" dirty="0">
              <a:sym typeface="+mn-lt"/>
            </a:endParaRPr>
          </a:p>
        </p:txBody>
      </p:sp>
      <p:sp>
        <p:nvSpPr>
          <p:cNvPr id="109" name="Text Placeholder 3"/>
          <p:cNvSpPr>
            <a:spLocks noGrp="1"/>
          </p:cNvSpPr>
          <p:nvPr>
            <p:custDataLst>
              <p:tags r:id="rId28"/>
            </p:custDataLst>
          </p:nvPr>
        </p:nvSpPr>
        <p:spPr bwMode="gray">
          <a:xfrm>
            <a:off x="10337800" y="5986463"/>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B2EF18C2-9185-4214-B9E1-143FD0C11FB3}" type="datetime'''''''''''''''''''''''''9''''''''%'''''''''''''''''''''''''''">
              <a:rPr lang="en-US" altLang="en-US"/>
              <a:pPr/>
              <a:t>9%</a:t>
            </a:fld>
            <a:endParaRPr lang="en-US" dirty="0">
              <a:sym typeface="+mn-lt"/>
            </a:endParaRPr>
          </a:p>
        </p:txBody>
      </p:sp>
      <p:sp>
        <p:nvSpPr>
          <p:cNvPr id="107" name="Text Placeholder 3"/>
          <p:cNvSpPr>
            <a:spLocks noGrp="1"/>
          </p:cNvSpPr>
          <p:nvPr>
            <p:custDataLst>
              <p:tags r:id="rId29"/>
            </p:custDataLst>
          </p:nvPr>
        </p:nvSpPr>
        <p:spPr bwMode="gray">
          <a:xfrm>
            <a:off x="10680700" y="56022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59172038-DD7D-45E5-9FA2-548CC2D12B6D}" type="datetime'''''''''''''''2''''''''''''0''''''''''''''%'''''''''''''">
              <a:rPr lang="en-US" altLang="en-US"/>
              <a:pPr/>
              <a:t>20%</a:t>
            </a:fld>
            <a:endParaRPr lang="en-US" dirty="0">
              <a:sym typeface="+mn-lt"/>
            </a:endParaRPr>
          </a:p>
        </p:txBody>
      </p:sp>
      <p:sp>
        <p:nvSpPr>
          <p:cNvPr id="111" name="Text Placeholder 3"/>
          <p:cNvSpPr>
            <a:spLocks noGrp="1"/>
          </p:cNvSpPr>
          <p:nvPr>
            <p:custDataLst>
              <p:tags r:id="rId30"/>
            </p:custDataLst>
          </p:nvPr>
        </p:nvSpPr>
        <p:spPr bwMode="gray">
          <a:xfrm>
            <a:off x="9226550" y="3290888"/>
            <a:ext cx="685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359D77A-339B-4B54-AB40-03F43F23022D}" type="datetime'''''''''''M''''''ag''''''''a''''''z''ine''''''s'''''''''">
              <a:rPr lang="en-US" altLang="en-US"/>
              <a:pPr/>
              <a:t>Magazines</a:t>
            </a:fld>
            <a:endParaRPr lang="en-US" dirty="0">
              <a:sym typeface="+mn-lt"/>
            </a:endParaRPr>
          </a:p>
        </p:txBody>
      </p:sp>
      <p:sp>
        <p:nvSpPr>
          <p:cNvPr id="101" name="Text Placeholder 3"/>
          <p:cNvSpPr>
            <a:spLocks noGrp="1"/>
          </p:cNvSpPr>
          <p:nvPr>
            <p:custDataLst>
              <p:tags r:id="rId31"/>
            </p:custDataLst>
          </p:nvPr>
        </p:nvSpPr>
        <p:spPr bwMode="gray">
          <a:xfrm>
            <a:off x="10991850" y="36750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A659004-F47C-4745-9496-03B8EA74EF46}" type="datetime'''''''''''''3''''''''''''''0''''''''''%'''''''">
              <a:rPr lang="en-US" altLang="en-US"/>
              <a:pPr/>
              <a:t>30%</a:t>
            </a:fld>
            <a:endParaRPr lang="en-US" dirty="0">
              <a:sym typeface="+mn-lt"/>
            </a:endParaRPr>
          </a:p>
        </p:txBody>
      </p:sp>
      <p:sp>
        <p:nvSpPr>
          <p:cNvPr id="112" name="Text Placeholder 3"/>
          <p:cNvSpPr>
            <a:spLocks noGrp="1"/>
          </p:cNvSpPr>
          <p:nvPr>
            <p:custDataLst>
              <p:tags r:id="rId32"/>
            </p:custDataLst>
          </p:nvPr>
        </p:nvSpPr>
        <p:spPr bwMode="gray">
          <a:xfrm>
            <a:off x="9178925" y="4830763"/>
            <a:ext cx="7334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4AC08092-22A1-4DC6-9B43-A2A88405E81C}" type="datetime'C''''''e''''l''e''''b''''r''''i''''t''i''e''''s'''''''''">
              <a:rPr lang="en-US" altLang="en-US"/>
              <a:pPr/>
              <a:t>Celebrities</a:t>
            </a:fld>
            <a:endParaRPr lang="en-US" dirty="0">
              <a:sym typeface="+mn-lt"/>
            </a:endParaRPr>
          </a:p>
        </p:txBody>
      </p:sp>
      <p:sp>
        <p:nvSpPr>
          <p:cNvPr id="75" name="Text Placeholder 3"/>
          <p:cNvSpPr>
            <a:spLocks noGrp="1"/>
          </p:cNvSpPr>
          <p:nvPr>
            <p:custDataLst>
              <p:tags r:id="rId33"/>
            </p:custDataLst>
          </p:nvPr>
        </p:nvSpPr>
        <p:spPr bwMode="gray">
          <a:xfrm>
            <a:off x="8929688" y="4446588"/>
            <a:ext cx="9826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22B58978-A442-4971-81B2-AA3B0C30E2F3}" type="datetime'''''Sto''''''re ''w''i''n''''''''d''''''''''''''ow''s'''''''''">
              <a:rPr lang="en-US" altLang="en-US"/>
              <a:pPr/>
              <a:t>Store windows</a:t>
            </a:fld>
            <a:endParaRPr lang="en-US" dirty="0">
              <a:sym typeface="+mn-lt"/>
            </a:endParaRPr>
          </a:p>
        </p:txBody>
      </p:sp>
      <p:sp>
        <p:nvSpPr>
          <p:cNvPr id="73" name="Text Placeholder 3"/>
          <p:cNvSpPr>
            <a:spLocks noGrp="1"/>
          </p:cNvSpPr>
          <p:nvPr>
            <p:custDataLst>
              <p:tags r:id="rId34"/>
            </p:custDataLst>
          </p:nvPr>
        </p:nvSpPr>
        <p:spPr bwMode="gray">
          <a:xfrm>
            <a:off x="8118475" y="2906713"/>
            <a:ext cx="17938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BB9D3842-350D-4331-B30D-4A89C32C37B3}" type="datetime'Soc''ia''''l'' Media'' ''''''''''&amp; Influe''''''nce''''rs'''">
              <a:rPr lang="en-US" altLang="en-US"/>
              <a:pPr/>
              <a:t>Social Media &amp; Influencers</a:t>
            </a:fld>
            <a:endParaRPr lang="en-US" dirty="0">
              <a:sym typeface="+mn-lt"/>
            </a:endParaRPr>
          </a:p>
        </p:txBody>
      </p:sp>
      <p:sp>
        <p:nvSpPr>
          <p:cNvPr id="102" name="Text Placeholder 3"/>
          <p:cNvSpPr>
            <a:spLocks noGrp="1"/>
          </p:cNvSpPr>
          <p:nvPr>
            <p:custDataLst>
              <p:tags r:id="rId35"/>
            </p:custDataLst>
          </p:nvPr>
        </p:nvSpPr>
        <p:spPr bwMode="gray">
          <a:xfrm>
            <a:off x="10896600" y="40624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8546DE17-1817-449B-97AB-2DD19EF46749}" type="datetime'''''''2''''7''''''''%'''">
              <a:rPr lang="en-US" altLang="en-US"/>
              <a:pPr/>
              <a:t>27%</a:t>
            </a:fld>
            <a:endParaRPr lang="en-US" dirty="0">
              <a:sym typeface="+mn-lt"/>
            </a:endParaRPr>
          </a:p>
        </p:txBody>
      </p:sp>
      <p:sp>
        <p:nvSpPr>
          <p:cNvPr id="90" name="Text Placeholder 3"/>
          <p:cNvSpPr>
            <a:spLocks noGrp="1"/>
          </p:cNvSpPr>
          <p:nvPr>
            <p:custDataLst>
              <p:tags r:id="rId36"/>
            </p:custDataLst>
          </p:nvPr>
        </p:nvSpPr>
        <p:spPr bwMode="gray">
          <a:xfrm>
            <a:off x="8886825" y="3675063"/>
            <a:ext cx="10255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AFBDD13E-347C-46BC-B8A6-D9A625471079}" type="datetime'''B''ra''''''''nd w''e''''''''b''''''''''si''t''e''s'">
              <a:rPr lang="en-US" altLang="en-US"/>
              <a:pPr/>
              <a:t>Brand websites</a:t>
            </a:fld>
            <a:endParaRPr lang="en-US" dirty="0">
              <a:sym typeface="+mn-lt"/>
            </a:endParaRPr>
          </a:p>
        </p:txBody>
      </p:sp>
      <p:sp>
        <p:nvSpPr>
          <p:cNvPr id="117" name="Text Placeholder 3"/>
          <p:cNvSpPr>
            <a:spLocks noGrp="1"/>
          </p:cNvSpPr>
          <p:nvPr>
            <p:custDataLst>
              <p:tags r:id="rId37"/>
            </p:custDataLst>
          </p:nvPr>
        </p:nvSpPr>
        <p:spPr bwMode="gray">
          <a:xfrm>
            <a:off x="11487150" y="29067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A94D15E-C0EC-424E-AF36-D7D8AC1BCBAC}" type="datetime'''''''''''''''''''4''6''''''''''''''''''%'''''''''''''''''''">
              <a:rPr lang="en-US" altLang="en-US"/>
              <a:pPr/>
              <a:t>46%</a:t>
            </a:fld>
            <a:endParaRPr lang="en-US" dirty="0">
              <a:sym typeface="+mn-lt"/>
            </a:endParaRPr>
          </a:p>
        </p:txBody>
      </p:sp>
      <p:sp>
        <p:nvSpPr>
          <p:cNvPr id="95" name="Text Placeholder 3"/>
          <p:cNvSpPr>
            <a:spLocks noGrp="1"/>
          </p:cNvSpPr>
          <p:nvPr>
            <p:custDataLst>
              <p:tags r:id="rId38"/>
            </p:custDataLst>
          </p:nvPr>
        </p:nvSpPr>
        <p:spPr bwMode="gray">
          <a:xfrm>
            <a:off x="9197975" y="5986463"/>
            <a:ext cx="714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742D01B-79EF-443E-A19E-AADD86702315}" type="datetime'''''S''''''e''''e''n'' ''''''W''o''''''''r''''''n'">
              <a:rPr lang="en-US" altLang="en-US">
                <a:sym typeface="+mn-lt"/>
              </a:rPr>
              <a:pPr/>
              <a:t>Seen Worn</a:t>
            </a:fld>
            <a:endParaRPr lang="en-US" dirty="0">
              <a:sym typeface="+mn-lt"/>
            </a:endParaRPr>
          </a:p>
        </p:txBody>
      </p:sp>
      <p:graphicFrame>
        <p:nvGraphicFramePr>
          <p:cNvPr id="168" name="Object 167"/>
          <p:cNvGraphicFramePr>
            <a:graphicFrameLocks/>
          </p:cNvGraphicFramePr>
          <p:nvPr>
            <p:custDataLst>
              <p:tags r:id="rId39"/>
            </p:custDataLst>
            <p:extLst/>
          </p:nvPr>
        </p:nvGraphicFramePr>
        <p:xfrm>
          <a:off x="5918200" y="2730500"/>
          <a:ext cx="2159049" cy="3638681"/>
        </p:xfrm>
        <a:graphic>
          <a:graphicData uri="http://schemas.openxmlformats.org/presentationml/2006/ole">
            <mc:AlternateContent xmlns:mc="http://schemas.openxmlformats.org/markup-compatibility/2006">
              <mc:Choice xmlns:v="urn:schemas-microsoft-com:vml" Requires="v">
                <p:oleObj spid="_x0000_s1260570" name="Chart" r:id="rId66" imgW="2159049" imgH="3638681" progId="MSGraph.Chart.8">
                  <p:embed followColorScheme="full"/>
                </p:oleObj>
              </mc:Choice>
              <mc:Fallback>
                <p:oleObj name="Chart" r:id="rId66" imgW="2159049" imgH="3638681" progId="MSGraph.Chart.8">
                  <p:embed followColorScheme="full"/>
                  <p:pic>
                    <p:nvPicPr>
                      <p:cNvPr id="0" name=""/>
                      <p:cNvPicPr/>
                      <p:nvPr/>
                    </p:nvPicPr>
                    <p:blipFill>
                      <a:blip r:embed="rId67"/>
                      <a:stretch>
                        <a:fillRect/>
                      </a:stretch>
                    </p:blipFill>
                    <p:spPr>
                      <a:xfrm>
                        <a:off x="5918200" y="2730500"/>
                        <a:ext cx="2159049" cy="3638681"/>
                      </a:xfrm>
                      <a:prstGeom prst="rect">
                        <a:avLst/>
                      </a:prstGeom>
                    </p:spPr>
                  </p:pic>
                </p:oleObj>
              </mc:Fallback>
            </mc:AlternateContent>
          </a:graphicData>
        </a:graphic>
      </p:graphicFrame>
      <p:sp>
        <p:nvSpPr>
          <p:cNvPr id="174" name="Text Placeholder 3"/>
          <p:cNvSpPr>
            <a:spLocks noGrp="1"/>
          </p:cNvSpPr>
          <p:nvPr>
            <p:custDataLst>
              <p:tags r:id="rId40"/>
            </p:custDataLst>
          </p:nvPr>
        </p:nvSpPr>
        <p:spPr bwMode="gray">
          <a:xfrm>
            <a:off x="6908800" y="40782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CDFC2670-EBC6-40C2-B7FB-3E8DE438E860}" type="datetime'''2''''''6''''''''''''''''''''''''''%'''''''''''''">
              <a:rPr lang="en-US" altLang="en-US"/>
              <a:pPr/>
              <a:t>26%</a:t>
            </a:fld>
            <a:endParaRPr lang="en-US" dirty="0">
              <a:sym typeface="+mn-lt"/>
            </a:endParaRPr>
          </a:p>
        </p:txBody>
      </p:sp>
      <p:sp>
        <p:nvSpPr>
          <p:cNvPr id="173" name="Text Placeholder 3"/>
          <p:cNvSpPr>
            <a:spLocks noGrp="1"/>
          </p:cNvSpPr>
          <p:nvPr>
            <p:custDataLst>
              <p:tags r:id="rId41"/>
            </p:custDataLst>
          </p:nvPr>
        </p:nvSpPr>
        <p:spPr bwMode="gray">
          <a:xfrm>
            <a:off x="4924425" y="3694113"/>
            <a:ext cx="10255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1D204C9B-EC5B-4C9C-950B-146BE8B5CAA3}" type="datetime'''''B''r''''and ''''''web''''''''''''''''''''site''s'''''''''">
              <a:rPr lang="en-US" altLang="en-US"/>
              <a:pPr/>
              <a:t>Brand websites</a:t>
            </a:fld>
            <a:endParaRPr lang="en-US" dirty="0">
              <a:sym typeface="+mn-lt"/>
            </a:endParaRPr>
          </a:p>
        </p:txBody>
      </p:sp>
      <p:sp>
        <p:nvSpPr>
          <p:cNvPr id="178" name="Text Placeholder 3"/>
          <p:cNvSpPr>
            <a:spLocks noGrp="1"/>
          </p:cNvSpPr>
          <p:nvPr>
            <p:custDataLst>
              <p:tags r:id="rId42"/>
            </p:custDataLst>
          </p:nvPr>
        </p:nvSpPr>
        <p:spPr bwMode="gray">
          <a:xfrm>
            <a:off x="7010400" y="36941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E276B75-70ED-4AA1-8CD7-6AF6922E9B84}" type="datetime'''''''''''2''''''''''''''''''''''''''9''''''''''%'''''">
              <a:rPr lang="en-US" altLang="en-US"/>
              <a:pPr/>
              <a:t>29%</a:t>
            </a:fld>
            <a:endParaRPr lang="en-US" dirty="0">
              <a:sym typeface="+mn-lt"/>
            </a:endParaRPr>
          </a:p>
        </p:txBody>
      </p:sp>
      <p:sp>
        <p:nvSpPr>
          <p:cNvPr id="176" name="Text Placeholder 3"/>
          <p:cNvSpPr>
            <a:spLocks noGrp="1"/>
          </p:cNvSpPr>
          <p:nvPr>
            <p:custDataLst>
              <p:tags r:id="rId43"/>
            </p:custDataLst>
          </p:nvPr>
        </p:nvSpPr>
        <p:spPr bwMode="gray">
          <a:xfrm>
            <a:off x="5507038" y="5224463"/>
            <a:ext cx="4429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291FF6D1-ADD7-4F53-8A79-73044A3964A8}" type="datetime'E''''''''''''''v''''''''''''''''e''n''''''ts'''''''''''''''">
              <a:rPr lang="en-US" altLang="en-US"/>
              <a:pPr/>
              <a:t>Events</a:t>
            </a:fld>
            <a:endParaRPr lang="en-US" dirty="0">
              <a:sym typeface="+mn-lt"/>
            </a:endParaRPr>
          </a:p>
        </p:txBody>
      </p:sp>
      <p:sp>
        <p:nvSpPr>
          <p:cNvPr id="175" name="Text Placeholder 3"/>
          <p:cNvSpPr>
            <a:spLocks noGrp="1"/>
          </p:cNvSpPr>
          <p:nvPr>
            <p:custDataLst>
              <p:tags r:id="rId44"/>
            </p:custDataLst>
          </p:nvPr>
        </p:nvSpPr>
        <p:spPr bwMode="gray">
          <a:xfrm>
            <a:off x="6718300" y="56086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923E9132-8F02-4DF6-9A67-83C5140D10AA}" type="datetime'''''''''''''''''''2''''''''''''0''''''''''''''''''''%'''''''">
              <a:rPr lang="en-US" altLang="en-US"/>
              <a:pPr/>
              <a:t>20%</a:t>
            </a:fld>
            <a:endParaRPr lang="en-US" dirty="0">
              <a:sym typeface="+mn-lt"/>
            </a:endParaRPr>
          </a:p>
        </p:txBody>
      </p:sp>
      <p:sp>
        <p:nvSpPr>
          <p:cNvPr id="184" name="Text Placeholder 3"/>
          <p:cNvSpPr>
            <a:spLocks noGrp="1"/>
          </p:cNvSpPr>
          <p:nvPr>
            <p:custDataLst>
              <p:tags r:id="rId45"/>
            </p:custDataLst>
          </p:nvPr>
        </p:nvSpPr>
        <p:spPr bwMode="gray">
          <a:xfrm>
            <a:off x="5216525" y="5608638"/>
            <a:ext cx="7334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2CF765B5-5CCB-4C25-AC84-6ADA649C6884}" type="datetime'''''''''''''Ce''''''''l''''e''''br''iti''e''''''''''''''''s'">
              <a:rPr lang="en-US" altLang="en-US"/>
              <a:pPr/>
              <a:t>Celebrities</a:t>
            </a:fld>
            <a:endParaRPr lang="en-US" dirty="0">
              <a:sym typeface="+mn-lt"/>
            </a:endParaRPr>
          </a:p>
        </p:txBody>
      </p:sp>
      <p:sp>
        <p:nvSpPr>
          <p:cNvPr id="190" name="Text Placeholder 3"/>
          <p:cNvSpPr>
            <a:spLocks noGrp="1"/>
          </p:cNvSpPr>
          <p:nvPr>
            <p:custDataLst>
              <p:tags r:id="rId46"/>
            </p:custDataLst>
          </p:nvPr>
        </p:nvSpPr>
        <p:spPr bwMode="gray">
          <a:xfrm>
            <a:off x="5235575" y="5989638"/>
            <a:ext cx="714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C0C9A2A-E9C0-4DA5-8B2E-8A78BB431A0E}" type="datetime'''''''''''Se''''''e''''n ''W''''''''''''o''''''r''''n'''''''">
              <a:rPr lang="en-US" altLang="en-US"/>
              <a:pPr/>
              <a:t>Seen Worn</a:t>
            </a:fld>
            <a:endParaRPr lang="en-US" dirty="0">
              <a:sym typeface="+mn-lt"/>
            </a:endParaRPr>
          </a:p>
        </p:txBody>
      </p:sp>
      <p:sp>
        <p:nvSpPr>
          <p:cNvPr id="170" name="Text Placeholder 3"/>
          <p:cNvSpPr>
            <a:spLocks noGrp="1"/>
          </p:cNvSpPr>
          <p:nvPr>
            <p:custDataLst>
              <p:tags r:id="rId47"/>
            </p:custDataLst>
          </p:nvPr>
        </p:nvSpPr>
        <p:spPr bwMode="gray">
          <a:xfrm>
            <a:off x="6731000" y="52244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EE3D5D6-43EE-4091-950D-BD2651C88D7B}" type="datetime'''''''''''''''''''''''''''''2''''''0''''''''''%'''''''">
              <a:rPr lang="en-US" altLang="en-US"/>
              <a:pPr/>
              <a:t>20%</a:t>
            </a:fld>
            <a:endParaRPr lang="en-US" dirty="0">
              <a:sym typeface="+mn-lt"/>
            </a:endParaRPr>
          </a:p>
        </p:txBody>
      </p:sp>
      <p:sp>
        <p:nvSpPr>
          <p:cNvPr id="182" name="Text Placeholder 3"/>
          <p:cNvSpPr>
            <a:spLocks noGrp="1"/>
          </p:cNvSpPr>
          <p:nvPr>
            <p:custDataLst>
              <p:tags r:id="rId48"/>
            </p:custDataLst>
          </p:nvPr>
        </p:nvSpPr>
        <p:spPr bwMode="gray">
          <a:xfrm>
            <a:off x="6369050" y="5989638"/>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CC2EB861-981F-4FE9-AC3A-504D112A7B80}" type="datetime'''''''''''''''''''''''''''''''''''''''''''''9%'''">
              <a:rPr lang="en-US" altLang="en-US"/>
              <a:pPr/>
              <a:t>9%</a:t>
            </a:fld>
            <a:endParaRPr lang="en-US" dirty="0">
              <a:sym typeface="+mn-lt"/>
            </a:endParaRPr>
          </a:p>
        </p:txBody>
      </p:sp>
      <p:sp>
        <p:nvSpPr>
          <p:cNvPr id="79" name="Text Placeholder 3"/>
          <p:cNvSpPr>
            <a:spLocks noGrp="1"/>
          </p:cNvSpPr>
          <p:nvPr>
            <p:custDataLst>
              <p:tags r:id="rId49"/>
            </p:custDataLst>
          </p:nvPr>
        </p:nvSpPr>
        <p:spPr bwMode="gray">
          <a:xfrm>
            <a:off x="5119688" y="4840288"/>
            <a:ext cx="8302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4577BBED-A20E-4FC2-B9B6-5B2CEEB38831}" type="datetime'''''''T''V &amp;'''''' ''''M''''''''ov''''i''e''''''''''s'">
              <a:rPr lang="en-US" altLang="en-US"/>
              <a:pPr/>
              <a:t>TV &amp; Movies</a:t>
            </a:fld>
            <a:endParaRPr lang="en-US" dirty="0">
              <a:sym typeface="+mn-lt"/>
            </a:endParaRPr>
          </a:p>
        </p:txBody>
      </p:sp>
      <p:sp>
        <p:nvSpPr>
          <p:cNvPr id="169" name="Text Placeholder 3"/>
          <p:cNvSpPr>
            <a:spLocks noGrp="1"/>
          </p:cNvSpPr>
          <p:nvPr>
            <p:custDataLst>
              <p:tags r:id="rId50"/>
            </p:custDataLst>
          </p:nvPr>
        </p:nvSpPr>
        <p:spPr bwMode="gray">
          <a:xfrm>
            <a:off x="4967288" y="4459288"/>
            <a:ext cx="9826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12BDC7E9-A9A2-4B42-B9AF-11B835A2EF0D}" type="datetime'S''t''o''''''''''''r''''''''''e ''''''''w''''''i''''ndo''ws'">
              <a:rPr lang="en-US" altLang="en-US"/>
              <a:pPr/>
              <a:t>Store windows</a:t>
            </a:fld>
            <a:endParaRPr lang="en-US" dirty="0">
              <a:sym typeface="+mn-lt"/>
            </a:endParaRPr>
          </a:p>
        </p:txBody>
      </p:sp>
      <p:sp>
        <p:nvSpPr>
          <p:cNvPr id="172" name="Text Placeholder 3"/>
          <p:cNvSpPr>
            <a:spLocks noGrp="1"/>
          </p:cNvSpPr>
          <p:nvPr>
            <p:custDataLst>
              <p:tags r:id="rId51"/>
            </p:custDataLst>
          </p:nvPr>
        </p:nvSpPr>
        <p:spPr bwMode="gray">
          <a:xfrm>
            <a:off x="6731000" y="44592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5B476E9D-7ED0-4C54-8314-90134A7A62E1}" type="datetime'''''2''''''''''''''''''''''''''''''''''0''''%'''''">
              <a:rPr lang="en-US" altLang="en-US"/>
              <a:pPr/>
              <a:t>20%</a:t>
            </a:fld>
            <a:endParaRPr lang="en-US" dirty="0">
              <a:sym typeface="+mn-lt"/>
            </a:endParaRPr>
          </a:p>
        </p:txBody>
      </p:sp>
      <p:sp>
        <p:nvSpPr>
          <p:cNvPr id="171" name="Text Placeholder 3"/>
          <p:cNvSpPr>
            <a:spLocks noGrp="1"/>
          </p:cNvSpPr>
          <p:nvPr>
            <p:custDataLst>
              <p:tags r:id="rId52"/>
            </p:custDataLst>
          </p:nvPr>
        </p:nvSpPr>
        <p:spPr bwMode="gray">
          <a:xfrm>
            <a:off x="5264150" y="4078288"/>
            <a:ext cx="685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516B547-A427-427A-AD1F-D57F37AB695B}" type="datetime'''''''''Ma''''g''''a''''''''z''''''''ine''''''''''''s'''''">
              <a:rPr lang="en-US" altLang="en-US"/>
              <a:pPr/>
              <a:t>Magazines</a:t>
            </a:fld>
            <a:endParaRPr lang="en-US" dirty="0">
              <a:sym typeface="+mn-lt"/>
            </a:endParaRPr>
          </a:p>
        </p:txBody>
      </p:sp>
      <p:sp>
        <p:nvSpPr>
          <p:cNvPr id="179" name="Text Placeholder 3"/>
          <p:cNvSpPr>
            <a:spLocks noGrp="1"/>
          </p:cNvSpPr>
          <p:nvPr>
            <p:custDataLst>
              <p:tags r:id="rId53"/>
            </p:custDataLst>
          </p:nvPr>
        </p:nvSpPr>
        <p:spPr bwMode="gray">
          <a:xfrm>
            <a:off x="4156075" y="2928938"/>
            <a:ext cx="17938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658B51F1-B0D7-45FF-87CA-D65DA212662E}" type="datetime'Soc''''i''a''''l Me''''di''a ''&amp;'' ''''Infl''u''enc''''ers'''">
              <a:rPr lang="en-US" altLang="en-US"/>
              <a:pPr/>
              <a:t>Social Media &amp; Influencers</a:t>
            </a:fld>
            <a:endParaRPr lang="en-US" dirty="0">
              <a:sym typeface="+mn-lt"/>
            </a:endParaRPr>
          </a:p>
        </p:txBody>
      </p:sp>
      <p:sp>
        <p:nvSpPr>
          <p:cNvPr id="131" name="Text Placeholder 3"/>
          <p:cNvSpPr>
            <a:spLocks noGrp="1"/>
          </p:cNvSpPr>
          <p:nvPr>
            <p:custDataLst>
              <p:tags r:id="rId54"/>
            </p:custDataLst>
          </p:nvPr>
        </p:nvSpPr>
        <p:spPr bwMode="gray">
          <a:xfrm>
            <a:off x="6461125" y="29289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E4F10E5-7865-43DC-8EFF-AC14CFBC8B14}" type="datetime'''''''''''''''''''3''''''''''''5''''''''''''''''''''''''''''%'">
              <a:rPr lang="en-GB" altLang="en-US">
                <a:sym typeface="+mn-lt"/>
              </a:rPr>
              <a:pPr algn="ctr">
                <a:lnSpc>
                  <a:spcPct val="100000"/>
                </a:lnSpc>
                <a:spcBef>
                  <a:spcPct val="0"/>
                </a:spcBef>
                <a:spcAft>
                  <a:spcPct val="0"/>
                </a:spcAft>
              </a:pPr>
              <a:t>35%</a:t>
            </a:fld>
            <a:endParaRPr lang="en-GB" dirty="0">
              <a:sym typeface="+mn-lt"/>
            </a:endParaRPr>
          </a:p>
        </p:txBody>
      </p:sp>
      <p:sp>
        <p:nvSpPr>
          <p:cNvPr id="177" name="Text Placeholder 3"/>
          <p:cNvSpPr>
            <a:spLocks noGrp="1"/>
          </p:cNvSpPr>
          <p:nvPr>
            <p:custDataLst>
              <p:tags r:id="rId55"/>
            </p:custDataLst>
          </p:nvPr>
        </p:nvSpPr>
        <p:spPr bwMode="gray">
          <a:xfrm>
            <a:off x="7626350" y="29289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3104B032-8000-441B-8F3A-5F0FBC2E1752}" type="datetime'''4''''''''''''''''9''''''''''''''''''''%'''''''''''''''''''''">
              <a:rPr lang="en-US" altLang="en-US"/>
              <a:pPr/>
              <a:t>49%</a:t>
            </a:fld>
            <a:endParaRPr lang="en-US" dirty="0">
              <a:sym typeface="+mn-lt"/>
            </a:endParaRPr>
          </a:p>
        </p:txBody>
      </p:sp>
      <p:sp>
        <p:nvSpPr>
          <p:cNvPr id="69" name="Text Placeholder 3"/>
          <p:cNvSpPr>
            <a:spLocks noGrp="1"/>
          </p:cNvSpPr>
          <p:nvPr>
            <p:custDataLst>
              <p:tags r:id="rId56"/>
            </p:custDataLst>
          </p:nvPr>
        </p:nvSpPr>
        <p:spPr bwMode="gray">
          <a:xfrm>
            <a:off x="4935538" y="3309938"/>
            <a:ext cx="10144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FF10C65F-2E23-4409-BCFC-A288E7251F63}" type="datetime'''''''W''''o''''''r''''''''''d o''f m''''''''''o''u''th'">
              <a:rPr lang="en-US" altLang="en-US"/>
              <a:pPr/>
              <a:t>Word of mouth</a:t>
            </a:fld>
            <a:endParaRPr lang="en-US" dirty="0">
              <a:sym typeface="+mn-lt"/>
            </a:endParaRPr>
          </a:p>
        </p:txBody>
      </p:sp>
      <p:sp>
        <p:nvSpPr>
          <p:cNvPr id="129" name="Text Placeholder 3"/>
          <p:cNvSpPr>
            <a:spLocks noGrp="1"/>
          </p:cNvSpPr>
          <p:nvPr>
            <p:custDataLst>
              <p:tags r:id="rId57"/>
            </p:custDataLst>
          </p:nvPr>
        </p:nvSpPr>
        <p:spPr bwMode="gray">
          <a:xfrm>
            <a:off x="7226300" y="29289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6BF0CE2-172A-4CB8-AF7C-B256A0E85F7F}" type="datetime'''''''''''''''''''14''''''''''''''%'''''''''">
              <a:rPr lang="en-GB" altLang="en-US">
                <a:solidFill>
                  <a:schemeClr val="bg1"/>
                </a:solidFill>
                <a:sym typeface="+mn-lt"/>
              </a:rPr>
              <a:pPr algn="ctr">
                <a:lnSpc>
                  <a:spcPct val="100000"/>
                </a:lnSpc>
                <a:spcBef>
                  <a:spcPct val="0"/>
                </a:spcBef>
                <a:spcAft>
                  <a:spcPct val="0"/>
                </a:spcAft>
              </a:pPr>
              <a:t>14%</a:t>
            </a:fld>
            <a:endParaRPr lang="en-GB" dirty="0">
              <a:solidFill>
                <a:schemeClr val="bg1"/>
              </a:solidFill>
              <a:sym typeface="+mn-lt"/>
            </a:endParaRPr>
          </a:p>
        </p:txBody>
      </p:sp>
      <p:sp>
        <p:nvSpPr>
          <p:cNvPr id="135" name="Text Placeholder 3"/>
          <p:cNvSpPr>
            <a:spLocks noGrp="1"/>
          </p:cNvSpPr>
          <p:nvPr>
            <p:custDataLst>
              <p:tags r:id="rId58"/>
            </p:custDataLst>
          </p:nvPr>
        </p:nvSpPr>
        <p:spPr bwMode="gray">
          <a:xfrm>
            <a:off x="7035799" y="33099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8007BFA5-1DF2-4461-8A77-F3649235C503}" type="datetime'''''''''3''''''''''''''''''''0''''''%'''''''''''''''''''''''''">
              <a:rPr lang="en-US" altLang="en-US">
                <a:sym typeface="+mn-lt"/>
              </a:rPr>
              <a:pPr>
                <a:lnSpc>
                  <a:spcPct val="100000"/>
                </a:lnSpc>
                <a:spcBef>
                  <a:spcPct val="0"/>
                </a:spcBef>
                <a:spcAft>
                  <a:spcPct val="0"/>
                </a:spcAft>
              </a:pPr>
              <a:t>30%</a:t>
            </a:fld>
            <a:endParaRPr lang="en-US" dirty="0">
              <a:sym typeface="+mn-lt"/>
            </a:endParaRPr>
          </a:p>
        </p:txBody>
      </p:sp>
      <p:sp>
        <p:nvSpPr>
          <p:cNvPr id="62" name="TextBox 61"/>
          <p:cNvSpPr txBox="1"/>
          <p:nvPr/>
        </p:nvSpPr>
        <p:spPr>
          <a:xfrm>
            <a:off x="9743949" y="2490788"/>
            <a:ext cx="1200185"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2016</a:t>
            </a:r>
            <a:endParaRPr lang="en-US" dirty="0">
              <a:solidFill>
                <a:srgbClr val="29BA74"/>
              </a:solidFill>
              <a:latin typeface="Trebuchet MS" panose="020B0603020202020204" pitchFamily="34" charset="0"/>
            </a:endParaRPr>
          </a:p>
        </p:txBody>
      </p:sp>
      <p:sp>
        <p:nvSpPr>
          <p:cNvPr id="10" name="TextBox 9"/>
          <p:cNvSpPr txBox="1"/>
          <p:nvPr/>
        </p:nvSpPr>
        <p:spPr>
          <a:xfrm>
            <a:off x="1839333" y="2655305"/>
            <a:ext cx="298450" cy="53710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1</a:t>
            </a:r>
          </a:p>
        </p:txBody>
      </p:sp>
      <p:sp>
        <p:nvSpPr>
          <p:cNvPr id="202" name="TextBox 201"/>
          <p:cNvSpPr txBox="1"/>
          <p:nvPr/>
        </p:nvSpPr>
        <p:spPr>
          <a:xfrm>
            <a:off x="1826633" y="3049588"/>
            <a:ext cx="298450" cy="53710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2</a:t>
            </a:r>
          </a:p>
        </p:txBody>
      </p:sp>
      <p:sp>
        <p:nvSpPr>
          <p:cNvPr id="203" name="TextBox 202"/>
          <p:cNvSpPr txBox="1"/>
          <p:nvPr/>
        </p:nvSpPr>
        <p:spPr>
          <a:xfrm>
            <a:off x="1821870" y="3451225"/>
            <a:ext cx="298450" cy="53710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3</a:t>
            </a:r>
          </a:p>
        </p:txBody>
      </p:sp>
      <p:grpSp>
        <p:nvGrpSpPr>
          <p:cNvPr id="11" name="Group 10"/>
          <p:cNvGrpSpPr/>
          <p:nvPr/>
        </p:nvGrpSpPr>
        <p:grpSpPr>
          <a:xfrm>
            <a:off x="7537450" y="2220446"/>
            <a:ext cx="1695947" cy="310435"/>
            <a:chOff x="3074595" y="2089459"/>
            <a:chExt cx="1695947" cy="310435"/>
          </a:xfrm>
        </p:grpSpPr>
        <p:sp>
          <p:nvSpPr>
            <p:cNvPr id="113" name="TextBox 112"/>
            <p:cNvSpPr txBox="1"/>
            <p:nvPr/>
          </p:nvSpPr>
          <p:spPr>
            <a:xfrm>
              <a:off x="3451225" y="2089459"/>
              <a:ext cx="1319317"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Chinese</a:t>
              </a:r>
              <a:endParaRPr lang="en-US" sz="2000" dirty="0">
                <a:solidFill>
                  <a:srgbClr val="29BA74"/>
                </a:solidFill>
                <a:latin typeface="Trebuchet MS" panose="020B0603020202020204" pitchFamily="34" charset="0"/>
              </a:endParaRPr>
            </a:p>
          </p:txBody>
        </p:sp>
        <p:pic>
          <p:nvPicPr>
            <p:cNvPr id="114" name="flag_china"/>
            <p:cNvPicPr>
              <a:picLocks noChangeAspect="1" noChangeArrowheads="1"/>
            </p:cNvPicPr>
            <p:nvPr/>
          </p:nvPicPr>
          <p:blipFill rotWithShape="1">
            <a:blip r:embed="rId68"/>
            <a:srcRect l="16687" r="16687"/>
            <a:stretch/>
          </p:blipFill>
          <p:spPr bwMode="auto">
            <a:xfrm>
              <a:off x="3074595" y="2100400"/>
              <a:ext cx="299494" cy="299494"/>
            </a:xfrm>
            <a:prstGeom prst="ellipse">
              <a:avLst/>
            </a:prstGeom>
            <a:grpFill/>
            <a:ln w="20574">
              <a:gradFill flip="none" rotWithShape="1">
                <a:gsLst>
                  <a:gs pos="0">
                    <a:schemeClr val="accent5"/>
                  </a:gs>
                  <a:gs pos="100000">
                    <a:schemeClr val="bg1">
                      <a:lumMod val="75000"/>
                    </a:schemeClr>
                  </a:gs>
                </a:gsLst>
                <a:lin ang="2700000" scaled="1"/>
                <a:tileRect/>
              </a:gradFill>
            </a:ln>
          </p:spPr>
        </p:pic>
      </p:grpSp>
      <p:sp>
        <p:nvSpPr>
          <p:cNvPr id="65" name="TextBox 64"/>
          <p:cNvSpPr txBox="1"/>
          <p:nvPr/>
        </p:nvSpPr>
        <p:spPr>
          <a:xfrm>
            <a:off x="5707069" y="2470150"/>
            <a:ext cx="1900352" cy="276999"/>
          </a:xfrm>
          <a:prstGeom prst="rect">
            <a:avLst/>
          </a:prstGeom>
          <a:noFill/>
        </p:spPr>
        <p:txBody>
          <a:bodyPr wrap="square" lIns="0" tIns="0" rIns="0" bIns="0" rtlCol="0" anchor="b">
            <a:spAutoFit/>
          </a:bodyPr>
          <a:lstStyle/>
          <a:p>
            <a:pPr>
              <a:buSzPct val="100000"/>
            </a:pPr>
            <a:r>
              <a:rPr lang="en-US" dirty="0" smtClean="0">
                <a:solidFill>
                  <a:srgbClr val="29BA74"/>
                </a:solidFill>
                <a:latin typeface="Trebuchet MS" panose="020B0603020202020204" pitchFamily="34" charset="0"/>
              </a:rPr>
              <a:t>2017</a:t>
            </a:r>
            <a:endParaRPr lang="en-US" dirty="0">
              <a:solidFill>
                <a:srgbClr val="29BA74"/>
              </a:solidFill>
              <a:latin typeface="Trebuchet MS" panose="020B0603020202020204" pitchFamily="34" charset="0"/>
            </a:endParaRPr>
          </a:p>
        </p:txBody>
      </p:sp>
      <p:sp>
        <p:nvSpPr>
          <p:cNvPr id="76"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grpSp>
        <p:nvGrpSpPr>
          <p:cNvPr id="81" name="Group 80"/>
          <p:cNvGrpSpPr/>
          <p:nvPr/>
        </p:nvGrpSpPr>
        <p:grpSpPr>
          <a:xfrm>
            <a:off x="202019" y="131021"/>
            <a:ext cx="1435178" cy="427981"/>
            <a:chOff x="202019" y="131021"/>
            <a:chExt cx="1435178" cy="427981"/>
          </a:xfrm>
        </p:grpSpPr>
        <p:sp>
          <p:nvSpPr>
            <p:cNvPr id="85"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94" name="flag_china"/>
            <p:cNvPicPr>
              <a:picLocks noChangeAspect="1" noChangeArrowheads="1"/>
            </p:cNvPicPr>
            <p:nvPr/>
          </p:nvPicPr>
          <p:blipFill rotWithShape="1">
            <a:blip r:embed="rId69"/>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grpSp>
        <p:nvGrpSpPr>
          <p:cNvPr id="115" name="Group 114"/>
          <p:cNvGrpSpPr/>
          <p:nvPr/>
        </p:nvGrpSpPr>
        <p:grpSpPr>
          <a:xfrm>
            <a:off x="3762528" y="2550885"/>
            <a:ext cx="306171" cy="3406329"/>
            <a:chOff x="5942914" y="2321624"/>
            <a:chExt cx="306171" cy="3406329"/>
          </a:xfrm>
        </p:grpSpPr>
        <p:cxnSp>
          <p:nvCxnSpPr>
            <p:cNvPr id="116" name="Straight Connector 115"/>
            <p:cNvCxnSpPr/>
            <p:nvPr/>
          </p:nvCxnSpPr>
          <p:spPr>
            <a:xfrm>
              <a:off x="6090649" y="2321624"/>
              <a:ext cx="0" cy="3406329"/>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5942914" y="3833745"/>
              <a:ext cx="306171" cy="306910"/>
              <a:chOff x="5942914" y="3833745"/>
              <a:chExt cx="306171" cy="306910"/>
            </a:xfrm>
          </p:grpSpPr>
          <p:sp>
            <p:nvSpPr>
              <p:cNvPr id="119"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120"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
        <p:nvSpPr>
          <p:cNvPr id="134" name="TextBox 133"/>
          <p:cNvSpPr txBox="1"/>
          <p:nvPr/>
        </p:nvSpPr>
        <p:spPr>
          <a:xfrm>
            <a:off x="288571" y="2439372"/>
            <a:ext cx="3408330"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True-Luxury Consumers 2017</a:t>
            </a:r>
            <a:endParaRPr lang="en-US" sz="2000" dirty="0">
              <a:solidFill>
                <a:srgbClr val="29BA74"/>
              </a:solidFill>
              <a:latin typeface="Trebuchet MS" panose="020B0603020202020204" pitchFamily="34" charset="0"/>
            </a:endParaRPr>
          </a:p>
        </p:txBody>
      </p:sp>
      <p:sp>
        <p:nvSpPr>
          <p:cNvPr id="139" name="Rectangle 138"/>
          <p:cNvSpPr/>
          <p:nvPr/>
        </p:nvSpPr>
        <p:spPr>
          <a:xfrm>
            <a:off x="2875291" y="5958871"/>
            <a:ext cx="180000" cy="108000"/>
          </a:xfrm>
          <a:prstGeom prst="rect">
            <a:avLst/>
          </a:prstGeom>
          <a:solidFill>
            <a:srgbClr val="A8B21C"/>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p:nvSpPr>
          <p:cNvPr id="140" name="TextBox 139"/>
          <p:cNvSpPr txBox="1"/>
          <p:nvPr/>
        </p:nvSpPr>
        <p:spPr>
          <a:xfrm>
            <a:off x="2997461" y="5903244"/>
            <a:ext cx="962661" cy="22032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smtClean="0">
                <a:solidFill>
                  <a:srgbClr val="575757"/>
                </a:solidFill>
              </a:rPr>
              <a:t>Influencers</a:t>
            </a:r>
          </a:p>
        </p:txBody>
      </p:sp>
      <p:sp>
        <p:nvSpPr>
          <p:cNvPr id="141" name="Rectangle 140"/>
          <p:cNvSpPr/>
          <p:nvPr/>
        </p:nvSpPr>
        <p:spPr>
          <a:xfrm>
            <a:off x="2875291" y="6107789"/>
            <a:ext cx="180000" cy="108000"/>
          </a:xfrm>
          <a:prstGeom prst="rect">
            <a:avLst/>
          </a:prstGeom>
          <a:solidFill>
            <a:srgbClr val="D4DF33"/>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GB" sz="1200" dirty="0" err="1" smtClean="0">
              <a:solidFill>
                <a:srgbClr val="FFFFFF"/>
              </a:solidFill>
            </a:endParaRPr>
          </a:p>
        </p:txBody>
      </p:sp>
      <p:sp>
        <p:nvSpPr>
          <p:cNvPr id="142" name="TextBox 141"/>
          <p:cNvSpPr txBox="1"/>
          <p:nvPr/>
        </p:nvSpPr>
        <p:spPr>
          <a:xfrm>
            <a:off x="2997460" y="6044847"/>
            <a:ext cx="1044000" cy="22032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smtClean="0">
                <a:solidFill>
                  <a:srgbClr val="575757"/>
                </a:solidFill>
              </a:rPr>
              <a:t>Social media</a:t>
            </a:r>
          </a:p>
        </p:txBody>
      </p:sp>
      <p:grpSp>
        <p:nvGrpSpPr>
          <p:cNvPr id="96" name="Group 95"/>
          <p:cNvGrpSpPr/>
          <p:nvPr/>
        </p:nvGrpSpPr>
        <p:grpSpPr>
          <a:xfrm>
            <a:off x="1744858" y="1637753"/>
            <a:ext cx="9461856" cy="468000"/>
            <a:chOff x="2220277" y="1893838"/>
            <a:chExt cx="9461856" cy="468000"/>
          </a:xfrm>
        </p:grpSpPr>
        <p:sp>
          <p:nvSpPr>
            <p:cNvPr id="97" name="Rettangolo 36"/>
            <p:cNvSpPr>
              <a:spLocks noChangeArrowheads="1"/>
            </p:cNvSpPr>
            <p:nvPr/>
          </p:nvSpPr>
          <p:spPr bwMode="auto">
            <a:xfrm>
              <a:off x="2532953" y="1893838"/>
              <a:ext cx="9149180" cy="468000"/>
            </a:xfrm>
            <a:prstGeom prst="rect">
              <a:avLst/>
            </a:prstGeom>
            <a:noFill/>
            <a:ln w="9525">
              <a:solidFill>
                <a:schemeClr val="bg2">
                  <a:lumMod val="75000"/>
                </a:schemeClr>
              </a:solidFill>
              <a:prstDash val="dash"/>
              <a:miter lim="800000"/>
              <a:headEnd/>
              <a:tailEnd/>
            </a:ln>
          </p:spPr>
          <p:txBody>
            <a:bodyPr wrap="square">
              <a:noAutofit/>
            </a:bodyPr>
            <a:lstStyle/>
            <a:p>
              <a:pPr algn="ctr">
                <a:spcBef>
                  <a:spcPct val="50000"/>
                </a:spcBef>
              </a:pPr>
              <a:r>
                <a:rPr lang="en-US" sz="1400" i="1" dirty="0">
                  <a:solidFill>
                    <a:srgbClr val="575757"/>
                  </a:solidFill>
                  <a:cs typeface="Arial" pitchFamily="34" charset="0"/>
                </a:rPr>
                <a:t>"Which of the following online sources of information / channels impact how you develop opinions or make decisions about luxury purchases?" </a:t>
              </a:r>
            </a:p>
          </p:txBody>
        </p:sp>
        <p:sp>
          <p:nvSpPr>
            <p:cNvPr id="98" name="Rettangolo 36"/>
            <p:cNvSpPr>
              <a:spLocks noChangeAspect="1" noChangeArrowheads="1"/>
            </p:cNvSpPr>
            <p:nvPr/>
          </p:nvSpPr>
          <p:spPr bwMode="auto">
            <a:xfrm>
              <a:off x="2220277" y="1904471"/>
              <a:ext cx="288000" cy="443731"/>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99" name="Freeform 37"/>
            <p:cNvSpPr>
              <a:spLocks noEditPoints="1"/>
            </p:cNvSpPr>
            <p:nvPr/>
          </p:nvSpPr>
          <p:spPr bwMode="auto">
            <a:xfrm>
              <a:off x="2295484" y="1980415"/>
              <a:ext cx="141265"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
        <p:nvSpPr>
          <p:cNvPr id="100" name="Oval 99"/>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6</a:t>
            </a:r>
            <a:endParaRPr lang="en-US" sz="1200" b="1" kern="0" dirty="0">
              <a:solidFill>
                <a:schemeClr val="accent5"/>
              </a:solidFill>
            </a:endParaRPr>
          </a:p>
        </p:txBody>
      </p:sp>
      <p:sp>
        <p:nvSpPr>
          <p:cNvPr id="104" name="TextBox 103"/>
          <p:cNvSpPr txBox="1"/>
          <p:nvPr/>
        </p:nvSpPr>
        <p:spPr>
          <a:xfrm>
            <a:off x="9727164"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Social Media</a:t>
            </a:r>
          </a:p>
        </p:txBody>
      </p:sp>
      <p:sp>
        <p:nvSpPr>
          <p:cNvPr id="105" name="ee4pFootnotes"/>
          <p:cNvSpPr>
            <a:spLocks noChangeArrowheads="1"/>
          </p:cNvSpPr>
          <p:nvPr/>
        </p:nvSpPr>
        <p:spPr bwMode="auto">
          <a:xfrm>
            <a:off x="383259" y="6283410"/>
            <a:ext cx="8503566"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Note</a:t>
            </a:r>
            <a:r>
              <a:rPr lang="en-US" sz="1000" dirty="0">
                <a:solidFill>
                  <a:schemeClr val="bg1">
                    <a:lumMod val="50000"/>
                  </a:schemeClr>
                </a:solidFill>
                <a:latin typeface="Trebuchet MS" panose="020B0603020202020204" pitchFamily="34" charset="0"/>
                <a:cs typeface="Arial" pitchFamily="34" charset="0"/>
              </a:rPr>
              <a:t>: Multiple options answer (ranking of five </a:t>
            </a:r>
            <a:r>
              <a:rPr lang="en-US" sz="1000" dirty="0" smtClean="0">
                <a:solidFill>
                  <a:schemeClr val="bg1">
                    <a:lumMod val="50000"/>
                  </a:schemeClr>
                </a:solidFill>
                <a:latin typeface="Trebuchet MS" panose="020B0603020202020204" pitchFamily="34" charset="0"/>
                <a:cs typeface="Arial" pitchFamily="34" charset="0"/>
              </a:rPr>
              <a:t>levers) </a:t>
            </a:r>
            <a:r>
              <a:rPr lang="en-US" sz="1000" dirty="0">
                <a:solidFill>
                  <a:schemeClr val="bg1">
                    <a:lumMod val="50000"/>
                  </a:schemeClr>
                </a:solidFill>
                <a:latin typeface="Trebuchet MS" panose="020B0603020202020204" pitchFamily="34" charset="0"/>
                <a:cs typeface="Arial" pitchFamily="34" charset="0"/>
              </a:rPr>
              <a:t> </a:t>
            </a:r>
            <a:r>
              <a:rPr lang="en-US" sz="1000" dirty="0" smtClean="0">
                <a:solidFill>
                  <a:schemeClr val="bg1">
                    <a:lumMod val="50000"/>
                  </a:schemeClr>
                </a:solidFill>
                <a:latin typeface="Trebuchet MS" panose="020B0603020202020204" pitchFamily="34" charset="0"/>
                <a:cs typeface="Arial" pitchFamily="34" charset="0"/>
              </a:rPr>
              <a:t>   1. Includes </a:t>
            </a:r>
            <a:r>
              <a:rPr lang="en-US" sz="1000" dirty="0">
                <a:solidFill>
                  <a:schemeClr val="bg1">
                    <a:lumMod val="50000"/>
                  </a:schemeClr>
                </a:solidFill>
                <a:latin typeface="Trebuchet MS" panose="020B0603020202020204" pitchFamily="34" charset="0"/>
                <a:cs typeface="Arial" pitchFamily="34" charset="0"/>
              </a:rPr>
              <a:t>Social </a:t>
            </a:r>
            <a:r>
              <a:rPr lang="en-US" sz="1000" dirty="0" smtClean="0">
                <a:solidFill>
                  <a:schemeClr val="bg1">
                    <a:lumMod val="50000"/>
                  </a:schemeClr>
                </a:solidFill>
                <a:latin typeface="Trebuchet MS" panose="020B0603020202020204" pitchFamily="34" charset="0"/>
                <a:cs typeface="Arial" pitchFamily="34" charset="0"/>
              </a:rPr>
              <a:t>Media, Online blogs &amp; Influencers; 2</a:t>
            </a:r>
            <a:r>
              <a:rPr lang="en-US" sz="1000" dirty="0">
                <a:solidFill>
                  <a:schemeClr val="bg1">
                    <a:lumMod val="50000"/>
                  </a:schemeClr>
                </a:solidFill>
                <a:latin typeface="Trebuchet MS" panose="020B0603020202020204" pitchFamily="34" charset="0"/>
                <a:cs typeface="Arial" pitchFamily="34" charset="0"/>
              </a:rPr>
              <a:t>. Editorials and </a:t>
            </a:r>
            <a:r>
              <a:rPr lang="en-US" sz="1000" dirty="0" smtClean="0">
                <a:solidFill>
                  <a:schemeClr val="bg1">
                    <a:lumMod val="50000"/>
                  </a:schemeClr>
                </a:solidFill>
                <a:latin typeface="Trebuchet MS" panose="020B0603020202020204" pitchFamily="34" charset="0"/>
                <a:cs typeface="Arial" pitchFamily="34" charset="0"/>
              </a:rPr>
              <a:t>Commercial </a:t>
            </a:r>
            <a:r>
              <a:rPr lang="en-US" sz="1000" dirty="0">
                <a:solidFill>
                  <a:schemeClr val="bg1">
                    <a:lumMod val="50000"/>
                  </a:schemeClr>
                </a:solidFill>
                <a:latin typeface="Trebuchet MS" panose="020B0603020202020204" pitchFamily="34" charset="0"/>
                <a:cs typeface="Arial" pitchFamily="34" charset="0"/>
              </a:rPr>
              <a:t>in Magazines. Includes both traditional &amp; digital </a:t>
            </a:r>
            <a:r>
              <a:rPr lang="en-US" sz="1000" dirty="0" smtClean="0">
                <a:solidFill>
                  <a:schemeClr val="bg1">
                    <a:lumMod val="50000"/>
                  </a:schemeClr>
                </a:solidFill>
                <a:latin typeface="Trebuchet MS" panose="020B0603020202020204" pitchFamily="34" charset="0"/>
                <a:cs typeface="Arial" pitchFamily="34" charset="0"/>
              </a:rPr>
              <a:t>magazines; 3</a:t>
            </a:r>
            <a:r>
              <a:rPr lang="en-US" sz="1000" dirty="0">
                <a:solidFill>
                  <a:schemeClr val="bg1">
                    <a:lumMod val="50000"/>
                  </a:schemeClr>
                </a:solidFill>
                <a:latin typeface="Trebuchet MS" panose="020B0603020202020204" pitchFamily="34" charset="0"/>
                <a:cs typeface="Arial" pitchFamily="34" charset="0"/>
              </a:rPr>
              <a:t>. Includes also Brand's App </a:t>
            </a: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Tree>
    <p:extLst>
      <p:ext uri="{BB962C8B-B14F-4D97-AF65-F5344CB8AC3E}">
        <p14:creationId xmlns:p14="http://schemas.microsoft.com/office/powerpoint/2010/main" val="1411376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1581" name="think-cell Slide" r:id="rId18" imgW="270" imgH="270" progId="TCLayout.ActiveDocument.1">
                  <p:embed/>
                </p:oleObj>
              </mc:Choice>
              <mc:Fallback>
                <p:oleObj name="think-cell Slide" r:id="rId18" imgW="270" imgH="270" progId="TCLayout.ActiveDocument.1">
                  <p:embed/>
                  <p:pic>
                    <p:nvPicPr>
                      <p:cNvPr id="0" name=""/>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4"/>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dirty="0" err="1" smtClean="0">
              <a:solidFill>
                <a:srgbClr val="FFFFFF"/>
              </a:solidFill>
              <a:latin typeface="Trebuchet MS" panose="020B0603020202020204" pitchFamily="34" charset="0"/>
              <a:sym typeface="Trebuchet MS" panose="020B0603020202020204" pitchFamily="34" charset="0"/>
            </a:endParaRPr>
          </a:p>
        </p:txBody>
      </p:sp>
      <p:sp>
        <p:nvSpPr>
          <p:cNvPr id="5" name="ee4pContent2"/>
          <p:cNvSpPr txBox="1"/>
          <p:nvPr>
            <p:custDataLst>
              <p:tags r:id="rId5"/>
            </p:custDataLst>
          </p:nvPr>
        </p:nvSpPr>
        <p:spPr>
          <a:xfrm>
            <a:off x="8896350" y="1785600"/>
            <a:ext cx="2662824" cy="3286800"/>
          </a:xfrm>
          <a:prstGeom prst="rect">
            <a:avLst/>
          </a:prstGeom>
          <a:ln cap="rnd">
            <a:noFill/>
          </a:ln>
        </p:spPr>
        <p:txBody>
          <a:bodyPr vert="horz" wrap="square" lIns="0" tIns="0" rIns="0" bIns="0" rtlCol="0" anchor="ctr">
            <a:noAutofit/>
          </a:bodyPr>
          <a:lstStyle>
            <a:lvl1pPr lvl="0" indent="0">
              <a:lnSpc>
                <a:spcPct val="100000"/>
              </a:lnSpc>
              <a:spcBef>
                <a:spcPts val="0"/>
              </a:spcBef>
              <a:spcAft>
                <a:spcPts val="0"/>
              </a:spcAft>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solidFill>
                  <a:schemeClr val="bg1"/>
                </a:solidFill>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bg1"/>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solidFill>
                  <a:schemeClr val="bg1"/>
                </a:solidFill>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bg1"/>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bg1"/>
                </a:solidFill>
                <a:latin typeface="Trebuchet MS" panose="020B0603020202020204" pitchFamily="34" charset="0"/>
                <a:sym typeface="Trebuchet MS" panose="020B0603020202020204" pitchFamily="34" charset="0"/>
              </a:defRPr>
            </a:lvl9pPr>
          </a:lstStyle>
          <a:p>
            <a:r>
              <a:rPr lang="en-US" dirty="0" smtClean="0">
                <a:latin typeface="+mn-lt"/>
              </a:rPr>
              <a:t>Chinese's interaction with luxury brands through Social Media is increasing and already higher if compared with other countries consumers' interaction</a:t>
            </a:r>
            <a:endParaRPr lang="en-US" dirty="0">
              <a:latin typeface="+mn-lt"/>
            </a:endParaRPr>
          </a:p>
        </p:txBody>
      </p:sp>
      <p:sp>
        <p:nvSpPr>
          <p:cNvPr id="2" name="Title 1"/>
          <p:cNvSpPr>
            <a:spLocks noGrp="1"/>
          </p:cNvSpPr>
          <p:nvPr>
            <p:ph type="title"/>
          </p:nvPr>
        </p:nvSpPr>
        <p:spPr>
          <a:xfrm>
            <a:off x="629999" y="622800"/>
            <a:ext cx="7181999" cy="941796"/>
          </a:xfrm>
          <a:ln cap="rnd">
            <a:noFill/>
          </a:ln>
        </p:spPr>
        <p:txBody>
          <a:bodyPr/>
          <a:lstStyle/>
          <a:p>
            <a:r>
              <a:rPr lang="en-US" dirty="0" smtClean="0"/>
              <a:t>Chinese True-Luxury Consumers increasingly use </a:t>
            </a:r>
            <a:r>
              <a:rPr lang="en-US" dirty="0"/>
              <a:t>Social </a:t>
            </a:r>
            <a:r>
              <a:rPr lang="en-US" dirty="0" smtClean="0"/>
              <a:t>Media</a:t>
            </a:r>
            <a:endParaRPr lang="en-US" dirty="0">
              <a:latin typeface="+mj-lt"/>
            </a:endParaRPr>
          </a:p>
        </p:txBody>
      </p:sp>
      <p:sp>
        <p:nvSpPr>
          <p:cNvPr id="7" name="TextBox 6"/>
          <p:cNvSpPr txBox="1"/>
          <p:nvPr/>
        </p:nvSpPr>
        <p:spPr>
          <a:xfrm>
            <a:off x="3347399" y="2558322"/>
            <a:ext cx="1319317"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Chinese</a:t>
            </a:r>
            <a:endParaRPr lang="en-US" sz="2000" dirty="0">
              <a:solidFill>
                <a:srgbClr val="29BA74"/>
              </a:solidFill>
              <a:latin typeface="Trebuchet MS" panose="020B0603020202020204" pitchFamily="34" charset="0"/>
            </a:endParaRPr>
          </a:p>
        </p:txBody>
      </p:sp>
      <p:pic>
        <p:nvPicPr>
          <p:cNvPr id="8" name="flag_china"/>
          <p:cNvPicPr>
            <a:picLocks noChangeAspect="1" noChangeArrowheads="1"/>
          </p:cNvPicPr>
          <p:nvPr/>
        </p:nvPicPr>
        <p:blipFill rotWithShape="1">
          <a:blip r:embed="rId20"/>
          <a:srcRect l="5750" r="27624"/>
          <a:stretch/>
        </p:blipFill>
        <p:spPr bwMode="auto">
          <a:xfrm>
            <a:off x="3004499" y="2569263"/>
            <a:ext cx="299494" cy="299494"/>
          </a:xfrm>
          <a:prstGeom prst="ellipse">
            <a:avLst/>
          </a:prstGeom>
          <a:grpFill/>
          <a:ln w="20574">
            <a:gradFill flip="none" rotWithShape="1">
              <a:gsLst>
                <a:gs pos="0">
                  <a:schemeClr val="accent5"/>
                </a:gs>
                <a:gs pos="100000">
                  <a:schemeClr val="bg1">
                    <a:lumMod val="75000"/>
                  </a:schemeClr>
                </a:gs>
              </a:gsLst>
              <a:lin ang="2700000" scaled="1"/>
              <a:tileRect/>
            </a:gradFill>
          </a:ln>
        </p:spPr>
      </p:pic>
      <p:sp>
        <p:nvSpPr>
          <p:cNvPr id="21" name="TextBox 20"/>
          <p:cNvSpPr txBox="1"/>
          <p:nvPr/>
        </p:nvSpPr>
        <p:spPr>
          <a:xfrm>
            <a:off x="4859904" y="2558322"/>
            <a:ext cx="1970595" cy="307777"/>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sz="2000" dirty="0" smtClean="0">
                <a:solidFill>
                  <a:srgbClr val="29BA74"/>
                </a:solidFill>
                <a:latin typeface="Trebuchet MS" panose="020B0603020202020204" pitchFamily="34" charset="0"/>
              </a:rPr>
              <a:t>RoW</a:t>
            </a:r>
            <a:r>
              <a:rPr lang="en-US" sz="2000" baseline="30000" dirty="0" smtClean="0">
                <a:solidFill>
                  <a:srgbClr val="29BA74"/>
                </a:solidFill>
                <a:latin typeface="Trebuchet MS" panose="020B0603020202020204" pitchFamily="34" charset="0"/>
              </a:rPr>
              <a:t>1</a:t>
            </a:r>
            <a:r>
              <a:rPr lang="en-US" sz="2000" dirty="0" smtClean="0">
                <a:solidFill>
                  <a:srgbClr val="29BA74"/>
                </a:solidFill>
                <a:latin typeface="Trebuchet MS" panose="020B0603020202020204" pitchFamily="34" charset="0"/>
              </a:rPr>
              <a:t> </a:t>
            </a:r>
            <a:endParaRPr lang="en-US" sz="2000" dirty="0">
              <a:solidFill>
                <a:srgbClr val="29BA74"/>
              </a:solidFill>
              <a:latin typeface="Trebuchet MS" panose="020B0603020202020204" pitchFamily="34" charset="0"/>
            </a:endParaRPr>
          </a:p>
        </p:txBody>
      </p:sp>
      <p:sp>
        <p:nvSpPr>
          <p:cNvPr id="23" name="TextBox 22"/>
          <p:cNvSpPr txBox="1"/>
          <p:nvPr/>
        </p:nvSpPr>
        <p:spPr>
          <a:xfrm>
            <a:off x="777812" y="3057069"/>
            <a:ext cx="2121510" cy="30708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400" b="1" dirty="0" smtClean="0">
                <a:solidFill>
                  <a:srgbClr val="7F7F7F"/>
                </a:solidFill>
              </a:rPr>
              <a:t>No</a:t>
            </a:r>
            <a:endParaRPr lang="en-US" sz="1400" b="1" i="1" dirty="0" smtClean="0">
              <a:solidFill>
                <a:srgbClr val="7F7F7F"/>
              </a:solidFill>
            </a:endParaRPr>
          </a:p>
        </p:txBody>
      </p:sp>
      <p:sp>
        <p:nvSpPr>
          <p:cNvPr id="24" name="TextBox 23"/>
          <p:cNvSpPr txBox="1"/>
          <p:nvPr/>
        </p:nvSpPr>
        <p:spPr>
          <a:xfrm>
            <a:off x="777812" y="3421312"/>
            <a:ext cx="2121510" cy="30708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300" b="1" dirty="0" smtClean="0">
                <a:solidFill>
                  <a:srgbClr val="3EAD92"/>
                </a:solidFill>
              </a:rPr>
              <a:t>Yes, 2-3 times a week </a:t>
            </a:r>
            <a:endParaRPr lang="en-US" sz="1300" b="1" i="1" dirty="0" smtClean="0">
              <a:solidFill>
                <a:srgbClr val="3EAD92"/>
              </a:solidFill>
            </a:endParaRPr>
          </a:p>
        </p:txBody>
      </p:sp>
      <p:sp>
        <p:nvSpPr>
          <p:cNvPr id="25" name="TextBox 24"/>
          <p:cNvSpPr txBox="1"/>
          <p:nvPr/>
        </p:nvSpPr>
        <p:spPr>
          <a:xfrm>
            <a:off x="777812" y="4821868"/>
            <a:ext cx="2121510" cy="30708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300" b="1" dirty="0" smtClean="0">
                <a:solidFill>
                  <a:srgbClr val="03522D"/>
                </a:solidFill>
              </a:rPr>
              <a:t>Yes, many times per day</a:t>
            </a:r>
            <a:endParaRPr lang="en-US" sz="1300" b="1" i="1" dirty="0" smtClean="0">
              <a:solidFill>
                <a:srgbClr val="03522D"/>
              </a:solidFill>
            </a:endParaRPr>
          </a:p>
        </p:txBody>
      </p:sp>
      <p:sp>
        <p:nvSpPr>
          <p:cNvPr id="36" name="Oval 20"/>
          <p:cNvSpPr>
            <a:spLocks noChangeArrowheads="1"/>
          </p:cNvSpPr>
          <p:nvPr/>
        </p:nvSpPr>
        <p:spPr bwMode="auto">
          <a:xfrm>
            <a:off x="5721082" y="3209912"/>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400" b="1" i="1" dirty="0" smtClean="0">
                <a:solidFill>
                  <a:srgbClr val="E71C57"/>
                </a:solidFill>
              </a:rPr>
              <a:t>-14pp</a:t>
            </a:r>
            <a:endParaRPr lang="en-US" sz="1400" b="1" i="1" dirty="0">
              <a:solidFill>
                <a:srgbClr val="E71C57"/>
              </a:solidFill>
            </a:endParaRPr>
          </a:p>
        </p:txBody>
      </p:sp>
      <p:sp>
        <p:nvSpPr>
          <p:cNvPr id="47" name="ee4pFootnotes"/>
          <p:cNvSpPr>
            <a:spLocks noChangeArrowheads="1"/>
          </p:cNvSpPr>
          <p:nvPr/>
        </p:nvSpPr>
        <p:spPr bwMode="auto">
          <a:xfrm>
            <a:off x="629999" y="6253194"/>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1. Rest of the World </a:t>
            </a: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
        <p:nvSpPr>
          <p:cNvPr id="48" name="NavigationTriangle"/>
          <p:cNvSpPr/>
          <p:nvPr/>
        </p:nvSpPr>
        <p:spPr>
          <a:xfrm rot="16200000">
            <a:off x="11116165" y="-21446"/>
            <a:ext cx="1054387" cy="1097280"/>
          </a:xfrm>
          <a:prstGeom prst="triangle">
            <a:avLst>
              <a:gd name="adj" fmla="val 100000"/>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1" name="Oval 50"/>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6</a:t>
            </a:r>
            <a:endParaRPr lang="en-US" sz="1200" b="1" kern="0" dirty="0">
              <a:solidFill>
                <a:schemeClr val="accent5"/>
              </a:solidFill>
            </a:endParaRPr>
          </a:p>
        </p:txBody>
      </p:sp>
      <p:sp>
        <p:nvSpPr>
          <p:cNvPr id="52" name="TextBox 51"/>
          <p:cNvSpPr txBox="1"/>
          <p:nvPr/>
        </p:nvSpPr>
        <p:spPr>
          <a:xfrm>
            <a:off x="9844120" y="92252"/>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FFFFFF"/>
                </a:solidFill>
              </a:rPr>
              <a:t>Social media</a:t>
            </a:r>
          </a:p>
        </p:txBody>
      </p:sp>
      <p:sp>
        <p:nvSpPr>
          <p:cNvPr id="53" name="TextBox 52"/>
          <p:cNvSpPr txBox="1"/>
          <p:nvPr/>
        </p:nvSpPr>
        <p:spPr>
          <a:xfrm>
            <a:off x="777812" y="3810509"/>
            <a:ext cx="2121510" cy="30708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300" b="1" dirty="0" smtClean="0">
                <a:solidFill>
                  <a:schemeClr val="accent2"/>
                </a:solidFill>
              </a:rPr>
              <a:t>Yes, once a day</a:t>
            </a:r>
            <a:endParaRPr lang="en-US" sz="1300" b="1" i="1" dirty="0" smtClean="0">
              <a:solidFill>
                <a:schemeClr val="accent2"/>
              </a:solidFill>
            </a:endParaRPr>
          </a:p>
        </p:txBody>
      </p:sp>
      <p:sp>
        <p:nvSpPr>
          <p:cNvPr id="55" name="TextBox 54"/>
          <p:cNvSpPr txBox="1"/>
          <p:nvPr/>
        </p:nvSpPr>
        <p:spPr>
          <a:xfrm>
            <a:off x="777812" y="3242024"/>
            <a:ext cx="2121510" cy="30708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300" b="1" dirty="0" smtClean="0">
                <a:solidFill>
                  <a:srgbClr val="29BA74"/>
                </a:solidFill>
              </a:rPr>
              <a:t>Yes, once a week or less</a:t>
            </a:r>
            <a:endParaRPr lang="en-US" sz="1300" b="1" i="1" dirty="0" smtClean="0">
              <a:solidFill>
                <a:srgbClr val="29BA74"/>
              </a:solidFill>
            </a:endParaRPr>
          </a:p>
        </p:txBody>
      </p:sp>
      <p:cxnSp>
        <p:nvCxnSpPr>
          <p:cNvPr id="65" name="Straight Connector 64"/>
          <p:cNvCxnSpPr/>
          <p:nvPr>
            <p:custDataLst>
              <p:tags r:id="rId6"/>
            </p:custDataLst>
          </p:nvPr>
        </p:nvCxnSpPr>
        <p:spPr bwMode="gray">
          <a:xfrm>
            <a:off x="3803650" y="4210050"/>
            <a:ext cx="952500" cy="3111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custDataLst>
              <p:tags r:id="rId7"/>
            </p:custDataLst>
          </p:nvPr>
        </p:nvCxnSpPr>
        <p:spPr bwMode="gray">
          <a:xfrm>
            <a:off x="3803650" y="3727450"/>
            <a:ext cx="952500" cy="39370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custDataLst>
              <p:tags r:id="rId8"/>
            </p:custDataLst>
          </p:nvPr>
        </p:nvCxnSpPr>
        <p:spPr bwMode="gray">
          <a:xfrm>
            <a:off x="3803650" y="3136900"/>
            <a:ext cx="95250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custDataLst>
              <p:tags r:id="rId9"/>
            </p:custDataLst>
          </p:nvPr>
        </p:nvCxnSpPr>
        <p:spPr bwMode="gray">
          <a:xfrm>
            <a:off x="3803650" y="3327400"/>
            <a:ext cx="952500" cy="3619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custDataLst>
              <p:tags r:id="rId10"/>
            </p:custDataLst>
          </p:nvPr>
        </p:nvCxnSpPr>
        <p:spPr bwMode="gray">
          <a:xfrm>
            <a:off x="3803650" y="3422650"/>
            <a:ext cx="952500" cy="4508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66" name="Object 65"/>
          <p:cNvGraphicFramePr>
            <a:graphicFrameLocks/>
          </p:cNvGraphicFramePr>
          <p:nvPr>
            <p:custDataLst>
              <p:tags r:id="rId11"/>
            </p:custDataLst>
            <p:extLst/>
          </p:nvPr>
        </p:nvGraphicFramePr>
        <p:xfrm>
          <a:off x="2298700" y="2971800"/>
          <a:ext cx="3949544" cy="2997154"/>
        </p:xfrm>
        <a:graphic>
          <a:graphicData uri="http://schemas.openxmlformats.org/presentationml/2006/ole">
            <mc:AlternateContent xmlns:mc="http://schemas.openxmlformats.org/markup-compatibility/2006">
              <mc:Choice xmlns:v="urn:schemas-microsoft-com:vml" Requires="v">
                <p:oleObj spid="_x0000_s1261582" name="Chart" r:id="rId21" imgW="3952943" imgH="3000375" progId="MSGraph.Chart.8">
                  <p:embed followColorScheme="full"/>
                </p:oleObj>
              </mc:Choice>
              <mc:Fallback>
                <p:oleObj name="Chart" r:id="rId21" imgW="3952943" imgH="3000375" progId="MSGraph.Chart.8">
                  <p:embed followColorScheme="full"/>
                  <p:pic>
                    <p:nvPicPr>
                      <p:cNvPr id="0" name=""/>
                      <p:cNvPicPr/>
                      <p:nvPr/>
                    </p:nvPicPr>
                    <p:blipFill>
                      <a:blip r:embed="rId22"/>
                      <a:stretch>
                        <a:fillRect/>
                      </a:stretch>
                    </p:blipFill>
                    <p:spPr>
                      <a:xfrm>
                        <a:off x="2298700" y="2971800"/>
                        <a:ext cx="3949544" cy="2997154"/>
                      </a:xfrm>
                      <a:prstGeom prst="rect">
                        <a:avLst/>
                      </a:prstGeom>
                    </p:spPr>
                  </p:pic>
                </p:oleObj>
              </mc:Fallback>
            </mc:AlternateContent>
          </a:graphicData>
        </a:graphic>
      </p:graphicFrame>
      <p:sp>
        <p:nvSpPr>
          <p:cNvPr id="68" name="Text Placeholder 3"/>
          <p:cNvSpPr>
            <a:spLocks noGrp="1"/>
          </p:cNvSpPr>
          <p:nvPr>
            <p:custDataLst>
              <p:tags r:id="rId12"/>
            </p:custDataLst>
          </p:nvPr>
        </p:nvSpPr>
        <p:spPr bwMode="gray">
          <a:xfrm>
            <a:off x="5065713" y="3890963"/>
            <a:ext cx="2444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1C60913-BA6D-4CB6-B85D-223449B20A57}" type="datetime'''''''''''''''''''''''''''9%'''''''''''''''''''">
              <a:rPr lang="en-US" altLang="en-US" sz="1400">
                <a:solidFill>
                  <a:schemeClr val="bg1"/>
                </a:solidFill>
              </a:rPr>
              <a:pPr/>
              <a:t>9%</a:t>
            </a:fld>
            <a:endParaRPr lang="en-US" sz="1400" dirty="0">
              <a:solidFill>
                <a:schemeClr val="bg1"/>
              </a:solidFill>
              <a:sym typeface="+mn-lt"/>
            </a:endParaRPr>
          </a:p>
        </p:txBody>
      </p:sp>
      <p:sp>
        <p:nvSpPr>
          <p:cNvPr id="69" name="Text Placeholder 3"/>
          <p:cNvSpPr>
            <a:spLocks noGrp="1"/>
          </p:cNvSpPr>
          <p:nvPr>
            <p:custDataLst>
              <p:tags r:id="rId13"/>
            </p:custDataLst>
          </p:nvPr>
        </p:nvSpPr>
        <p:spPr bwMode="gray">
          <a:xfrm>
            <a:off x="5065713" y="3675063"/>
            <a:ext cx="2444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07D0973-4BFF-4991-B420-4E5A01ABC6C7}" type="datetime'''''''7''''%'''''''''''''''">
              <a:rPr lang="en-US" altLang="en-US" sz="1400">
                <a:solidFill>
                  <a:schemeClr val="bg1"/>
                </a:solidFill>
              </a:rPr>
              <a:pPr/>
              <a:t>7%</a:t>
            </a:fld>
            <a:endParaRPr lang="en-US" sz="1400" dirty="0">
              <a:solidFill>
                <a:schemeClr val="bg1"/>
              </a:solidFill>
              <a:sym typeface="+mn-lt"/>
            </a:endParaRPr>
          </a:p>
        </p:txBody>
      </p:sp>
      <p:sp>
        <p:nvSpPr>
          <p:cNvPr id="70" name="Text Placeholder 3"/>
          <p:cNvSpPr>
            <a:spLocks noGrp="1"/>
          </p:cNvSpPr>
          <p:nvPr>
            <p:custDataLst>
              <p:tags r:id="rId14"/>
            </p:custDataLst>
          </p:nvPr>
        </p:nvSpPr>
        <p:spPr bwMode="gray">
          <a:xfrm>
            <a:off x="5019675" y="3306763"/>
            <a:ext cx="3381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B64E526-E80F-4B2C-B1A1-611EE834060C}" type="datetime'''''''''''''''''''''''''''''''''''''''''2''''1''''%'''">
              <a:rPr lang="en-US" altLang="en-US" sz="1400">
                <a:solidFill>
                  <a:schemeClr val="bg1"/>
                </a:solidFill>
              </a:rPr>
              <a:pPr/>
              <a:t>21%</a:t>
            </a:fld>
            <a:endParaRPr lang="en-US" sz="1400" dirty="0">
              <a:solidFill>
                <a:schemeClr val="bg1"/>
              </a:solidFill>
              <a:sym typeface="+mn-lt"/>
            </a:endParaRPr>
          </a:p>
        </p:txBody>
      </p:sp>
      <p:sp>
        <p:nvSpPr>
          <p:cNvPr id="72" name="Text Placeholder 3"/>
          <p:cNvSpPr>
            <a:spLocks noGrp="1"/>
          </p:cNvSpPr>
          <p:nvPr>
            <p:custDataLst>
              <p:tags r:id="rId15"/>
            </p:custDataLst>
          </p:nvPr>
        </p:nvSpPr>
        <p:spPr bwMode="gray">
          <a:xfrm>
            <a:off x="3033713" y="3268663"/>
            <a:ext cx="244475" cy="212725"/>
          </a:xfrm>
          <a:prstGeom prst="rect">
            <a:avLst/>
          </a:prstGeom>
          <a:solidFill>
            <a:srgbClr val="29BA74"/>
          </a:solidFill>
        </p:spPr>
        <p:txBody>
          <a:bodyPr vert="horz" wrap="none" lIns="22225" tIns="0" rIns="222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E5A4F5E-3206-4C52-AD5B-70EC10DADEF8}" type="datetime'4''''''''''''%'''''''''''''''''''''''''''''''''''''''''''''''">
              <a:rPr lang="en-US" altLang="en-US" sz="1400">
                <a:solidFill>
                  <a:schemeClr val="bg1"/>
                </a:solidFill>
              </a:rPr>
              <a:pPr/>
              <a:t>4%</a:t>
            </a:fld>
            <a:endParaRPr lang="en-US" sz="1400" dirty="0">
              <a:solidFill>
                <a:schemeClr val="bg1"/>
              </a:solidFill>
              <a:sym typeface="+mn-lt"/>
            </a:endParaRPr>
          </a:p>
        </p:txBody>
      </p:sp>
      <p:sp>
        <p:nvSpPr>
          <p:cNvPr id="74" name="Oval 20"/>
          <p:cNvSpPr>
            <a:spLocks noChangeArrowheads="1"/>
          </p:cNvSpPr>
          <p:nvPr/>
        </p:nvSpPr>
        <p:spPr bwMode="auto">
          <a:xfrm>
            <a:off x="5721082" y="4694202"/>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400" b="1" i="1" dirty="0" smtClean="0">
                <a:solidFill>
                  <a:srgbClr val="29BA74"/>
                </a:solidFill>
              </a:rPr>
              <a:t>+14pp</a:t>
            </a:r>
            <a:endParaRPr lang="en-US" sz="1400" b="1" i="1" dirty="0">
              <a:solidFill>
                <a:srgbClr val="29BA74"/>
              </a:solidFill>
            </a:endParaRPr>
          </a:p>
        </p:txBody>
      </p:sp>
      <p:cxnSp>
        <p:nvCxnSpPr>
          <p:cNvPr id="75" name="Straight Connector 74"/>
          <p:cNvCxnSpPr/>
          <p:nvPr/>
        </p:nvCxnSpPr>
        <p:spPr>
          <a:xfrm rot="5400000" flipH="1">
            <a:off x="5057507" y="4924270"/>
            <a:ext cx="1548000" cy="0"/>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flipH="1">
            <a:off x="5579507" y="3419933"/>
            <a:ext cx="504000" cy="0"/>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202019" y="131021"/>
            <a:ext cx="1435178" cy="427981"/>
            <a:chOff x="202019" y="131021"/>
            <a:chExt cx="1435178" cy="427981"/>
          </a:xfrm>
        </p:grpSpPr>
        <p:sp>
          <p:nvSpPr>
            <p:cNvPr id="77"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79" name="flag_china"/>
            <p:cNvPicPr>
              <a:picLocks noChangeAspect="1" noChangeArrowheads="1"/>
            </p:cNvPicPr>
            <p:nvPr/>
          </p:nvPicPr>
          <p:blipFill rotWithShape="1">
            <a:blip r:embed="rId20"/>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grpSp>
        <p:nvGrpSpPr>
          <p:cNvPr id="4" name="Group 3"/>
          <p:cNvGrpSpPr/>
          <p:nvPr/>
        </p:nvGrpSpPr>
        <p:grpSpPr>
          <a:xfrm>
            <a:off x="1804437" y="1771329"/>
            <a:ext cx="5173099" cy="328503"/>
            <a:chOff x="1751274" y="1760696"/>
            <a:chExt cx="5173099" cy="328503"/>
          </a:xfrm>
        </p:grpSpPr>
        <p:sp>
          <p:nvSpPr>
            <p:cNvPr id="82" name="Rettangolo 36"/>
            <p:cNvSpPr>
              <a:spLocks noChangeArrowheads="1"/>
            </p:cNvSpPr>
            <p:nvPr/>
          </p:nvSpPr>
          <p:spPr bwMode="auto">
            <a:xfrm>
              <a:off x="1992373" y="1760696"/>
              <a:ext cx="4932000" cy="324000"/>
            </a:xfrm>
            <a:prstGeom prst="rect">
              <a:avLst/>
            </a:prstGeom>
            <a:noFill/>
            <a:ln w="9525">
              <a:solidFill>
                <a:schemeClr val="bg2">
                  <a:lumMod val="75000"/>
                </a:schemeClr>
              </a:solidFill>
              <a:prstDash val="dash"/>
              <a:miter lim="800000"/>
              <a:headEnd/>
              <a:tailEnd/>
            </a:ln>
          </p:spPr>
          <p:txBody>
            <a:bodyPr wrap="square">
              <a:noAutofit/>
            </a:bodyPr>
            <a:lstStyle/>
            <a:p>
              <a:pPr algn="ctr">
                <a:spcBef>
                  <a:spcPct val="50000"/>
                </a:spcBef>
              </a:pPr>
              <a:r>
                <a:rPr lang="en-US" sz="1400" b="1" i="1" dirty="0" smtClean="0">
                  <a:solidFill>
                    <a:srgbClr val="575757"/>
                  </a:solidFill>
                  <a:cs typeface="Arial" pitchFamily="34" charset="0"/>
                </a:rPr>
                <a:t>Do </a:t>
              </a:r>
              <a:r>
                <a:rPr lang="en-US" sz="1400" b="1" i="1" dirty="0">
                  <a:solidFill>
                    <a:srgbClr val="575757"/>
                  </a:solidFill>
                  <a:cs typeface="Arial" pitchFamily="34" charset="0"/>
                </a:rPr>
                <a:t>you use Social Media to interact with luxury brands</a:t>
              </a:r>
              <a:r>
                <a:rPr lang="en-US" sz="1400" b="1" i="1" dirty="0" smtClean="0">
                  <a:solidFill>
                    <a:srgbClr val="575757"/>
                  </a:solidFill>
                  <a:cs typeface="Arial" pitchFamily="34" charset="0"/>
                </a:rPr>
                <a:t>?</a:t>
              </a:r>
              <a:endParaRPr lang="en-US" sz="1400" b="1" i="1" dirty="0">
                <a:solidFill>
                  <a:srgbClr val="575757"/>
                </a:solidFill>
                <a:cs typeface="Arial" pitchFamily="34" charset="0"/>
              </a:endParaRPr>
            </a:p>
          </p:txBody>
        </p:sp>
        <p:grpSp>
          <p:nvGrpSpPr>
            <p:cNvPr id="83" name="Group 82"/>
            <p:cNvGrpSpPr/>
            <p:nvPr/>
          </p:nvGrpSpPr>
          <p:grpSpPr>
            <a:xfrm>
              <a:off x="1751274" y="1765199"/>
              <a:ext cx="216000" cy="324000"/>
              <a:chOff x="2203793" y="1606935"/>
              <a:chExt cx="317817" cy="489671"/>
            </a:xfrm>
          </p:grpSpPr>
          <p:sp>
            <p:nvSpPr>
              <p:cNvPr id="84" name="Rettangolo 36"/>
              <p:cNvSpPr>
                <a:spLocks noChangeAspect="1" noChangeArrowheads="1"/>
              </p:cNvSpPr>
              <p:nvPr/>
            </p:nvSpPr>
            <p:spPr bwMode="auto">
              <a:xfrm>
                <a:off x="2203793" y="1606935"/>
                <a:ext cx="317817" cy="489671"/>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85" name="Freeform 37"/>
              <p:cNvSpPr>
                <a:spLocks noEditPoints="1"/>
              </p:cNvSpPr>
              <p:nvPr/>
            </p:nvSpPr>
            <p:spPr bwMode="auto">
              <a:xfrm>
                <a:off x="2300266" y="1714778"/>
                <a:ext cx="141265"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spTree>
    <p:custDataLst>
      <p:tags r:id="rId2"/>
    </p:custDataLst>
    <p:extLst>
      <p:ext uri="{BB962C8B-B14F-4D97-AF65-F5344CB8AC3E}">
        <p14:creationId xmlns:p14="http://schemas.microsoft.com/office/powerpoint/2010/main" val="3355998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2610"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4"/>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dirty="0" err="1" smtClean="0">
              <a:solidFill>
                <a:srgbClr val="FFFFFF"/>
              </a:solidFill>
              <a:latin typeface="Trebuchet MS" panose="020B0603020202020204" pitchFamily="34" charset="0"/>
              <a:sym typeface="Trebuchet MS" panose="020B0603020202020204" pitchFamily="34" charset="0"/>
            </a:endParaRPr>
          </a:p>
        </p:txBody>
      </p:sp>
      <p:sp>
        <p:nvSpPr>
          <p:cNvPr id="5" name="ee4pContent2"/>
          <p:cNvSpPr txBox="1"/>
          <p:nvPr>
            <p:custDataLst>
              <p:tags r:id="rId5"/>
            </p:custDataLst>
          </p:nvPr>
        </p:nvSpPr>
        <p:spPr>
          <a:xfrm>
            <a:off x="8659681" y="1785600"/>
            <a:ext cx="3096000" cy="3286800"/>
          </a:xfrm>
          <a:prstGeom prst="rect">
            <a:avLst/>
          </a:prstGeom>
          <a:ln cap="rnd">
            <a:noFill/>
          </a:ln>
        </p:spPr>
        <p:txBody>
          <a:bodyPr vert="horz" wrap="square" lIns="0" tIns="0" rIns="0" bIns="0" rtlCol="0" anchor="ctr">
            <a:noAutofit/>
          </a:bodyPr>
          <a:lstStyle>
            <a:lvl1pPr lvl="0" indent="0">
              <a:lnSpc>
                <a:spcPct val="100000"/>
              </a:lnSpc>
              <a:spcBef>
                <a:spcPts val="0"/>
              </a:spcBef>
              <a:spcAft>
                <a:spcPts val="0"/>
              </a:spcAft>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solidFill>
                  <a:schemeClr val="bg1"/>
                </a:solidFill>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bg1"/>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solidFill>
                  <a:schemeClr val="bg1"/>
                </a:solidFill>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bg1"/>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bg1"/>
                </a:solidFill>
                <a:latin typeface="Trebuchet MS" panose="020B0603020202020204" pitchFamily="34" charset="0"/>
                <a:sym typeface="Trebuchet MS" panose="020B0603020202020204" pitchFamily="34" charset="0"/>
              </a:defRPr>
            </a:lvl9pPr>
          </a:lstStyle>
          <a:p>
            <a:r>
              <a:rPr lang="en-US" dirty="0" smtClean="0">
                <a:latin typeface="+mn-lt"/>
              </a:rPr>
              <a:t>Social Media &amp; Influencers' relevance driven not only by consumers but also by the ecosystem and by investments from platforms</a:t>
            </a:r>
          </a:p>
          <a:p>
            <a:endParaRPr lang="en-US" dirty="0">
              <a:latin typeface="+mn-lt"/>
            </a:endParaRPr>
          </a:p>
          <a:p>
            <a:r>
              <a:rPr lang="en-US" dirty="0" smtClean="0">
                <a:latin typeface="+mn-lt"/>
              </a:rPr>
              <a:t>It will be key for Luxury brands to partner with Social Media platform</a:t>
            </a:r>
            <a:endParaRPr lang="en-US" dirty="0">
              <a:latin typeface="+mn-lt"/>
            </a:endParaRPr>
          </a:p>
        </p:txBody>
      </p:sp>
      <p:sp>
        <p:nvSpPr>
          <p:cNvPr id="2" name="Title 1"/>
          <p:cNvSpPr>
            <a:spLocks noGrp="1"/>
          </p:cNvSpPr>
          <p:nvPr>
            <p:ph type="title"/>
          </p:nvPr>
        </p:nvSpPr>
        <p:spPr>
          <a:xfrm>
            <a:off x="630000" y="622800"/>
            <a:ext cx="7396516" cy="941796"/>
          </a:xfrm>
          <a:ln cap="rnd">
            <a:noFill/>
          </a:ln>
        </p:spPr>
        <p:txBody>
          <a:bodyPr/>
          <a:lstStyle/>
          <a:p>
            <a:r>
              <a:rPr lang="en-US" dirty="0" smtClean="0"/>
              <a:t>Within online sources, Brand Social </a:t>
            </a:r>
            <a:r>
              <a:rPr lang="en-US" dirty="0"/>
              <a:t>Media </a:t>
            </a:r>
            <a:r>
              <a:rPr lang="en-US" dirty="0" smtClean="0"/>
              <a:t>1</a:t>
            </a:r>
            <a:r>
              <a:rPr lang="en-US" baseline="30000" dirty="0" smtClean="0"/>
              <a:t>st</a:t>
            </a:r>
            <a:r>
              <a:rPr lang="en-US" dirty="0" smtClean="0"/>
              <a:t>, influencers 3</a:t>
            </a:r>
            <a:r>
              <a:rPr lang="en-US" baseline="30000" dirty="0" smtClean="0"/>
              <a:t>rd</a:t>
            </a:r>
            <a:endParaRPr lang="en-US" dirty="0">
              <a:latin typeface="+mj-lt"/>
            </a:endParaRPr>
          </a:p>
        </p:txBody>
      </p:sp>
      <p:sp>
        <p:nvSpPr>
          <p:cNvPr id="7" name="TextBox 6"/>
          <p:cNvSpPr txBox="1"/>
          <p:nvPr/>
        </p:nvSpPr>
        <p:spPr>
          <a:xfrm>
            <a:off x="1346200" y="2555240"/>
            <a:ext cx="4798818"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True-Luxury Global Consumers</a:t>
            </a:r>
            <a:endParaRPr lang="en-US" dirty="0">
              <a:solidFill>
                <a:srgbClr val="29BA74"/>
              </a:solidFill>
              <a:latin typeface="Trebuchet MS" panose="020B0603020202020204" pitchFamily="34" charset="0"/>
            </a:endParaRPr>
          </a:p>
        </p:txBody>
      </p:sp>
      <p:sp>
        <p:nvSpPr>
          <p:cNvPr id="8" name="TextBox 7"/>
          <p:cNvSpPr txBox="1"/>
          <p:nvPr/>
        </p:nvSpPr>
        <p:spPr>
          <a:xfrm>
            <a:off x="6126163" y="2555240"/>
            <a:ext cx="1900352"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Chinese</a:t>
            </a:r>
            <a:endParaRPr lang="en-US" dirty="0">
              <a:solidFill>
                <a:srgbClr val="29BA74"/>
              </a:solidFill>
              <a:latin typeface="Trebuchet MS" panose="020B0603020202020204" pitchFamily="34" charset="0"/>
            </a:endParaRPr>
          </a:p>
        </p:txBody>
      </p:sp>
      <p:graphicFrame>
        <p:nvGraphicFramePr>
          <p:cNvPr id="9" name="Object 8"/>
          <p:cNvGraphicFramePr>
            <a:graphicFrameLocks/>
          </p:cNvGraphicFramePr>
          <p:nvPr>
            <p:custDataLst>
              <p:tags r:id="rId6"/>
            </p:custDataLst>
            <p:extLst/>
          </p:nvPr>
        </p:nvGraphicFramePr>
        <p:xfrm>
          <a:off x="3022600" y="2908300"/>
          <a:ext cx="2101838" cy="3670212"/>
        </p:xfrm>
        <a:graphic>
          <a:graphicData uri="http://schemas.openxmlformats.org/presentationml/2006/ole">
            <mc:AlternateContent xmlns:mc="http://schemas.openxmlformats.org/markup-compatibility/2006">
              <mc:Choice xmlns:v="urn:schemas-microsoft-com:vml" Requires="v">
                <p:oleObj spid="_x0000_s1262611" name="Chart" r:id="rId36" imgW="2101838" imgH="3670212" progId="MSGraph.Chart.8">
                  <p:embed followColorScheme="full"/>
                </p:oleObj>
              </mc:Choice>
              <mc:Fallback>
                <p:oleObj name="Chart" r:id="rId36" imgW="2101838" imgH="3670212" progId="MSGraph.Chart.8">
                  <p:embed followColorScheme="full"/>
                  <p:pic>
                    <p:nvPicPr>
                      <p:cNvPr id="0" name=""/>
                      <p:cNvPicPr/>
                      <p:nvPr/>
                    </p:nvPicPr>
                    <p:blipFill>
                      <a:blip r:embed="rId37"/>
                      <a:stretch>
                        <a:fillRect/>
                      </a:stretch>
                    </p:blipFill>
                    <p:spPr>
                      <a:xfrm>
                        <a:off x="3022600" y="2908300"/>
                        <a:ext cx="2101838" cy="3670212"/>
                      </a:xfrm>
                      <a:prstGeom prst="rect">
                        <a:avLst/>
                      </a:prstGeom>
                    </p:spPr>
                  </p:pic>
                </p:oleObj>
              </mc:Fallback>
            </mc:AlternateContent>
          </a:graphicData>
        </a:graphic>
      </p:graphicFrame>
      <p:sp>
        <p:nvSpPr>
          <p:cNvPr id="11" name="Text Placeholder 3"/>
          <p:cNvSpPr>
            <a:spLocks noGrp="1"/>
          </p:cNvSpPr>
          <p:nvPr>
            <p:custDataLst>
              <p:tags r:id="rId7"/>
            </p:custDataLst>
          </p:nvPr>
        </p:nvSpPr>
        <p:spPr bwMode="gray">
          <a:xfrm>
            <a:off x="171450" y="4011613"/>
            <a:ext cx="28829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05231BA-0426-4465-964C-9BC92F86B387}" type="datetime'Adverti''si''ng or ''art''''i''cles in ''online'' magaz''ines'">
              <a:rPr lang="en-US" altLang="en-US"/>
              <a:pPr/>
              <a:t>Advertising or articles in online magazines</a:t>
            </a:fld>
            <a:endParaRPr lang="en-US" dirty="0">
              <a:sym typeface="+mn-lt"/>
            </a:endParaRPr>
          </a:p>
        </p:txBody>
      </p:sp>
      <p:sp>
        <p:nvSpPr>
          <p:cNvPr id="12" name="Text Placeholder 3"/>
          <p:cNvSpPr>
            <a:spLocks noGrp="1"/>
          </p:cNvSpPr>
          <p:nvPr>
            <p:custDataLst>
              <p:tags r:id="rId8"/>
            </p:custDataLst>
          </p:nvPr>
        </p:nvSpPr>
        <p:spPr bwMode="gray">
          <a:xfrm>
            <a:off x="2220913" y="5307013"/>
            <a:ext cx="83343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F53BCFD1-CBBB-49CC-A4DD-A3FA471D4ABF}" type="datetime'''''''''''''''O''nlin''e'''''''''''''' ''''''''bl''og''''s'''">
              <a:rPr lang="en-US" altLang="en-US"/>
              <a:pPr/>
              <a:t>Online blogs</a:t>
            </a:fld>
            <a:endParaRPr lang="en-US" dirty="0">
              <a:sym typeface="+mn-lt"/>
            </a:endParaRPr>
          </a:p>
        </p:txBody>
      </p:sp>
      <p:sp>
        <p:nvSpPr>
          <p:cNvPr id="22" name="Text Placeholder 3"/>
          <p:cNvSpPr>
            <a:spLocks noGrp="1"/>
          </p:cNvSpPr>
          <p:nvPr>
            <p:custDataLst>
              <p:tags r:id="rId9"/>
            </p:custDataLst>
          </p:nvPr>
        </p:nvSpPr>
        <p:spPr bwMode="gray">
          <a:xfrm>
            <a:off x="3689350" y="57388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D609FBF3-850C-4527-A866-58E5557F7B16}" type="datetime'''''''''''''''''''''''''''''''''''''1''''''''''''1%'">
              <a:rPr lang="en-US" altLang="en-US"/>
              <a:pPr/>
              <a:t>11%</a:t>
            </a:fld>
            <a:endParaRPr lang="en-US" dirty="0">
              <a:sym typeface="+mn-lt"/>
            </a:endParaRPr>
          </a:p>
        </p:txBody>
      </p:sp>
      <p:sp>
        <p:nvSpPr>
          <p:cNvPr id="21" name="Text Placeholder 3"/>
          <p:cNvSpPr>
            <a:spLocks noGrp="1"/>
          </p:cNvSpPr>
          <p:nvPr>
            <p:custDataLst>
              <p:tags r:id="rId10"/>
            </p:custDataLst>
          </p:nvPr>
        </p:nvSpPr>
        <p:spPr bwMode="gray">
          <a:xfrm>
            <a:off x="3771900" y="53070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94B7D988-1E95-4386-BA22-88AB2BCBDD3B}" type="datetime'1''''''''''''''''''''''2''''''''''''''''''%'''''''''''''">
              <a:rPr lang="en-US" altLang="en-US"/>
              <a:pPr/>
              <a:t>12%</a:t>
            </a:fld>
            <a:endParaRPr lang="en-US" dirty="0">
              <a:sym typeface="+mn-lt"/>
            </a:endParaRPr>
          </a:p>
        </p:txBody>
      </p:sp>
      <p:sp>
        <p:nvSpPr>
          <p:cNvPr id="19" name="Text Placeholder 3"/>
          <p:cNvSpPr>
            <a:spLocks noGrp="1"/>
          </p:cNvSpPr>
          <p:nvPr>
            <p:custDataLst>
              <p:tags r:id="rId11"/>
            </p:custDataLst>
          </p:nvPr>
        </p:nvSpPr>
        <p:spPr bwMode="gray">
          <a:xfrm>
            <a:off x="347663" y="4875213"/>
            <a:ext cx="27066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B23849E6-25A9-46AA-834F-0A05DA91B5DC}" type="datetime'''Di''gi''''tal ''c''om''m''uni''cation fro''m the br''a''nd'">
              <a:rPr lang="en-US" altLang="en-US" smtClean="0"/>
              <a:pPr/>
              <a:t>Digital communication from the brand</a:t>
            </a:fld>
            <a:r>
              <a:rPr lang="en-US" altLang="en-US" baseline="30000" dirty="0" smtClean="0"/>
              <a:t>1</a:t>
            </a:r>
            <a:r>
              <a:rPr lang="en-US" altLang="en-US" dirty="0" smtClean="0"/>
              <a:t> </a:t>
            </a:r>
            <a:endParaRPr lang="en-US" dirty="0">
              <a:sym typeface="+mn-lt"/>
            </a:endParaRPr>
          </a:p>
        </p:txBody>
      </p:sp>
      <p:sp>
        <p:nvSpPr>
          <p:cNvPr id="20" name="Text Placeholder 3"/>
          <p:cNvSpPr>
            <a:spLocks noGrp="1"/>
          </p:cNvSpPr>
          <p:nvPr>
            <p:custDataLst>
              <p:tags r:id="rId12"/>
            </p:custDataLst>
          </p:nvPr>
        </p:nvSpPr>
        <p:spPr bwMode="gray">
          <a:xfrm>
            <a:off x="863600" y="4443413"/>
            <a:ext cx="21907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9FEB1F71-DF53-46B1-920A-D7C331D8D7AF}" type="datetime'In''fl''uen''cers'' and ''fash''ion b''l''ogg''''e''rs'">
              <a:rPr lang="en-US" altLang="en-US"/>
              <a:pPr/>
              <a:t>Influencers and fashion bloggers</a:t>
            </a:fld>
            <a:endParaRPr lang="en-US" dirty="0">
              <a:sym typeface="+mn-lt"/>
            </a:endParaRPr>
          </a:p>
        </p:txBody>
      </p:sp>
      <p:sp>
        <p:nvSpPr>
          <p:cNvPr id="24" name="Text Placeholder 3"/>
          <p:cNvSpPr>
            <a:spLocks noGrp="1"/>
          </p:cNvSpPr>
          <p:nvPr>
            <p:custDataLst>
              <p:tags r:id="rId13"/>
            </p:custDataLst>
          </p:nvPr>
        </p:nvSpPr>
        <p:spPr bwMode="gray">
          <a:xfrm>
            <a:off x="3816350" y="48752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273F3C72-C822-4274-BE6B-0065D4307347}" type="datetime'''''''1''''''''''''''''''''''3''''''''''''''%'''">
              <a:rPr lang="en-US" altLang="en-US"/>
              <a:pPr/>
              <a:t>13%</a:t>
            </a:fld>
            <a:endParaRPr lang="en-US" dirty="0">
              <a:sym typeface="+mn-lt"/>
            </a:endParaRPr>
          </a:p>
        </p:txBody>
      </p:sp>
      <p:sp>
        <p:nvSpPr>
          <p:cNvPr id="25" name="Text Placeholder 3"/>
          <p:cNvSpPr>
            <a:spLocks noGrp="1"/>
          </p:cNvSpPr>
          <p:nvPr>
            <p:custDataLst>
              <p:tags r:id="rId14"/>
            </p:custDataLst>
          </p:nvPr>
        </p:nvSpPr>
        <p:spPr bwMode="gray">
          <a:xfrm>
            <a:off x="3810000" y="44434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27297D00-B552-447C-AEAE-CD5ADF341FB5}" type="datetime'1''''''''''''''3''''''''''''''''''''''''%'''''''''''">
              <a:rPr lang="en-US" altLang="en-US"/>
              <a:pPr/>
              <a:t>13%</a:t>
            </a:fld>
            <a:endParaRPr lang="en-US" dirty="0">
              <a:sym typeface="+mn-lt"/>
            </a:endParaRPr>
          </a:p>
        </p:txBody>
      </p:sp>
      <p:sp>
        <p:nvSpPr>
          <p:cNvPr id="18" name="Text Placeholder 3"/>
          <p:cNvSpPr>
            <a:spLocks noGrp="1"/>
          </p:cNvSpPr>
          <p:nvPr>
            <p:custDataLst>
              <p:tags r:id="rId15"/>
            </p:custDataLst>
          </p:nvPr>
        </p:nvSpPr>
        <p:spPr bwMode="gray">
          <a:xfrm>
            <a:off x="1652588" y="6170613"/>
            <a:ext cx="14017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A647FC72-094D-4E1C-BB01-BD22DF9C114C}" type="datetime'Ins''tan''''''''t'' c''''hat ''''se''''rvi''''''c''''es'''''''">
              <a:rPr lang="en-US" altLang="en-US"/>
              <a:pPr/>
              <a:t>Instant chat services</a:t>
            </a:fld>
            <a:endParaRPr lang="en-US" dirty="0">
              <a:sym typeface="+mn-lt"/>
            </a:endParaRPr>
          </a:p>
        </p:txBody>
      </p:sp>
      <p:sp>
        <p:nvSpPr>
          <p:cNvPr id="23" name="Text Placeholder 3"/>
          <p:cNvSpPr>
            <a:spLocks noGrp="1"/>
          </p:cNvSpPr>
          <p:nvPr>
            <p:custDataLst>
              <p:tags r:id="rId16"/>
            </p:custDataLst>
          </p:nvPr>
        </p:nvSpPr>
        <p:spPr bwMode="gray">
          <a:xfrm>
            <a:off x="3600450" y="6170613"/>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FCA0223E-40CC-4676-9838-28D8653335B8}" type="datetime'''''''9''''%'''''''''''''''''''''''''''''''''''''''''''''''''">
              <a:rPr lang="en-US" altLang="en-US"/>
              <a:pPr/>
              <a:t>9%</a:t>
            </a:fld>
            <a:endParaRPr lang="en-US" dirty="0">
              <a:sym typeface="+mn-lt"/>
            </a:endParaRPr>
          </a:p>
        </p:txBody>
      </p:sp>
      <p:sp>
        <p:nvSpPr>
          <p:cNvPr id="13" name="Text Placeholder 3"/>
          <p:cNvSpPr>
            <a:spLocks noGrp="1"/>
          </p:cNvSpPr>
          <p:nvPr>
            <p:custDataLst>
              <p:tags r:id="rId17"/>
            </p:custDataLst>
          </p:nvPr>
        </p:nvSpPr>
        <p:spPr bwMode="gray">
          <a:xfrm>
            <a:off x="1751013" y="5738813"/>
            <a:ext cx="130333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1C095FE-0F45-401B-864E-D92C287932DF}" type="datetime'Bra''nd''’''''''''s'' ''''''''mo''''bil''''''e'' Ap''p'''''''">
              <a:rPr lang="en-US" altLang="en-US"/>
              <a:pPr/>
              <a:t>Brand’s mobile App</a:t>
            </a:fld>
            <a:endParaRPr lang="en-US" dirty="0">
              <a:sym typeface="+mn-lt"/>
            </a:endParaRPr>
          </a:p>
        </p:txBody>
      </p:sp>
      <p:sp>
        <p:nvSpPr>
          <p:cNvPr id="15" name="Text Placeholder 3"/>
          <p:cNvSpPr>
            <a:spLocks noGrp="1"/>
          </p:cNvSpPr>
          <p:nvPr>
            <p:custDataLst>
              <p:tags r:id="rId18"/>
            </p:custDataLst>
          </p:nvPr>
        </p:nvSpPr>
        <p:spPr bwMode="gray">
          <a:xfrm>
            <a:off x="3943350" y="40116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05BCB592-0197-434C-862F-DB85DD52A0BE}" type="datetime'''''''''''''''''''''''''''''''''''1''''''''''''''''''6%'''''''">
              <a:rPr lang="en-US" altLang="en-US"/>
              <a:pPr/>
              <a:t>16%</a:t>
            </a:fld>
            <a:endParaRPr lang="en-US" dirty="0">
              <a:sym typeface="+mn-lt"/>
            </a:endParaRPr>
          </a:p>
        </p:txBody>
      </p:sp>
      <p:sp>
        <p:nvSpPr>
          <p:cNvPr id="14" name="Text Placeholder 3"/>
          <p:cNvSpPr>
            <a:spLocks noGrp="1"/>
          </p:cNvSpPr>
          <p:nvPr>
            <p:custDataLst>
              <p:tags r:id="rId19"/>
            </p:custDataLst>
          </p:nvPr>
        </p:nvSpPr>
        <p:spPr bwMode="gray">
          <a:xfrm>
            <a:off x="641350" y="3579813"/>
            <a:ext cx="24130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D355F7E5-11B7-4BF6-84A7-F732F50C5953}" type="datetime'''Of''fi''c''ial'' brand’s soci''al'' medi''a pages'''''''' '">
              <a:rPr lang="en-US" altLang="en-US"/>
              <a:pPr/>
              <a:t>Official brand’s social media pages </a:t>
            </a:fld>
            <a:endParaRPr lang="en-US" dirty="0">
              <a:sym typeface="+mn-lt"/>
            </a:endParaRPr>
          </a:p>
        </p:txBody>
      </p:sp>
      <p:sp>
        <p:nvSpPr>
          <p:cNvPr id="16" name="Text Placeholder 3"/>
          <p:cNvSpPr>
            <a:spLocks noGrp="1"/>
          </p:cNvSpPr>
          <p:nvPr>
            <p:custDataLst>
              <p:tags r:id="rId20"/>
            </p:custDataLst>
          </p:nvPr>
        </p:nvSpPr>
        <p:spPr bwMode="gray">
          <a:xfrm>
            <a:off x="4038600" y="35798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A342F9EF-8965-4A12-8F3A-266556B2AB6F}" type="datetime'''''''''''''1''''''8''''''''''''''''''''''%'''''''">
              <a:rPr lang="en-US" altLang="en-US"/>
              <a:pPr/>
              <a:t>18%</a:t>
            </a:fld>
            <a:endParaRPr lang="en-US" dirty="0">
              <a:sym typeface="+mn-lt"/>
            </a:endParaRPr>
          </a:p>
        </p:txBody>
      </p:sp>
      <p:sp>
        <p:nvSpPr>
          <p:cNvPr id="10" name="Text Placeholder 3"/>
          <p:cNvSpPr>
            <a:spLocks noGrp="1"/>
          </p:cNvSpPr>
          <p:nvPr>
            <p:custDataLst>
              <p:tags r:id="rId21"/>
            </p:custDataLst>
          </p:nvPr>
        </p:nvSpPr>
        <p:spPr bwMode="gray">
          <a:xfrm>
            <a:off x="1984375" y="3148013"/>
            <a:ext cx="10699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644A4621-D274-4EC2-BC7C-43BE7221ED4F}" type="datetime'''''B''''''''''ran''d''''''’s'''''' ''w''''eb''si''''''t''e'">
              <a:rPr lang="en-US" altLang="en-US"/>
              <a:pPr/>
              <a:t>Brand’s website</a:t>
            </a:fld>
            <a:endParaRPr lang="en-US" dirty="0">
              <a:sym typeface="+mn-lt"/>
            </a:endParaRPr>
          </a:p>
        </p:txBody>
      </p:sp>
      <p:sp>
        <p:nvSpPr>
          <p:cNvPr id="17" name="Text Placeholder 3"/>
          <p:cNvSpPr>
            <a:spLocks noGrp="1"/>
          </p:cNvSpPr>
          <p:nvPr>
            <p:custDataLst>
              <p:tags r:id="rId22"/>
            </p:custDataLst>
          </p:nvPr>
        </p:nvSpPr>
        <p:spPr bwMode="gray">
          <a:xfrm>
            <a:off x="4565650" y="31480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18E52E3-48D2-401B-9CC6-5F91A8BE030D}" type="datetime'''2''9''''''''''''''''''''''''''%'''''''''''">
              <a:rPr lang="en-US" altLang="en-US"/>
              <a:pPr/>
              <a:t>29%</a:t>
            </a:fld>
            <a:endParaRPr lang="en-US" dirty="0">
              <a:sym typeface="+mn-lt"/>
            </a:endParaRPr>
          </a:p>
        </p:txBody>
      </p:sp>
      <p:sp>
        <p:nvSpPr>
          <p:cNvPr id="36" name="Oval 20"/>
          <p:cNvSpPr>
            <a:spLocks noChangeArrowheads="1"/>
          </p:cNvSpPr>
          <p:nvPr/>
        </p:nvSpPr>
        <p:spPr bwMode="auto">
          <a:xfrm>
            <a:off x="5153025" y="4353993"/>
            <a:ext cx="357501" cy="360000"/>
          </a:xfrm>
          <a:prstGeom prst="ellipse">
            <a:avLst/>
          </a:prstGeom>
          <a:solidFill>
            <a:schemeClr val="bg1"/>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sz="1200" b="1" dirty="0" smtClean="0">
                <a:solidFill>
                  <a:schemeClr val="tx2"/>
                </a:solidFill>
              </a:rPr>
              <a:t>3</a:t>
            </a:r>
            <a:endParaRPr lang="en-US" sz="1200" b="1" dirty="0">
              <a:solidFill>
                <a:schemeClr val="tx2"/>
              </a:solidFill>
            </a:endParaRPr>
          </a:p>
        </p:txBody>
      </p:sp>
      <p:sp>
        <p:nvSpPr>
          <p:cNvPr id="37" name="Oval 20"/>
          <p:cNvSpPr>
            <a:spLocks noChangeArrowheads="1"/>
          </p:cNvSpPr>
          <p:nvPr/>
        </p:nvSpPr>
        <p:spPr bwMode="auto">
          <a:xfrm>
            <a:off x="5326063" y="3438572"/>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200" b="1" i="1" dirty="0" smtClean="0">
                <a:solidFill>
                  <a:srgbClr val="29BA74"/>
                </a:solidFill>
              </a:rPr>
              <a:t>+9pp</a:t>
            </a:r>
            <a:endParaRPr lang="en-US" sz="1200" b="1" i="1" dirty="0">
              <a:solidFill>
                <a:srgbClr val="29BA74"/>
              </a:solidFill>
            </a:endParaRPr>
          </a:p>
        </p:txBody>
      </p:sp>
      <p:sp>
        <p:nvSpPr>
          <p:cNvPr id="38" name="Oval 20"/>
          <p:cNvSpPr>
            <a:spLocks noChangeArrowheads="1"/>
          </p:cNvSpPr>
          <p:nvPr/>
        </p:nvSpPr>
        <p:spPr bwMode="auto">
          <a:xfrm>
            <a:off x="5326063" y="4317646"/>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200" b="1" i="1" dirty="0" smtClean="0">
                <a:solidFill>
                  <a:srgbClr val="29BA74"/>
                </a:solidFill>
              </a:rPr>
              <a:t>+7pp</a:t>
            </a:r>
            <a:endParaRPr lang="en-US" sz="1200" b="1" i="1" dirty="0">
              <a:solidFill>
                <a:srgbClr val="29BA74"/>
              </a:solidFill>
            </a:endParaRPr>
          </a:p>
        </p:txBody>
      </p:sp>
      <p:graphicFrame>
        <p:nvGraphicFramePr>
          <p:cNvPr id="41" name="Object 40"/>
          <p:cNvGraphicFramePr>
            <a:graphicFrameLocks/>
          </p:cNvGraphicFramePr>
          <p:nvPr>
            <p:custDataLst>
              <p:tags r:id="rId23"/>
            </p:custDataLst>
            <p:extLst/>
          </p:nvPr>
        </p:nvGraphicFramePr>
        <p:xfrm>
          <a:off x="5816600" y="2908300"/>
          <a:ext cx="2101838" cy="3670212"/>
        </p:xfrm>
        <a:graphic>
          <a:graphicData uri="http://schemas.openxmlformats.org/presentationml/2006/ole">
            <mc:AlternateContent xmlns:mc="http://schemas.openxmlformats.org/markup-compatibility/2006">
              <mc:Choice xmlns:v="urn:schemas-microsoft-com:vml" Requires="v">
                <p:oleObj spid="_x0000_s1262612" name="Chart" r:id="rId38" imgW="2101838" imgH="3670212" progId="MSGraph.Chart.8">
                  <p:embed followColorScheme="full"/>
                </p:oleObj>
              </mc:Choice>
              <mc:Fallback>
                <p:oleObj name="Chart" r:id="rId38" imgW="2101838" imgH="3670212" progId="MSGraph.Chart.8">
                  <p:embed followColorScheme="full"/>
                  <p:pic>
                    <p:nvPicPr>
                      <p:cNvPr id="0" name=""/>
                      <p:cNvPicPr/>
                      <p:nvPr/>
                    </p:nvPicPr>
                    <p:blipFill>
                      <a:blip r:embed="rId39"/>
                      <a:stretch>
                        <a:fillRect/>
                      </a:stretch>
                    </p:blipFill>
                    <p:spPr>
                      <a:xfrm>
                        <a:off x="5816600" y="2908300"/>
                        <a:ext cx="2101838" cy="3670212"/>
                      </a:xfrm>
                      <a:prstGeom prst="rect">
                        <a:avLst/>
                      </a:prstGeom>
                    </p:spPr>
                  </p:pic>
                </p:oleObj>
              </mc:Fallback>
            </mc:AlternateContent>
          </a:graphicData>
        </a:graphic>
      </p:graphicFrame>
      <p:sp>
        <p:nvSpPr>
          <p:cNvPr id="44" name="Text Placeholder 3"/>
          <p:cNvSpPr>
            <a:spLocks noGrp="1"/>
          </p:cNvSpPr>
          <p:nvPr>
            <p:custDataLst>
              <p:tags r:id="rId24"/>
            </p:custDataLst>
          </p:nvPr>
        </p:nvSpPr>
        <p:spPr bwMode="gray">
          <a:xfrm>
            <a:off x="6553200" y="57388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638805F9-5D24-4B99-8AFF-DB42C348A71A}" type="datetime'''''''1''2''''%'''''''''''''''''''''''''''''''''''">
              <a:rPr lang="en-US" altLang="en-US"/>
              <a:pPr/>
              <a:t>12%</a:t>
            </a:fld>
            <a:endParaRPr lang="en-US" dirty="0">
              <a:sym typeface="+mn-lt"/>
            </a:endParaRPr>
          </a:p>
        </p:txBody>
      </p:sp>
      <p:sp>
        <p:nvSpPr>
          <p:cNvPr id="45" name="Text Placeholder 3"/>
          <p:cNvSpPr>
            <a:spLocks noGrp="1"/>
          </p:cNvSpPr>
          <p:nvPr>
            <p:custDataLst>
              <p:tags r:id="rId25"/>
            </p:custDataLst>
          </p:nvPr>
        </p:nvSpPr>
        <p:spPr bwMode="gray">
          <a:xfrm>
            <a:off x="6457950" y="53070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C5BE2C9F-C36E-41AE-BE6C-01D57ACB32EB}" type="datetime'''1''''''''''''''''''''''''''''0''''''''''''''%'''">
              <a:rPr lang="en-US" altLang="en-US"/>
              <a:pPr/>
              <a:t>10%</a:t>
            </a:fld>
            <a:endParaRPr lang="en-US" dirty="0">
              <a:sym typeface="+mn-lt"/>
            </a:endParaRPr>
          </a:p>
        </p:txBody>
      </p:sp>
      <p:sp>
        <p:nvSpPr>
          <p:cNvPr id="48" name="Text Placeholder 3"/>
          <p:cNvSpPr>
            <a:spLocks noGrp="1"/>
          </p:cNvSpPr>
          <p:nvPr>
            <p:custDataLst>
              <p:tags r:id="rId26"/>
            </p:custDataLst>
          </p:nvPr>
        </p:nvSpPr>
        <p:spPr bwMode="gray">
          <a:xfrm>
            <a:off x="6502400" y="48752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BF1FA68B-150D-4DC8-B2B6-5F772D6B4359}" type="datetime'''''''''''''''''''''''''''1''''''''''''''''''''''''1''''''''%'">
              <a:rPr lang="en-US" altLang="en-US"/>
              <a:pPr/>
              <a:t>11%</a:t>
            </a:fld>
            <a:endParaRPr lang="en-US" dirty="0">
              <a:sym typeface="+mn-lt"/>
            </a:endParaRPr>
          </a:p>
        </p:txBody>
      </p:sp>
      <p:sp>
        <p:nvSpPr>
          <p:cNvPr id="49" name="Text Placeholder 3"/>
          <p:cNvSpPr>
            <a:spLocks noGrp="1"/>
          </p:cNvSpPr>
          <p:nvPr>
            <p:custDataLst>
              <p:tags r:id="rId27"/>
            </p:custDataLst>
          </p:nvPr>
        </p:nvSpPr>
        <p:spPr bwMode="gray">
          <a:xfrm>
            <a:off x="6921500" y="44434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180BAE5A-0BD7-4621-926B-7673C53B2A4E}" type="datetime'''2''''0''''''''''''''''''''''''%'''''''''''''''''''''">
              <a:rPr lang="en-US" altLang="en-US"/>
              <a:pPr/>
              <a:t>20%</a:t>
            </a:fld>
            <a:endParaRPr lang="en-US" dirty="0">
              <a:sym typeface="+mn-lt"/>
            </a:endParaRPr>
          </a:p>
        </p:txBody>
      </p:sp>
      <p:sp>
        <p:nvSpPr>
          <p:cNvPr id="51" name="Text Placeholder 3"/>
          <p:cNvSpPr>
            <a:spLocks noGrp="1"/>
          </p:cNvSpPr>
          <p:nvPr>
            <p:custDataLst>
              <p:tags r:id="rId28"/>
            </p:custDataLst>
          </p:nvPr>
        </p:nvSpPr>
        <p:spPr bwMode="gray">
          <a:xfrm>
            <a:off x="6553200" y="61706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D7FB0F6-25A2-4847-9218-D170F44F6DA3}" type="datetime'''''''1''''''''''''''''''''''''''''''''''''''2%'''''''">
              <a:rPr lang="en-US" altLang="en-US"/>
              <a:pPr/>
              <a:t>12%</a:t>
            </a:fld>
            <a:endParaRPr lang="en-US" dirty="0">
              <a:sym typeface="+mn-lt"/>
            </a:endParaRPr>
          </a:p>
        </p:txBody>
      </p:sp>
      <p:sp>
        <p:nvSpPr>
          <p:cNvPr id="53" name="Text Placeholder 3"/>
          <p:cNvSpPr>
            <a:spLocks noGrp="1"/>
          </p:cNvSpPr>
          <p:nvPr>
            <p:custDataLst>
              <p:tags r:id="rId29"/>
            </p:custDataLst>
          </p:nvPr>
        </p:nvSpPr>
        <p:spPr bwMode="gray">
          <a:xfrm>
            <a:off x="6553200" y="40116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EB61670D-3369-492E-B96B-3D82C90D7F33}" type="datetime'''''''''12''''''''''''%'''''''''''''''''''''''''''''''''''''">
              <a:rPr lang="en-US" altLang="en-US"/>
              <a:pPr/>
              <a:t>12%</a:t>
            </a:fld>
            <a:endParaRPr lang="en-US" dirty="0">
              <a:sym typeface="+mn-lt"/>
            </a:endParaRPr>
          </a:p>
        </p:txBody>
      </p:sp>
      <p:sp>
        <p:nvSpPr>
          <p:cNvPr id="55" name="Text Placeholder 3"/>
          <p:cNvSpPr>
            <a:spLocks noGrp="1"/>
          </p:cNvSpPr>
          <p:nvPr>
            <p:custDataLst>
              <p:tags r:id="rId30"/>
            </p:custDataLst>
          </p:nvPr>
        </p:nvSpPr>
        <p:spPr bwMode="gray">
          <a:xfrm>
            <a:off x="7245350" y="35798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6EF4ACCB-590A-446B-A4C2-7A1F48791334}" type="datetime'''2''''''''''''''''''''7%'''''''''''''''''''''">
              <a:rPr lang="en-US" altLang="en-US"/>
              <a:pPr/>
              <a:t>27%</a:t>
            </a:fld>
            <a:endParaRPr lang="en-US" dirty="0">
              <a:sym typeface="+mn-lt"/>
            </a:endParaRPr>
          </a:p>
        </p:txBody>
      </p:sp>
      <p:sp>
        <p:nvSpPr>
          <p:cNvPr id="57" name="Text Placeholder 3"/>
          <p:cNvSpPr>
            <a:spLocks noGrp="1"/>
          </p:cNvSpPr>
          <p:nvPr>
            <p:custDataLst>
              <p:tags r:id="rId31"/>
            </p:custDataLst>
          </p:nvPr>
        </p:nvSpPr>
        <p:spPr bwMode="gray">
          <a:xfrm>
            <a:off x="7200900" y="314801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49597471-E5C7-4B7B-B644-B68861B0C9EC}" type="datetime'''''''''2''''''''''''''''''''''''''''6''''''%'''''''''''''''''">
              <a:rPr lang="en-US" altLang="en-US"/>
              <a:pPr/>
              <a:t>26%</a:t>
            </a:fld>
            <a:endParaRPr lang="en-US" dirty="0">
              <a:sym typeface="+mn-lt"/>
            </a:endParaRPr>
          </a:p>
        </p:txBody>
      </p:sp>
      <p:sp>
        <p:nvSpPr>
          <p:cNvPr id="58" name="Oval 20"/>
          <p:cNvSpPr>
            <a:spLocks noChangeArrowheads="1"/>
          </p:cNvSpPr>
          <p:nvPr/>
        </p:nvSpPr>
        <p:spPr bwMode="auto">
          <a:xfrm>
            <a:off x="5156200" y="3474919"/>
            <a:ext cx="357501" cy="360000"/>
          </a:xfrm>
          <a:prstGeom prst="ellipse">
            <a:avLst/>
          </a:prstGeom>
          <a:solidFill>
            <a:schemeClr val="bg1"/>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sz="1200" b="1" dirty="0" smtClean="0">
                <a:solidFill>
                  <a:schemeClr val="tx2"/>
                </a:solidFill>
              </a:rPr>
              <a:t>1</a:t>
            </a:r>
            <a:endParaRPr lang="en-US" sz="1200" b="1" dirty="0">
              <a:solidFill>
                <a:schemeClr val="tx2"/>
              </a:solidFill>
            </a:endParaRPr>
          </a:p>
        </p:txBody>
      </p:sp>
      <p:grpSp>
        <p:nvGrpSpPr>
          <p:cNvPr id="50" name="Group 49"/>
          <p:cNvGrpSpPr/>
          <p:nvPr/>
        </p:nvGrpSpPr>
        <p:grpSpPr>
          <a:xfrm>
            <a:off x="202019" y="131021"/>
            <a:ext cx="1435178" cy="427981"/>
            <a:chOff x="202019" y="131021"/>
            <a:chExt cx="1435178" cy="427981"/>
          </a:xfrm>
        </p:grpSpPr>
        <p:sp>
          <p:nvSpPr>
            <p:cNvPr id="52"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54" name="flag_china"/>
            <p:cNvPicPr>
              <a:picLocks noChangeAspect="1" noChangeArrowheads="1"/>
            </p:cNvPicPr>
            <p:nvPr/>
          </p:nvPicPr>
          <p:blipFill rotWithShape="1">
            <a:blip r:embed="rId40"/>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grpSp>
        <p:nvGrpSpPr>
          <p:cNvPr id="60" name="Group 59"/>
          <p:cNvGrpSpPr/>
          <p:nvPr/>
        </p:nvGrpSpPr>
        <p:grpSpPr>
          <a:xfrm>
            <a:off x="544454" y="1779422"/>
            <a:ext cx="7008572" cy="527894"/>
            <a:chOff x="1618349" y="1760696"/>
            <a:chExt cx="7008572" cy="527894"/>
          </a:xfrm>
        </p:grpSpPr>
        <p:sp>
          <p:nvSpPr>
            <p:cNvPr id="62" name="Rettangolo 36"/>
            <p:cNvSpPr>
              <a:spLocks noChangeArrowheads="1"/>
            </p:cNvSpPr>
            <p:nvPr/>
          </p:nvSpPr>
          <p:spPr bwMode="auto">
            <a:xfrm>
              <a:off x="1992372" y="1760696"/>
              <a:ext cx="6634549" cy="527894"/>
            </a:xfrm>
            <a:prstGeom prst="rect">
              <a:avLst/>
            </a:prstGeom>
            <a:noFill/>
            <a:ln w="9525">
              <a:solidFill>
                <a:schemeClr val="bg2">
                  <a:lumMod val="75000"/>
                </a:schemeClr>
              </a:solidFill>
              <a:prstDash val="dash"/>
              <a:miter lim="800000"/>
              <a:headEnd/>
              <a:tailEnd/>
            </a:ln>
          </p:spPr>
          <p:txBody>
            <a:bodyPr wrap="square">
              <a:noAutofit/>
            </a:bodyPr>
            <a:lstStyle/>
            <a:p>
              <a:pPr algn="ctr">
                <a:spcBef>
                  <a:spcPct val="50000"/>
                </a:spcBef>
              </a:pPr>
              <a:r>
                <a:rPr lang="en-US" sz="1400" b="1" i="1" dirty="0">
                  <a:solidFill>
                    <a:srgbClr val="575757"/>
                  </a:solidFill>
                  <a:cs typeface="Arial" pitchFamily="34" charset="0"/>
                </a:rPr>
                <a:t>"Which of the following online sources of information / channels impact how you develop opinions or make decisions about luxury purchases?" </a:t>
              </a:r>
            </a:p>
          </p:txBody>
        </p:sp>
        <p:grpSp>
          <p:nvGrpSpPr>
            <p:cNvPr id="63" name="Group 62"/>
            <p:cNvGrpSpPr/>
            <p:nvPr/>
          </p:nvGrpSpPr>
          <p:grpSpPr>
            <a:xfrm>
              <a:off x="1618349" y="1765197"/>
              <a:ext cx="348927" cy="523391"/>
              <a:chOff x="2008208" y="1606933"/>
              <a:chExt cx="513402" cy="791017"/>
            </a:xfrm>
          </p:grpSpPr>
          <p:sp>
            <p:nvSpPr>
              <p:cNvPr id="64" name="Rettangolo 36"/>
              <p:cNvSpPr>
                <a:spLocks noChangeAspect="1" noChangeArrowheads="1"/>
              </p:cNvSpPr>
              <p:nvPr/>
            </p:nvSpPr>
            <p:spPr bwMode="auto">
              <a:xfrm>
                <a:off x="2008208" y="1606933"/>
                <a:ext cx="513402" cy="791017"/>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65" name="Freeform 37"/>
              <p:cNvSpPr>
                <a:spLocks noEditPoints="1"/>
              </p:cNvSpPr>
              <p:nvPr/>
            </p:nvSpPr>
            <p:spPr bwMode="auto">
              <a:xfrm>
                <a:off x="2161321" y="1751103"/>
                <a:ext cx="211878" cy="48967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pic>
        <p:nvPicPr>
          <p:cNvPr id="67" name="flag_china"/>
          <p:cNvPicPr>
            <a:picLocks noChangeAspect="1" noChangeArrowheads="1"/>
          </p:cNvPicPr>
          <p:nvPr/>
        </p:nvPicPr>
        <p:blipFill rotWithShape="1">
          <a:blip r:embed="rId41"/>
          <a:srcRect l="3666" r="29708"/>
          <a:stretch/>
        </p:blipFill>
        <p:spPr bwMode="auto">
          <a:xfrm>
            <a:off x="5667375" y="2477794"/>
            <a:ext cx="380848" cy="380848"/>
          </a:xfrm>
          <a:prstGeom prst="ellipse">
            <a:avLst/>
          </a:prstGeom>
          <a:grpFill/>
          <a:ln w="20574">
            <a:gradFill flip="none" rotWithShape="1">
              <a:gsLst>
                <a:gs pos="0">
                  <a:schemeClr val="accent5"/>
                </a:gs>
                <a:gs pos="100000">
                  <a:schemeClr val="bg1">
                    <a:lumMod val="75000"/>
                  </a:schemeClr>
                </a:gs>
              </a:gsLst>
              <a:lin ang="2700000" scaled="1"/>
              <a:tileRect/>
            </a:gradFill>
          </a:ln>
        </p:spPr>
      </p:pic>
      <p:sp>
        <p:nvSpPr>
          <p:cNvPr id="4" name="Rectangle 3"/>
          <p:cNvSpPr/>
          <p:nvPr/>
        </p:nvSpPr>
        <p:spPr>
          <a:xfrm>
            <a:off x="4939484" y="2832239"/>
            <a:ext cx="863448" cy="31577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200" i="1" dirty="0" smtClean="0">
                <a:solidFill>
                  <a:srgbClr val="29BA74"/>
                </a:solidFill>
              </a:rPr>
              <a:t>Ranking</a:t>
            </a:r>
          </a:p>
        </p:txBody>
      </p:sp>
      <p:sp>
        <p:nvSpPr>
          <p:cNvPr id="56" name="NavigationTriangle"/>
          <p:cNvSpPr/>
          <p:nvPr/>
        </p:nvSpPr>
        <p:spPr>
          <a:xfrm rot="16200000">
            <a:off x="11116165" y="-21446"/>
            <a:ext cx="1054387" cy="1097280"/>
          </a:xfrm>
          <a:prstGeom prst="triangle">
            <a:avLst>
              <a:gd name="adj" fmla="val 100000"/>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9" name="Oval 58"/>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6</a:t>
            </a:r>
            <a:endParaRPr lang="en-US" sz="1200" b="1" kern="0" dirty="0">
              <a:solidFill>
                <a:schemeClr val="accent5"/>
              </a:solidFill>
            </a:endParaRPr>
          </a:p>
        </p:txBody>
      </p:sp>
      <p:sp>
        <p:nvSpPr>
          <p:cNvPr id="66" name="TextBox 65"/>
          <p:cNvSpPr txBox="1"/>
          <p:nvPr/>
        </p:nvSpPr>
        <p:spPr>
          <a:xfrm>
            <a:off x="9844120" y="92252"/>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FFFFFF"/>
                </a:solidFill>
              </a:rPr>
              <a:t>Social media</a:t>
            </a:r>
          </a:p>
        </p:txBody>
      </p:sp>
      <p:sp>
        <p:nvSpPr>
          <p:cNvPr id="68" name="ee4pFootnotes"/>
          <p:cNvSpPr>
            <a:spLocks noChangeArrowheads="1"/>
          </p:cNvSpPr>
          <p:nvPr/>
        </p:nvSpPr>
        <p:spPr bwMode="auto">
          <a:xfrm>
            <a:off x="629999" y="6577207"/>
            <a:ext cx="7182000" cy="153888"/>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Tree>
    <p:custDataLst>
      <p:tags r:id="rId2"/>
    </p:custDataLst>
    <p:extLst>
      <p:ext uri="{BB962C8B-B14F-4D97-AF65-F5344CB8AC3E}">
        <p14:creationId xmlns:p14="http://schemas.microsoft.com/office/powerpoint/2010/main" val="1107623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362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0"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 name="Title 1"/>
          <p:cNvSpPr>
            <a:spLocks noGrp="1"/>
          </p:cNvSpPr>
          <p:nvPr>
            <p:ph type="title"/>
          </p:nvPr>
        </p:nvSpPr>
        <p:spPr>
          <a:xfrm>
            <a:off x="602704" y="622800"/>
            <a:ext cx="10933200" cy="941796"/>
          </a:xfrm>
          <a:ln cap="rnd">
            <a:noFill/>
          </a:ln>
        </p:spPr>
        <p:txBody>
          <a:bodyPr/>
          <a:lstStyle/>
          <a:p>
            <a:r>
              <a:rPr lang="en-US" dirty="0" smtClean="0">
                <a:latin typeface="+mj-lt"/>
              </a:rPr>
              <a:t>Social media: Tencent's WeChat helps brands influence consumers along the entire shopping journey</a:t>
            </a:r>
            <a:endParaRPr lang="en-US" dirty="0">
              <a:latin typeface="+mj-lt"/>
            </a:endParaRPr>
          </a:p>
        </p:txBody>
      </p:sp>
      <p:sp>
        <p:nvSpPr>
          <p:cNvPr id="30" name="ee4pHeader1"/>
          <p:cNvSpPr txBox="1"/>
          <p:nvPr/>
        </p:nvSpPr>
        <p:spPr>
          <a:xfrm>
            <a:off x="5793300" y="1428488"/>
            <a:ext cx="2024658" cy="759600"/>
          </a:xfrm>
          <a:prstGeom prst="rect">
            <a:avLst/>
          </a:prstGeom>
          <a:noFill/>
          <a:ln cap="rnd">
            <a:noFill/>
          </a:ln>
        </p:spPr>
        <p:txBody>
          <a:bodyPr wrap="square" lIns="0" tIns="0" rIns="0" bIns="0" rtlCol="0" anchor="ctr" anchorCtr="0">
            <a:noAutofit/>
          </a:bodyPr>
          <a:lstStyle>
            <a:defPPr>
              <a:defRPr lang="en-US"/>
            </a:defPPr>
            <a:lvl4pPr marL="0" lvl="3" algn="ctr">
              <a:defRPr sz="2400">
                <a:solidFill>
                  <a:schemeClr val="tx2"/>
                </a:solidFill>
              </a:defRPr>
            </a:lvl4pPr>
          </a:lstStyle>
          <a:p>
            <a:pPr lvl="3"/>
            <a:r>
              <a:rPr lang="en-US" sz="2000" dirty="0" smtClean="0"/>
              <a:t>Convert</a:t>
            </a:r>
            <a:endParaRPr lang="en-US" sz="2000" dirty="0"/>
          </a:p>
        </p:txBody>
      </p:sp>
      <p:sp>
        <p:nvSpPr>
          <p:cNvPr id="40" name="ee4pHeader2"/>
          <p:cNvSpPr txBox="1"/>
          <p:nvPr/>
        </p:nvSpPr>
        <p:spPr>
          <a:xfrm>
            <a:off x="1434277" y="1428488"/>
            <a:ext cx="2024658" cy="759600"/>
          </a:xfrm>
          <a:prstGeom prst="rect">
            <a:avLst/>
          </a:prstGeom>
          <a:noFill/>
          <a:ln cap="rnd">
            <a:noFill/>
          </a:ln>
        </p:spPr>
        <p:txBody>
          <a:bodyPr wrap="square" lIns="0" tIns="0" rIns="0" bIns="0" rtlCol="0" anchor="ctr" anchorCtr="0">
            <a:noAutofit/>
          </a:bodyPr>
          <a:lstStyle/>
          <a:p>
            <a:pPr marL="0" lvl="3" algn="ctr"/>
            <a:r>
              <a:rPr lang="en-US" sz="2000" dirty="0" smtClean="0">
                <a:solidFill>
                  <a:schemeClr val="tx2"/>
                </a:solidFill>
              </a:rPr>
              <a:t>Reach</a:t>
            </a:r>
            <a:endParaRPr lang="en-US" sz="2000" dirty="0">
              <a:solidFill>
                <a:schemeClr val="tx2"/>
              </a:solidFill>
            </a:endParaRPr>
          </a:p>
        </p:txBody>
      </p:sp>
      <p:sp>
        <p:nvSpPr>
          <p:cNvPr id="32" name="ee4pHeader3"/>
          <p:cNvSpPr txBox="1"/>
          <p:nvPr/>
        </p:nvSpPr>
        <p:spPr>
          <a:xfrm>
            <a:off x="9904758" y="1428488"/>
            <a:ext cx="2207500" cy="759600"/>
          </a:xfrm>
          <a:prstGeom prst="rect">
            <a:avLst/>
          </a:prstGeom>
          <a:noFill/>
          <a:ln cap="rnd">
            <a:noFill/>
          </a:ln>
        </p:spPr>
        <p:txBody>
          <a:bodyPr wrap="square" lIns="0" tIns="0" rIns="0" bIns="0" rtlCol="0" anchor="ctr" anchorCtr="0">
            <a:noAutofit/>
          </a:bodyPr>
          <a:lstStyle/>
          <a:p>
            <a:pPr marL="0" lvl="3" algn="ctr"/>
            <a:r>
              <a:rPr lang="en-US" sz="2000" dirty="0" smtClean="0">
                <a:solidFill>
                  <a:schemeClr val="tx2"/>
                </a:solidFill>
              </a:rPr>
              <a:t>After-sales &amp; CRM</a:t>
            </a:r>
            <a:endParaRPr lang="en-US" sz="2000" dirty="0">
              <a:solidFill>
                <a:schemeClr val="tx2"/>
              </a:solidFill>
            </a:endParaRPr>
          </a:p>
        </p:txBody>
      </p:sp>
      <p:sp>
        <p:nvSpPr>
          <p:cNvPr id="31" name="ee4pHeader2"/>
          <p:cNvSpPr txBox="1"/>
          <p:nvPr/>
        </p:nvSpPr>
        <p:spPr>
          <a:xfrm>
            <a:off x="3620619" y="1428488"/>
            <a:ext cx="2024658" cy="759600"/>
          </a:xfrm>
          <a:prstGeom prst="rect">
            <a:avLst/>
          </a:prstGeom>
          <a:noFill/>
          <a:ln cap="rnd">
            <a:noFill/>
          </a:ln>
        </p:spPr>
        <p:txBody>
          <a:bodyPr wrap="square" lIns="0" tIns="0" rIns="0" bIns="0" rtlCol="0" anchor="ctr" anchorCtr="0">
            <a:noAutofit/>
          </a:bodyPr>
          <a:lstStyle/>
          <a:p>
            <a:pPr marL="0" lvl="3" algn="ctr"/>
            <a:r>
              <a:rPr lang="en-US" sz="2000" dirty="0" smtClean="0">
                <a:solidFill>
                  <a:schemeClr val="tx2"/>
                </a:solidFill>
              </a:rPr>
              <a:t>Engage</a:t>
            </a:r>
            <a:endParaRPr lang="en-US" sz="2000" dirty="0">
              <a:solidFill>
                <a:schemeClr val="tx2"/>
              </a:solidFill>
            </a:endParaRPr>
          </a:p>
        </p:txBody>
      </p:sp>
      <p:grpSp>
        <p:nvGrpSpPr>
          <p:cNvPr id="45" name="bcgIcons_Megaphone">
            <a:extLst>
              <a:ext uri="{FF2B5EF4-FFF2-40B4-BE49-F238E27FC236}">
                <a16:creationId xmlns="" xmlns:a16="http://schemas.microsoft.com/office/drawing/2014/main" id="{EB1B8F57-AE1F-4853-BE17-FE08355A3E28}"/>
              </a:ext>
            </a:extLst>
          </p:cNvPr>
          <p:cNvGrpSpPr>
            <a:grpSpLocks noChangeAspect="1"/>
          </p:cNvGrpSpPr>
          <p:nvPr/>
        </p:nvGrpSpPr>
        <p:grpSpPr bwMode="auto">
          <a:xfrm>
            <a:off x="2133742" y="1963071"/>
            <a:ext cx="639487" cy="640080"/>
            <a:chOff x="1682" y="0"/>
            <a:chExt cx="4316" cy="4320"/>
          </a:xfrm>
        </p:grpSpPr>
        <p:sp>
          <p:nvSpPr>
            <p:cNvPr id="46" name="AutoShape 18">
              <a:extLst>
                <a:ext uri="{FF2B5EF4-FFF2-40B4-BE49-F238E27FC236}">
                  <a16:creationId xmlns="" xmlns:a16="http://schemas.microsoft.com/office/drawing/2014/main" id="{BAD2C0D2-D44E-48E5-ACED-CB948066CC9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0">
              <a:extLst>
                <a:ext uri="{FF2B5EF4-FFF2-40B4-BE49-F238E27FC236}">
                  <a16:creationId xmlns="" xmlns:a16="http://schemas.microsoft.com/office/drawing/2014/main" id="{D0DEED23-E775-4E3C-8A0A-7C985BAF09CB}"/>
                </a:ext>
              </a:extLst>
            </p:cNvPr>
            <p:cNvSpPr>
              <a:spLocks noEditPoints="1"/>
            </p:cNvSpPr>
            <p:nvPr/>
          </p:nvSpPr>
          <p:spPr bwMode="auto">
            <a:xfrm>
              <a:off x="2115" y="741"/>
              <a:ext cx="3130" cy="2949"/>
            </a:xfrm>
            <a:custGeom>
              <a:avLst/>
              <a:gdLst>
                <a:gd name="T0" fmla="*/ 234 w 1671"/>
                <a:gd name="T1" fmla="*/ 835 h 1573"/>
                <a:gd name="T2" fmla="*/ 0 w 1671"/>
                <a:gd name="T3" fmla="*/ 585 h 1573"/>
                <a:gd name="T4" fmla="*/ 234 w 1671"/>
                <a:gd name="T5" fmla="*/ 335 h 1573"/>
                <a:gd name="T6" fmla="*/ 234 w 1671"/>
                <a:gd name="T7" fmla="*/ 379 h 1573"/>
                <a:gd name="T8" fmla="*/ 44 w 1671"/>
                <a:gd name="T9" fmla="*/ 585 h 1573"/>
                <a:gd name="T10" fmla="*/ 234 w 1671"/>
                <a:gd name="T11" fmla="*/ 791 h 1573"/>
                <a:gd name="T12" fmla="*/ 234 w 1671"/>
                <a:gd name="T13" fmla="*/ 835 h 1573"/>
                <a:gd name="T14" fmla="*/ 1569 w 1671"/>
                <a:gd name="T15" fmla="*/ 0 h 1573"/>
                <a:gd name="T16" fmla="*/ 1524 w 1671"/>
                <a:gd name="T17" fmla="*/ 10 h 1573"/>
                <a:gd name="T18" fmla="*/ 1196 w 1671"/>
                <a:gd name="T19" fmla="*/ 169 h 1573"/>
                <a:gd name="T20" fmla="*/ 1202 w 1671"/>
                <a:gd name="T21" fmla="*/ 197 h 1573"/>
                <a:gd name="T22" fmla="*/ 1202 w 1671"/>
                <a:gd name="T23" fmla="*/ 215 h 1573"/>
                <a:gd name="T24" fmla="*/ 1544 w 1671"/>
                <a:gd name="T25" fmla="*/ 49 h 1573"/>
                <a:gd name="T26" fmla="*/ 1569 w 1671"/>
                <a:gd name="T27" fmla="*/ 44 h 1573"/>
                <a:gd name="T28" fmla="*/ 1627 w 1671"/>
                <a:gd name="T29" fmla="*/ 102 h 1573"/>
                <a:gd name="T30" fmla="*/ 1627 w 1671"/>
                <a:gd name="T31" fmla="*/ 1104 h 1573"/>
                <a:gd name="T32" fmla="*/ 1609 w 1671"/>
                <a:gd name="T33" fmla="*/ 1146 h 1573"/>
                <a:gd name="T34" fmla="*/ 1569 w 1671"/>
                <a:gd name="T35" fmla="*/ 1163 h 1573"/>
                <a:gd name="T36" fmla="*/ 1569 w 1671"/>
                <a:gd name="T37" fmla="*/ 1163 h 1573"/>
                <a:gd name="T38" fmla="*/ 1544 w 1671"/>
                <a:gd name="T39" fmla="*/ 1157 h 1573"/>
                <a:gd name="T40" fmla="*/ 1200 w 1671"/>
                <a:gd name="T41" fmla="*/ 990 h 1573"/>
                <a:gd name="T42" fmla="*/ 1173 w 1671"/>
                <a:gd name="T43" fmla="*/ 1026 h 1573"/>
                <a:gd name="T44" fmla="*/ 1524 w 1671"/>
                <a:gd name="T45" fmla="*/ 1196 h 1573"/>
                <a:gd name="T46" fmla="*/ 1569 w 1671"/>
                <a:gd name="T47" fmla="*/ 1207 h 1573"/>
                <a:gd name="T48" fmla="*/ 1569 w 1671"/>
                <a:gd name="T49" fmla="*/ 1207 h 1573"/>
                <a:gd name="T50" fmla="*/ 1640 w 1671"/>
                <a:gd name="T51" fmla="*/ 1178 h 1573"/>
                <a:gd name="T52" fmla="*/ 1671 w 1671"/>
                <a:gd name="T53" fmla="*/ 1104 h 1573"/>
                <a:gd name="T54" fmla="*/ 1671 w 1671"/>
                <a:gd name="T55" fmla="*/ 102 h 1573"/>
                <a:gd name="T56" fmla="*/ 1569 w 1671"/>
                <a:gd name="T57" fmla="*/ 0 h 1573"/>
                <a:gd name="T58" fmla="*/ 623 w 1671"/>
                <a:gd name="T59" fmla="*/ 960 h 1573"/>
                <a:gd name="T60" fmla="*/ 572 w 1671"/>
                <a:gd name="T61" fmla="*/ 953 h 1573"/>
                <a:gd name="T62" fmla="*/ 812 w 1671"/>
                <a:gd name="T63" fmla="*/ 1529 h 1573"/>
                <a:gd name="T64" fmla="*/ 600 w 1671"/>
                <a:gd name="T65" fmla="*/ 1529 h 1573"/>
                <a:gd name="T66" fmla="*/ 347 w 1671"/>
                <a:gd name="T67" fmla="*/ 919 h 1573"/>
                <a:gd name="T68" fmla="*/ 296 w 1671"/>
                <a:gd name="T69" fmla="*/ 912 h 1573"/>
                <a:gd name="T70" fmla="*/ 565 w 1671"/>
                <a:gd name="T71" fmla="*/ 1560 h 1573"/>
                <a:gd name="T72" fmla="*/ 586 w 1671"/>
                <a:gd name="T73" fmla="*/ 1573 h 1573"/>
                <a:gd name="T74" fmla="*/ 845 w 1671"/>
                <a:gd name="T75" fmla="*/ 1573 h 1573"/>
                <a:gd name="T76" fmla="*/ 863 w 1671"/>
                <a:gd name="T77" fmla="*/ 1563 h 1573"/>
                <a:gd name="T78" fmla="*/ 865 w 1671"/>
                <a:gd name="T79" fmla="*/ 1543 h 1573"/>
                <a:gd name="T80" fmla="*/ 623 w 1671"/>
                <a:gd name="T81" fmla="*/ 96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1" h="1573">
                  <a:moveTo>
                    <a:pt x="234" y="835"/>
                  </a:moveTo>
                  <a:cubicBezTo>
                    <a:pt x="101" y="815"/>
                    <a:pt x="0" y="710"/>
                    <a:pt x="0" y="585"/>
                  </a:cubicBezTo>
                  <a:cubicBezTo>
                    <a:pt x="0" y="459"/>
                    <a:pt x="101" y="355"/>
                    <a:pt x="234" y="335"/>
                  </a:cubicBezTo>
                  <a:cubicBezTo>
                    <a:pt x="234" y="379"/>
                    <a:pt x="234" y="379"/>
                    <a:pt x="234" y="379"/>
                  </a:cubicBezTo>
                  <a:cubicBezTo>
                    <a:pt x="126" y="399"/>
                    <a:pt x="44" y="483"/>
                    <a:pt x="44" y="585"/>
                  </a:cubicBezTo>
                  <a:cubicBezTo>
                    <a:pt x="44" y="686"/>
                    <a:pt x="126" y="771"/>
                    <a:pt x="234" y="791"/>
                  </a:cubicBezTo>
                  <a:lnTo>
                    <a:pt x="234" y="835"/>
                  </a:lnTo>
                  <a:close/>
                  <a:moveTo>
                    <a:pt x="1569" y="0"/>
                  </a:moveTo>
                  <a:cubicBezTo>
                    <a:pt x="1553" y="0"/>
                    <a:pt x="1539" y="3"/>
                    <a:pt x="1524" y="10"/>
                  </a:cubicBezTo>
                  <a:cubicBezTo>
                    <a:pt x="1196" y="169"/>
                    <a:pt x="1196" y="169"/>
                    <a:pt x="1196" y="169"/>
                  </a:cubicBezTo>
                  <a:cubicBezTo>
                    <a:pt x="1200" y="177"/>
                    <a:pt x="1202" y="187"/>
                    <a:pt x="1202" y="197"/>
                  </a:cubicBezTo>
                  <a:cubicBezTo>
                    <a:pt x="1202" y="215"/>
                    <a:pt x="1202" y="215"/>
                    <a:pt x="1202" y="215"/>
                  </a:cubicBezTo>
                  <a:cubicBezTo>
                    <a:pt x="1544" y="49"/>
                    <a:pt x="1544" y="49"/>
                    <a:pt x="1544" y="49"/>
                  </a:cubicBezTo>
                  <a:cubicBezTo>
                    <a:pt x="1552" y="46"/>
                    <a:pt x="1560" y="44"/>
                    <a:pt x="1569" y="44"/>
                  </a:cubicBezTo>
                  <a:cubicBezTo>
                    <a:pt x="1597" y="44"/>
                    <a:pt x="1627" y="66"/>
                    <a:pt x="1627" y="102"/>
                  </a:cubicBezTo>
                  <a:cubicBezTo>
                    <a:pt x="1627" y="1104"/>
                    <a:pt x="1627" y="1104"/>
                    <a:pt x="1627" y="1104"/>
                  </a:cubicBezTo>
                  <a:cubicBezTo>
                    <a:pt x="1627" y="1120"/>
                    <a:pt x="1621" y="1135"/>
                    <a:pt x="1609" y="1146"/>
                  </a:cubicBezTo>
                  <a:cubicBezTo>
                    <a:pt x="1598" y="1157"/>
                    <a:pt x="1584" y="1163"/>
                    <a:pt x="1569" y="1163"/>
                  </a:cubicBezTo>
                  <a:cubicBezTo>
                    <a:pt x="1569" y="1163"/>
                    <a:pt x="1569" y="1163"/>
                    <a:pt x="1569" y="1163"/>
                  </a:cubicBezTo>
                  <a:cubicBezTo>
                    <a:pt x="1560" y="1163"/>
                    <a:pt x="1552" y="1161"/>
                    <a:pt x="1544" y="1157"/>
                  </a:cubicBezTo>
                  <a:cubicBezTo>
                    <a:pt x="1200" y="990"/>
                    <a:pt x="1200" y="990"/>
                    <a:pt x="1200" y="990"/>
                  </a:cubicBezTo>
                  <a:cubicBezTo>
                    <a:pt x="1196" y="1006"/>
                    <a:pt x="1186" y="1018"/>
                    <a:pt x="1173" y="1026"/>
                  </a:cubicBezTo>
                  <a:cubicBezTo>
                    <a:pt x="1524" y="1196"/>
                    <a:pt x="1524" y="1196"/>
                    <a:pt x="1524" y="1196"/>
                  </a:cubicBezTo>
                  <a:cubicBezTo>
                    <a:pt x="1539" y="1203"/>
                    <a:pt x="1553" y="1207"/>
                    <a:pt x="1569" y="1207"/>
                  </a:cubicBezTo>
                  <a:cubicBezTo>
                    <a:pt x="1569" y="1207"/>
                    <a:pt x="1569" y="1207"/>
                    <a:pt x="1569" y="1207"/>
                  </a:cubicBezTo>
                  <a:cubicBezTo>
                    <a:pt x="1595" y="1207"/>
                    <a:pt x="1621" y="1196"/>
                    <a:pt x="1640" y="1178"/>
                  </a:cubicBezTo>
                  <a:cubicBezTo>
                    <a:pt x="1660" y="1158"/>
                    <a:pt x="1671" y="1132"/>
                    <a:pt x="1671" y="1104"/>
                  </a:cubicBezTo>
                  <a:cubicBezTo>
                    <a:pt x="1671" y="102"/>
                    <a:pt x="1671" y="102"/>
                    <a:pt x="1671" y="102"/>
                  </a:cubicBezTo>
                  <a:cubicBezTo>
                    <a:pt x="1671" y="45"/>
                    <a:pt x="1625" y="0"/>
                    <a:pt x="1569" y="0"/>
                  </a:cubicBezTo>
                  <a:close/>
                  <a:moveTo>
                    <a:pt x="623" y="960"/>
                  </a:moveTo>
                  <a:cubicBezTo>
                    <a:pt x="572" y="953"/>
                    <a:pt x="572" y="953"/>
                    <a:pt x="572" y="953"/>
                  </a:cubicBezTo>
                  <a:cubicBezTo>
                    <a:pt x="812" y="1529"/>
                    <a:pt x="812" y="1529"/>
                    <a:pt x="812" y="1529"/>
                  </a:cubicBezTo>
                  <a:cubicBezTo>
                    <a:pt x="600" y="1529"/>
                    <a:pt x="600" y="1529"/>
                    <a:pt x="600" y="1529"/>
                  </a:cubicBezTo>
                  <a:cubicBezTo>
                    <a:pt x="347" y="919"/>
                    <a:pt x="347" y="919"/>
                    <a:pt x="347" y="919"/>
                  </a:cubicBezTo>
                  <a:cubicBezTo>
                    <a:pt x="296" y="912"/>
                    <a:pt x="296" y="912"/>
                    <a:pt x="296" y="912"/>
                  </a:cubicBezTo>
                  <a:cubicBezTo>
                    <a:pt x="565" y="1560"/>
                    <a:pt x="565" y="1560"/>
                    <a:pt x="565" y="1560"/>
                  </a:cubicBezTo>
                  <a:cubicBezTo>
                    <a:pt x="569" y="1568"/>
                    <a:pt x="577" y="1573"/>
                    <a:pt x="586" y="1573"/>
                  </a:cubicBezTo>
                  <a:cubicBezTo>
                    <a:pt x="845" y="1573"/>
                    <a:pt x="845" y="1573"/>
                    <a:pt x="845" y="1573"/>
                  </a:cubicBezTo>
                  <a:cubicBezTo>
                    <a:pt x="852" y="1573"/>
                    <a:pt x="859" y="1569"/>
                    <a:pt x="863" y="1563"/>
                  </a:cubicBezTo>
                  <a:cubicBezTo>
                    <a:pt x="867" y="1557"/>
                    <a:pt x="868" y="1550"/>
                    <a:pt x="865" y="1543"/>
                  </a:cubicBezTo>
                  <a:lnTo>
                    <a:pt x="623" y="9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1">
              <a:extLst>
                <a:ext uri="{FF2B5EF4-FFF2-40B4-BE49-F238E27FC236}">
                  <a16:creationId xmlns="" xmlns:a16="http://schemas.microsoft.com/office/drawing/2014/main" id="{C04817F1-F65C-455D-845B-0E718BDAE5E0}"/>
                </a:ext>
              </a:extLst>
            </p:cNvPr>
            <p:cNvSpPr>
              <a:spLocks noEditPoints="1"/>
            </p:cNvSpPr>
            <p:nvPr/>
          </p:nvSpPr>
          <p:spPr bwMode="auto">
            <a:xfrm>
              <a:off x="2636" y="1074"/>
              <a:ext cx="2916" cy="1525"/>
            </a:xfrm>
            <a:custGeom>
              <a:avLst/>
              <a:gdLst>
                <a:gd name="T0" fmla="*/ 1557 w 1557"/>
                <a:gd name="T1" fmla="*/ 412 h 813"/>
                <a:gd name="T2" fmla="*/ 1437 w 1557"/>
                <a:gd name="T3" fmla="*/ 575 h 813"/>
                <a:gd name="T4" fmla="*/ 1437 w 1557"/>
                <a:gd name="T5" fmla="*/ 246 h 813"/>
                <a:gd name="T6" fmla="*/ 1557 w 1557"/>
                <a:gd name="T7" fmla="*/ 412 h 813"/>
                <a:gd name="T8" fmla="*/ 880 w 1557"/>
                <a:gd name="T9" fmla="*/ 797 h 813"/>
                <a:gd name="T10" fmla="*/ 880 w 1557"/>
                <a:gd name="T11" fmla="*/ 797 h 813"/>
                <a:gd name="T12" fmla="*/ 880 w 1557"/>
                <a:gd name="T13" fmla="*/ 19 h 813"/>
                <a:gd name="T14" fmla="*/ 861 w 1557"/>
                <a:gd name="T15" fmla="*/ 0 h 813"/>
                <a:gd name="T16" fmla="*/ 19 w 1557"/>
                <a:gd name="T17" fmla="*/ 108 h 813"/>
                <a:gd name="T18" fmla="*/ 0 w 1557"/>
                <a:gd name="T19" fmla="*/ 127 h 813"/>
                <a:gd name="T20" fmla="*/ 0 w 1557"/>
                <a:gd name="T21" fmla="*/ 671 h 813"/>
                <a:gd name="T22" fmla="*/ 19 w 1557"/>
                <a:gd name="T23" fmla="*/ 690 h 813"/>
                <a:gd name="T24" fmla="*/ 861 w 1557"/>
                <a:gd name="T25" fmla="*/ 813 h 813"/>
                <a:gd name="T26" fmla="*/ 880 w 1557"/>
                <a:gd name="T27" fmla="*/ 797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7" h="813">
                  <a:moveTo>
                    <a:pt x="1557" y="412"/>
                  </a:moveTo>
                  <a:cubicBezTo>
                    <a:pt x="1557" y="486"/>
                    <a:pt x="1506" y="550"/>
                    <a:pt x="1437" y="575"/>
                  </a:cubicBezTo>
                  <a:cubicBezTo>
                    <a:pt x="1437" y="246"/>
                    <a:pt x="1437" y="246"/>
                    <a:pt x="1437" y="246"/>
                  </a:cubicBezTo>
                  <a:cubicBezTo>
                    <a:pt x="1506" y="271"/>
                    <a:pt x="1557" y="335"/>
                    <a:pt x="1557" y="412"/>
                  </a:cubicBezTo>
                  <a:close/>
                  <a:moveTo>
                    <a:pt x="880" y="797"/>
                  </a:moveTo>
                  <a:cubicBezTo>
                    <a:pt x="880" y="797"/>
                    <a:pt x="880" y="797"/>
                    <a:pt x="880" y="797"/>
                  </a:cubicBezTo>
                  <a:cubicBezTo>
                    <a:pt x="880" y="19"/>
                    <a:pt x="880" y="19"/>
                    <a:pt x="880" y="19"/>
                  </a:cubicBezTo>
                  <a:cubicBezTo>
                    <a:pt x="880" y="7"/>
                    <a:pt x="873" y="0"/>
                    <a:pt x="861" y="0"/>
                  </a:cubicBezTo>
                  <a:cubicBezTo>
                    <a:pt x="861" y="0"/>
                    <a:pt x="861" y="0"/>
                    <a:pt x="19" y="108"/>
                  </a:cubicBezTo>
                  <a:cubicBezTo>
                    <a:pt x="9" y="108"/>
                    <a:pt x="0" y="117"/>
                    <a:pt x="0" y="127"/>
                  </a:cubicBezTo>
                  <a:cubicBezTo>
                    <a:pt x="0" y="127"/>
                    <a:pt x="0" y="127"/>
                    <a:pt x="0" y="671"/>
                  </a:cubicBezTo>
                  <a:cubicBezTo>
                    <a:pt x="0" y="683"/>
                    <a:pt x="9" y="690"/>
                    <a:pt x="19" y="690"/>
                  </a:cubicBezTo>
                  <a:cubicBezTo>
                    <a:pt x="19" y="690"/>
                    <a:pt x="19" y="690"/>
                    <a:pt x="861" y="813"/>
                  </a:cubicBezTo>
                  <a:cubicBezTo>
                    <a:pt x="873" y="813"/>
                    <a:pt x="880" y="806"/>
                    <a:pt x="880" y="79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0" name="ee4pHeader2"/>
          <p:cNvSpPr txBox="1"/>
          <p:nvPr/>
        </p:nvSpPr>
        <p:spPr>
          <a:xfrm>
            <a:off x="7923877" y="1428488"/>
            <a:ext cx="2024658" cy="759600"/>
          </a:xfrm>
          <a:prstGeom prst="rect">
            <a:avLst/>
          </a:prstGeom>
          <a:noFill/>
          <a:ln cap="rnd">
            <a:noFill/>
          </a:ln>
        </p:spPr>
        <p:txBody>
          <a:bodyPr wrap="square" lIns="0" tIns="0" rIns="0" bIns="0" rtlCol="0" anchor="ctr" anchorCtr="0">
            <a:noAutofit/>
          </a:bodyPr>
          <a:lstStyle/>
          <a:p>
            <a:pPr marL="0" lvl="3" algn="ctr"/>
            <a:r>
              <a:rPr lang="en-US" sz="2000" dirty="0" smtClean="0">
                <a:solidFill>
                  <a:schemeClr val="tx2"/>
                </a:solidFill>
              </a:rPr>
              <a:t>Transaction</a:t>
            </a:r>
            <a:endParaRPr lang="en-US" sz="2000" dirty="0">
              <a:solidFill>
                <a:schemeClr val="tx2"/>
              </a:solidFill>
            </a:endParaRPr>
          </a:p>
        </p:txBody>
      </p:sp>
      <p:grpSp>
        <p:nvGrpSpPr>
          <p:cNvPr id="58" name="bcgBugs_ShoppingCart"/>
          <p:cNvGrpSpPr>
            <a:grpSpLocks noChangeAspect="1"/>
          </p:cNvGrpSpPr>
          <p:nvPr/>
        </p:nvGrpSpPr>
        <p:grpSpPr bwMode="auto">
          <a:xfrm>
            <a:off x="8598645" y="1963071"/>
            <a:ext cx="639454" cy="640080"/>
            <a:chOff x="2818" y="1137"/>
            <a:chExt cx="2044" cy="2046"/>
          </a:xfrm>
        </p:grpSpPr>
        <p:sp>
          <p:nvSpPr>
            <p:cNvPr id="59" name="AutoShape 3"/>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9"/>
            <p:cNvSpPr>
              <a:spLocks noEditPoints="1"/>
            </p:cNvSpPr>
            <p:nvPr/>
          </p:nvSpPr>
          <p:spPr bwMode="auto">
            <a:xfrm>
              <a:off x="2945" y="1385"/>
              <a:ext cx="1780" cy="1544"/>
            </a:xfrm>
            <a:custGeom>
              <a:avLst/>
              <a:gdLst>
                <a:gd name="T0" fmla="*/ 199 w 870"/>
                <a:gd name="T1" fmla="*/ 98 h 754"/>
                <a:gd name="T2" fmla="*/ 210 w 870"/>
                <a:gd name="T3" fmla="*/ 142 h 754"/>
                <a:gd name="T4" fmla="*/ 360 w 870"/>
                <a:gd name="T5" fmla="*/ 189 h 754"/>
                <a:gd name="T6" fmla="*/ 217 w 870"/>
                <a:gd name="T7" fmla="*/ 199 h 754"/>
                <a:gd name="T8" fmla="*/ 356 w 870"/>
                <a:gd name="T9" fmla="*/ 254 h 754"/>
                <a:gd name="T10" fmla="*/ 356 w 870"/>
                <a:gd name="T11" fmla="*/ 306 h 754"/>
                <a:gd name="T12" fmla="*/ 246 w 870"/>
                <a:gd name="T13" fmla="*/ 362 h 754"/>
                <a:gd name="T14" fmla="*/ 360 w 870"/>
                <a:gd name="T15" fmla="*/ 371 h 754"/>
                <a:gd name="T16" fmla="*/ 261 w 870"/>
                <a:gd name="T17" fmla="*/ 418 h 754"/>
                <a:gd name="T18" fmla="*/ 263 w 870"/>
                <a:gd name="T19" fmla="*/ 465 h 754"/>
                <a:gd name="T20" fmla="*/ 814 w 870"/>
                <a:gd name="T21" fmla="*/ 465 h 754"/>
                <a:gd name="T22" fmla="*/ 721 w 870"/>
                <a:gd name="T23" fmla="*/ 418 h 754"/>
                <a:gd name="T24" fmla="*/ 721 w 870"/>
                <a:gd name="T25" fmla="*/ 366 h 754"/>
                <a:gd name="T26" fmla="*/ 838 w 870"/>
                <a:gd name="T27" fmla="*/ 311 h 754"/>
                <a:gd name="T28" fmla="*/ 716 w 870"/>
                <a:gd name="T29" fmla="*/ 301 h 754"/>
                <a:gd name="T30" fmla="*/ 843 w 870"/>
                <a:gd name="T31" fmla="*/ 254 h 754"/>
                <a:gd name="T32" fmla="*/ 850 w 870"/>
                <a:gd name="T33" fmla="*/ 194 h 754"/>
                <a:gd name="T34" fmla="*/ 716 w 870"/>
                <a:gd name="T35" fmla="*/ 147 h 754"/>
                <a:gd name="T36" fmla="*/ 864 w 870"/>
                <a:gd name="T37" fmla="*/ 138 h 754"/>
                <a:gd name="T38" fmla="*/ 856 w 870"/>
                <a:gd name="T39" fmla="*/ 84 h 754"/>
                <a:gd name="T40" fmla="*/ 405 w 870"/>
                <a:gd name="T41" fmla="*/ 418 h 754"/>
                <a:gd name="T42" fmla="*/ 405 w 870"/>
                <a:gd name="T43" fmla="*/ 366 h 754"/>
                <a:gd name="T44" fmla="*/ 518 w 870"/>
                <a:gd name="T45" fmla="*/ 413 h 754"/>
                <a:gd name="T46" fmla="*/ 405 w 870"/>
                <a:gd name="T47" fmla="*/ 306 h 754"/>
                <a:gd name="T48" fmla="*/ 405 w 870"/>
                <a:gd name="T49" fmla="*/ 254 h 754"/>
                <a:gd name="T50" fmla="*/ 518 w 870"/>
                <a:gd name="T51" fmla="*/ 301 h 754"/>
                <a:gd name="T52" fmla="*/ 405 w 870"/>
                <a:gd name="T53" fmla="*/ 194 h 754"/>
                <a:gd name="T54" fmla="*/ 405 w 870"/>
                <a:gd name="T55" fmla="*/ 142 h 754"/>
                <a:gd name="T56" fmla="*/ 518 w 870"/>
                <a:gd name="T57" fmla="*/ 189 h 754"/>
                <a:gd name="T58" fmla="*/ 563 w 870"/>
                <a:gd name="T59" fmla="*/ 418 h 754"/>
                <a:gd name="T60" fmla="*/ 563 w 870"/>
                <a:gd name="T61" fmla="*/ 366 h 754"/>
                <a:gd name="T62" fmla="*/ 676 w 870"/>
                <a:gd name="T63" fmla="*/ 413 h 754"/>
                <a:gd name="T64" fmla="*/ 563 w 870"/>
                <a:gd name="T65" fmla="*/ 306 h 754"/>
                <a:gd name="T66" fmla="*/ 563 w 870"/>
                <a:gd name="T67" fmla="*/ 254 h 754"/>
                <a:gd name="T68" fmla="*/ 676 w 870"/>
                <a:gd name="T69" fmla="*/ 301 h 754"/>
                <a:gd name="T70" fmla="*/ 563 w 870"/>
                <a:gd name="T71" fmla="*/ 194 h 754"/>
                <a:gd name="T72" fmla="*/ 563 w 870"/>
                <a:gd name="T73" fmla="*/ 142 h 754"/>
                <a:gd name="T74" fmla="*/ 676 w 870"/>
                <a:gd name="T75" fmla="*/ 189 h 754"/>
                <a:gd name="T76" fmla="*/ 224 w 870"/>
                <a:gd name="T77" fmla="*/ 558 h 754"/>
                <a:gd name="T78" fmla="*/ 22 w 870"/>
                <a:gd name="T79" fmla="*/ 44 h 754"/>
                <a:gd name="T80" fmla="*/ 135 w 870"/>
                <a:gd name="T81" fmla="*/ 0 h 754"/>
                <a:gd name="T82" fmla="*/ 737 w 870"/>
                <a:gd name="T83" fmla="*/ 514 h 754"/>
                <a:gd name="T84" fmla="*/ 677 w 870"/>
                <a:gd name="T85" fmla="*/ 754 h 754"/>
                <a:gd name="T86" fmla="*/ 754 w 870"/>
                <a:gd name="T87" fmla="*/ 677 h 754"/>
                <a:gd name="T88" fmla="*/ 205 w 870"/>
                <a:gd name="T89" fmla="*/ 67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0" h="754">
                  <a:moveTo>
                    <a:pt x="856" y="84"/>
                  </a:moveTo>
                  <a:cubicBezTo>
                    <a:pt x="213" y="84"/>
                    <a:pt x="213" y="84"/>
                    <a:pt x="213" y="84"/>
                  </a:cubicBezTo>
                  <a:cubicBezTo>
                    <a:pt x="205" y="84"/>
                    <a:pt x="199" y="91"/>
                    <a:pt x="199" y="98"/>
                  </a:cubicBezTo>
                  <a:cubicBezTo>
                    <a:pt x="199" y="99"/>
                    <a:pt x="199" y="99"/>
                    <a:pt x="199" y="100"/>
                  </a:cubicBezTo>
                  <a:cubicBezTo>
                    <a:pt x="205" y="138"/>
                    <a:pt x="205" y="138"/>
                    <a:pt x="205" y="138"/>
                  </a:cubicBezTo>
                  <a:cubicBezTo>
                    <a:pt x="206" y="140"/>
                    <a:pt x="208" y="142"/>
                    <a:pt x="210" y="142"/>
                  </a:cubicBezTo>
                  <a:cubicBezTo>
                    <a:pt x="356" y="142"/>
                    <a:pt x="356" y="142"/>
                    <a:pt x="356" y="142"/>
                  </a:cubicBezTo>
                  <a:cubicBezTo>
                    <a:pt x="358" y="142"/>
                    <a:pt x="360" y="144"/>
                    <a:pt x="360" y="147"/>
                  </a:cubicBezTo>
                  <a:cubicBezTo>
                    <a:pt x="360" y="189"/>
                    <a:pt x="360" y="189"/>
                    <a:pt x="360" y="189"/>
                  </a:cubicBezTo>
                  <a:cubicBezTo>
                    <a:pt x="360" y="191"/>
                    <a:pt x="358" y="194"/>
                    <a:pt x="356" y="194"/>
                  </a:cubicBezTo>
                  <a:cubicBezTo>
                    <a:pt x="221" y="194"/>
                    <a:pt x="221" y="194"/>
                    <a:pt x="221" y="194"/>
                  </a:cubicBezTo>
                  <a:cubicBezTo>
                    <a:pt x="218" y="194"/>
                    <a:pt x="216" y="196"/>
                    <a:pt x="217" y="199"/>
                  </a:cubicBezTo>
                  <a:cubicBezTo>
                    <a:pt x="226" y="250"/>
                    <a:pt x="226" y="250"/>
                    <a:pt x="226" y="250"/>
                  </a:cubicBezTo>
                  <a:cubicBezTo>
                    <a:pt x="226" y="252"/>
                    <a:pt x="228" y="254"/>
                    <a:pt x="231" y="254"/>
                  </a:cubicBezTo>
                  <a:cubicBezTo>
                    <a:pt x="356" y="254"/>
                    <a:pt x="356" y="254"/>
                    <a:pt x="356" y="254"/>
                  </a:cubicBezTo>
                  <a:cubicBezTo>
                    <a:pt x="358" y="254"/>
                    <a:pt x="360" y="256"/>
                    <a:pt x="360" y="259"/>
                  </a:cubicBezTo>
                  <a:cubicBezTo>
                    <a:pt x="360" y="301"/>
                    <a:pt x="360" y="301"/>
                    <a:pt x="360" y="301"/>
                  </a:cubicBezTo>
                  <a:cubicBezTo>
                    <a:pt x="360" y="304"/>
                    <a:pt x="358" y="306"/>
                    <a:pt x="356" y="306"/>
                  </a:cubicBezTo>
                  <a:cubicBezTo>
                    <a:pt x="241" y="306"/>
                    <a:pt x="241" y="306"/>
                    <a:pt x="241" y="306"/>
                  </a:cubicBezTo>
                  <a:cubicBezTo>
                    <a:pt x="239" y="306"/>
                    <a:pt x="236" y="309"/>
                    <a:pt x="237" y="311"/>
                  </a:cubicBezTo>
                  <a:cubicBezTo>
                    <a:pt x="246" y="362"/>
                    <a:pt x="246" y="362"/>
                    <a:pt x="246" y="362"/>
                  </a:cubicBezTo>
                  <a:cubicBezTo>
                    <a:pt x="246" y="364"/>
                    <a:pt x="248" y="366"/>
                    <a:pt x="251" y="366"/>
                  </a:cubicBezTo>
                  <a:cubicBezTo>
                    <a:pt x="356" y="366"/>
                    <a:pt x="356" y="366"/>
                    <a:pt x="356" y="366"/>
                  </a:cubicBezTo>
                  <a:cubicBezTo>
                    <a:pt x="358" y="366"/>
                    <a:pt x="360" y="368"/>
                    <a:pt x="360" y="371"/>
                  </a:cubicBezTo>
                  <a:cubicBezTo>
                    <a:pt x="360" y="413"/>
                    <a:pt x="360" y="413"/>
                    <a:pt x="360" y="413"/>
                  </a:cubicBezTo>
                  <a:cubicBezTo>
                    <a:pt x="360" y="416"/>
                    <a:pt x="358" y="418"/>
                    <a:pt x="356" y="418"/>
                  </a:cubicBezTo>
                  <a:cubicBezTo>
                    <a:pt x="261" y="418"/>
                    <a:pt x="261" y="418"/>
                    <a:pt x="261" y="418"/>
                  </a:cubicBezTo>
                  <a:cubicBezTo>
                    <a:pt x="257" y="418"/>
                    <a:pt x="255" y="421"/>
                    <a:pt x="256" y="424"/>
                  </a:cubicBezTo>
                  <a:cubicBezTo>
                    <a:pt x="263" y="464"/>
                    <a:pt x="263" y="464"/>
                    <a:pt x="263" y="464"/>
                  </a:cubicBezTo>
                  <a:cubicBezTo>
                    <a:pt x="263" y="465"/>
                    <a:pt x="263" y="465"/>
                    <a:pt x="263" y="465"/>
                  </a:cubicBezTo>
                  <a:cubicBezTo>
                    <a:pt x="263" y="473"/>
                    <a:pt x="270" y="479"/>
                    <a:pt x="277" y="479"/>
                  </a:cubicBezTo>
                  <a:cubicBezTo>
                    <a:pt x="800" y="479"/>
                    <a:pt x="800" y="479"/>
                    <a:pt x="800" y="479"/>
                  </a:cubicBezTo>
                  <a:cubicBezTo>
                    <a:pt x="808" y="479"/>
                    <a:pt x="814" y="473"/>
                    <a:pt x="814" y="465"/>
                  </a:cubicBezTo>
                  <a:cubicBezTo>
                    <a:pt x="821" y="424"/>
                    <a:pt x="821" y="424"/>
                    <a:pt x="821" y="424"/>
                  </a:cubicBezTo>
                  <a:cubicBezTo>
                    <a:pt x="821" y="421"/>
                    <a:pt x="819" y="418"/>
                    <a:pt x="816" y="418"/>
                  </a:cubicBezTo>
                  <a:cubicBezTo>
                    <a:pt x="721" y="418"/>
                    <a:pt x="721" y="418"/>
                    <a:pt x="721" y="418"/>
                  </a:cubicBezTo>
                  <a:cubicBezTo>
                    <a:pt x="718" y="418"/>
                    <a:pt x="716" y="416"/>
                    <a:pt x="716" y="413"/>
                  </a:cubicBezTo>
                  <a:cubicBezTo>
                    <a:pt x="716" y="371"/>
                    <a:pt x="716" y="371"/>
                    <a:pt x="716" y="371"/>
                  </a:cubicBezTo>
                  <a:cubicBezTo>
                    <a:pt x="716" y="368"/>
                    <a:pt x="718" y="366"/>
                    <a:pt x="721" y="366"/>
                  </a:cubicBezTo>
                  <a:cubicBezTo>
                    <a:pt x="826" y="366"/>
                    <a:pt x="826" y="366"/>
                    <a:pt x="826" y="366"/>
                  </a:cubicBezTo>
                  <a:cubicBezTo>
                    <a:pt x="828" y="366"/>
                    <a:pt x="830" y="364"/>
                    <a:pt x="831" y="362"/>
                  </a:cubicBezTo>
                  <a:cubicBezTo>
                    <a:pt x="838" y="311"/>
                    <a:pt x="838" y="311"/>
                    <a:pt x="838" y="311"/>
                  </a:cubicBezTo>
                  <a:cubicBezTo>
                    <a:pt x="839" y="309"/>
                    <a:pt x="836" y="306"/>
                    <a:pt x="834" y="306"/>
                  </a:cubicBezTo>
                  <a:cubicBezTo>
                    <a:pt x="721" y="306"/>
                    <a:pt x="721" y="306"/>
                    <a:pt x="721" y="306"/>
                  </a:cubicBezTo>
                  <a:cubicBezTo>
                    <a:pt x="718" y="306"/>
                    <a:pt x="716" y="304"/>
                    <a:pt x="716" y="301"/>
                  </a:cubicBezTo>
                  <a:cubicBezTo>
                    <a:pt x="716" y="259"/>
                    <a:pt x="716" y="259"/>
                    <a:pt x="716" y="259"/>
                  </a:cubicBezTo>
                  <a:cubicBezTo>
                    <a:pt x="716" y="256"/>
                    <a:pt x="718" y="254"/>
                    <a:pt x="721" y="254"/>
                  </a:cubicBezTo>
                  <a:cubicBezTo>
                    <a:pt x="843" y="254"/>
                    <a:pt x="843" y="254"/>
                    <a:pt x="843" y="254"/>
                  </a:cubicBezTo>
                  <a:cubicBezTo>
                    <a:pt x="845" y="254"/>
                    <a:pt x="847" y="252"/>
                    <a:pt x="848" y="250"/>
                  </a:cubicBezTo>
                  <a:cubicBezTo>
                    <a:pt x="855" y="199"/>
                    <a:pt x="855" y="199"/>
                    <a:pt x="855" y="199"/>
                  </a:cubicBezTo>
                  <a:cubicBezTo>
                    <a:pt x="856" y="196"/>
                    <a:pt x="853" y="194"/>
                    <a:pt x="850" y="194"/>
                  </a:cubicBezTo>
                  <a:cubicBezTo>
                    <a:pt x="721" y="194"/>
                    <a:pt x="721" y="194"/>
                    <a:pt x="721" y="194"/>
                  </a:cubicBezTo>
                  <a:cubicBezTo>
                    <a:pt x="718" y="194"/>
                    <a:pt x="716" y="191"/>
                    <a:pt x="716" y="189"/>
                  </a:cubicBezTo>
                  <a:cubicBezTo>
                    <a:pt x="716" y="147"/>
                    <a:pt x="716" y="147"/>
                    <a:pt x="716" y="147"/>
                  </a:cubicBezTo>
                  <a:cubicBezTo>
                    <a:pt x="716" y="144"/>
                    <a:pt x="718" y="142"/>
                    <a:pt x="721" y="142"/>
                  </a:cubicBezTo>
                  <a:cubicBezTo>
                    <a:pt x="860" y="142"/>
                    <a:pt x="860" y="142"/>
                    <a:pt x="860" y="142"/>
                  </a:cubicBezTo>
                  <a:cubicBezTo>
                    <a:pt x="862" y="142"/>
                    <a:pt x="864" y="140"/>
                    <a:pt x="864" y="138"/>
                  </a:cubicBezTo>
                  <a:cubicBezTo>
                    <a:pt x="870" y="99"/>
                    <a:pt x="870" y="99"/>
                    <a:pt x="870" y="99"/>
                  </a:cubicBezTo>
                  <a:cubicBezTo>
                    <a:pt x="870" y="99"/>
                    <a:pt x="870" y="99"/>
                    <a:pt x="870" y="98"/>
                  </a:cubicBezTo>
                  <a:cubicBezTo>
                    <a:pt x="870" y="91"/>
                    <a:pt x="863" y="84"/>
                    <a:pt x="856" y="84"/>
                  </a:cubicBezTo>
                  <a:close/>
                  <a:moveTo>
                    <a:pt x="518" y="413"/>
                  </a:moveTo>
                  <a:cubicBezTo>
                    <a:pt x="518" y="416"/>
                    <a:pt x="516" y="418"/>
                    <a:pt x="513" y="418"/>
                  </a:cubicBezTo>
                  <a:cubicBezTo>
                    <a:pt x="405" y="418"/>
                    <a:pt x="405" y="418"/>
                    <a:pt x="405" y="418"/>
                  </a:cubicBezTo>
                  <a:cubicBezTo>
                    <a:pt x="403" y="418"/>
                    <a:pt x="400" y="416"/>
                    <a:pt x="400" y="413"/>
                  </a:cubicBezTo>
                  <a:cubicBezTo>
                    <a:pt x="400" y="371"/>
                    <a:pt x="400" y="371"/>
                    <a:pt x="400" y="371"/>
                  </a:cubicBezTo>
                  <a:cubicBezTo>
                    <a:pt x="400" y="368"/>
                    <a:pt x="403" y="366"/>
                    <a:pt x="405" y="366"/>
                  </a:cubicBezTo>
                  <a:cubicBezTo>
                    <a:pt x="513" y="366"/>
                    <a:pt x="513" y="366"/>
                    <a:pt x="513" y="366"/>
                  </a:cubicBezTo>
                  <a:cubicBezTo>
                    <a:pt x="516" y="366"/>
                    <a:pt x="518" y="368"/>
                    <a:pt x="518" y="371"/>
                  </a:cubicBezTo>
                  <a:cubicBezTo>
                    <a:pt x="518" y="413"/>
                    <a:pt x="518" y="413"/>
                    <a:pt x="518" y="413"/>
                  </a:cubicBezTo>
                  <a:close/>
                  <a:moveTo>
                    <a:pt x="518" y="301"/>
                  </a:moveTo>
                  <a:cubicBezTo>
                    <a:pt x="518" y="304"/>
                    <a:pt x="516" y="306"/>
                    <a:pt x="513" y="306"/>
                  </a:cubicBezTo>
                  <a:cubicBezTo>
                    <a:pt x="405" y="306"/>
                    <a:pt x="405" y="306"/>
                    <a:pt x="405" y="306"/>
                  </a:cubicBezTo>
                  <a:cubicBezTo>
                    <a:pt x="403" y="306"/>
                    <a:pt x="400" y="304"/>
                    <a:pt x="400" y="301"/>
                  </a:cubicBezTo>
                  <a:cubicBezTo>
                    <a:pt x="400" y="259"/>
                    <a:pt x="400" y="259"/>
                    <a:pt x="400" y="259"/>
                  </a:cubicBezTo>
                  <a:cubicBezTo>
                    <a:pt x="400" y="256"/>
                    <a:pt x="403" y="254"/>
                    <a:pt x="405" y="254"/>
                  </a:cubicBezTo>
                  <a:cubicBezTo>
                    <a:pt x="513" y="254"/>
                    <a:pt x="513" y="254"/>
                    <a:pt x="513" y="254"/>
                  </a:cubicBezTo>
                  <a:cubicBezTo>
                    <a:pt x="516" y="254"/>
                    <a:pt x="518" y="256"/>
                    <a:pt x="518" y="259"/>
                  </a:cubicBezTo>
                  <a:cubicBezTo>
                    <a:pt x="518" y="301"/>
                    <a:pt x="518" y="301"/>
                    <a:pt x="518" y="301"/>
                  </a:cubicBezTo>
                  <a:close/>
                  <a:moveTo>
                    <a:pt x="518" y="189"/>
                  </a:moveTo>
                  <a:cubicBezTo>
                    <a:pt x="518" y="191"/>
                    <a:pt x="516" y="194"/>
                    <a:pt x="513" y="194"/>
                  </a:cubicBezTo>
                  <a:cubicBezTo>
                    <a:pt x="405" y="194"/>
                    <a:pt x="405" y="194"/>
                    <a:pt x="405" y="194"/>
                  </a:cubicBezTo>
                  <a:cubicBezTo>
                    <a:pt x="403" y="194"/>
                    <a:pt x="400" y="191"/>
                    <a:pt x="400" y="189"/>
                  </a:cubicBezTo>
                  <a:cubicBezTo>
                    <a:pt x="400" y="147"/>
                    <a:pt x="400" y="147"/>
                    <a:pt x="400" y="147"/>
                  </a:cubicBezTo>
                  <a:cubicBezTo>
                    <a:pt x="400" y="144"/>
                    <a:pt x="403" y="142"/>
                    <a:pt x="405" y="142"/>
                  </a:cubicBezTo>
                  <a:cubicBezTo>
                    <a:pt x="513" y="142"/>
                    <a:pt x="513" y="142"/>
                    <a:pt x="513" y="142"/>
                  </a:cubicBezTo>
                  <a:cubicBezTo>
                    <a:pt x="516" y="142"/>
                    <a:pt x="518" y="144"/>
                    <a:pt x="518" y="147"/>
                  </a:cubicBezTo>
                  <a:cubicBezTo>
                    <a:pt x="518" y="189"/>
                    <a:pt x="518" y="189"/>
                    <a:pt x="518" y="189"/>
                  </a:cubicBezTo>
                  <a:close/>
                  <a:moveTo>
                    <a:pt x="676" y="413"/>
                  </a:moveTo>
                  <a:cubicBezTo>
                    <a:pt x="676" y="416"/>
                    <a:pt x="674" y="418"/>
                    <a:pt x="671" y="418"/>
                  </a:cubicBezTo>
                  <a:cubicBezTo>
                    <a:pt x="563" y="418"/>
                    <a:pt x="563" y="418"/>
                    <a:pt x="563" y="418"/>
                  </a:cubicBezTo>
                  <a:cubicBezTo>
                    <a:pt x="561" y="418"/>
                    <a:pt x="558" y="416"/>
                    <a:pt x="558" y="413"/>
                  </a:cubicBezTo>
                  <a:cubicBezTo>
                    <a:pt x="558" y="371"/>
                    <a:pt x="558" y="371"/>
                    <a:pt x="558" y="371"/>
                  </a:cubicBezTo>
                  <a:cubicBezTo>
                    <a:pt x="558" y="368"/>
                    <a:pt x="561" y="366"/>
                    <a:pt x="563" y="366"/>
                  </a:cubicBezTo>
                  <a:cubicBezTo>
                    <a:pt x="671" y="366"/>
                    <a:pt x="671" y="366"/>
                    <a:pt x="671" y="366"/>
                  </a:cubicBezTo>
                  <a:cubicBezTo>
                    <a:pt x="674" y="366"/>
                    <a:pt x="676" y="368"/>
                    <a:pt x="676" y="371"/>
                  </a:cubicBezTo>
                  <a:cubicBezTo>
                    <a:pt x="676" y="413"/>
                    <a:pt x="676" y="413"/>
                    <a:pt x="676" y="413"/>
                  </a:cubicBezTo>
                  <a:close/>
                  <a:moveTo>
                    <a:pt x="676" y="301"/>
                  </a:moveTo>
                  <a:cubicBezTo>
                    <a:pt x="676" y="304"/>
                    <a:pt x="674" y="306"/>
                    <a:pt x="671" y="306"/>
                  </a:cubicBezTo>
                  <a:cubicBezTo>
                    <a:pt x="563" y="306"/>
                    <a:pt x="563" y="306"/>
                    <a:pt x="563" y="306"/>
                  </a:cubicBezTo>
                  <a:cubicBezTo>
                    <a:pt x="561" y="306"/>
                    <a:pt x="558" y="304"/>
                    <a:pt x="558" y="301"/>
                  </a:cubicBezTo>
                  <a:cubicBezTo>
                    <a:pt x="558" y="259"/>
                    <a:pt x="558" y="259"/>
                    <a:pt x="558" y="259"/>
                  </a:cubicBezTo>
                  <a:cubicBezTo>
                    <a:pt x="558" y="256"/>
                    <a:pt x="561" y="254"/>
                    <a:pt x="563" y="254"/>
                  </a:cubicBezTo>
                  <a:cubicBezTo>
                    <a:pt x="671" y="254"/>
                    <a:pt x="671" y="254"/>
                    <a:pt x="671" y="254"/>
                  </a:cubicBezTo>
                  <a:cubicBezTo>
                    <a:pt x="674" y="254"/>
                    <a:pt x="676" y="256"/>
                    <a:pt x="676" y="259"/>
                  </a:cubicBezTo>
                  <a:cubicBezTo>
                    <a:pt x="676" y="301"/>
                    <a:pt x="676" y="301"/>
                    <a:pt x="676" y="301"/>
                  </a:cubicBezTo>
                  <a:close/>
                  <a:moveTo>
                    <a:pt x="676" y="189"/>
                  </a:moveTo>
                  <a:cubicBezTo>
                    <a:pt x="676" y="191"/>
                    <a:pt x="674" y="194"/>
                    <a:pt x="671" y="194"/>
                  </a:cubicBezTo>
                  <a:cubicBezTo>
                    <a:pt x="563" y="194"/>
                    <a:pt x="563" y="194"/>
                    <a:pt x="563" y="194"/>
                  </a:cubicBezTo>
                  <a:cubicBezTo>
                    <a:pt x="561" y="194"/>
                    <a:pt x="558" y="191"/>
                    <a:pt x="558" y="189"/>
                  </a:cubicBezTo>
                  <a:cubicBezTo>
                    <a:pt x="558" y="147"/>
                    <a:pt x="558" y="147"/>
                    <a:pt x="558" y="147"/>
                  </a:cubicBezTo>
                  <a:cubicBezTo>
                    <a:pt x="558" y="144"/>
                    <a:pt x="561" y="142"/>
                    <a:pt x="563" y="142"/>
                  </a:cubicBezTo>
                  <a:cubicBezTo>
                    <a:pt x="671" y="142"/>
                    <a:pt x="671" y="142"/>
                    <a:pt x="671" y="142"/>
                  </a:cubicBezTo>
                  <a:cubicBezTo>
                    <a:pt x="674" y="142"/>
                    <a:pt x="676" y="144"/>
                    <a:pt x="676" y="147"/>
                  </a:cubicBezTo>
                  <a:cubicBezTo>
                    <a:pt x="676" y="189"/>
                    <a:pt x="676" y="189"/>
                    <a:pt x="676" y="189"/>
                  </a:cubicBezTo>
                  <a:close/>
                  <a:moveTo>
                    <a:pt x="759" y="536"/>
                  </a:moveTo>
                  <a:cubicBezTo>
                    <a:pt x="759" y="548"/>
                    <a:pt x="749" y="558"/>
                    <a:pt x="737" y="558"/>
                  </a:cubicBezTo>
                  <a:cubicBezTo>
                    <a:pt x="224" y="558"/>
                    <a:pt x="224" y="558"/>
                    <a:pt x="224" y="558"/>
                  </a:cubicBezTo>
                  <a:cubicBezTo>
                    <a:pt x="214" y="558"/>
                    <a:pt x="204" y="550"/>
                    <a:pt x="203" y="540"/>
                  </a:cubicBezTo>
                  <a:cubicBezTo>
                    <a:pt x="117" y="44"/>
                    <a:pt x="117" y="44"/>
                    <a:pt x="117" y="44"/>
                  </a:cubicBezTo>
                  <a:cubicBezTo>
                    <a:pt x="22" y="44"/>
                    <a:pt x="22" y="44"/>
                    <a:pt x="22" y="44"/>
                  </a:cubicBezTo>
                  <a:cubicBezTo>
                    <a:pt x="10" y="44"/>
                    <a:pt x="0" y="35"/>
                    <a:pt x="0" y="22"/>
                  </a:cubicBezTo>
                  <a:cubicBezTo>
                    <a:pt x="0" y="10"/>
                    <a:pt x="10" y="0"/>
                    <a:pt x="22" y="0"/>
                  </a:cubicBezTo>
                  <a:cubicBezTo>
                    <a:pt x="135" y="0"/>
                    <a:pt x="135" y="0"/>
                    <a:pt x="135" y="0"/>
                  </a:cubicBezTo>
                  <a:cubicBezTo>
                    <a:pt x="146" y="0"/>
                    <a:pt x="155" y="8"/>
                    <a:pt x="157" y="19"/>
                  </a:cubicBezTo>
                  <a:cubicBezTo>
                    <a:pt x="243" y="514"/>
                    <a:pt x="243" y="514"/>
                    <a:pt x="243" y="514"/>
                  </a:cubicBezTo>
                  <a:cubicBezTo>
                    <a:pt x="737" y="514"/>
                    <a:pt x="737" y="514"/>
                    <a:pt x="737" y="514"/>
                  </a:cubicBezTo>
                  <a:cubicBezTo>
                    <a:pt x="749" y="514"/>
                    <a:pt x="759" y="524"/>
                    <a:pt x="759" y="536"/>
                  </a:cubicBezTo>
                  <a:close/>
                  <a:moveTo>
                    <a:pt x="754" y="677"/>
                  </a:moveTo>
                  <a:cubicBezTo>
                    <a:pt x="754" y="720"/>
                    <a:pt x="720" y="754"/>
                    <a:pt x="677" y="754"/>
                  </a:cubicBezTo>
                  <a:cubicBezTo>
                    <a:pt x="635" y="754"/>
                    <a:pt x="600" y="720"/>
                    <a:pt x="600" y="677"/>
                  </a:cubicBezTo>
                  <a:cubicBezTo>
                    <a:pt x="600" y="635"/>
                    <a:pt x="635" y="600"/>
                    <a:pt x="677" y="600"/>
                  </a:cubicBezTo>
                  <a:cubicBezTo>
                    <a:pt x="720" y="600"/>
                    <a:pt x="754" y="635"/>
                    <a:pt x="754" y="677"/>
                  </a:cubicBezTo>
                  <a:close/>
                  <a:moveTo>
                    <a:pt x="358" y="677"/>
                  </a:moveTo>
                  <a:cubicBezTo>
                    <a:pt x="358" y="720"/>
                    <a:pt x="324" y="754"/>
                    <a:pt x="281" y="754"/>
                  </a:cubicBezTo>
                  <a:cubicBezTo>
                    <a:pt x="239" y="754"/>
                    <a:pt x="205" y="720"/>
                    <a:pt x="205" y="677"/>
                  </a:cubicBezTo>
                  <a:cubicBezTo>
                    <a:pt x="205" y="635"/>
                    <a:pt x="239" y="600"/>
                    <a:pt x="281" y="600"/>
                  </a:cubicBezTo>
                  <a:cubicBezTo>
                    <a:pt x="324" y="600"/>
                    <a:pt x="358" y="635"/>
                    <a:pt x="358" y="67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20">
            <a:extLst>
              <a:ext uri="{FF2B5EF4-FFF2-40B4-BE49-F238E27FC236}">
                <a16:creationId xmlns="" xmlns:a16="http://schemas.microsoft.com/office/drawing/2014/main" id="{7B10D3B3-FA63-42E8-BA65-E5F852CEAA53}"/>
              </a:ext>
            </a:extLst>
          </p:cNvPr>
          <p:cNvGrpSpPr>
            <a:grpSpLocks noChangeAspect="1"/>
          </p:cNvGrpSpPr>
          <p:nvPr/>
        </p:nvGrpSpPr>
        <p:grpSpPr bwMode="auto">
          <a:xfrm>
            <a:off x="6461108" y="1963071"/>
            <a:ext cx="639488" cy="640080"/>
            <a:chOff x="1682" y="0"/>
            <a:chExt cx="4316" cy="4320"/>
          </a:xfrm>
        </p:grpSpPr>
        <p:sp>
          <p:nvSpPr>
            <p:cNvPr id="62" name="AutoShape 19">
              <a:extLst>
                <a:ext uri="{FF2B5EF4-FFF2-40B4-BE49-F238E27FC236}">
                  <a16:creationId xmlns="" xmlns:a16="http://schemas.microsoft.com/office/drawing/2014/main" id="{461E4EC3-689E-4A9D-95F3-1585B8D40199}"/>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1">
              <a:extLst>
                <a:ext uri="{FF2B5EF4-FFF2-40B4-BE49-F238E27FC236}">
                  <a16:creationId xmlns="" xmlns:a16="http://schemas.microsoft.com/office/drawing/2014/main" id="{E8BB6939-772B-4EEF-A273-83F7E9D0BCA1}"/>
                </a:ext>
              </a:extLst>
            </p:cNvPr>
            <p:cNvSpPr>
              <a:spLocks/>
            </p:cNvSpPr>
            <p:nvPr/>
          </p:nvSpPr>
          <p:spPr bwMode="auto">
            <a:xfrm>
              <a:off x="3057" y="975"/>
              <a:ext cx="2117" cy="2149"/>
            </a:xfrm>
            <a:custGeom>
              <a:avLst/>
              <a:gdLst>
                <a:gd name="T0" fmla="*/ 1128 w 1130"/>
                <a:gd name="T1" fmla="*/ 264 h 1146"/>
                <a:gd name="T2" fmla="*/ 1128 w 1130"/>
                <a:gd name="T3" fmla="*/ 272 h 1146"/>
                <a:gd name="T4" fmla="*/ 1074 w 1130"/>
                <a:gd name="T5" fmla="*/ 392 h 1146"/>
                <a:gd name="T6" fmla="*/ 1074 w 1130"/>
                <a:gd name="T7" fmla="*/ 392 h 1146"/>
                <a:gd name="T8" fmla="*/ 741 w 1130"/>
                <a:gd name="T9" fmla="*/ 644 h 1146"/>
                <a:gd name="T10" fmla="*/ 732 w 1130"/>
                <a:gd name="T11" fmla="*/ 630 h 1146"/>
                <a:gd name="T12" fmla="*/ 796 w 1130"/>
                <a:gd name="T13" fmla="*/ 568 h 1146"/>
                <a:gd name="T14" fmla="*/ 386 w 1130"/>
                <a:gd name="T15" fmla="*/ 688 h 1146"/>
                <a:gd name="T16" fmla="*/ 376 w 1130"/>
                <a:gd name="T17" fmla="*/ 1132 h 1146"/>
                <a:gd name="T18" fmla="*/ 29 w 1130"/>
                <a:gd name="T19" fmla="*/ 494 h 1146"/>
                <a:gd name="T20" fmla="*/ 146 w 1130"/>
                <a:gd name="T21" fmla="*/ 443 h 1146"/>
                <a:gd name="T22" fmla="*/ 281 w 1130"/>
                <a:gd name="T23" fmla="*/ 233 h 1146"/>
                <a:gd name="T24" fmla="*/ 277 w 1130"/>
                <a:gd name="T25" fmla="*/ 97 h 1146"/>
                <a:gd name="T26" fmla="*/ 665 w 1130"/>
                <a:gd name="T27" fmla="*/ 9 h 1146"/>
                <a:gd name="T28" fmla="*/ 1128 w 1130"/>
                <a:gd name="T29" fmla="*/ 26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0" h="1146">
                  <a:moveTo>
                    <a:pt x="1128" y="264"/>
                  </a:moveTo>
                  <a:cubicBezTo>
                    <a:pt x="1128" y="272"/>
                    <a:pt x="1128" y="272"/>
                    <a:pt x="1128" y="272"/>
                  </a:cubicBezTo>
                  <a:cubicBezTo>
                    <a:pt x="1125" y="316"/>
                    <a:pt x="1106" y="355"/>
                    <a:pt x="1074" y="392"/>
                  </a:cubicBezTo>
                  <a:cubicBezTo>
                    <a:pt x="1074" y="392"/>
                    <a:pt x="1074" y="392"/>
                    <a:pt x="1074" y="392"/>
                  </a:cubicBezTo>
                  <a:cubicBezTo>
                    <a:pt x="1025" y="461"/>
                    <a:pt x="841" y="592"/>
                    <a:pt x="741" y="644"/>
                  </a:cubicBezTo>
                  <a:cubicBezTo>
                    <a:pt x="732" y="648"/>
                    <a:pt x="724" y="636"/>
                    <a:pt x="732" y="630"/>
                  </a:cubicBezTo>
                  <a:cubicBezTo>
                    <a:pt x="763" y="606"/>
                    <a:pt x="783" y="585"/>
                    <a:pt x="796" y="568"/>
                  </a:cubicBezTo>
                  <a:cubicBezTo>
                    <a:pt x="598" y="649"/>
                    <a:pt x="386" y="688"/>
                    <a:pt x="386" y="688"/>
                  </a:cubicBezTo>
                  <a:cubicBezTo>
                    <a:pt x="208" y="866"/>
                    <a:pt x="430" y="1108"/>
                    <a:pt x="376" y="1132"/>
                  </a:cubicBezTo>
                  <a:cubicBezTo>
                    <a:pt x="345" y="1146"/>
                    <a:pt x="0" y="848"/>
                    <a:pt x="29" y="494"/>
                  </a:cubicBezTo>
                  <a:cubicBezTo>
                    <a:pt x="71" y="485"/>
                    <a:pt x="111" y="467"/>
                    <a:pt x="146" y="443"/>
                  </a:cubicBezTo>
                  <a:cubicBezTo>
                    <a:pt x="218" y="393"/>
                    <a:pt x="266" y="318"/>
                    <a:pt x="281" y="233"/>
                  </a:cubicBezTo>
                  <a:cubicBezTo>
                    <a:pt x="289" y="187"/>
                    <a:pt x="288" y="141"/>
                    <a:pt x="277" y="97"/>
                  </a:cubicBezTo>
                  <a:cubicBezTo>
                    <a:pt x="376" y="37"/>
                    <a:pt x="505" y="0"/>
                    <a:pt x="665" y="9"/>
                  </a:cubicBezTo>
                  <a:cubicBezTo>
                    <a:pt x="1008" y="30"/>
                    <a:pt x="1130" y="188"/>
                    <a:pt x="1128" y="26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2">
              <a:extLst>
                <a:ext uri="{FF2B5EF4-FFF2-40B4-BE49-F238E27FC236}">
                  <a16:creationId xmlns="" xmlns:a16="http://schemas.microsoft.com/office/drawing/2014/main" id="{91B78A8A-24A5-4FE3-9D58-36E1A85205F1}"/>
                </a:ext>
              </a:extLst>
            </p:cNvPr>
            <p:cNvSpPr>
              <a:spLocks/>
            </p:cNvSpPr>
            <p:nvPr/>
          </p:nvSpPr>
          <p:spPr bwMode="auto">
            <a:xfrm>
              <a:off x="2590" y="1586"/>
              <a:ext cx="300" cy="328"/>
            </a:xfrm>
            <a:custGeom>
              <a:avLst/>
              <a:gdLst>
                <a:gd name="T0" fmla="*/ 38 w 160"/>
                <a:gd name="T1" fmla="*/ 175 h 175"/>
                <a:gd name="T2" fmla="*/ 16 w 160"/>
                <a:gd name="T3" fmla="*/ 156 h 175"/>
                <a:gd name="T4" fmla="*/ 1 w 160"/>
                <a:gd name="T5" fmla="*/ 42 h 175"/>
                <a:gd name="T6" fmla="*/ 5 w 160"/>
                <a:gd name="T7" fmla="*/ 26 h 175"/>
                <a:gd name="T8" fmla="*/ 19 w 160"/>
                <a:gd name="T9" fmla="*/ 17 h 175"/>
                <a:gd name="T10" fmla="*/ 133 w 160"/>
                <a:gd name="T11" fmla="*/ 2 h 175"/>
                <a:gd name="T12" fmla="*/ 158 w 160"/>
                <a:gd name="T13" fmla="*/ 21 h 175"/>
                <a:gd name="T14" fmla="*/ 139 w 160"/>
                <a:gd name="T15" fmla="*/ 46 h 175"/>
                <a:gd name="T16" fmla="*/ 47 w 160"/>
                <a:gd name="T17" fmla="*/ 58 h 175"/>
                <a:gd name="T18" fmla="*/ 59 w 160"/>
                <a:gd name="T19" fmla="*/ 150 h 175"/>
                <a:gd name="T20" fmla="*/ 41 w 160"/>
                <a:gd name="T21" fmla="*/ 175 h 175"/>
                <a:gd name="T22" fmla="*/ 38 w 160"/>
                <a:gd name="T23"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75">
                  <a:moveTo>
                    <a:pt x="38" y="175"/>
                  </a:moveTo>
                  <a:cubicBezTo>
                    <a:pt x="27" y="175"/>
                    <a:pt x="17" y="167"/>
                    <a:pt x="16" y="156"/>
                  </a:cubicBezTo>
                  <a:cubicBezTo>
                    <a:pt x="1" y="42"/>
                    <a:pt x="1" y="42"/>
                    <a:pt x="1" y="42"/>
                  </a:cubicBezTo>
                  <a:cubicBezTo>
                    <a:pt x="0" y="36"/>
                    <a:pt x="1" y="30"/>
                    <a:pt x="5" y="26"/>
                  </a:cubicBezTo>
                  <a:cubicBezTo>
                    <a:pt x="8" y="21"/>
                    <a:pt x="14" y="18"/>
                    <a:pt x="19" y="17"/>
                  </a:cubicBezTo>
                  <a:cubicBezTo>
                    <a:pt x="133" y="2"/>
                    <a:pt x="133" y="2"/>
                    <a:pt x="133" y="2"/>
                  </a:cubicBezTo>
                  <a:cubicBezTo>
                    <a:pt x="145" y="0"/>
                    <a:pt x="156" y="9"/>
                    <a:pt x="158" y="21"/>
                  </a:cubicBezTo>
                  <a:cubicBezTo>
                    <a:pt x="160" y="33"/>
                    <a:pt x="151" y="44"/>
                    <a:pt x="139" y="46"/>
                  </a:cubicBezTo>
                  <a:cubicBezTo>
                    <a:pt x="47" y="58"/>
                    <a:pt x="47" y="58"/>
                    <a:pt x="47" y="58"/>
                  </a:cubicBezTo>
                  <a:cubicBezTo>
                    <a:pt x="59" y="150"/>
                    <a:pt x="59" y="150"/>
                    <a:pt x="59" y="150"/>
                  </a:cubicBezTo>
                  <a:cubicBezTo>
                    <a:pt x="61" y="162"/>
                    <a:pt x="53" y="173"/>
                    <a:pt x="41" y="175"/>
                  </a:cubicBezTo>
                  <a:cubicBezTo>
                    <a:pt x="40" y="175"/>
                    <a:pt x="39" y="175"/>
                    <a:pt x="38" y="17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3">
              <a:extLst>
                <a:ext uri="{FF2B5EF4-FFF2-40B4-BE49-F238E27FC236}">
                  <a16:creationId xmlns="" xmlns:a16="http://schemas.microsoft.com/office/drawing/2014/main" id="{95FF690B-FB98-4354-8E9B-95528C451A03}"/>
                </a:ext>
              </a:extLst>
            </p:cNvPr>
            <p:cNvSpPr>
              <a:spLocks noEditPoints="1"/>
            </p:cNvSpPr>
            <p:nvPr/>
          </p:nvSpPr>
          <p:spPr bwMode="auto">
            <a:xfrm>
              <a:off x="2426" y="711"/>
              <a:ext cx="2999" cy="3148"/>
            </a:xfrm>
            <a:custGeom>
              <a:avLst/>
              <a:gdLst>
                <a:gd name="T0" fmla="*/ 1449 w 1601"/>
                <a:gd name="T1" fmla="*/ 1064 h 1679"/>
                <a:gd name="T2" fmla="*/ 1422 w 1601"/>
                <a:gd name="T3" fmla="*/ 1364 h 1679"/>
                <a:gd name="T4" fmla="*/ 1130 w 1601"/>
                <a:gd name="T5" fmla="*/ 1390 h 1679"/>
                <a:gd name="T6" fmla="*/ 1110 w 1601"/>
                <a:gd name="T7" fmla="*/ 1678 h 1679"/>
                <a:gd name="T8" fmla="*/ 643 w 1601"/>
                <a:gd name="T9" fmla="*/ 1589 h 1679"/>
                <a:gd name="T10" fmla="*/ 633 w 1601"/>
                <a:gd name="T11" fmla="*/ 1278 h 1679"/>
                <a:gd name="T12" fmla="*/ 677 w 1601"/>
                <a:gd name="T13" fmla="*/ 1558 h 1679"/>
                <a:gd name="T14" fmla="*/ 1086 w 1601"/>
                <a:gd name="T15" fmla="*/ 1365 h 1679"/>
                <a:gd name="T16" fmla="*/ 1114 w 1601"/>
                <a:gd name="T17" fmla="*/ 1344 h 1679"/>
                <a:gd name="T18" fmla="*/ 1390 w 1601"/>
                <a:gd name="T19" fmla="*/ 1334 h 1679"/>
                <a:gd name="T20" fmla="*/ 1403 w 1601"/>
                <a:gd name="T21" fmla="*/ 1042 h 1679"/>
                <a:gd name="T22" fmla="*/ 1428 w 1601"/>
                <a:gd name="T23" fmla="*/ 1019 h 1679"/>
                <a:gd name="T24" fmla="*/ 1504 w 1601"/>
                <a:gd name="T25" fmla="*/ 922 h 1679"/>
                <a:gd name="T26" fmla="*/ 1418 w 1601"/>
                <a:gd name="T27" fmla="*/ 690 h 1679"/>
                <a:gd name="T28" fmla="*/ 1410 w 1601"/>
                <a:gd name="T29" fmla="*/ 597 h 1679"/>
                <a:gd name="T30" fmla="*/ 1459 w 1601"/>
                <a:gd name="T31" fmla="*/ 630 h 1679"/>
                <a:gd name="T32" fmla="*/ 1469 w 1601"/>
                <a:gd name="T33" fmla="*/ 785 h 1679"/>
                <a:gd name="T34" fmla="*/ 1589 w 1601"/>
                <a:gd name="T35" fmla="*/ 1004 h 1679"/>
                <a:gd name="T36" fmla="*/ 158 w 1601"/>
                <a:gd name="T37" fmla="*/ 115 h 1679"/>
                <a:gd name="T38" fmla="*/ 340 w 1601"/>
                <a:gd name="T39" fmla="*/ 75 h 1679"/>
                <a:gd name="T40" fmla="*/ 381 w 1601"/>
                <a:gd name="T41" fmla="*/ 130 h 1679"/>
                <a:gd name="T42" fmla="*/ 384 w 1601"/>
                <a:gd name="T43" fmla="*/ 174 h 1679"/>
                <a:gd name="T44" fmla="*/ 501 w 1601"/>
                <a:gd name="T45" fmla="*/ 159 h 1679"/>
                <a:gd name="T46" fmla="*/ 519 w 1601"/>
                <a:gd name="T47" fmla="*/ 134 h 1679"/>
                <a:gd name="T48" fmla="*/ 479 w 1601"/>
                <a:gd name="T49" fmla="*/ 1 h 1679"/>
                <a:gd name="T50" fmla="*/ 468 w 1601"/>
                <a:gd name="T51" fmla="*/ 84 h 1679"/>
                <a:gd name="T52" fmla="*/ 132 w 1601"/>
                <a:gd name="T53" fmla="*/ 79 h 1679"/>
                <a:gd name="T54" fmla="*/ 54 w 1601"/>
                <a:gd name="T55" fmla="*/ 471 h 1679"/>
                <a:gd name="T56" fmla="*/ 89 w 1601"/>
                <a:gd name="T57" fmla="*/ 444 h 1679"/>
                <a:gd name="T58" fmla="*/ 550 w 1601"/>
                <a:gd name="T59" fmla="*/ 177 h 1679"/>
                <a:gd name="T60" fmla="*/ 538 w 1601"/>
                <a:gd name="T61" fmla="*/ 359 h 1679"/>
                <a:gd name="T62" fmla="*/ 254 w 1601"/>
                <a:gd name="T63" fmla="*/ 556 h 1679"/>
                <a:gd name="T64" fmla="*/ 227 w 1601"/>
                <a:gd name="T65" fmla="*/ 513 h 1679"/>
                <a:gd name="T66" fmla="*/ 221 w 1601"/>
                <a:gd name="T67" fmla="*/ 469 h 1679"/>
                <a:gd name="T68" fmla="*/ 93 w 1601"/>
                <a:gd name="T69" fmla="*/ 493 h 1679"/>
                <a:gd name="T70" fmla="*/ 104 w 1601"/>
                <a:gd name="T71" fmla="*/ 623 h 1679"/>
                <a:gd name="T72" fmla="*/ 129 w 1601"/>
                <a:gd name="T73" fmla="*/ 642 h 1679"/>
                <a:gd name="T74" fmla="*/ 139 w 1601"/>
                <a:gd name="T75" fmla="*/ 557 h 1679"/>
                <a:gd name="T76" fmla="*/ 298 w 1601"/>
                <a:gd name="T77" fmla="*/ 604 h 1679"/>
                <a:gd name="T78" fmla="*/ 581 w 1601"/>
                <a:gd name="T79" fmla="*/ 367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1" h="1679">
                  <a:moveTo>
                    <a:pt x="1589" y="1004"/>
                  </a:moveTo>
                  <a:cubicBezTo>
                    <a:pt x="1581" y="1022"/>
                    <a:pt x="1541" y="1066"/>
                    <a:pt x="1449" y="1064"/>
                  </a:cubicBezTo>
                  <a:cubicBezTo>
                    <a:pt x="1451" y="1091"/>
                    <a:pt x="1453" y="1134"/>
                    <a:pt x="1453" y="1179"/>
                  </a:cubicBezTo>
                  <a:cubicBezTo>
                    <a:pt x="1453" y="1315"/>
                    <a:pt x="1436" y="1349"/>
                    <a:pt x="1422" y="1364"/>
                  </a:cubicBezTo>
                  <a:cubicBezTo>
                    <a:pt x="1408" y="1378"/>
                    <a:pt x="1375" y="1397"/>
                    <a:pt x="1245" y="1396"/>
                  </a:cubicBezTo>
                  <a:cubicBezTo>
                    <a:pt x="1209" y="1395"/>
                    <a:pt x="1161" y="1393"/>
                    <a:pt x="1130" y="1390"/>
                  </a:cubicBezTo>
                  <a:cubicBezTo>
                    <a:pt x="1130" y="1656"/>
                    <a:pt x="1130" y="1656"/>
                    <a:pt x="1130" y="1656"/>
                  </a:cubicBezTo>
                  <a:cubicBezTo>
                    <a:pt x="1130" y="1668"/>
                    <a:pt x="1121" y="1678"/>
                    <a:pt x="1110" y="1678"/>
                  </a:cubicBezTo>
                  <a:cubicBezTo>
                    <a:pt x="1107" y="1678"/>
                    <a:pt x="1091" y="1679"/>
                    <a:pt x="1067" y="1679"/>
                  </a:cubicBezTo>
                  <a:cubicBezTo>
                    <a:pt x="979" y="1679"/>
                    <a:pt x="776" y="1670"/>
                    <a:pt x="643" y="1589"/>
                  </a:cubicBezTo>
                  <a:cubicBezTo>
                    <a:pt x="637" y="1586"/>
                    <a:pt x="633" y="1578"/>
                    <a:pt x="633" y="1571"/>
                  </a:cubicBezTo>
                  <a:cubicBezTo>
                    <a:pt x="633" y="1278"/>
                    <a:pt x="633" y="1278"/>
                    <a:pt x="633" y="1278"/>
                  </a:cubicBezTo>
                  <a:cubicBezTo>
                    <a:pt x="649" y="1291"/>
                    <a:pt x="664" y="1301"/>
                    <a:pt x="677" y="1307"/>
                  </a:cubicBezTo>
                  <a:cubicBezTo>
                    <a:pt x="677" y="1558"/>
                    <a:pt x="677" y="1558"/>
                    <a:pt x="677" y="1558"/>
                  </a:cubicBezTo>
                  <a:cubicBezTo>
                    <a:pt x="811" y="1632"/>
                    <a:pt x="1020" y="1636"/>
                    <a:pt x="1086" y="1635"/>
                  </a:cubicBezTo>
                  <a:cubicBezTo>
                    <a:pt x="1086" y="1365"/>
                    <a:pt x="1086" y="1365"/>
                    <a:pt x="1086" y="1365"/>
                  </a:cubicBezTo>
                  <a:cubicBezTo>
                    <a:pt x="1086" y="1358"/>
                    <a:pt x="1090" y="1351"/>
                    <a:pt x="1096" y="1347"/>
                  </a:cubicBezTo>
                  <a:cubicBezTo>
                    <a:pt x="1102" y="1344"/>
                    <a:pt x="1108" y="1343"/>
                    <a:pt x="1114" y="1344"/>
                  </a:cubicBezTo>
                  <a:cubicBezTo>
                    <a:pt x="1123" y="1346"/>
                    <a:pt x="1185" y="1351"/>
                    <a:pt x="1251" y="1352"/>
                  </a:cubicBezTo>
                  <a:cubicBezTo>
                    <a:pt x="1369" y="1352"/>
                    <a:pt x="1388" y="1335"/>
                    <a:pt x="1390" y="1334"/>
                  </a:cubicBezTo>
                  <a:cubicBezTo>
                    <a:pt x="1392" y="1332"/>
                    <a:pt x="1409" y="1311"/>
                    <a:pt x="1409" y="1180"/>
                  </a:cubicBezTo>
                  <a:cubicBezTo>
                    <a:pt x="1409" y="1109"/>
                    <a:pt x="1404" y="1043"/>
                    <a:pt x="1403" y="1042"/>
                  </a:cubicBezTo>
                  <a:cubicBezTo>
                    <a:pt x="1403" y="1036"/>
                    <a:pt x="1405" y="1029"/>
                    <a:pt x="1410" y="1025"/>
                  </a:cubicBezTo>
                  <a:cubicBezTo>
                    <a:pt x="1415" y="1020"/>
                    <a:pt x="1421" y="1018"/>
                    <a:pt x="1428" y="1019"/>
                  </a:cubicBezTo>
                  <a:cubicBezTo>
                    <a:pt x="1506" y="1027"/>
                    <a:pt x="1540" y="999"/>
                    <a:pt x="1547" y="988"/>
                  </a:cubicBezTo>
                  <a:cubicBezTo>
                    <a:pt x="1546" y="979"/>
                    <a:pt x="1534" y="951"/>
                    <a:pt x="1504" y="922"/>
                  </a:cubicBezTo>
                  <a:cubicBezTo>
                    <a:pt x="1462" y="880"/>
                    <a:pt x="1436" y="820"/>
                    <a:pt x="1428" y="802"/>
                  </a:cubicBezTo>
                  <a:cubicBezTo>
                    <a:pt x="1420" y="783"/>
                    <a:pt x="1419" y="745"/>
                    <a:pt x="1418" y="690"/>
                  </a:cubicBezTo>
                  <a:cubicBezTo>
                    <a:pt x="1417" y="669"/>
                    <a:pt x="1416" y="648"/>
                    <a:pt x="1415" y="634"/>
                  </a:cubicBezTo>
                  <a:cubicBezTo>
                    <a:pt x="1414" y="623"/>
                    <a:pt x="1412" y="611"/>
                    <a:pt x="1410" y="597"/>
                  </a:cubicBezTo>
                  <a:cubicBezTo>
                    <a:pt x="1424" y="584"/>
                    <a:pt x="1437" y="571"/>
                    <a:pt x="1448" y="558"/>
                  </a:cubicBezTo>
                  <a:cubicBezTo>
                    <a:pt x="1453" y="583"/>
                    <a:pt x="1457" y="611"/>
                    <a:pt x="1459" y="630"/>
                  </a:cubicBezTo>
                  <a:cubicBezTo>
                    <a:pt x="1460" y="646"/>
                    <a:pt x="1461" y="667"/>
                    <a:pt x="1461" y="689"/>
                  </a:cubicBezTo>
                  <a:cubicBezTo>
                    <a:pt x="1462" y="724"/>
                    <a:pt x="1464" y="772"/>
                    <a:pt x="1469" y="785"/>
                  </a:cubicBezTo>
                  <a:cubicBezTo>
                    <a:pt x="1482" y="818"/>
                    <a:pt x="1506" y="862"/>
                    <a:pt x="1535" y="891"/>
                  </a:cubicBezTo>
                  <a:cubicBezTo>
                    <a:pt x="1570" y="925"/>
                    <a:pt x="1601" y="975"/>
                    <a:pt x="1589" y="1004"/>
                  </a:cubicBezTo>
                  <a:close/>
                  <a:moveTo>
                    <a:pt x="57" y="273"/>
                  </a:moveTo>
                  <a:cubicBezTo>
                    <a:pt x="68" y="208"/>
                    <a:pt x="104" y="152"/>
                    <a:pt x="158" y="115"/>
                  </a:cubicBezTo>
                  <a:cubicBezTo>
                    <a:pt x="199" y="86"/>
                    <a:pt x="247" y="71"/>
                    <a:pt x="297" y="71"/>
                  </a:cubicBezTo>
                  <a:cubicBezTo>
                    <a:pt x="311" y="71"/>
                    <a:pt x="326" y="73"/>
                    <a:pt x="340" y="75"/>
                  </a:cubicBezTo>
                  <a:cubicBezTo>
                    <a:pt x="379" y="82"/>
                    <a:pt x="415" y="98"/>
                    <a:pt x="446" y="122"/>
                  </a:cubicBezTo>
                  <a:cubicBezTo>
                    <a:pt x="381" y="130"/>
                    <a:pt x="381" y="130"/>
                    <a:pt x="381" y="130"/>
                  </a:cubicBezTo>
                  <a:cubicBezTo>
                    <a:pt x="369" y="132"/>
                    <a:pt x="360" y="143"/>
                    <a:pt x="362" y="155"/>
                  </a:cubicBezTo>
                  <a:cubicBezTo>
                    <a:pt x="363" y="166"/>
                    <a:pt x="373" y="174"/>
                    <a:pt x="384" y="174"/>
                  </a:cubicBezTo>
                  <a:cubicBezTo>
                    <a:pt x="385" y="174"/>
                    <a:pt x="386" y="174"/>
                    <a:pt x="387" y="174"/>
                  </a:cubicBezTo>
                  <a:cubicBezTo>
                    <a:pt x="501" y="159"/>
                    <a:pt x="501" y="159"/>
                    <a:pt x="501" y="159"/>
                  </a:cubicBezTo>
                  <a:cubicBezTo>
                    <a:pt x="506" y="158"/>
                    <a:pt x="512" y="155"/>
                    <a:pt x="515" y="150"/>
                  </a:cubicBezTo>
                  <a:cubicBezTo>
                    <a:pt x="519" y="146"/>
                    <a:pt x="520" y="140"/>
                    <a:pt x="519" y="134"/>
                  </a:cubicBezTo>
                  <a:cubicBezTo>
                    <a:pt x="504" y="20"/>
                    <a:pt x="504" y="20"/>
                    <a:pt x="504" y="20"/>
                  </a:cubicBezTo>
                  <a:cubicBezTo>
                    <a:pt x="503" y="8"/>
                    <a:pt x="491" y="0"/>
                    <a:pt x="479" y="1"/>
                  </a:cubicBezTo>
                  <a:cubicBezTo>
                    <a:pt x="467" y="3"/>
                    <a:pt x="459" y="14"/>
                    <a:pt x="461" y="26"/>
                  </a:cubicBezTo>
                  <a:cubicBezTo>
                    <a:pt x="468" y="84"/>
                    <a:pt x="468" y="84"/>
                    <a:pt x="468" y="84"/>
                  </a:cubicBezTo>
                  <a:cubicBezTo>
                    <a:pt x="433" y="58"/>
                    <a:pt x="392" y="40"/>
                    <a:pt x="348" y="32"/>
                  </a:cubicBezTo>
                  <a:cubicBezTo>
                    <a:pt x="272" y="18"/>
                    <a:pt x="196" y="35"/>
                    <a:pt x="132" y="79"/>
                  </a:cubicBezTo>
                  <a:cubicBezTo>
                    <a:pt x="69" y="123"/>
                    <a:pt x="27" y="189"/>
                    <a:pt x="13" y="265"/>
                  </a:cubicBezTo>
                  <a:cubicBezTo>
                    <a:pt x="0" y="337"/>
                    <a:pt x="15" y="410"/>
                    <a:pt x="54" y="471"/>
                  </a:cubicBezTo>
                  <a:cubicBezTo>
                    <a:pt x="55" y="470"/>
                    <a:pt x="57" y="468"/>
                    <a:pt x="58" y="466"/>
                  </a:cubicBezTo>
                  <a:cubicBezTo>
                    <a:pt x="66" y="456"/>
                    <a:pt x="77" y="448"/>
                    <a:pt x="89" y="444"/>
                  </a:cubicBezTo>
                  <a:cubicBezTo>
                    <a:pt x="57" y="392"/>
                    <a:pt x="46" y="332"/>
                    <a:pt x="57" y="273"/>
                  </a:cubicBezTo>
                  <a:close/>
                  <a:moveTo>
                    <a:pt x="550" y="177"/>
                  </a:moveTo>
                  <a:cubicBezTo>
                    <a:pt x="541" y="189"/>
                    <a:pt x="528" y="198"/>
                    <a:pt x="513" y="201"/>
                  </a:cubicBezTo>
                  <a:cubicBezTo>
                    <a:pt x="539" y="249"/>
                    <a:pt x="547" y="304"/>
                    <a:pt x="538" y="359"/>
                  </a:cubicBezTo>
                  <a:cubicBezTo>
                    <a:pt x="526" y="423"/>
                    <a:pt x="490" y="479"/>
                    <a:pt x="437" y="516"/>
                  </a:cubicBezTo>
                  <a:cubicBezTo>
                    <a:pt x="383" y="554"/>
                    <a:pt x="318" y="568"/>
                    <a:pt x="254" y="556"/>
                  </a:cubicBezTo>
                  <a:cubicBezTo>
                    <a:pt x="221" y="551"/>
                    <a:pt x="191" y="538"/>
                    <a:pt x="164" y="521"/>
                  </a:cubicBezTo>
                  <a:cubicBezTo>
                    <a:pt x="227" y="513"/>
                    <a:pt x="227" y="513"/>
                    <a:pt x="227" y="513"/>
                  </a:cubicBezTo>
                  <a:cubicBezTo>
                    <a:pt x="239" y="511"/>
                    <a:pt x="248" y="500"/>
                    <a:pt x="246" y="488"/>
                  </a:cubicBezTo>
                  <a:cubicBezTo>
                    <a:pt x="244" y="476"/>
                    <a:pt x="233" y="467"/>
                    <a:pt x="221" y="469"/>
                  </a:cubicBezTo>
                  <a:cubicBezTo>
                    <a:pt x="107" y="484"/>
                    <a:pt x="107" y="484"/>
                    <a:pt x="107" y="484"/>
                  </a:cubicBezTo>
                  <a:cubicBezTo>
                    <a:pt x="102" y="485"/>
                    <a:pt x="96" y="488"/>
                    <a:pt x="93" y="493"/>
                  </a:cubicBezTo>
                  <a:cubicBezTo>
                    <a:pt x="89" y="497"/>
                    <a:pt x="88" y="503"/>
                    <a:pt x="89" y="509"/>
                  </a:cubicBezTo>
                  <a:cubicBezTo>
                    <a:pt x="104" y="623"/>
                    <a:pt x="104" y="623"/>
                    <a:pt x="104" y="623"/>
                  </a:cubicBezTo>
                  <a:cubicBezTo>
                    <a:pt x="105" y="634"/>
                    <a:pt x="115" y="642"/>
                    <a:pt x="126" y="642"/>
                  </a:cubicBezTo>
                  <a:cubicBezTo>
                    <a:pt x="127" y="642"/>
                    <a:pt x="128" y="642"/>
                    <a:pt x="129" y="642"/>
                  </a:cubicBezTo>
                  <a:cubicBezTo>
                    <a:pt x="141" y="640"/>
                    <a:pt x="149" y="629"/>
                    <a:pt x="147" y="617"/>
                  </a:cubicBezTo>
                  <a:cubicBezTo>
                    <a:pt x="139" y="557"/>
                    <a:pt x="139" y="557"/>
                    <a:pt x="139" y="557"/>
                  </a:cubicBezTo>
                  <a:cubicBezTo>
                    <a:pt x="171" y="578"/>
                    <a:pt x="207" y="593"/>
                    <a:pt x="246" y="600"/>
                  </a:cubicBezTo>
                  <a:cubicBezTo>
                    <a:pt x="263" y="603"/>
                    <a:pt x="281" y="604"/>
                    <a:pt x="298" y="604"/>
                  </a:cubicBezTo>
                  <a:cubicBezTo>
                    <a:pt x="356" y="604"/>
                    <a:pt x="413" y="587"/>
                    <a:pt x="462" y="553"/>
                  </a:cubicBezTo>
                  <a:cubicBezTo>
                    <a:pt x="525" y="509"/>
                    <a:pt x="567" y="443"/>
                    <a:pt x="581" y="367"/>
                  </a:cubicBezTo>
                  <a:cubicBezTo>
                    <a:pt x="593" y="301"/>
                    <a:pt x="582" y="235"/>
                    <a:pt x="550" y="17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6" name="Group 14">
            <a:extLst>
              <a:ext uri="{FF2B5EF4-FFF2-40B4-BE49-F238E27FC236}">
                <a16:creationId xmlns="" xmlns:a16="http://schemas.microsoft.com/office/drawing/2014/main" id="{195B7453-ED0F-40CE-B263-53440277ED13}"/>
              </a:ext>
            </a:extLst>
          </p:cNvPr>
          <p:cNvGrpSpPr>
            <a:grpSpLocks noChangeAspect="1"/>
          </p:cNvGrpSpPr>
          <p:nvPr/>
        </p:nvGrpSpPr>
        <p:grpSpPr bwMode="auto">
          <a:xfrm>
            <a:off x="4345425" y="1963071"/>
            <a:ext cx="639488" cy="640080"/>
            <a:chOff x="1682" y="0"/>
            <a:chExt cx="4316" cy="4320"/>
          </a:xfrm>
        </p:grpSpPr>
        <p:sp>
          <p:nvSpPr>
            <p:cNvPr id="67" name="AutoShape 13">
              <a:extLst>
                <a:ext uri="{FF2B5EF4-FFF2-40B4-BE49-F238E27FC236}">
                  <a16:creationId xmlns="" xmlns:a16="http://schemas.microsoft.com/office/drawing/2014/main" id="{152173D1-492D-4CF0-A43A-3355A98779A5}"/>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5">
              <a:extLst>
                <a:ext uri="{FF2B5EF4-FFF2-40B4-BE49-F238E27FC236}">
                  <a16:creationId xmlns="" xmlns:a16="http://schemas.microsoft.com/office/drawing/2014/main" id="{7ABA485A-81EA-4709-97C9-EBA2706DC405}"/>
                </a:ext>
              </a:extLst>
            </p:cNvPr>
            <p:cNvSpPr>
              <a:spLocks noEditPoints="1"/>
            </p:cNvSpPr>
            <p:nvPr/>
          </p:nvSpPr>
          <p:spPr bwMode="auto">
            <a:xfrm>
              <a:off x="1965" y="1549"/>
              <a:ext cx="3480" cy="1817"/>
            </a:xfrm>
            <a:custGeom>
              <a:avLst/>
              <a:gdLst>
                <a:gd name="T0" fmla="*/ 1171 w 1858"/>
                <a:gd name="T1" fmla="*/ 159 h 969"/>
                <a:gd name="T2" fmla="*/ 1116 w 1858"/>
                <a:gd name="T3" fmla="*/ 240 h 969"/>
                <a:gd name="T4" fmla="*/ 990 w 1858"/>
                <a:gd name="T5" fmla="*/ 495 h 969"/>
                <a:gd name="T6" fmla="*/ 984 w 1858"/>
                <a:gd name="T7" fmla="*/ 501 h 969"/>
                <a:gd name="T8" fmla="*/ 984 w 1858"/>
                <a:gd name="T9" fmla="*/ 599 h 969"/>
                <a:gd name="T10" fmla="*/ 940 w 1858"/>
                <a:gd name="T11" fmla="*/ 635 h 969"/>
                <a:gd name="T12" fmla="*/ 940 w 1858"/>
                <a:gd name="T13" fmla="*/ 533 h 969"/>
                <a:gd name="T14" fmla="*/ 778 w 1858"/>
                <a:gd name="T15" fmla="*/ 598 h 969"/>
                <a:gd name="T16" fmla="*/ 632 w 1858"/>
                <a:gd name="T17" fmla="*/ 543 h 969"/>
                <a:gd name="T18" fmla="*/ 632 w 1858"/>
                <a:gd name="T19" fmla="*/ 637 h 969"/>
                <a:gd name="T20" fmla="*/ 588 w 1858"/>
                <a:gd name="T21" fmla="*/ 600 h 969"/>
                <a:gd name="T22" fmla="*/ 588 w 1858"/>
                <a:gd name="T23" fmla="*/ 513 h 969"/>
                <a:gd name="T24" fmla="*/ 566 w 1858"/>
                <a:gd name="T25" fmla="*/ 495 h 969"/>
                <a:gd name="T26" fmla="*/ 441 w 1858"/>
                <a:gd name="T27" fmla="*/ 241 h 969"/>
                <a:gd name="T28" fmla="*/ 381 w 1858"/>
                <a:gd name="T29" fmla="*/ 116 h 969"/>
                <a:gd name="T30" fmla="*/ 383 w 1858"/>
                <a:gd name="T31" fmla="*/ 108 h 969"/>
                <a:gd name="T32" fmla="*/ 395 w 1858"/>
                <a:gd name="T33" fmla="*/ 130 h 969"/>
                <a:gd name="T34" fmla="*/ 428 w 1858"/>
                <a:gd name="T35" fmla="*/ 144 h 969"/>
                <a:gd name="T36" fmla="*/ 465 w 1858"/>
                <a:gd name="T37" fmla="*/ 203 h 969"/>
                <a:gd name="T38" fmla="*/ 478 w 1858"/>
                <a:gd name="T39" fmla="*/ 216 h 969"/>
                <a:gd name="T40" fmla="*/ 595 w 1858"/>
                <a:gd name="T41" fmla="*/ 463 h 969"/>
                <a:gd name="T42" fmla="*/ 778 w 1858"/>
                <a:gd name="T43" fmla="*/ 554 h 969"/>
                <a:gd name="T44" fmla="*/ 961 w 1858"/>
                <a:gd name="T45" fmla="*/ 463 h 969"/>
                <a:gd name="T46" fmla="*/ 1078 w 1858"/>
                <a:gd name="T47" fmla="*/ 216 h 969"/>
                <a:gd name="T48" fmla="*/ 1089 w 1858"/>
                <a:gd name="T49" fmla="*/ 205 h 969"/>
                <a:gd name="T50" fmla="*/ 1118 w 1858"/>
                <a:gd name="T51" fmla="*/ 176 h 969"/>
                <a:gd name="T52" fmla="*/ 1171 w 1858"/>
                <a:gd name="T53" fmla="*/ 159 h 969"/>
                <a:gd name="T54" fmla="*/ 1498 w 1858"/>
                <a:gd name="T55" fmla="*/ 197 h 969"/>
                <a:gd name="T56" fmla="*/ 1656 w 1858"/>
                <a:gd name="T57" fmla="*/ 44 h 969"/>
                <a:gd name="T58" fmla="*/ 1814 w 1858"/>
                <a:gd name="T59" fmla="*/ 197 h 969"/>
                <a:gd name="T60" fmla="*/ 1858 w 1858"/>
                <a:gd name="T61" fmla="*/ 197 h 969"/>
                <a:gd name="T62" fmla="*/ 1799 w 1858"/>
                <a:gd name="T63" fmla="*/ 55 h 969"/>
                <a:gd name="T64" fmla="*/ 1656 w 1858"/>
                <a:gd name="T65" fmla="*/ 0 h 969"/>
                <a:gd name="T66" fmla="*/ 1513 w 1858"/>
                <a:gd name="T67" fmla="*/ 55 h 969"/>
                <a:gd name="T68" fmla="*/ 1454 w 1858"/>
                <a:gd name="T69" fmla="*/ 197 h 969"/>
                <a:gd name="T70" fmla="*/ 1498 w 1858"/>
                <a:gd name="T71" fmla="*/ 197 h 969"/>
                <a:gd name="T72" fmla="*/ 1276 w 1858"/>
                <a:gd name="T73" fmla="*/ 636 h 969"/>
                <a:gd name="T74" fmla="*/ 1039 w 1858"/>
                <a:gd name="T75" fmla="*/ 610 h 969"/>
                <a:gd name="T76" fmla="*/ 791 w 1858"/>
                <a:gd name="T77" fmla="*/ 814 h 969"/>
                <a:gd name="T78" fmla="*/ 780 w 1858"/>
                <a:gd name="T79" fmla="*/ 814 h 969"/>
                <a:gd name="T80" fmla="*/ 531 w 1858"/>
                <a:gd name="T81" fmla="*/ 610 h 969"/>
                <a:gd name="T82" fmla="*/ 194 w 1858"/>
                <a:gd name="T83" fmla="*/ 668 h 969"/>
                <a:gd name="T84" fmla="*/ 5 w 1858"/>
                <a:gd name="T85" fmla="*/ 944 h 969"/>
                <a:gd name="T86" fmla="*/ 23 w 1858"/>
                <a:gd name="T87" fmla="*/ 969 h 969"/>
                <a:gd name="T88" fmla="*/ 1266 w 1858"/>
                <a:gd name="T89" fmla="*/ 969 h 969"/>
                <a:gd name="T90" fmla="*/ 1276 w 1858"/>
                <a:gd name="T91" fmla="*/ 636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8" h="969">
                  <a:moveTo>
                    <a:pt x="1171" y="159"/>
                  </a:moveTo>
                  <a:cubicBezTo>
                    <a:pt x="1166" y="182"/>
                    <a:pt x="1152" y="218"/>
                    <a:pt x="1116" y="240"/>
                  </a:cubicBezTo>
                  <a:cubicBezTo>
                    <a:pt x="1096" y="290"/>
                    <a:pt x="1026" y="464"/>
                    <a:pt x="990" y="495"/>
                  </a:cubicBezTo>
                  <a:cubicBezTo>
                    <a:pt x="988" y="497"/>
                    <a:pt x="986" y="499"/>
                    <a:pt x="984" y="501"/>
                  </a:cubicBezTo>
                  <a:cubicBezTo>
                    <a:pt x="984" y="599"/>
                    <a:pt x="984" y="599"/>
                    <a:pt x="984" y="599"/>
                  </a:cubicBezTo>
                  <a:cubicBezTo>
                    <a:pt x="972" y="609"/>
                    <a:pt x="957" y="621"/>
                    <a:pt x="940" y="635"/>
                  </a:cubicBezTo>
                  <a:cubicBezTo>
                    <a:pt x="940" y="533"/>
                    <a:pt x="940" y="533"/>
                    <a:pt x="940" y="533"/>
                  </a:cubicBezTo>
                  <a:cubicBezTo>
                    <a:pt x="891" y="565"/>
                    <a:pt x="825" y="598"/>
                    <a:pt x="778" y="598"/>
                  </a:cubicBezTo>
                  <a:cubicBezTo>
                    <a:pt x="736" y="598"/>
                    <a:pt x="679" y="571"/>
                    <a:pt x="632" y="543"/>
                  </a:cubicBezTo>
                  <a:cubicBezTo>
                    <a:pt x="632" y="637"/>
                    <a:pt x="632" y="637"/>
                    <a:pt x="632" y="637"/>
                  </a:cubicBezTo>
                  <a:cubicBezTo>
                    <a:pt x="615" y="623"/>
                    <a:pt x="600" y="610"/>
                    <a:pt x="588" y="600"/>
                  </a:cubicBezTo>
                  <a:cubicBezTo>
                    <a:pt x="588" y="513"/>
                    <a:pt x="588" y="513"/>
                    <a:pt x="588" y="513"/>
                  </a:cubicBezTo>
                  <a:cubicBezTo>
                    <a:pt x="579" y="507"/>
                    <a:pt x="572" y="501"/>
                    <a:pt x="566" y="495"/>
                  </a:cubicBezTo>
                  <a:cubicBezTo>
                    <a:pt x="531" y="464"/>
                    <a:pt x="461" y="293"/>
                    <a:pt x="441" y="241"/>
                  </a:cubicBezTo>
                  <a:cubicBezTo>
                    <a:pt x="391" y="215"/>
                    <a:pt x="381" y="142"/>
                    <a:pt x="381" y="116"/>
                  </a:cubicBezTo>
                  <a:cubicBezTo>
                    <a:pt x="381" y="113"/>
                    <a:pt x="382" y="110"/>
                    <a:pt x="383" y="108"/>
                  </a:cubicBezTo>
                  <a:cubicBezTo>
                    <a:pt x="387" y="115"/>
                    <a:pt x="390" y="123"/>
                    <a:pt x="395" y="130"/>
                  </a:cubicBezTo>
                  <a:cubicBezTo>
                    <a:pt x="405" y="143"/>
                    <a:pt x="419" y="144"/>
                    <a:pt x="428" y="144"/>
                  </a:cubicBezTo>
                  <a:cubicBezTo>
                    <a:pt x="433" y="167"/>
                    <a:pt x="444" y="196"/>
                    <a:pt x="465" y="203"/>
                  </a:cubicBezTo>
                  <a:cubicBezTo>
                    <a:pt x="471" y="206"/>
                    <a:pt x="476" y="210"/>
                    <a:pt x="478" y="216"/>
                  </a:cubicBezTo>
                  <a:cubicBezTo>
                    <a:pt x="514" y="307"/>
                    <a:pt x="574" y="443"/>
                    <a:pt x="595" y="463"/>
                  </a:cubicBezTo>
                  <a:cubicBezTo>
                    <a:pt x="631" y="494"/>
                    <a:pt x="727" y="554"/>
                    <a:pt x="778" y="554"/>
                  </a:cubicBezTo>
                  <a:cubicBezTo>
                    <a:pt x="829" y="554"/>
                    <a:pt x="926" y="494"/>
                    <a:pt x="961" y="463"/>
                  </a:cubicBezTo>
                  <a:cubicBezTo>
                    <a:pt x="983" y="443"/>
                    <a:pt x="1043" y="307"/>
                    <a:pt x="1078" y="216"/>
                  </a:cubicBezTo>
                  <a:cubicBezTo>
                    <a:pt x="1080" y="211"/>
                    <a:pt x="1084" y="207"/>
                    <a:pt x="1089" y="205"/>
                  </a:cubicBezTo>
                  <a:cubicBezTo>
                    <a:pt x="1103" y="197"/>
                    <a:pt x="1112" y="187"/>
                    <a:pt x="1118" y="176"/>
                  </a:cubicBezTo>
                  <a:cubicBezTo>
                    <a:pt x="1137" y="173"/>
                    <a:pt x="1155" y="167"/>
                    <a:pt x="1171" y="159"/>
                  </a:cubicBezTo>
                  <a:close/>
                  <a:moveTo>
                    <a:pt x="1498" y="197"/>
                  </a:moveTo>
                  <a:cubicBezTo>
                    <a:pt x="1504" y="104"/>
                    <a:pt x="1565" y="44"/>
                    <a:pt x="1656" y="44"/>
                  </a:cubicBezTo>
                  <a:cubicBezTo>
                    <a:pt x="1748" y="44"/>
                    <a:pt x="1808" y="104"/>
                    <a:pt x="1814" y="197"/>
                  </a:cubicBezTo>
                  <a:cubicBezTo>
                    <a:pt x="1858" y="197"/>
                    <a:pt x="1858" y="197"/>
                    <a:pt x="1858" y="197"/>
                  </a:cubicBezTo>
                  <a:cubicBezTo>
                    <a:pt x="1855" y="140"/>
                    <a:pt x="1835" y="91"/>
                    <a:pt x="1799" y="55"/>
                  </a:cubicBezTo>
                  <a:cubicBezTo>
                    <a:pt x="1763" y="20"/>
                    <a:pt x="1712" y="0"/>
                    <a:pt x="1656" y="0"/>
                  </a:cubicBezTo>
                  <a:cubicBezTo>
                    <a:pt x="1600" y="0"/>
                    <a:pt x="1549" y="20"/>
                    <a:pt x="1513" y="55"/>
                  </a:cubicBezTo>
                  <a:cubicBezTo>
                    <a:pt x="1477" y="91"/>
                    <a:pt x="1457" y="140"/>
                    <a:pt x="1454" y="197"/>
                  </a:cubicBezTo>
                  <a:lnTo>
                    <a:pt x="1498" y="197"/>
                  </a:lnTo>
                  <a:close/>
                  <a:moveTo>
                    <a:pt x="1276" y="636"/>
                  </a:moveTo>
                  <a:cubicBezTo>
                    <a:pt x="1164" y="612"/>
                    <a:pt x="1039" y="610"/>
                    <a:pt x="1039" y="610"/>
                  </a:cubicBezTo>
                  <a:cubicBezTo>
                    <a:pt x="1039" y="610"/>
                    <a:pt x="899" y="727"/>
                    <a:pt x="791" y="814"/>
                  </a:cubicBezTo>
                  <a:cubicBezTo>
                    <a:pt x="787" y="816"/>
                    <a:pt x="783" y="816"/>
                    <a:pt x="780" y="814"/>
                  </a:cubicBezTo>
                  <a:cubicBezTo>
                    <a:pt x="700" y="750"/>
                    <a:pt x="531" y="610"/>
                    <a:pt x="531" y="610"/>
                  </a:cubicBezTo>
                  <a:cubicBezTo>
                    <a:pt x="531" y="610"/>
                    <a:pt x="312" y="613"/>
                    <a:pt x="194" y="668"/>
                  </a:cubicBezTo>
                  <a:cubicBezTo>
                    <a:pt x="98" y="712"/>
                    <a:pt x="29" y="879"/>
                    <a:pt x="5" y="944"/>
                  </a:cubicBezTo>
                  <a:cubicBezTo>
                    <a:pt x="0" y="956"/>
                    <a:pt x="9" y="969"/>
                    <a:pt x="23" y="969"/>
                  </a:cubicBezTo>
                  <a:cubicBezTo>
                    <a:pt x="1266" y="969"/>
                    <a:pt x="1266" y="969"/>
                    <a:pt x="1266" y="969"/>
                  </a:cubicBezTo>
                  <a:lnTo>
                    <a:pt x="1276" y="63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6">
              <a:extLst>
                <a:ext uri="{FF2B5EF4-FFF2-40B4-BE49-F238E27FC236}">
                  <a16:creationId xmlns="" xmlns:a16="http://schemas.microsoft.com/office/drawing/2014/main" id="{484B5DCC-4EA0-44D2-AE6F-0D949A92CFC3}"/>
                </a:ext>
              </a:extLst>
            </p:cNvPr>
            <p:cNvSpPr>
              <a:spLocks noEditPoints="1"/>
            </p:cNvSpPr>
            <p:nvPr/>
          </p:nvSpPr>
          <p:spPr bwMode="auto">
            <a:xfrm>
              <a:off x="2712" y="699"/>
              <a:ext cx="3117" cy="2895"/>
            </a:xfrm>
            <a:custGeom>
              <a:avLst/>
              <a:gdLst>
                <a:gd name="T0" fmla="*/ 1573 w 1664"/>
                <a:gd name="T1" fmla="*/ 709 h 1544"/>
                <a:gd name="T2" fmla="*/ 1559 w 1664"/>
                <a:gd name="T3" fmla="*/ 694 h 1544"/>
                <a:gd name="T4" fmla="*/ 948 w 1664"/>
                <a:gd name="T5" fmla="*/ 694 h 1544"/>
                <a:gd name="T6" fmla="*/ 933 w 1664"/>
                <a:gd name="T7" fmla="*/ 709 h 1544"/>
                <a:gd name="T8" fmla="*/ 907 w 1664"/>
                <a:gd name="T9" fmla="*/ 1530 h 1544"/>
                <a:gd name="T10" fmla="*/ 922 w 1664"/>
                <a:gd name="T11" fmla="*/ 1544 h 1544"/>
                <a:gd name="T12" fmla="*/ 1585 w 1664"/>
                <a:gd name="T13" fmla="*/ 1544 h 1544"/>
                <a:gd name="T14" fmla="*/ 1599 w 1664"/>
                <a:gd name="T15" fmla="*/ 1530 h 1544"/>
                <a:gd name="T16" fmla="*/ 1573 w 1664"/>
                <a:gd name="T17" fmla="*/ 709 h 1544"/>
                <a:gd name="T18" fmla="*/ 1253 w 1664"/>
                <a:gd name="T19" fmla="*/ 1308 h 1544"/>
                <a:gd name="T20" fmla="*/ 1253 w 1664"/>
                <a:gd name="T21" fmla="*/ 1039 h 1544"/>
                <a:gd name="T22" fmla="*/ 1253 w 1664"/>
                <a:gd name="T23" fmla="*/ 1308 h 1544"/>
                <a:gd name="T24" fmla="*/ 800 w 1664"/>
                <a:gd name="T25" fmla="*/ 552 h 1544"/>
                <a:gd name="T26" fmla="*/ 682 w 1664"/>
                <a:gd name="T27" fmla="*/ 587 h 1544"/>
                <a:gd name="T28" fmla="*/ 211 w 1664"/>
                <a:gd name="T29" fmla="*/ 308 h 1544"/>
                <a:gd name="T30" fmla="*/ 173 w 1664"/>
                <a:gd name="T31" fmla="*/ 330 h 1544"/>
                <a:gd name="T32" fmla="*/ 21 w 1664"/>
                <a:gd name="T33" fmla="*/ 555 h 1544"/>
                <a:gd name="T34" fmla="*/ 0 w 1664"/>
                <a:gd name="T35" fmla="*/ 393 h 1544"/>
                <a:gd name="T36" fmla="*/ 387 w 1664"/>
                <a:gd name="T37" fmla="*/ 0 h 1544"/>
                <a:gd name="T38" fmla="*/ 774 w 1664"/>
                <a:gd name="T39" fmla="*/ 393 h 1544"/>
                <a:gd name="T40" fmla="*/ 773 w 1664"/>
                <a:gd name="T41" fmla="*/ 467 h 1544"/>
                <a:gd name="T42" fmla="*/ 800 w 1664"/>
                <a:gd name="T43" fmla="*/ 552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4" h="1544">
                  <a:moveTo>
                    <a:pt x="1573" y="709"/>
                  </a:moveTo>
                  <a:cubicBezTo>
                    <a:pt x="1573" y="701"/>
                    <a:pt x="1567" y="694"/>
                    <a:pt x="1559" y="694"/>
                  </a:cubicBezTo>
                  <a:cubicBezTo>
                    <a:pt x="948" y="694"/>
                    <a:pt x="948" y="694"/>
                    <a:pt x="948" y="694"/>
                  </a:cubicBezTo>
                  <a:cubicBezTo>
                    <a:pt x="940" y="694"/>
                    <a:pt x="933" y="701"/>
                    <a:pt x="933" y="709"/>
                  </a:cubicBezTo>
                  <a:cubicBezTo>
                    <a:pt x="907" y="1530"/>
                    <a:pt x="907" y="1530"/>
                    <a:pt x="907" y="1530"/>
                  </a:cubicBezTo>
                  <a:cubicBezTo>
                    <a:pt x="907" y="1538"/>
                    <a:pt x="914" y="1544"/>
                    <a:pt x="922" y="1544"/>
                  </a:cubicBezTo>
                  <a:cubicBezTo>
                    <a:pt x="1585" y="1544"/>
                    <a:pt x="1585" y="1544"/>
                    <a:pt x="1585" y="1544"/>
                  </a:cubicBezTo>
                  <a:cubicBezTo>
                    <a:pt x="1593" y="1544"/>
                    <a:pt x="1599" y="1538"/>
                    <a:pt x="1599" y="1530"/>
                  </a:cubicBezTo>
                  <a:lnTo>
                    <a:pt x="1573" y="709"/>
                  </a:lnTo>
                  <a:close/>
                  <a:moveTo>
                    <a:pt x="1253" y="1308"/>
                  </a:moveTo>
                  <a:cubicBezTo>
                    <a:pt x="843" y="1039"/>
                    <a:pt x="1169" y="830"/>
                    <a:pt x="1253" y="1039"/>
                  </a:cubicBezTo>
                  <a:cubicBezTo>
                    <a:pt x="1337" y="830"/>
                    <a:pt x="1664" y="1039"/>
                    <a:pt x="1253" y="1308"/>
                  </a:cubicBezTo>
                  <a:close/>
                  <a:moveTo>
                    <a:pt x="800" y="552"/>
                  </a:moveTo>
                  <a:cubicBezTo>
                    <a:pt x="800" y="552"/>
                    <a:pt x="720" y="609"/>
                    <a:pt x="682" y="587"/>
                  </a:cubicBezTo>
                  <a:cubicBezTo>
                    <a:pt x="638" y="563"/>
                    <a:pt x="453" y="308"/>
                    <a:pt x="211" y="308"/>
                  </a:cubicBezTo>
                  <a:cubicBezTo>
                    <a:pt x="211" y="308"/>
                    <a:pt x="185" y="323"/>
                    <a:pt x="173" y="330"/>
                  </a:cubicBezTo>
                  <a:cubicBezTo>
                    <a:pt x="64" y="405"/>
                    <a:pt x="59" y="589"/>
                    <a:pt x="21" y="555"/>
                  </a:cubicBezTo>
                  <a:cubicBezTo>
                    <a:pt x="7" y="537"/>
                    <a:pt x="0" y="441"/>
                    <a:pt x="0" y="393"/>
                  </a:cubicBezTo>
                  <a:cubicBezTo>
                    <a:pt x="0" y="176"/>
                    <a:pt x="168" y="0"/>
                    <a:pt x="387" y="0"/>
                  </a:cubicBezTo>
                  <a:cubicBezTo>
                    <a:pt x="606" y="0"/>
                    <a:pt x="774" y="176"/>
                    <a:pt x="774" y="393"/>
                  </a:cubicBezTo>
                  <a:cubicBezTo>
                    <a:pt x="774" y="419"/>
                    <a:pt x="775" y="443"/>
                    <a:pt x="773" y="467"/>
                  </a:cubicBezTo>
                  <a:cubicBezTo>
                    <a:pt x="771" y="488"/>
                    <a:pt x="778" y="520"/>
                    <a:pt x="800" y="55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0" name="bcgIcons_ToolsPortfolioAnalysis">
            <a:extLst>
              <a:ext uri="{FF2B5EF4-FFF2-40B4-BE49-F238E27FC236}">
                <a16:creationId xmlns:a16="http://schemas.microsoft.com/office/drawing/2014/main" xmlns="" id="{CA0EBEA8-62ED-4D4E-9841-255430DC213F}"/>
              </a:ext>
            </a:extLst>
          </p:cNvPr>
          <p:cNvGrpSpPr>
            <a:grpSpLocks noChangeAspect="1"/>
          </p:cNvGrpSpPr>
          <p:nvPr/>
        </p:nvGrpSpPr>
        <p:grpSpPr bwMode="auto">
          <a:xfrm>
            <a:off x="10783633" y="1963071"/>
            <a:ext cx="639488" cy="640080"/>
            <a:chOff x="1682" y="0"/>
            <a:chExt cx="4316" cy="4320"/>
          </a:xfrm>
        </p:grpSpPr>
        <p:sp>
          <p:nvSpPr>
            <p:cNvPr id="71" name="AutoShape 3">
              <a:extLst>
                <a:ext uri="{FF2B5EF4-FFF2-40B4-BE49-F238E27FC236}">
                  <a16:creationId xmlns:a16="http://schemas.microsoft.com/office/drawing/2014/main" xmlns="" id="{2C81B554-B6EA-4915-BE3F-694E53DB8904}"/>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5">
              <a:extLst>
                <a:ext uri="{FF2B5EF4-FFF2-40B4-BE49-F238E27FC236}">
                  <a16:creationId xmlns:a16="http://schemas.microsoft.com/office/drawing/2014/main" xmlns="" id="{D842A677-7972-4181-82EC-ED7BEED6E334}"/>
                </a:ext>
              </a:extLst>
            </p:cNvPr>
            <p:cNvSpPr>
              <a:spLocks noEditPoints="1"/>
            </p:cNvSpPr>
            <p:nvPr/>
          </p:nvSpPr>
          <p:spPr bwMode="auto">
            <a:xfrm>
              <a:off x="2044" y="1116"/>
              <a:ext cx="3615" cy="2098"/>
            </a:xfrm>
            <a:custGeom>
              <a:avLst/>
              <a:gdLst>
                <a:gd name="T0" fmla="*/ 1146 w 1930"/>
                <a:gd name="T1" fmla="*/ 274 h 1119"/>
                <a:gd name="T2" fmla="*/ 872 w 1930"/>
                <a:gd name="T3" fmla="*/ 547 h 1119"/>
                <a:gd name="T4" fmla="*/ 599 w 1930"/>
                <a:gd name="T5" fmla="*/ 274 h 1119"/>
                <a:gd name="T6" fmla="*/ 652 w 1930"/>
                <a:gd name="T7" fmla="*/ 112 h 1119"/>
                <a:gd name="T8" fmla="*/ 873 w 1930"/>
                <a:gd name="T9" fmla="*/ 277 h 1119"/>
                <a:gd name="T10" fmla="*/ 880 w 1930"/>
                <a:gd name="T11" fmla="*/ 0 h 1119"/>
                <a:gd name="T12" fmla="*/ 1146 w 1930"/>
                <a:gd name="T13" fmla="*/ 274 h 1119"/>
                <a:gd name="T14" fmla="*/ 222 w 1930"/>
                <a:gd name="T15" fmla="*/ 742 h 1119"/>
                <a:gd name="T16" fmla="*/ 222 w 1930"/>
                <a:gd name="T17" fmla="*/ 1109 h 1119"/>
                <a:gd name="T18" fmla="*/ 232 w 1930"/>
                <a:gd name="T19" fmla="*/ 1119 h 1119"/>
                <a:gd name="T20" fmla="*/ 352 w 1930"/>
                <a:gd name="T21" fmla="*/ 1119 h 1119"/>
                <a:gd name="T22" fmla="*/ 362 w 1930"/>
                <a:gd name="T23" fmla="*/ 1109 h 1119"/>
                <a:gd name="T24" fmla="*/ 362 w 1930"/>
                <a:gd name="T25" fmla="*/ 742 h 1119"/>
                <a:gd name="T26" fmla="*/ 352 w 1930"/>
                <a:gd name="T27" fmla="*/ 732 h 1119"/>
                <a:gd name="T28" fmla="*/ 232 w 1930"/>
                <a:gd name="T29" fmla="*/ 732 h 1119"/>
                <a:gd name="T30" fmla="*/ 222 w 1930"/>
                <a:gd name="T31" fmla="*/ 742 h 1119"/>
                <a:gd name="T32" fmla="*/ 443 w 1930"/>
                <a:gd name="T33" fmla="*/ 583 h 1119"/>
                <a:gd name="T34" fmla="*/ 443 w 1930"/>
                <a:gd name="T35" fmla="*/ 1109 h 1119"/>
                <a:gd name="T36" fmla="*/ 453 w 1930"/>
                <a:gd name="T37" fmla="*/ 1119 h 1119"/>
                <a:gd name="T38" fmla="*/ 574 w 1930"/>
                <a:gd name="T39" fmla="*/ 1119 h 1119"/>
                <a:gd name="T40" fmla="*/ 584 w 1930"/>
                <a:gd name="T41" fmla="*/ 1109 h 1119"/>
                <a:gd name="T42" fmla="*/ 584 w 1930"/>
                <a:gd name="T43" fmla="*/ 583 h 1119"/>
                <a:gd name="T44" fmla="*/ 574 w 1930"/>
                <a:gd name="T45" fmla="*/ 573 h 1119"/>
                <a:gd name="T46" fmla="*/ 453 w 1930"/>
                <a:gd name="T47" fmla="*/ 573 h 1119"/>
                <a:gd name="T48" fmla="*/ 443 w 1930"/>
                <a:gd name="T49" fmla="*/ 583 h 1119"/>
                <a:gd name="T50" fmla="*/ 0 w 1930"/>
                <a:gd name="T51" fmla="*/ 936 h 1119"/>
                <a:gd name="T52" fmla="*/ 0 w 1930"/>
                <a:gd name="T53" fmla="*/ 1109 h 1119"/>
                <a:gd name="T54" fmla="*/ 10 w 1930"/>
                <a:gd name="T55" fmla="*/ 1119 h 1119"/>
                <a:gd name="T56" fmla="*/ 130 w 1930"/>
                <a:gd name="T57" fmla="*/ 1119 h 1119"/>
                <a:gd name="T58" fmla="*/ 140 w 1930"/>
                <a:gd name="T59" fmla="*/ 1109 h 1119"/>
                <a:gd name="T60" fmla="*/ 140 w 1930"/>
                <a:gd name="T61" fmla="*/ 936 h 1119"/>
                <a:gd name="T62" fmla="*/ 130 w 1930"/>
                <a:gd name="T63" fmla="*/ 926 h 1119"/>
                <a:gd name="T64" fmla="*/ 10 w 1930"/>
                <a:gd name="T65" fmla="*/ 926 h 1119"/>
                <a:gd name="T66" fmla="*/ 0 w 1930"/>
                <a:gd name="T67" fmla="*/ 936 h 1119"/>
                <a:gd name="T68" fmla="*/ 1832 w 1930"/>
                <a:gd name="T69" fmla="*/ 724 h 1119"/>
                <a:gd name="T70" fmla="*/ 1811 w 1930"/>
                <a:gd name="T71" fmla="*/ 722 h 1119"/>
                <a:gd name="T72" fmla="*/ 1708 w 1930"/>
                <a:gd name="T73" fmla="*/ 804 h 1119"/>
                <a:gd name="T74" fmla="*/ 1604 w 1930"/>
                <a:gd name="T75" fmla="*/ 907 h 1119"/>
                <a:gd name="T76" fmla="*/ 1503 w 1930"/>
                <a:gd name="T77" fmla="*/ 827 h 1119"/>
                <a:gd name="T78" fmla="*/ 1442 w 1930"/>
                <a:gd name="T79" fmla="*/ 798 h 1119"/>
                <a:gd name="T80" fmla="*/ 1399 w 1930"/>
                <a:gd name="T81" fmla="*/ 808 h 1119"/>
                <a:gd name="T82" fmla="*/ 1394 w 1930"/>
                <a:gd name="T83" fmla="*/ 807 h 1119"/>
                <a:gd name="T84" fmla="*/ 1332 w 1930"/>
                <a:gd name="T85" fmla="*/ 875 h 1119"/>
                <a:gd name="T86" fmla="*/ 1333 w 1930"/>
                <a:gd name="T87" fmla="*/ 890 h 1119"/>
                <a:gd name="T88" fmla="*/ 1252 w 1930"/>
                <a:gd name="T89" fmla="*/ 992 h 1119"/>
                <a:gd name="T90" fmla="*/ 1184 w 1930"/>
                <a:gd name="T91" fmla="*/ 984 h 1119"/>
                <a:gd name="T92" fmla="*/ 1024 w 1930"/>
                <a:gd name="T93" fmla="*/ 1058 h 1119"/>
                <a:gd name="T94" fmla="*/ 1024 w 1930"/>
                <a:gd name="T95" fmla="*/ 1105 h 1119"/>
                <a:gd name="T96" fmla="*/ 1034 w 1930"/>
                <a:gd name="T97" fmla="*/ 1115 h 1119"/>
                <a:gd name="T98" fmla="*/ 1920 w 1930"/>
                <a:gd name="T99" fmla="*/ 1115 h 1119"/>
                <a:gd name="T100" fmla="*/ 1930 w 1930"/>
                <a:gd name="T101" fmla="*/ 1105 h 1119"/>
                <a:gd name="T102" fmla="*/ 1930 w 1930"/>
                <a:gd name="T103" fmla="*/ 655 h 1119"/>
                <a:gd name="T104" fmla="*/ 1832 w 1930"/>
                <a:gd name="T105" fmla="*/ 724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0" h="1119">
                  <a:moveTo>
                    <a:pt x="1146" y="274"/>
                  </a:moveTo>
                  <a:cubicBezTo>
                    <a:pt x="1146" y="424"/>
                    <a:pt x="1023" y="547"/>
                    <a:pt x="872" y="547"/>
                  </a:cubicBezTo>
                  <a:cubicBezTo>
                    <a:pt x="721" y="547"/>
                    <a:pt x="599" y="424"/>
                    <a:pt x="599" y="274"/>
                  </a:cubicBezTo>
                  <a:cubicBezTo>
                    <a:pt x="599" y="213"/>
                    <a:pt x="618" y="157"/>
                    <a:pt x="652" y="112"/>
                  </a:cubicBezTo>
                  <a:cubicBezTo>
                    <a:pt x="873" y="277"/>
                    <a:pt x="873" y="277"/>
                    <a:pt x="873" y="277"/>
                  </a:cubicBezTo>
                  <a:cubicBezTo>
                    <a:pt x="880" y="0"/>
                    <a:pt x="880" y="0"/>
                    <a:pt x="880" y="0"/>
                  </a:cubicBezTo>
                  <a:cubicBezTo>
                    <a:pt x="1027" y="5"/>
                    <a:pt x="1146" y="125"/>
                    <a:pt x="1146" y="274"/>
                  </a:cubicBezTo>
                  <a:close/>
                  <a:moveTo>
                    <a:pt x="222" y="742"/>
                  </a:moveTo>
                  <a:cubicBezTo>
                    <a:pt x="222" y="1109"/>
                    <a:pt x="222" y="1109"/>
                    <a:pt x="222" y="1109"/>
                  </a:cubicBezTo>
                  <a:cubicBezTo>
                    <a:pt x="222" y="1115"/>
                    <a:pt x="226" y="1119"/>
                    <a:pt x="232" y="1119"/>
                  </a:cubicBezTo>
                  <a:cubicBezTo>
                    <a:pt x="352" y="1119"/>
                    <a:pt x="352" y="1119"/>
                    <a:pt x="352" y="1119"/>
                  </a:cubicBezTo>
                  <a:cubicBezTo>
                    <a:pt x="358" y="1119"/>
                    <a:pt x="362" y="1115"/>
                    <a:pt x="362" y="1109"/>
                  </a:cubicBezTo>
                  <a:cubicBezTo>
                    <a:pt x="362" y="742"/>
                    <a:pt x="362" y="742"/>
                    <a:pt x="362" y="742"/>
                  </a:cubicBezTo>
                  <a:cubicBezTo>
                    <a:pt x="362" y="737"/>
                    <a:pt x="358" y="732"/>
                    <a:pt x="352" y="732"/>
                  </a:cubicBezTo>
                  <a:cubicBezTo>
                    <a:pt x="232" y="732"/>
                    <a:pt x="232" y="732"/>
                    <a:pt x="232" y="732"/>
                  </a:cubicBezTo>
                  <a:cubicBezTo>
                    <a:pt x="226" y="732"/>
                    <a:pt x="222" y="737"/>
                    <a:pt x="222" y="742"/>
                  </a:cubicBezTo>
                  <a:close/>
                  <a:moveTo>
                    <a:pt x="443" y="583"/>
                  </a:moveTo>
                  <a:cubicBezTo>
                    <a:pt x="443" y="1109"/>
                    <a:pt x="443" y="1109"/>
                    <a:pt x="443" y="1109"/>
                  </a:cubicBezTo>
                  <a:cubicBezTo>
                    <a:pt x="443" y="1115"/>
                    <a:pt x="448" y="1119"/>
                    <a:pt x="453" y="1119"/>
                  </a:cubicBezTo>
                  <a:cubicBezTo>
                    <a:pt x="574" y="1119"/>
                    <a:pt x="574" y="1119"/>
                    <a:pt x="574" y="1119"/>
                  </a:cubicBezTo>
                  <a:cubicBezTo>
                    <a:pt x="580" y="1119"/>
                    <a:pt x="584" y="1115"/>
                    <a:pt x="584" y="1109"/>
                  </a:cubicBezTo>
                  <a:cubicBezTo>
                    <a:pt x="584" y="583"/>
                    <a:pt x="584" y="583"/>
                    <a:pt x="584" y="583"/>
                  </a:cubicBezTo>
                  <a:cubicBezTo>
                    <a:pt x="584" y="578"/>
                    <a:pt x="580" y="573"/>
                    <a:pt x="574" y="573"/>
                  </a:cubicBezTo>
                  <a:cubicBezTo>
                    <a:pt x="453" y="573"/>
                    <a:pt x="453" y="573"/>
                    <a:pt x="453" y="573"/>
                  </a:cubicBezTo>
                  <a:cubicBezTo>
                    <a:pt x="448" y="573"/>
                    <a:pt x="443" y="578"/>
                    <a:pt x="443" y="583"/>
                  </a:cubicBezTo>
                  <a:close/>
                  <a:moveTo>
                    <a:pt x="0" y="936"/>
                  </a:moveTo>
                  <a:cubicBezTo>
                    <a:pt x="0" y="1109"/>
                    <a:pt x="0" y="1109"/>
                    <a:pt x="0" y="1109"/>
                  </a:cubicBezTo>
                  <a:cubicBezTo>
                    <a:pt x="0" y="1115"/>
                    <a:pt x="4" y="1119"/>
                    <a:pt x="10" y="1119"/>
                  </a:cubicBezTo>
                  <a:cubicBezTo>
                    <a:pt x="130" y="1119"/>
                    <a:pt x="130" y="1119"/>
                    <a:pt x="130" y="1119"/>
                  </a:cubicBezTo>
                  <a:cubicBezTo>
                    <a:pt x="136" y="1119"/>
                    <a:pt x="140" y="1115"/>
                    <a:pt x="140" y="1109"/>
                  </a:cubicBezTo>
                  <a:cubicBezTo>
                    <a:pt x="140" y="936"/>
                    <a:pt x="140" y="936"/>
                    <a:pt x="140" y="936"/>
                  </a:cubicBezTo>
                  <a:cubicBezTo>
                    <a:pt x="140" y="930"/>
                    <a:pt x="136" y="926"/>
                    <a:pt x="130" y="926"/>
                  </a:cubicBezTo>
                  <a:cubicBezTo>
                    <a:pt x="10" y="926"/>
                    <a:pt x="10" y="926"/>
                    <a:pt x="10" y="926"/>
                  </a:cubicBezTo>
                  <a:cubicBezTo>
                    <a:pt x="4" y="926"/>
                    <a:pt x="0" y="930"/>
                    <a:pt x="0" y="936"/>
                  </a:cubicBezTo>
                  <a:close/>
                  <a:moveTo>
                    <a:pt x="1832" y="724"/>
                  </a:moveTo>
                  <a:cubicBezTo>
                    <a:pt x="1825" y="724"/>
                    <a:pt x="1818" y="723"/>
                    <a:pt x="1811" y="722"/>
                  </a:cubicBezTo>
                  <a:cubicBezTo>
                    <a:pt x="1708" y="804"/>
                    <a:pt x="1708" y="804"/>
                    <a:pt x="1708" y="804"/>
                  </a:cubicBezTo>
                  <a:cubicBezTo>
                    <a:pt x="1707" y="861"/>
                    <a:pt x="1661" y="907"/>
                    <a:pt x="1604" y="907"/>
                  </a:cubicBezTo>
                  <a:cubicBezTo>
                    <a:pt x="1555" y="907"/>
                    <a:pt x="1514" y="873"/>
                    <a:pt x="1503" y="827"/>
                  </a:cubicBezTo>
                  <a:cubicBezTo>
                    <a:pt x="1442" y="798"/>
                    <a:pt x="1442" y="798"/>
                    <a:pt x="1442" y="798"/>
                  </a:cubicBezTo>
                  <a:cubicBezTo>
                    <a:pt x="1429" y="804"/>
                    <a:pt x="1414" y="808"/>
                    <a:pt x="1399" y="808"/>
                  </a:cubicBezTo>
                  <a:cubicBezTo>
                    <a:pt x="1397" y="808"/>
                    <a:pt x="1395" y="808"/>
                    <a:pt x="1394" y="807"/>
                  </a:cubicBezTo>
                  <a:cubicBezTo>
                    <a:pt x="1332" y="875"/>
                    <a:pt x="1332" y="875"/>
                    <a:pt x="1332" y="875"/>
                  </a:cubicBezTo>
                  <a:cubicBezTo>
                    <a:pt x="1333" y="880"/>
                    <a:pt x="1333" y="885"/>
                    <a:pt x="1333" y="890"/>
                  </a:cubicBezTo>
                  <a:cubicBezTo>
                    <a:pt x="1333" y="939"/>
                    <a:pt x="1300" y="982"/>
                    <a:pt x="1252" y="992"/>
                  </a:cubicBezTo>
                  <a:cubicBezTo>
                    <a:pt x="1228" y="997"/>
                    <a:pt x="1204" y="994"/>
                    <a:pt x="1184" y="984"/>
                  </a:cubicBezTo>
                  <a:cubicBezTo>
                    <a:pt x="1024" y="1058"/>
                    <a:pt x="1024" y="1058"/>
                    <a:pt x="1024" y="1058"/>
                  </a:cubicBezTo>
                  <a:cubicBezTo>
                    <a:pt x="1024" y="1105"/>
                    <a:pt x="1024" y="1105"/>
                    <a:pt x="1024" y="1105"/>
                  </a:cubicBezTo>
                  <a:cubicBezTo>
                    <a:pt x="1024" y="1111"/>
                    <a:pt x="1028" y="1115"/>
                    <a:pt x="1034" y="1115"/>
                  </a:cubicBezTo>
                  <a:cubicBezTo>
                    <a:pt x="1920" y="1115"/>
                    <a:pt x="1920" y="1115"/>
                    <a:pt x="1920" y="1115"/>
                  </a:cubicBezTo>
                  <a:cubicBezTo>
                    <a:pt x="1926" y="1115"/>
                    <a:pt x="1930" y="1111"/>
                    <a:pt x="1930" y="1105"/>
                  </a:cubicBezTo>
                  <a:cubicBezTo>
                    <a:pt x="1930" y="655"/>
                    <a:pt x="1930" y="655"/>
                    <a:pt x="1930" y="655"/>
                  </a:cubicBezTo>
                  <a:cubicBezTo>
                    <a:pt x="1916" y="695"/>
                    <a:pt x="1877" y="724"/>
                    <a:pt x="1832" y="7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
              <a:extLst>
                <a:ext uri="{FF2B5EF4-FFF2-40B4-BE49-F238E27FC236}">
                  <a16:creationId xmlns:a16="http://schemas.microsoft.com/office/drawing/2014/main" xmlns="" id="{9D248368-342E-49FA-A0D8-531121C44749}"/>
                </a:ext>
              </a:extLst>
            </p:cNvPr>
            <p:cNvSpPr>
              <a:spLocks noEditPoints="1"/>
            </p:cNvSpPr>
            <p:nvPr/>
          </p:nvSpPr>
          <p:spPr bwMode="auto">
            <a:xfrm>
              <a:off x="1849" y="951"/>
              <a:ext cx="3975" cy="2420"/>
            </a:xfrm>
            <a:custGeom>
              <a:avLst/>
              <a:gdLst>
                <a:gd name="T0" fmla="*/ 1318 w 2122"/>
                <a:gd name="T1" fmla="*/ 479 h 1291"/>
                <a:gd name="T2" fmla="*/ 976 w 2122"/>
                <a:gd name="T3" fmla="*/ 0 h 1291"/>
                <a:gd name="T4" fmla="*/ 634 w 2122"/>
                <a:gd name="T5" fmla="*/ 479 h 1291"/>
                <a:gd name="T6" fmla="*/ 0 w 2122"/>
                <a:gd name="T7" fmla="*/ 501 h 1291"/>
                <a:gd name="T8" fmla="*/ 22 w 2122"/>
                <a:gd name="T9" fmla="*/ 1291 h 1291"/>
                <a:gd name="T10" fmla="*/ 812 w 2122"/>
                <a:gd name="T11" fmla="*/ 1269 h 1291"/>
                <a:gd name="T12" fmla="*/ 976 w 2122"/>
                <a:gd name="T13" fmla="*/ 723 h 1291"/>
                <a:gd name="T14" fmla="*/ 1040 w 2122"/>
                <a:gd name="T15" fmla="*/ 1269 h 1291"/>
                <a:gd name="T16" fmla="*/ 2100 w 2122"/>
                <a:gd name="T17" fmla="*/ 1291 h 1291"/>
                <a:gd name="T18" fmla="*/ 2122 w 2122"/>
                <a:gd name="T19" fmla="*/ 501 h 1291"/>
                <a:gd name="T20" fmla="*/ 768 w 2122"/>
                <a:gd name="T21" fmla="*/ 1247 h 1291"/>
                <a:gd name="T22" fmla="*/ 44 w 2122"/>
                <a:gd name="T23" fmla="*/ 523 h 1291"/>
                <a:gd name="T24" fmla="*/ 768 w 2122"/>
                <a:gd name="T25" fmla="*/ 657 h 1291"/>
                <a:gd name="T26" fmla="*/ 659 w 2122"/>
                <a:gd name="T27" fmla="*/ 362 h 1291"/>
                <a:gd name="T28" fmla="*/ 1294 w 2122"/>
                <a:gd name="T29" fmla="*/ 362 h 1291"/>
                <a:gd name="T30" fmla="*/ 659 w 2122"/>
                <a:gd name="T31" fmla="*/ 362 h 1291"/>
                <a:gd name="T32" fmla="*/ 2078 w 2122"/>
                <a:gd name="T33" fmla="*/ 523 h 1291"/>
                <a:gd name="T34" fmla="*/ 1965 w 2122"/>
                <a:gd name="T35" fmla="*/ 656 h 1291"/>
                <a:gd name="T36" fmla="*/ 1876 w 2122"/>
                <a:gd name="T37" fmla="*/ 708 h 1291"/>
                <a:gd name="T38" fmla="*/ 1738 w 2122"/>
                <a:gd name="T39" fmla="*/ 839 h 1291"/>
                <a:gd name="T40" fmla="*/ 1667 w 2122"/>
                <a:gd name="T41" fmla="*/ 847 h 1291"/>
                <a:gd name="T42" fmla="*/ 1563 w 2122"/>
                <a:gd name="T43" fmla="*/ 792 h 1291"/>
                <a:gd name="T44" fmla="*/ 1443 w 2122"/>
                <a:gd name="T45" fmla="*/ 792 h 1291"/>
                <a:gd name="T46" fmla="*/ 1354 w 2122"/>
                <a:gd name="T47" fmla="*/ 922 h 1291"/>
                <a:gd name="T48" fmla="*/ 1273 w 2122"/>
                <a:gd name="T49" fmla="*/ 978 h 1291"/>
                <a:gd name="T50" fmla="*/ 1084 w 2122"/>
                <a:gd name="T51" fmla="*/ 1070 h 1291"/>
                <a:gd name="T52" fmla="*/ 1299 w 2122"/>
                <a:gd name="T53" fmla="*/ 523 h 1291"/>
                <a:gd name="T54" fmla="*/ 1936 w 2122"/>
                <a:gd name="T55" fmla="*/ 740 h 1291"/>
                <a:gd name="T56" fmla="*/ 1936 w 2122"/>
                <a:gd name="T57" fmla="*/ 676 h 1291"/>
                <a:gd name="T58" fmla="*/ 1740 w 2122"/>
                <a:gd name="T59" fmla="*/ 891 h 1291"/>
                <a:gd name="T60" fmla="*/ 1676 w 2122"/>
                <a:gd name="T61" fmla="*/ 891 h 1291"/>
                <a:gd name="T62" fmla="*/ 1740 w 2122"/>
                <a:gd name="T63" fmla="*/ 891 h 1291"/>
                <a:gd name="T64" fmla="*/ 1503 w 2122"/>
                <a:gd name="T65" fmla="*/ 824 h 1291"/>
                <a:gd name="T66" fmla="*/ 1503 w 2122"/>
                <a:gd name="T67" fmla="*/ 760 h 1291"/>
                <a:gd name="T68" fmla="*/ 1365 w 2122"/>
                <a:gd name="T69" fmla="*/ 978 h 1291"/>
                <a:gd name="T70" fmla="*/ 1301 w 2122"/>
                <a:gd name="T71" fmla="*/ 978 h 1291"/>
                <a:gd name="T72" fmla="*/ 1365 w 2122"/>
                <a:gd name="T73" fmla="*/ 978 h 1291"/>
                <a:gd name="T74" fmla="*/ 1084 w 2122"/>
                <a:gd name="T75" fmla="*/ 1118 h 1291"/>
                <a:gd name="T76" fmla="*/ 1333 w 2122"/>
                <a:gd name="T77" fmla="*/ 1038 h 1291"/>
                <a:gd name="T78" fmla="*/ 1387 w 2122"/>
                <a:gd name="T79" fmla="*/ 952 h 1291"/>
                <a:gd name="T80" fmla="*/ 1503 w 2122"/>
                <a:gd name="T81" fmla="*/ 852 h 1291"/>
                <a:gd name="T82" fmla="*/ 1648 w 2122"/>
                <a:gd name="T83" fmla="*/ 886 h 1291"/>
                <a:gd name="T84" fmla="*/ 1708 w 2122"/>
                <a:gd name="T85" fmla="*/ 951 h 1291"/>
                <a:gd name="T86" fmla="*/ 1765 w 2122"/>
                <a:gd name="T87" fmla="*/ 873 h 1291"/>
                <a:gd name="T88" fmla="*/ 1936 w 2122"/>
                <a:gd name="T89" fmla="*/ 768 h 1291"/>
                <a:gd name="T90" fmla="*/ 1993 w 2122"/>
                <a:gd name="T91" fmla="*/ 690 h 1291"/>
                <a:gd name="T92" fmla="*/ 2078 w 2122"/>
                <a:gd name="T93" fmla="*/ 124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2" h="1291">
                  <a:moveTo>
                    <a:pt x="2100" y="479"/>
                  </a:moveTo>
                  <a:cubicBezTo>
                    <a:pt x="1318" y="479"/>
                    <a:pt x="1318" y="479"/>
                    <a:pt x="1318" y="479"/>
                  </a:cubicBezTo>
                  <a:cubicBezTo>
                    <a:pt x="1331" y="442"/>
                    <a:pt x="1338" y="403"/>
                    <a:pt x="1338" y="362"/>
                  </a:cubicBezTo>
                  <a:cubicBezTo>
                    <a:pt x="1338" y="162"/>
                    <a:pt x="1176" y="0"/>
                    <a:pt x="976" y="0"/>
                  </a:cubicBezTo>
                  <a:cubicBezTo>
                    <a:pt x="777" y="0"/>
                    <a:pt x="615" y="162"/>
                    <a:pt x="615" y="362"/>
                  </a:cubicBezTo>
                  <a:cubicBezTo>
                    <a:pt x="615" y="403"/>
                    <a:pt x="622" y="442"/>
                    <a:pt x="634" y="479"/>
                  </a:cubicBezTo>
                  <a:cubicBezTo>
                    <a:pt x="22" y="479"/>
                    <a:pt x="22" y="479"/>
                    <a:pt x="22" y="479"/>
                  </a:cubicBezTo>
                  <a:cubicBezTo>
                    <a:pt x="10" y="479"/>
                    <a:pt x="0" y="489"/>
                    <a:pt x="0" y="501"/>
                  </a:cubicBezTo>
                  <a:cubicBezTo>
                    <a:pt x="0" y="1269"/>
                    <a:pt x="0" y="1269"/>
                    <a:pt x="0" y="1269"/>
                  </a:cubicBezTo>
                  <a:cubicBezTo>
                    <a:pt x="0" y="1281"/>
                    <a:pt x="10" y="1291"/>
                    <a:pt x="22" y="1291"/>
                  </a:cubicBezTo>
                  <a:cubicBezTo>
                    <a:pt x="790" y="1291"/>
                    <a:pt x="790" y="1291"/>
                    <a:pt x="790" y="1291"/>
                  </a:cubicBezTo>
                  <a:cubicBezTo>
                    <a:pt x="802" y="1291"/>
                    <a:pt x="812" y="1281"/>
                    <a:pt x="812" y="1269"/>
                  </a:cubicBezTo>
                  <a:cubicBezTo>
                    <a:pt x="812" y="684"/>
                    <a:pt x="812" y="684"/>
                    <a:pt x="812" y="684"/>
                  </a:cubicBezTo>
                  <a:cubicBezTo>
                    <a:pt x="861" y="709"/>
                    <a:pt x="917" y="723"/>
                    <a:pt x="976" y="723"/>
                  </a:cubicBezTo>
                  <a:cubicBezTo>
                    <a:pt x="998" y="723"/>
                    <a:pt x="1019" y="721"/>
                    <a:pt x="1040" y="717"/>
                  </a:cubicBezTo>
                  <a:cubicBezTo>
                    <a:pt x="1040" y="1269"/>
                    <a:pt x="1040" y="1269"/>
                    <a:pt x="1040" y="1269"/>
                  </a:cubicBezTo>
                  <a:cubicBezTo>
                    <a:pt x="1040" y="1281"/>
                    <a:pt x="1050" y="1291"/>
                    <a:pt x="1062" y="1291"/>
                  </a:cubicBezTo>
                  <a:cubicBezTo>
                    <a:pt x="2100" y="1291"/>
                    <a:pt x="2100" y="1291"/>
                    <a:pt x="2100" y="1291"/>
                  </a:cubicBezTo>
                  <a:cubicBezTo>
                    <a:pt x="2112" y="1291"/>
                    <a:pt x="2122" y="1281"/>
                    <a:pt x="2122" y="1269"/>
                  </a:cubicBezTo>
                  <a:cubicBezTo>
                    <a:pt x="2122" y="501"/>
                    <a:pt x="2122" y="501"/>
                    <a:pt x="2122" y="501"/>
                  </a:cubicBezTo>
                  <a:cubicBezTo>
                    <a:pt x="2122" y="489"/>
                    <a:pt x="2112" y="479"/>
                    <a:pt x="2100" y="479"/>
                  </a:cubicBezTo>
                  <a:close/>
                  <a:moveTo>
                    <a:pt x="768" y="1247"/>
                  </a:moveTo>
                  <a:cubicBezTo>
                    <a:pt x="44" y="1247"/>
                    <a:pt x="44" y="1247"/>
                    <a:pt x="44" y="1247"/>
                  </a:cubicBezTo>
                  <a:cubicBezTo>
                    <a:pt x="44" y="523"/>
                    <a:pt x="44" y="523"/>
                    <a:pt x="44" y="523"/>
                  </a:cubicBezTo>
                  <a:cubicBezTo>
                    <a:pt x="653" y="523"/>
                    <a:pt x="653" y="523"/>
                    <a:pt x="653" y="523"/>
                  </a:cubicBezTo>
                  <a:cubicBezTo>
                    <a:pt x="680" y="577"/>
                    <a:pt x="719" y="623"/>
                    <a:pt x="768" y="657"/>
                  </a:cubicBezTo>
                  <a:lnTo>
                    <a:pt x="768" y="1247"/>
                  </a:lnTo>
                  <a:close/>
                  <a:moveTo>
                    <a:pt x="659" y="362"/>
                  </a:moveTo>
                  <a:cubicBezTo>
                    <a:pt x="659" y="186"/>
                    <a:pt x="801" y="44"/>
                    <a:pt x="976" y="44"/>
                  </a:cubicBezTo>
                  <a:cubicBezTo>
                    <a:pt x="1151" y="44"/>
                    <a:pt x="1294" y="186"/>
                    <a:pt x="1294" y="362"/>
                  </a:cubicBezTo>
                  <a:cubicBezTo>
                    <a:pt x="1294" y="537"/>
                    <a:pt x="1151" y="679"/>
                    <a:pt x="976" y="679"/>
                  </a:cubicBezTo>
                  <a:cubicBezTo>
                    <a:pt x="801" y="679"/>
                    <a:pt x="659" y="537"/>
                    <a:pt x="659" y="362"/>
                  </a:cubicBezTo>
                  <a:close/>
                  <a:moveTo>
                    <a:pt x="1299" y="523"/>
                  </a:moveTo>
                  <a:cubicBezTo>
                    <a:pt x="2078" y="523"/>
                    <a:pt x="2078" y="523"/>
                    <a:pt x="2078" y="523"/>
                  </a:cubicBezTo>
                  <a:cubicBezTo>
                    <a:pt x="2078" y="564"/>
                    <a:pt x="2078" y="564"/>
                    <a:pt x="2078" y="564"/>
                  </a:cubicBezTo>
                  <a:cubicBezTo>
                    <a:pt x="1965" y="656"/>
                    <a:pt x="1965" y="656"/>
                    <a:pt x="1965" y="656"/>
                  </a:cubicBezTo>
                  <a:cubicBezTo>
                    <a:pt x="1957" y="651"/>
                    <a:pt x="1947" y="648"/>
                    <a:pt x="1936" y="648"/>
                  </a:cubicBezTo>
                  <a:cubicBezTo>
                    <a:pt x="1903" y="648"/>
                    <a:pt x="1876" y="675"/>
                    <a:pt x="1876" y="708"/>
                  </a:cubicBezTo>
                  <a:cubicBezTo>
                    <a:pt x="1876" y="714"/>
                    <a:pt x="1877" y="720"/>
                    <a:pt x="1879" y="726"/>
                  </a:cubicBezTo>
                  <a:cubicBezTo>
                    <a:pt x="1738" y="839"/>
                    <a:pt x="1738" y="839"/>
                    <a:pt x="1738" y="839"/>
                  </a:cubicBezTo>
                  <a:cubicBezTo>
                    <a:pt x="1729" y="834"/>
                    <a:pt x="1719" y="831"/>
                    <a:pt x="1708" y="831"/>
                  </a:cubicBezTo>
                  <a:cubicBezTo>
                    <a:pt x="1692" y="831"/>
                    <a:pt x="1678" y="837"/>
                    <a:pt x="1667" y="847"/>
                  </a:cubicBezTo>
                  <a:cubicBezTo>
                    <a:pt x="1562" y="796"/>
                    <a:pt x="1562" y="796"/>
                    <a:pt x="1562" y="796"/>
                  </a:cubicBezTo>
                  <a:cubicBezTo>
                    <a:pt x="1563" y="795"/>
                    <a:pt x="1563" y="793"/>
                    <a:pt x="1563" y="792"/>
                  </a:cubicBezTo>
                  <a:cubicBezTo>
                    <a:pt x="1563" y="759"/>
                    <a:pt x="1536" y="732"/>
                    <a:pt x="1503" y="732"/>
                  </a:cubicBezTo>
                  <a:cubicBezTo>
                    <a:pt x="1470" y="732"/>
                    <a:pt x="1443" y="759"/>
                    <a:pt x="1443" y="792"/>
                  </a:cubicBezTo>
                  <a:cubicBezTo>
                    <a:pt x="1443" y="801"/>
                    <a:pt x="1445" y="810"/>
                    <a:pt x="1449" y="818"/>
                  </a:cubicBezTo>
                  <a:cubicBezTo>
                    <a:pt x="1354" y="922"/>
                    <a:pt x="1354" y="922"/>
                    <a:pt x="1354" y="922"/>
                  </a:cubicBezTo>
                  <a:cubicBezTo>
                    <a:pt x="1348" y="920"/>
                    <a:pt x="1341" y="918"/>
                    <a:pt x="1333" y="918"/>
                  </a:cubicBezTo>
                  <a:cubicBezTo>
                    <a:pt x="1300" y="918"/>
                    <a:pt x="1273" y="945"/>
                    <a:pt x="1273" y="978"/>
                  </a:cubicBezTo>
                  <a:cubicBezTo>
                    <a:pt x="1273" y="980"/>
                    <a:pt x="1273" y="981"/>
                    <a:pt x="1273" y="982"/>
                  </a:cubicBezTo>
                  <a:cubicBezTo>
                    <a:pt x="1084" y="1070"/>
                    <a:pt x="1084" y="1070"/>
                    <a:pt x="1084" y="1070"/>
                  </a:cubicBezTo>
                  <a:cubicBezTo>
                    <a:pt x="1084" y="707"/>
                    <a:pt x="1084" y="707"/>
                    <a:pt x="1084" y="707"/>
                  </a:cubicBezTo>
                  <a:cubicBezTo>
                    <a:pt x="1178" y="677"/>
                    <a:pt x="1256" y="610"/>
                    <a:pt x="1299" y="523"/>
                  </a:cubicBezTo>
                  <a:close/>
                  <a:moveTo>
                    <a:pt x="1968" y="708"/>
                  </a:moveTo>
                  <a:cubicBezTo>
                    <a:pt x="1968" y="726"/>
                    <a:pt x="1954" y="740"/>
                    <a:pt x="1936" y="740"/>
                  </a:cubicBezTo>
                  <a:cubicBezTo>
                    <a:pt x="1918" y="740"/>
                    <a:pt x="1904" y="726"/>
                    <a:pt x="1904" y="708"/>
                  </a:cubicBezTo>
                  <a:cubicBezTo>
                    <a:pt x="1904" y="691"/>
                    <a:pt x="1918" y="676"/>
                    <a:pt x="1936" y="676"/>
                  </a:cubicBezTo>
                  <a:cubicBezTo>
                    <a:pt x="1954" y="676"/>
                    <a:pt x="1968" y="691"/>
                    <a:pt x="1968" y="708"/>
                  </a:cubicBezTo>
                  <a:close/>
                  <a:moveTo>
                    <a:pt x="1740" y="891"/>
                  </a:moveTo>
                  <a:cubicBezTo>
                    <a:pt x="1740" y="908"/>
                    <a:pt x="1726" y="923"/>
                    <a:pt x="1708" y="923"/>
                  </a:cubicBezTo>
                  <a:cubicBezTo>
                    <a:pt x="1690" y="923"/>
                    <a:pt x="1676" y="908"/>
                    <a:pt x="1676" y="891"/>
                  </a:cubicBezTo>
                  <a:cubicBezTo>
                    <a:pt x="1676" y="873"/>
                    <a:pt x="1690" y="859"/>
                    <a:pt x="1708" y="859"/>
                  </a:cubicBezTo>
                  <a:cubicBezTo>
                    <a:pt x="1726" y="859"/>
                    <a:pt x="1740" y="873"/>
                    <a:pt x="1740" y="891"/>
                  </a:cubicBezTo>
                  <a:close/>
                  <a:moveTo>
                    <a:pt x="1535" y="792"/>
                  </a:moveTo>
                  <a:cubicBezTo>
                    <a:pt x="1535" y="809"/>
                    <a:pt x="1520" y="824"/>
                    <a:pt x="1503" y="824"/>
                  </a:cubicBezTo>
                  <a:cubicBezTo>
                    <a:pt x="1485" y="824"/>
                    <a:pt x="1471" y="809"/>
                    <a:pt x="1471" y="792"/>
                  </a:cubicBezTo>
                  <a:cubicBezTo>
                    <a:pt x="1471" y="774"/>
                    <a:pt x="1485" y="760"/>
                    <a:pt x="1503" y="760"/>
                  </a:cubicBezTo>
                  <a:cubicBezTo>
                    <a:pt x="1520" y="760"/>
                    <a:pt x="1535" y="774"/>
                    <a:pt x="1535" y="792"/>
                  </a:cubicBezTo>
                  <a:close/>
                  <a:moveTo>
                    <a:pt x="1365" y="978"/>
                  </a:moveTo>
                  <a:cubicBezTo>
                    <a:pt x="1365" y="996"/>
                    <a:pt x="1351" y="1010"/>
                    <a:pt x="1333" y="1010"/>
                  </a:cubicBezTo>
                  <a:cubicBezTo>
                    <a:pt x="1315" y="1010"/>
                    <a:pt x="1301" y="996"/>
                    <a:pt x="1301" y="978"/>
                  </a:cubicBezTo>
                  <a:cubicBezTo>
                    <a:pt x="1301" y="961"/>
                    <a:pt x="1315" y="946"/>
                    <a:pt x="1333" y="946"/>
                  </a:cubicBezTo>
                  <a:cubicBezTo>
                    <a:pt x="1351" y="946"/>
                    <a:pt x="1365" y="961"/>
                    <a:pt x="1365" y="978"/>
                  </a:cubicBezTo>
                  <a:close/>
                  <a:moveTo>
                    <a:pt x="1084" y="1247"/>
                  </a:moveTo>
                  <a:cubicBezTo>
                    <a:pt x="1084" y="1118"/>
                    <a:pt x="1084" y="1118"/>
                    <a:pt x="1084" y="1118"/>
                  </a:cubicBezTo>
                  <a:cubicBezTo>
                    <a:pt x="1292" y="1022"/>
                    <a:pt x="1292" y="1022"/>
                    <a:pt x="1292" y="1022"/>
                  </a:cubicBezTo>
                  <a:cubicBezTo>
                    <a:pt x="1302" y="1032"/>
                    <a:pt x="1317" y="1038"/>
                    <a:pt x="1333" y="1038"/>
                  </a:cubicBezTo>
                  <a:cubicBezTo>
                    <a:pt x="1366" y="1038"/>
                    <a:pt x="1393" y="1012"/>
                    <a:pt x="1393" y="978"/>
                  </a:cubicBezTo>
                  <a:cubicBezTo>
                    <a:pt x="1393" y="969"/>
                    <a:pt x="1391" y="960"/>
                    <a:pt x="1387" y="952"/>
                  </a:cubicBezTo>
                  <a:cubicBezTo>
                    <a:pt x="1481" y="848"/>
                    <a:pt x="1481" y="848"/>
                    <a:pt x="1481" y="848"/>
                  </a:cubicBezTo>
                  <a:cubicBezTo>
                    <a:pt x="1488" y="850"/>
                    <a:pt x="1495" y="852"/>
                    <a:pt x="1503" y="852"/>
                  </a:cubicBezTo>
                  <a:cubicBezTo>
                    <a:pt x="1518" y="852"/>
                    <a:pt x="1533" y="846"/>
                    <a:pt x="1543" y="836"/>
                  </a:cubicBezTo>
                  <a:cubicBezTo>
                    <a:pt x="1648" y="886"/>
                    <a:pt x="1648" y="886"/>
                    <a:pt x="1648" y="886"/>
                  </a:cubicBezTo>
                  <a:cubicBezTo>
                    <a:pt x="1648" y="888"/>
                    <a:pt x="1648" y="889"/>
                    <a:pt x="1648" y="891"/>
                  </a:cubicBezTo>
                  <a:cubicBezTo>
                    <a:pt x="1648" y="924"/>
                    <a:pt x="1675" y="951"/>
                    <a:pt x="1708" y="951"/>
                  </a:cubicBezTo>
                  <a:cubicBezTo>
                    <a:pt x="1741" y="951"/>
                    <a:pt x="1768" y="924"/>
                    <a:pt x="1768" y="891"/>
                  </a:cubicBezTo>
                  <a:cubicBezTo>
                    <a:pt x="1768" y="884"/>
                    <a:pt x="1767" y="879"/>
                    <a:pt x="1765" y="873"/>
                  </a:cubicBezTo>
                  <a:cubicBezTo>
                    <a:pt x="1906" y="760"/>
                    <a:pt x="1906" y="760"/>
                    <a:pt x="1906" y="760"/>
                  </a:cubicBezTo>
                  <a:cubicBezTo>
                    <a:pt x="1915" y="765"/>
                    <a:pt x="1925" y="768"/>
                    <a:pt x="1936" y="768"/>
                  </a:cubicBezTo>
                  <a:cubicBezTo>
                    <a:pt x="1969" y="768"/>
                    <a:pt x="1996" y="741"/>
                    <a:pt x="1996" y="708"/>
                  </a:cubicBezTo>
                  <a:cubicBezTo>
                    <a:pt x="1996" y="702"/>
                    <a:pt x="1995" y="696"/>
                    <a:pt x="1993" y="690"/>
                  </a:cubicBezTo>
                  <a:cubicBezTo>
                    <a:pt x="2078" y="621"/>
                    <a:pt x="2078" y="621"/>
                    <a:pt x="2078" y="621"/>
                  </a:cubicBezTo>
                  <a:cubicBezTo>
                    <a:pt x="2078" y="1247"/>
                    <a:pt x="2078" y="1247"/>
                    <a:pt x="2078" y="1247"/>
                  </a:cubicBezTo>
                  <a:lnTo>
                    <a:pt x="1084" y="12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75" name="Straight Connector 74"/>
          <p:cNvCxnSpPr/>
          <p:nvPr/>
        </p:nvCxnSpPr>
        <p:spPr>
          <a:xfrm>
            <a:off x="3519325" y="2599099"/>
            <a:ext cx="0" cy="3756496"/>
          </a:xfrm>
          <a:prstGeom prst="line">
            <a:avLst/>
          </a:prstGeom>
          <a:noFill/>
          <a:ln w="9525" cap="flat" cmpd="sng" algn="ctr">
            <a:solidFill>
              <a:srgbClr val="9A9A9A"/>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738708" y="2599099"/>
            <a:ext cx="0" cy="3756496"/>
          </a:xfrm>
          <a:prstGeom prst="line">
            <a:avLst/>
          </a:prstGeom>
          <a:noFill/>
          <a:ln w="9525" cap="flat" cmpd="sng" algn="ctr">
            <a:solidFill>
              <a:srgbClr val="9A9A9A"/>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882796" y="2599099"/>
            <a:ext cx="0" cy="3756496"/>
          </a:xfrm>
          <a:prstGeom prst="line">
            <a:avLst/>
          </a:prstGeom>
          <a:noFill/>
          <a:ln w="9525" cap="flat" cmpd="sng" algn="ctr">
            <a:solidFill>
              <a:srgbClr val="9A9A9A"/>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061235" y="2599099"/>
            <a:ext cx="31289" cy="3756496"/>
          </a:xfrm>
          <a:prstGeom prst="line">
            <a:avLst/>
          </a:prstGeom>
          <a:noFill/>
          <a:ln w="9525" cap="flat" cmpd="sng" algn="ctr">
            <a:solidFill>
              <a:srgbClr val="9A9A9A"/>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38879" y="2619599"/>
            <a:ext cx="1986453"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stStyle>
          <a:p>
            <a:r>
              <a:rPr lang="en-US" sz="1400" b="1" dirty="0"/>
              <a:t>Fan recruitment: </a:t>
            </a:r>
            <a:r>
              <a:rPr lang="en-US" sz="1400" dirty="0">
                <a:solidFill>
                  <a:schemeClr val="bg1"/>
                </a:solidFill>
              </a:rPr>
              <a:t>target audience through user tags </a:t>
            </a:r>
          </a:p>
        </p:txBody>
      </p:sp>
      <p:sp>
        <p:nvSpPr>
          <p:cNvPr id="42" name="TextBox 41"/>
          <p:cNvSpPr txBox="1"/>
          <p:nvPr/>
        </p:nvSpPr>
        <p:spPr>
          <a:xfrm>
            <a:off x="3597387" y="2619599"/>
            <a:ext cx="2085049"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stStyle>
          <a:p>
            <a:r>
              <a:rPr lang="en-US" sz="1400" b="1" dirty="0"/>
              <a:t>"@ brand" feature: </a:t>
            </a:r>
            <a:r>
              <a:rPr lang="en-US" sz="1400" dirty="0">
                <a:solidFill>
                  <a:srgbClr val="FFFFFF"/>
                </a:solidFill>
              </a:rPr>
              <a:t>engage with fans </a:t>
            </a:r>
            <a:r>
              <a:rPr lang="en-US" sz="1400" dirty="0" smtClean="0">
                <a:solidFill>
                  <a:srgbClr val="FFFFFF"/>
                </a:solidFill>
              </a:rPr>
              <a:t>in </a:t>
            </a:r>
            <a:r>
              <a:rPr lang="en-US" sz="1400" dirty="0">
                <a:solidFill>
                  <a:srgbClr val="FFFFFF"/>
                </a:solidFill>
              </a:rPr>
              <a:t>the ad's comment box</a:t>
            </a:r>
          </a:p>
        </p:txBody>
      </p:sp>
      <p:sp>
        <p:nvSpPr>
          <p:cNvPr id="43" name="TextBox 42"/>
          <p:cNvSpPr txBox="1"/>
          <p:nvPr/>
        </p:nvSpPr>
        <p:spPr>
          <a:xfrm>
            <a:off x="5814334" y="2619599"/>
            <a:ext cx="4176314"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b="0" i="0" u="none" strike="noStrike" kern="0" cap="none" spc="0" normalizeH="0" baseline="0">
                <a:ln>
                  <a:noFill/>
                </a:ln>
                <a:solidFill>
                  <a:schemeClr val="bg1"/>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solidFill>
                  <a:srgbClr val="D4DF33"/>
                </a:solidFill>
              </a:rPr>
              <a:t>WeChat Pay:</a:t>
            </a:r>
            <a:r>
              <a:rPr lang="en-US" sz="1400" dirty="0">
                <a:solidFill>
                  <a:srgbClr val="D4DF33"/>
                </a:solidFill>
              </a:rPr>
              <a:t> </a:t>
            </a:r>
            <a:r>
              <a:rPr lang="en-US" sz="1400" dirty="0"/>
              <a:t>direct in-place payment option</a:t>
            </a:r>
          </a:p>
        </p:txBody>
      </p:sp>
      <p:sp>
        <p:nvSpPr>
          <p:cNvPr id="51" name="TextBox 50"/>
          <p:cNvSpPr txBox="1"/>
          <p:nvPr/>
        </p:nvSpPr>
        <p:spPr>
          <a:xfrm>
            <a:off x="5814333" y="4904471"/>
            <a:ext cx="4176314" cy="684000"/>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t>WeChat Pay: </a:t>
            </a:r>
            <a:r>
              <a:rPr lang="en-US" sz="1400" dirty="0">
                <a:solidFill>
                  <a:srgbClr val="FFFFFF"/>
                </a:solidFill>
              </a:rPr>
              <a:t>attracts users to go from online to </a:t>
            </a:r>
            <a:r>
              <a:rPr lang="en-US" sz="1400" dirty="0" smtClean="0">
                <a:solidFill>
                  <a:srgbClr val="FFFFFF"/>
                </a:solidFill>
              </a:rPr>
              <a:t>offline</a:t>
            </a:r>
            <a:endParaRPr lang="en-US" sz="1400" dirty="0">
              <a:solidFill>
                <a:srgbClr val="FFFFFF"/>
              </a:solidFill>
            </a:endParaRPr>
          </a:p>
        </p:txBody>
      </p:sp>
      <p:sp>
        <p:nvSpPr>
          <p:cNvPr id="52" name="TextBox 51"/>
          <p:cNvSpPr txBox="1"/>
          <p:nvPr/>
        </p:nvSpPr>
        <p:spPr>
          <a:xfrm>
            <a:off x="10162693" y="4904471"/>
            <a:ext cx="1692609" cy="684000"/>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t>Customized deals &amp;</a:t>
            </a:r>
            <a:r>
              <a:rPr lang="en-US" sz="1400" b="1" dirty="0" smtClean="0"/>
              <a:t> </a:t>
            </a:r>
            <a:r>
              <a:rPr lang="en-US" sz="1400" b="1" dirty="0"/>
              <a:t>gift cards </a:t>
            </a:r>
            <a:endParaRPr lang="en-US" sz="1400" dirty="0">
              <a:solidFill>
                <a:srgbClr val="FFFFFF"/>
              </a:solidFill>
            </a:endParaRPr>
          </a:p>
        </p:txBody>
      </p:sp>
      <p:sp>
        <p:nvSpPr>
          <p:cNvPr id="84" name="TextBox 83"/>
          <p:cNvSpPr txBox="1"/>
          <p:nvPr/>
        </p:nvSpPr>
        <p:spPr>
          <a:xfrm>
            <a:off x="3597387" y="5666095"/>
            <a:ext cx="6393260" cy="684000"/>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t>Insights into user interests </a:t>
            </a:r>
            <a:r>
              <a:rPr lang="en-US" sz="1400" dirty="0">
                <a:solidFill>
                  <a:srgbClr val="FFFFFF"/>
                </a:solidFill>
              </a:rPr>
              <a:t>to help brands communicate useful content on "social </a:t>
            </a:r>
            <a:r>
              <a:rPr lang="en-US" sz="1400" dirty="0" smtClean="0">
                <a:solidFill>
                  <a:srgbClr val="FFFFFF"/>
                </a:solidFill>
              </a:rPr>
              <a:t>hotspots". Keyword </a:t>
            </a:r>
            <a:r>
              <a:rPr lang="en-US" sz="1400" dirty="0">
                <a:solidFill>
                  <a:srgbClr val="FFFFFF"/>
                </a:solidFill>
              </a:rPr>
              <a:t>trends, article-reading habits, and word-of-mouth monitoring analytics</a:t>
            </a:r>
          </a:p>
        </p:txBody>
      </p:sp>
      <p:sp>
        <p:nvSpPr>
          <p:cNvPr id="86" name="TextBox 85"/>
          <p:cNvSpPr txBox="1"/>
          <p:nvPr/>
        </p:nvSpPr>
        <p:spPr>
          <a:xfrm>
            <a:off x="1438879" y="3381223"/>
            <a:ext cx="1986453" cy="684000"/>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t>3rd party accounts:</a:t>
            </a:r>
            <a:r>
              <a:rPr lang="en-US" sz="1400" dirty="0"/>
              <a:t> </a:t>
            </a:r>
            <a:r>
              <a:rPr lang="en-US" sz="1400" dirty="0">
                <a:solidFill>
                  <a:schemeClr val="bg1"/>
                </a:solidFill>
              </a:rPr>
              <a:t>Native, tailor-made ads</a:t>
            </a:r>
          </a:p>
        </p:txBody>
      </p:sp>
      <p:sp>
        <p:nvSpPr>
          <p:cNvPr id="90" name="TextBox 89"/>
          <p:cNvSpPr txBox="1"/>
          <p:nvPr/>
        </p:nvSpPr>
        <p:spPr>
          <a:xfrm>
            <a:off x="3597387" y="3381223"/>
            <a:ext cx="2085049" cy="684000"/>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t>Own account: </a:t>
            </a:r>
            <a:r>
              <a:rPr lang="en-US" sz="1400" dirty="0">
                <a:solidFill>
                  <a:schemeClr val="bg1"/>
                </a:solidFill>
              </a:rPr>
              <a:t>engage fans with self-generated content</a:t>
            </a:r>
          </a:p>
        </p:txBody>
      </p:sp>
      <p:sp>
        <p:nvSpPr>
          <p:cNvPr id="91" name="TextBox 90"/>
          <p:cNvSpPr txBox="1"/>
          <p:nvPr/>
        </p:nvSpPr>
        <p:spPr>
          <a:xfrm>
            <a:off x="5814333" y="4142847"/>
            <a:ext cx="6040969" cy="684000"/>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t>Mini programs:</a:t>
            </a:r>
            <a:r>
              <a:rPr lang="en-US" sz="1400" dirty="0"/>
              <a:t> </a:t>
            </a:r>
            <a:r>
              <a:rPr lang="en-US" sz="1400" dirty="0">
                <a:solidFill>
                  <a:srgbClr val="FFFFFF"/>
                </a:solidFill>
              </a:rPr>
              <a:t>link customers to brand O2O experience, both in-store and for after-sale service</a:t>
            </a:r>
          </a:p>
        </p:txBody>
      </p:sp>
      <p:grpSp>
        <p:nvGrpSpPr>
          <p:cNvPr id="82" name="Group 81"/>
          <p:cNvGrpSpPr/>
          <p:nvPr/>
        </p:nvGrpSpPr>
        <p:grpSpPr>
          <a:xfrm>
            <a:off x="202019" y="131021"/>
            <a:ext cx="1435178" cy="427981"/>
            <a:chOff x="202019" y="131021"/>
            <a:chExt cx="1435178" cy="427981"/>
          </a:xfrm>
        </p:grpSpPr>
        <p:sp>
          <p:nvSpPr>
            <p:cNvPr id="83"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87" name="flag_china"/>
            <p:cNvPicPr>
              <a:picLocks noChangeAspect="1" noChangeArrowheads="1"/>
            </p:cNvPicPr>
            <p:nvPr/>
          </p:nvPicPr>
          <p:blipFill rotWithShape="1">
            <a:blip r:embed="rId8"/>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sp>
        <p:nvSpPr>
          <p:cNvPr id="57" name="Oval 56"/>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6</a:t>
            </a:r>
            <a:endParaRPr lang="en-US" sz="1200" b="1" kern="0" dirty="0">
              <a:solidFill>
                <a:schemeClr val="accent5"/>
              </a:solidFill>
            </a:endParaRPr>
          </a:p>
        </p:txBody>
      </p:sp>
      <p:sp>
        <p:nvSpPr>
          <p:cNvPr id="74" name="TextBox 73"/>
          <p:cNvSpPr txBox="1"/>
          <p:nvPr/>
        </p:nvSpPr>
        <p:spPr>
          <a:xfrm>
            <a:off x="9886652" y="81619"/>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Social media</a:t>
            </a:r>
          </a:p>
        </p:txBody>
      </p:sp>
      <p:sp>
        <p:nvSpPr>
          <p:cNvPr id="10" name="Rectangle 9"/>
          <p:cNvSpPr/>
          <p:nvPr/>
        </p:nvSpPr>
        <p:spPr>
          <a:xfrm>
            <a:off x="31896" y="2619599"/>
            <a:ext cx="1238477"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7625" algn="r">
              <a:buClr>
                <a:srgbClr val="00B050"/>
              </a:buClr>
              <a:buSzPct val="100000"/>
            </a:pPr>
            <a:r>
              <a:rPr lang="en-US" sz="1400" dirty="0">
                <a:solidFill>
                  <a:srgbClr val="29BA74"/>
                </a:solidFill>
                <a:latin typeface="Trebuchet MS" panose="020B0603020202020204" pitchFamily="34" charset="0"/>
              </a:rPr>
              <a:t>Moments Ads </a:t>
            </a:r>
          </a:p>
        </p:txBody>
      </p:sp>
      <p:sp>
        <p:nvSpPr>
          <p:cNvPr id="81" name="Rectangle 80"/>
          <p:cNvSpPr/>
          <p:nvPr/>
        </p:nvSpPr>
        <p:spPr>
          <a:xfrm>
            <a:off x="31896" y="3381223"/>
            <a:ext cx="1238477"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7625" algn="r">
              <a:buClr>
                <a:srgbClr val="00B050"/>
              </a:buClr>
              <a:buSzPct val="100000"/>
            </a:pPr>
            <a:r>
              <a:rPr lang="en-US" sz="1400">
                <a:solidFill>
                  <a:srgbClr val="29BA74"/>
                </a:solidFill>
                <a:latin typeface="Trebuchet MS" panose="020B0603020202020204" pitchFamily="34" charset="0"/>
              </a:rPr>
              <a:t>Official Accounts</a:t>
            </a:r>
            <a:endParaRPr lang="en-US" sz="1200" dirty="0">
              <a:solidFill>
                <a:srgbClr val="29BA74"/>
              </a:solidFill>
              <a:latin typeface="Trebuchet MS" panose="020B0603020202020204" pitchFamily="34" charset="0"/>
            </a:endParaRPr>
          </a:p>
        </p:txBody>
      </p:sp>
      <p:sp>
        <p:nvSpPr>
          <p:cNvPr id="92" name="Rectangle 91"/>
          <p:cNvSpPr/>
          <p:nvPr/>
        </p:nvSpPr>
        <p:spPr>
          <a:xfrm>
            <a:off x="31896" y="4142847"/>
            <a:ext cx="1238477"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47625" algn="r">
              <a:buClr>
                <a:srgbClr val="00B050"/>
              </a:buClr>
              <a:buSzPct val="100000"/>
            </a:pPr>
            <a:r>
              <a:rPr lang="en-US" sz="1400" dirty="0" smtClean="0">
                <a:solidFill>
                  <a:srgbClr val="29BA74"/>
                </a:solidFill>
                <a:latin typeface="Trebuchet MS" panose="020B0603020202020204" pitchFamily="34" charset="0"/>
              </a:rPr>
              <a:t>Omni-channel enhancement</a:t>
            </a:r>
            <a:endParaRPr lang="en-US" sz="1400" dirty="0">
              <a:solidFill>
                <a:srgbClr val="29BA74"/>
              </a:solidFill>
              <a:latin typeface="Trebuchet MS" panose="020B0603020202020204" pitchFamily="34" charset="0"/>
            </a:endParaRPr>
          </a:p>
        </p:txBody>
      </p:sp>
      <p:sp>
        <p:nvSpPr>
          <p:cNvPr id="93" name="Rectangle 92"/>
          <p:cNvSpPr/>
          <p:nvPr/>
        </p:nvSpPr>
        <p:spPr>
          <a:xfrm>
            <a:off x="31896" y="4904471"/>
            <a:ext cx="1238477"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7625" algn="r">
              <a:buClr>
                <a:srgbClr val="00B050"/>
              </a:buClr>
              <a:buSzPct val="100000"/>
            </a:pPr>
            <a:r>
              <a:rPr lang="en-US" sz="1400">
                <a:solidFill>
                  <a:srgbClr val="29BA74"/>
                </a:solidFill>
                <a:latin typeface="Trebuchet MS" panose="020B0603020202020204" pitchFamily="34" charset="0"/>
              </a:rPr>
              <a:t>WeCard</a:t>
            </a:r>
            <a:endParaRPr lang="en-US" sz="1400" dirty="0">
              <a:solidFill>
                <a:srgbClr val="29BA74"/>
              </a:solidFill>
              <a:latin typeface="Trebuchet MS" panose="020B0603020202020204" pitchFamily="34" charset="0"/>
            </a:endParaRPr>
          </a:p>
        </p:txBody>
      </p:sp>
      <p:sp>
        <p:nvSpPr>
          <p:cNvPr id="94" name="Rectangle 93"/>
          <p:cNvSpPr/>
          <p:nvPr/>
        </p:nvSpPr>
        <p:spPr>
          <a:xfrm>
            <a:off x="31896" y="5666095"/>
            <a:ext cx="1238477"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7625" algn="r">
              <a:buClr>
                <a:srgbClr val="00B050"/>
              </a:buClr>
              <a:buSzPct val="100000"/>
            </a:pPr>
            <a:r>
              <a:rPr lang="en-US" sz="1400" dirty="0">
                <a:solidFill>
                  <a:srgbClr val="29BA74"/>
                </a:solidFill>
                <a:latin typeface="Trebuchet MS" panose="020B0603020202020204" pitchFamily="34" charset="0"/>
              </a:rPr>
              <a:t>WeChat Index</a:t>
            </a:r>
          </a:p>
        </p:txBody>
      </p:sp>
      <p:cxnSp>
        <p:nvCxnSpPr>
          <p:cNvPr id="96" name="Straight Connector 95"/>
          <p:cNvCxnSpPr/>
          <p:nvPr/>
        </p:nvCxnSpPr>
        <p:spPr>
          <a:xfrm>
            <a:off x="1359846" y="2619599"/>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359846" y="3381223"/>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359846" y="4142847"/>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359846" y="4904471"/>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359846" y="5666095"/>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ee4pFootnotes"/>
          <p:cNvSpPr>
            <a:spLocks noChangeArrowheads="1"/>
          </p:cNvSpPr>
          <p:nvPr/>
        </p:nvSpPr>
        <p:spPr bwMode="auto">
          <a:xfrm>
            <a:off x="629999" y="6390845"/>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 Analysis</a:t>
            </a:r>
            <a:endParaRPr lang="en-US" sz="1000" dirty="0">
              <a:solidFill>
                <a:schemeClr val="bg1">
                  <a:lumMod val="50000"/>
                </a:schemeClr>
              </a:solidFill>
              <a:latin typeface="Trebuchet MS" panose="020B0603020202020204" pitchFamily="34" charset="0"/>
              <a:cs typeface="Arial" pitchFamily="34" charset="0"/>
            </a:endParaRPr>
          </a:p>
        </p:txBody>
      </p:sp>
    </p:spTree>
    <p:custDataLst>
      <p:tags r:id="rId2"/>
    </p:custDataLst>
    <p:extLst>
      <p:ext uri="{BB962C8B-B14F-4D97-AF65-F5344CB8AC3E}">
        <p14:creationId xmlns:p14="http://schemas.microsoft.com/office/powerpoint/2010/main" val="111888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464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itle 8"/>
          <p:cNvSpPr>
            <a:spLocks noGrp="1"/>
          </p:cNvSpPr>
          <p:nvPr>
            <p:ph type="title"/>
          </p:nvPr>
        </p:nvSpPr>
        <p:spPr>
          <a:xfrm>
            <a:off x="630000" y="622800"/>
            <a:ext cx="10933200" cy="941796"/>
          </a:xfrm>
        </p:spPr>
        <p:txBody>
          <a:bodyPr/>
          <a:lstStyle/>
          <a:p>
            <a:r>
              <a:rPr lang="en-US" dirty="0" smtClean="0">
                <a:solidFill>
                  <a:srgbClr val="29BA74"/>
                </a:solidFill>
              </a:rPr>
              <a:t>Moments Ads: </a:t>
            </a:r>
            <a:r>
              <a:rPr lang="en-US" dirty="0" smtClean="0"/>
              <a:t>engage with fans and potential customers on China's most widely used social sharing platform</a:t>
            </a:r>
            <a:endParaRPr lang="en-US" dirty="0">
              <a:solidFill>
                <a:srgbClr val="E19203"/>
              </a:solidFill>
            </a:endParaRPr>
          </a:p>
        </p:txBody>
      </p:sp>
      <p:sp>
        <p:nvSpPr>
          <p:cNvPr id="50"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4" name="Oval 53"/>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6</a:t>
            </a:r>
            <a:endParaRPr lang="en-US" sz="1200" b="1" kern="0" dirty="0">
              <a:solidFill>
                <a:schemeClr val="accent5"/>
              </a:solidFill>
            </a:endParaRPr>
          </a:p>
        </p:txBody>
      </p:sp>
      <p:sp>
        <p:nvSpPr>
          <p:cNvPr id="59" name="TextBox 58"/>
          <p:cNvSpPr txBox="1"/>
          <p:nvPr/>
        </p:nvSpPr>
        <p:spPr>
          <a:xfrm>
            <a:off x="9886652" y="81619"/>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Social media</a:t>
            </a:r>
          </a:p>
        </p:txBody>
      </p:sp>
      <p:grpSp>
        <p:nvGrpSpPr>
          <p:cNvPr id="48" name="Group 47"/>
          <p:cNvGrpSpPr/>
          <p:nvPr/>
        </p:nvGrpSpPr>
        <p:grpSpPr>
          <a:xfrm>
            <a:off x="202019" y="131021"/>
            <a:ext cx="1435178" cy="427981"/>
            <a:chOff x="202019" y="131021"/>
            <a:chExt cx="1435178" cy="427981"/>
          </a:xfrm>
        </p:grpSpPr>
        <p:sp>
          <p:nvSpPr>
            <p:cNvPr id="49"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58" name="flag_china"/>
            <p:cNvPicPr>
              <a:picLocks noChangeAspect="1" noChangeArrowheads="1"/>
            </p:cNvPicPr>
            <p:nvPr/>
          </p:nvPicPr>
          <p:blipFill rotWithShape="1">
            <a:blip r:embed="rId7"/>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sp>
        <p:nvSpPr>
          <p:cNvPr id="62" name="TextBox 61"/>
          <p:cNvSpPr txBox="1"/>
          <p:nvPr/>
        </p:nvSpPr>
        <p:spPr>
          <a:xfrm>
            <a:off x="6155851" y="1914064"/>
            <a:ext cx="2789366" cy="631106"/>
          </a:xfrm>
          <a:prstGeom prst="rect">
            <a:avLst/>
          </a:prstGeom>
          <a:solidFill>
            <a:srgbClr val="29BA74"/>
          </a:solidFill>
        </p:spPr>
        <p:txBody>
          <a:bodyPr wrap="square" lIns="0" tIns="0" rIns="0" bIns="0" rtlCol="0" anchor="ctr">
            <a:noAutofit/>
          </a:bodyPr>
          <a:lstStyle/>
          <a:p>
            <a:pPr marL="0" lvl="3" algn="ctr"/>
            <a:r>
              <a:rPr lang="en-US" dirty="0">
                <a:solidFill>
                  <a:srgbClr val="FFFFFF"/>
                </a:solidFill>
              </a:rPr>
              <a:t>Integrate into EC campaign with WeChat Pay</a:t>
            </a:r>
          </a:p>
        </p:txBody>
      </p:sp>
      <p:sp>
        <p:nvSpPr>
          <p:cNvPr id="64" name="TextBox 63"/>
          <p:cNvSpPr txBox="1"/>
          <p:nvPr/>
        </p:nvSpPr>
        <p:spPr>
          <a:xfrm>
            <a:off x="4843769" y="5710919"/>
            <a:ext cx="2504739" cy="574860"/>
          </a:xfrm>
          <a:prstGeom prst="rect">
            <a:avLst/>
          </a:prstGeom>
          <a:solidFill>
            <a:srgbClr val="29BA74"/>
          </a:solidFill>
        </p:spPr>
        <p:txBody>
          <a:bodyPr wrap="square" lIns="0" tIns="0" rIns="0" bIns="0" rtlCol="0" anchor="ctr">
            <a:noAutofit/>
          </a:bodyPr>
          <a:lstStyle/>
          <a:p>
            <a:pPr marL="0" lvl="3" algn="ctr"/>
            <a:r>
              <a:rPr lang="en-US" dirty="0" smtClean="0">
                <a:solidFill>
                  <a:srgbClr val="FFFFFF"/>
                </a:solidFill>
              </a:rPr>
              <a:t>Special Event</a:t>
            </a:r>
          </a:p>
          <a:p>
            <a:pPr marL="0" lvl="3" algn="ctr"/>
            <a:r>
              <a:rPr lang="en-US" dirty="0" smtClean="0">
                <a:solidFill>
                  <a:srgbClr val="FFFFFF"/>
                </a:solidFill>
              </a:rPr>
              <a:t>Campaign</a:t>
            </a:r>
            <a:endParaRPr lang="en-US" dirty="0">
              <a:solidFill>
                <a:srgbClr val="FFFFFF"/>
              </a:solidFill>
            </a:endParaRPr>
          </a:p>
        </p:txBody>
      </p:sp>
      <p:sp>
        <p:nvSpPr>
          <p:cNvPr id="66" name="TextBox 65"/>
          <p:cNvSpPr txBox="1"/>
          <p:nvPr/>
        </p:nvSpPr>
        <p:spPr>
          <a:xfrm>
            <a:off x="3423919" y="1920139"/>
            <a:ext cx="2504739" cy="631106"/>
          </a:xfrm>
          <a:prstGeom prst="rect">
            <a:avLst/>
          </a:prstGeom>
          <a:solidFill>
            <a:srgbClr val="29BA74"/>
          </a:solidFill>
        </p:spPr>
        <p:txBody>
          <a:bodyPr wrap="square" lIns="0" tIns="0" rIns="0" bIns="0" rtlCol="0" anchor="ctr">
            <a:noAutofit/>
          </a:bodyPr>
          <a:lstStyle/>
          <a:p>
            <a:pPr marL="0" lvl="3" algn="ctr"/>
            <a:r>
              <a:rPr lang="en-US" dirty="0">
                <a:solidFill>
                  <a:srgbClr val="FFFFFF"/>
                </a:solidFill>
              </a:rPr>
              <a:t>'@brand' feature: interact with loyal fans</a:t>
            </a:r>
          </a:p>
        </p:txBody>
      </p:sp>
      <p:sp>
        <p:nvSpPr>
          <p:cNvPr id="68" name="TextBox 67"/>
          <p:cNvSpPr txBox="1"/>
          <p:nvPr/>
        </p:nvSpPr>
        <p:spPr>
          <a:xfrm>
            <a:off x="1827658" y="5710919"/>
            <a:ext cx="2504739" cy="574860"/>
          </a:xfrm>
          <a:prstGeom prst="rect">
            <a:avLst/>
          </a:prstGeom>
          <a:solidFill>
            <a:srgbClr val="29BA74"/>
          </a:solidFill>
          <a:ln>
            <a:noFill/>
          </a:ln>
        </p:spPr>
        <p:txBody>
          <a:bodyPr wrap="square" lIns="0" tIns="0" rIns="0" bIns="0" rtlCol="0" anchor="ctr">
            <a:noAutofit/>
          </a:bodyPr>
          <a:lstStyle/>
          <a:p>
            <a:pPr marL="0" lvl="3" algn="ctr"/>
            <a:r>
              <a:rPr lang="en-US" dirty="0">
                <a:solidFill>
                  <a:srgbClr val="FFFFFF"/>
                </a:solidFill>
              </a:rPr>
              <a:t>'Fans Recruit': reach potential customers</a:t>
            </a:r>
          </a:p>
        </p:txBody>
      </p:sp>
      <p:sp>
        <p:nvSpPr>
          <p:cNvPr id="70" name="TextBox 69"/>
          <p:cNvSpPr txBox="1"/>
          <p:nvPr/>
        </p:nvSpPr>
        <p:spPr>
          <a:xfrm>
            <a:off x="7760488" y="5710919"/>
            <a:ext cx="2504739" cy="574860"/>
          </a:xfrm>
          <a:prstGeom prst="rect">
            <a:avLst/>
          </a:prstGeom>
          <a:solidFill>
            <a:srgbClr val="29BA74"/>
          </a:solidFill>
        </p:spPr>
        <p:txBody>
          <a:bodyPr wrap="square" lIns="0" tIns="0" rIns="0" bIns="0" rtlCol="0" anchor="ctr">
            <a:noAutofit/>
          </a:bodyPr>
          <a:lstStyle/>
          <a:p>
            <a:pPr marL="0" lvl="3" algn="ctr"/>
            <a:r>
              <a:rPr lang="en-US" dirty="0">
                <a:solidFill>
                  <a:srgbClr val="FFFFFF"/>
                </a:solidFill>
              </a:rPr>
              <a:t>Customized purchase experience</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3281" y="2861764"/>
            <a:ext cx="1386900" cy="246560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632" y="2861764"/>
            <a:ext cx="1386901" cy="2465601"/>
          </a:xfrm>
          <a:prstGeom prst="rect">
            <a:avLst/>
          </a:prstGeom>
        </p:spPr>
      </p:pic>
      <p:grpSp>
        <p:nvGrpSpPr>
          <p:cNvPr id="78" name="Group 77"/>
          <p:cNvGrpSpPr/>
          <p:nvPr/>
        </p:nvGrpSpPr>
        <p:grpSpPr>
          <a:xfrm>
            <a:off x="2535318" y="2856920"/>
            <a:ext cx="306171" cy="2470445"/>
            <a:chOff x="5942914" y="2797442"/>
            <a:chExt cx="306171" cy="2470445"/>
          </a:xfrm>
        </p:grpSpPr>
        <p:cxnSp>
          <p:nvCxnSpPr>
            <p:cNvPr id="79" name="Straight Connector 78"/>
            <p:cNvCxnSpPr/>
            <p:nvPr/>
          </p:nvCxnSpPr>
          <p:spPr>
            <a:xfrm>
              <a:off x="6090649" y="2797442"/>
              <a:ext cx="0" cy="2470445"/>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5942914" y="3833745"/>
              <a:ext cx="306171" cy="306910"/>
              <a:chOff x="5942914" y="3833745"/>
              <a:chExt cx="306171" cy="306910"/>
            </a:xfrm>
          </p:grpSpPr>
          <p:sp>
            <p:nvSpPr>
              <p:cNvPr id="81"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82"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grpSp>
        <p:nvGrpSpPr>
          <p:cNvPr id="83" name="Group 82"/>
          <p:cNvGrpSpPr/>
          <p:nvPr/>
        </p:nvGrpSpPr>
        <p:grpSpPr>
          <a:xfrm>
            <a:off x="4796911" y="2856920"/>
            <a:ext cx="306171" cy="2470445"/>
            <a:chOff x="5942914" y="2797442"/>
            <a:chExt cx="306171" cy="2470445"/>
          </a:xfrm>
        </p:grpSpPr>
        <p:cxnSp>
          <p:nvCxnSpPr>
            <p:cNvPr id="84" name="Straight Connector 83"/>
            <p:cNvCxnSpPr/>
            <p:nvPr/>
          </p:nvCxnSpPr>
          <p:spPr>
            <a:xfrm>
              <a:off x="6090649" y="2797442"/>
              <a:ext cx="0" cy="2470445"/>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5942914" y="3833745"/>
              <a:ext cx="306171" cy="306910"/>
              <a:chOff x="5942914" y="3833745"/>
              <a:chExt cx="306171" cy="306910"/>
            </a:xfrm>
          </p:grpSpPr>
          <p:sp>
            <p:nvSpPr>
              <p:cNvPr id="86"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87"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grpSp>
        <p:nvGrpSpPr>
          <p:cNvPr id="88" name="Group 87"/>
          <p:cNvGrpSpPr/>
          <p:nvPr/>
        </p:nvGrpSpPr>
        <p:grpSpPr>
          <a:xfrm>
            <a:off x="7058504" y="2856920"/>
            <a:ext cx="306171" cy="2470445"/>
            <a:chOff x="5942914" y="2797442"/>
            <a:chExt cx="306171" cy="2470445"/>
          </a:xfrm>
        </p:grpSpPr>
        <p:cxnSp>
          <p:nvCxnSpPr>
            <p:cNvPr id="89" name="Straight Connector 88"/>
            <p:cNvCxnSpPr/>
            <p:nvPr/>
          </p:nvCxnSpPr>
          <p:spPr>
            <a:xfrm>
              <a:off x="6090649" y="2797442"/>
              <a:ext cx="0" cy="2470445"/>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5942914" y="3833745"/>
              <a:ext cx="306171" cy="306910"/>
              <a:chOff x="5942914" y="3833745"/>
              <a:chExt cx="306171" cy="306910"/>
            </a:xfrm>
          </p:grpSpPr>
          <p:sp>
            <p:nvSpPr>
              <p:cNvPr id="91"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92"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grpSp>
        <p:nvGrpSpPr>
          <p:cNvPr id="93" name="Group 92"/>
          <p:cNvGrpSpPr/>
          <p:nvPr/>
        </p:nvGrpSpPr>
        <p:grpSpPr>
          <a:xfrm>
            <a:off x="9320096" y="2856920"/>
            <a:ext cx="306171" cy="2470445"/>
            <a:chOff x="5942914" y="2797442"/>
            <a:chExt cx="306171" cy="2470445"/>
          </a:xfrm>
        </p:grpSpPr>
        <p:cxnSp>
          <p:nvCxnSpPr>
            <p:cNvPr id="94" name="Straight Connector 93"/>
            <p:cNvCxnSpPr/>
            <p:nvPr/>
          </p:nvCxnSpPr>
          <p:spPr>
            <a:xfrm>
              <a:off x="6090649" y="2797442"/>
              <a:ext cx="0" cy="2470445"/>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5942914" y="3833745"/>
              <a:ext cx="306171" cy="306910"/>
              <a:chOff x="5942914" y="3833745"/>
              <a:chExt cx="306171" cy="306910"/>
            </a:xfrm>
          </p:grpSpPr>
          <p:sp>
            <p:nvSpPr>
              <p:cNvPr id="96"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97"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4929" y="2861764"/>
            <a:ext cx="1386901" cy="2465601"/>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6578" y="2861764"/>
            <a:ext cx="1386901" cy="2465601"/>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68226" y="2861764"/>
            <a:ext cx="1386901" cy="2465601"/>
          </a:xfrm>
          <a:prstGeom prst="rect">
            <a:avLst/>
          </a:prstGeom>
        </p:spPr>
      </p:pic>
    </p:spTree>
    <p:extLst>
      <p:ext uri="{BB962C8B-B14F-4D97-AF65-F5344CB8AC3E}">
        <p14:creationId xmlns:p14="http://schemas.microsoft.com/office/powerpoint/2010/main" val="92467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567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0"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2" name="Title 1"/>
          <p:cNvSpPr>
            <a:spLocks noGrp="1"/>
          </p:cNvSpPr>
          <p:nvPr>
            <p:ph type="title"/>
          </p:nvPr>
        </p:nvSpPr>
        <p:spPr>
          <a:xfrm>
            <a:off x="602704" y="622800"/>
            <a:ext cx="10933200" cy="941796"/>
          </a:xfrm>
          <a:ln cap="rnd">
            <a:noFill/>
          </a:ln>
        </p:spPr>
        <p:txBody>
          <a:bodyPr/>
          <a:lstStyle/>
          <a:p>
            <a:r>
              <a:rPr lang="en-US" dirty="0"/>
              <a:t>Digital content: </a:t>
            </a:r>
            <a:r>
              <a:rPr lang="en-US" dirty="0" err="1"/>
              <a:t>Tencent's</a:t>
            </a:r>
            <a:r>
              <a:rPr lang="en-US" dirty="0"/>
              <a:t> content ecosystem reaches </a:t>
            </a:r>
            <a:r>
              <a:rPr lang="en-US" altLang="zh-CN" dirty="0"/>
              <a:t>and</a:t>
            </a:r>
            <a:r>
              <a:rPr lang="en-US" dirty="0"/>
              <a:t> engages a wide range of potential customers</a:t>
            </a:r>
            <a:endParaRPr lang="en-US" dirty="0">
              <a:latin typeface="+mj-lt"/>
            </a:endParaRPr>
          </a:p>
        </p:txBody>
      </p:sp>
      <p:sp>
        <p:nvSpPr>
          <p:cNvPr id="30" name="ee4pHeader1"/>
          <p:cNvSpPr txBox="1"/>
          <p:nvPr/>
        </p:nvSpPr>
        <p:spPr>
          <a:xfrm>
            <a:off x="5793300" y="1428488"/>
            <a:ext cx="2024658" cy="759600"/>
          </a:xfrm>
          <a:prstGeom prst="rect">
            <a:avLst/>
          </a:prstGeom>
          <a:noFill/>
          <a:ln cap="rnd">
            <a:noFill/>
          </a:ln>
        </p:spPr>
        <p:txBody>
          <a:bodyPr wrap="square" lIns="0" tIns="0" rIns="0" bIns="0" rtlCol="0" anchor="ctr" anchorCtr="0">
            <a:noAutofit/>
          </a:bodyPr>
          <a:lstStyle>
            <a:defPPr>
              <a:defRPr lang="en-US"/>
            </a:defPPr>
            <a:lvl4pPr marL="0" lvl="3" algn="ctr">
              <a:defRPr sz="2400">
                <a:solidFill>
                  <a:schemeClr val="tx2"/>
                </a:solidFill>
              </a:defRPr>
            </a:lvl4pPr>
          </a:lstStyle>
          <a:p>
            <a:pPr lvl="3"/>
            <a:r>
              <a:rPr lang="en-US" sz="2000" dirty="0" smtClean="0"/>
              <a:t>Convert</a:t>
            </a:r>
            <a:endParaRPr lang="en-US" sz="2000" dirty="0"/>
          </a:p>
        </p:txBody>
      </p:sp>
      <p:sp>
        <p:nvSpPr>
          <p:cNvPr id="40" name="ee4pHeader2"/>
          <p:cNvSpPr txBox="1"/>
          <p:nvPr/>
        </p:nvSpPr>
        <p:spPr>
          <a:xfrm>
            <a:off x="1434277" y="1428488"/>
            <a:ext cx="2024658" cy="759600"/>
          </a:xfrm>
          <a:prstGeom prst="rect">
            <a:avLst/>
          </a:prstGeom>
          <a:noFill/>
          <a:ln cap="rnd">
            <a:noFill/>
          </a:ln>
        </p:spPr>
        <p:txBody>
          <a:bodyPr wrap="square" lIns="0" tIns="0" rIns="0" bIns="0" rtlCol="0" anchor="ctr" anchorCtr="0">
            <a:noAutofit/>
          </a:bodyPr>
          <a:lstStyle/>
          <a:p>
            <a:pPr marL="0" lvl="3" algn="ctr"/>
            <a:r>
              <a:rPr lang="en-US" sz="2000" dirty="0" smtClean="0">
                <a:solidFill>
                  <a:schemeClr val="tx2"/>
                </a:solidFill>
              </a:rPr>
              <a:t>Reach</a:t>
            </a:r>
            <a:endParaRPr lang="en-US" sz="2000" dirty="0">
              <a:solidFill>
                <a:schemeClr val="tx2"/>
              </a:solidFill>
            </a:endParaRPr>
          </a:p>
        </p:txBody>
      </p:sp>
      <p:sp>
        <p:nvSpPr>
          <p:cNvPr id="32" name="ee4pHeader3"/>
          <p:cNvSpPr txBox="1"/>
          <p:nvPr/>
        </p:nvSpPr>
        <p:spPr>
          <a:xfrm>
            <a:off x="9904758" y="1428488"/>
            <a:ext cx="2207500" cy="759600"/>
          </a:xfrm>
          <a:prstGeom prst="rect">
            <a:avLst/>
          </a:prstGeom>
          <a:noFill/>
          <a:ln cap="rnd">
            <a:noFill/>
          </a:ln>
        </p:spPr>
        <p:txBody>
          <a:bodyPr wrap="square" lIns="0" tIns="0" rIns="0" bIns="0" rtlCol="0" anchor="ctr" anchorCtr="0">
            <a:noAutofit/>
          </a:bodyPr>
          <a:lstStyle/>
          <a:p>
            <a:pPr marL="0" lvl="3" algn="ctr"/>
            <a:r>
              <a:rPr lang="en-US" sz="2000" dirty="0" smtClean="0">
                <a:solidFill>
                  <a:schemeClr val="tx2"/>
                </a:solidFill>
              </a:rPr>
              <a:t>After-sales &amp; CRM</a:t>
            </a:r>
            <a:endParaRPr lang="en-US" sz="2000" dirty="0">
              <a:solidFill>
                <a:schemeClr val="tx2"/>
              </a:solidFill>
            </a:endParaRPr>
          </a:p>
        </p:txBody>
      </p:sp>
      <p:sp>
        <p:nvSpPr>
          <p:cNvPr id="31" name="ee4pHeader2"/>
          <p:cNvSpPr txBox="1"/>
          <p:nvPr/>
        </p:nvSpPr>
        <p:spPr>
          <a:xfrm>
            <a:off x="3620619" y="1428488"/>
            <a:ext cx="2024658" cy="759600"/>
          </a:xfrm>
          <a:prstGeom prst="rect">
            <a:avLst/>
          </a:prstGeom>
          <a:noFill/>
          <a:ln cap="rnd">
            <a:noFill/>
          </a:ln>
        </p:spPr>
        <p:txBody>
          <a:bodyPr wrap="square" lIns="0" tIns="0" rIns="0" bIns="0" rtlCol="0" anchor="ctr" anchorCtr="0">
            <a:noAutofit/>
          </a:bodyPr>
          <a:lstStyle/>
          <a:p>
            <a:pPr marL="0" lvl="3" algn="ctr"/>
            <a:r>
              <a:rPr lang="en-US" sz="2000" dirty="0" smtClean="0">
                <a:solidFill>
                  <a:schemeClr val="tx2"/>
                </a:solidFill>
              </a:rPr>
              <a:t>Engage</a:t>
            </a:r>
            <a:endParaRPr lang="en-US" sz="2000" dirty="0">
              <a:solidFill>
                <a:schemeClr val="tx2"/>
              </a:solidFill>
            </a:endParaRPr>
          </a:p>
        </p:txBody>
      </p:sp>
      <p:grpSp>
        <p:nvGrpSpPr>
          <p:cNvPr id="45" name="bcgIcons_Megaphone">
            <a:extLst>
              <a:ext uri="{FF2B5EF4-FFF2-40B4-BE49-F238E27FC236}">
                <a16:creationId xmlns="" xmlns:a16="http://schemas.microsoft.com/office/drawing/2014/main" id="{EB1B8F57-AE1F-4853-BE17-FE08355A3E28}"/>
              </a:ext>
            </a:extLst>
          </p:cNvPr>
          <p:cNvGrpSpPr>
            <a:grpSpLocks noChangeAspect="1"/>
          </p:cNvGrpSpPr>
          <p:nvPr/>
        </p:nvGrpSpPr>
        <p:grpSpPr bwMode="auto">
          <a:xfrm>
            <a:off x="2133742" y="1963071"/>
            <a:ext cx="639487" cy="640080"/>
            <a:chOff x="1682" y="0"/>
            <a:chExt cx="4316" cy="4320"/>
          </a:xfrm>
        </p:grpSpPr>
        <p:sp>
          <p:nvSpPr>
            <p:cNvPr id="46" name="AutoShape 18">
              <a:extLst>
                <a:ext uri="{FF2B5EF4-FFF2-40B4-BE49-F238E27FC236}">
                  <a16:creationId xmlns="" xmlns:a16="http://schemas.microsoft.com/office/drawing/2014/main" id="{BAD2C0D2-D44E-48E5-ACED-CB948066CC9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0">
              <a:extLst>
                <a:ext uri="{FF2B5EF4-FFF2-40B4-BE49-F238E27FC236}">
                  <a16:creationId xmlns="" xmlns:a16="http://schemas.microsoft.com/office/drawing/2014/main" id="{D0DEED23-E775-4E3C-8A0A-7C985BAF09CB}"/>
                </a:ext>
              </a:extLst>
            </p:cNvPr>
            <p:cNvSpPr>
              <a:spLocks noEditPoints="1"/>
            </p:cNvSpPr>
            <p:nvPr/>
          </p:nvSpPr>
          <p:spPr bwMode="auto">
            <a:xfrm>
              <a:off x="2115" y="741"/>
              <a:ext cx="3130" cy="2949"/>
            </a:xfrm>
            <a:custGeom>
              <a:avLst/>
              <a:gdLst>
                <a:gd name="T0" fmla="*/ 234 w 1671"/>
                <a:gd name="T1" fmla="*/ 835 h 1573"/>
                <a:gd name="T2" fmla="*/ 0 w 1671"/>
                <a:gd name="T3" fmla="*/ 585 h 1573"/>
                <a:gd name="T4" fmla="*/ 234 w 1671"/>
                <a:gd name="T5" fmla="*/ 335 h 1573"/>
                <a:gd name="T6" fmla="*/ 234 w 1671"/>
                <a:gd name="T7" fmla="*/ 379 h 1573"/>
                <a:gd name="T8" fmla="*/ 44 w 1671"/>
                <a:gd name="T9" fmla="*/ 585 h 1573"/>
                <a:gd name="T10" fmla="*/ 234 w 1671"/>
                <a:gd name="T11" fmla="*/ 791 h 1573"/>
                <a:gd name="T12" fmla="*/ 234 w 1671"/>
                <a:gd name="T13" fmla="*/ 835 h 1573"/>
                <a:gd name="T14" fmla="*/ 1569 w 1671"/>
                <a:gd name="T15" fmla="*/ 0 h 1573"/>
                <a:gd name="T16" fmla="*/ 1524 w 1671"/>
                <a:gd name="T17" fmla="*/ 10 h 1573"/>
                <a:gd name="T18" fmla="*/ 1196 w 1671"/>
                <a:gd name="T19" fmla="*/ 169 h 1573"/>
                <a:gd name="T20" fmla="*/ 1202 w 1671"/>
                <a:gd name="T21" fmla="*/ 197 h 1573"/>
                <a:gd name="T22" fmla="*/ 1202 w 1671"/>
                <a:gd name="T23" fmla="*/ 215 h 1573"/>
                <a:gd name="T24" fmla="*/ 1544 w 1671"/>
                <a:gd name="T25" fmla="*/ 49 h 1573"/>
                <a:gd name="T26" fmla="*/ 1569 w 1671"/>
                <a:gd name="T27" fmla="*/ 44 h 1573"/>
                <a:gd name="T28" fmla="*/ 1627 w 1671"/>
                <a:gd name="T29" fmla="*/ 102 h 1573"/>
                <a:gd name="T30" fmla="*/ 1627 w 1671"/>
                <a:gd name="T31" fmla="*/ 1104 h 1573"/>
                <a:gd name="T32" fmla="*/ 1609 w 1671"/>
                <a:gd name="T33" fmla="*/ 1146 h 1573"/>
                <a:gd name="T34" fmla="*/ 1569 w 1671"/>
                <a:gd name="T35" fmla="*/ 1163 h 1573"/>
                <a:gd name="T36" fmla="*/ 1569 w 1671"/>
                <a:gd name="T37" fmla="*/ 1163 h 1573"/>
                <a:gd name="T38" fmla="*/ 1544 w 1671"/>
                <a:gd name="T39" fmla="*/ 1157 h 1573"/>
                <a:gd name="T40" fmla="*/ 1200 w 1671"/>
                <a:gd name="T41" fmla="*/ 990 h 1573"/>
                <a:gd name="T42" fmla="*/ 1173 w 1671"/>
                <a:gd name="T43" fmla="*/ 1026 h 1573"/>
                <a:gd name="T44" fmla="*/ 1524 w 1671"/>
                <a:gd name="T45" fmla="*/ 1196 h 1573"/>
                <a:gd name="T46" fmla="*/ 1569 w 1671"/>
                <a:gd name="T47" fmla="*/ 1207 h 1573"/>
                <a:gd name="T48" fmla="*/ 1569 w 1671"/>
                <a:gd name="T49" fmla="*/ 1207 h 1573"/>
                <a:gd name="T50" fmla="*/ 1640 w 1671"/>
                <a:gd name="T51" fmla="*/ 1178 h 1573"/>
                <a:gd name="T52" fmla="*/ 1671 w 1671"/>
                <a:gd name="T53" fmla="*/ 1104 h 1573"/>
                <a:gd name="T54" fmla="*/ 1671 w 1671"/>
                <a:gd name="T55" fmla="*/ 102 h 1573"/>
                <a:gd name="T56" fmla="*/ 1569 w 1671"/>
                <a:gd name="T57" fmla="*/ 0 h 1573"/>
                <a:gd name="T58" fmla="*/ 623 w 1671"/>
                <a:gd name="T59" fmla="*/ 960 h 1573"/>
                <a:gd name="T60" fmla="*/ 572 w 1671"/>
                <a:gd name="T61" fmla="*/ 953 h 1573"/>
                <a:gd name="T62" fmla="*/ 812 w 1671"/>
                <a:gd name="T63" fmla="*/ 1529 h 1573"/>
                <a:gd name="T64" fmla="*/ 600 w 1671"/>
                <a:gd name="T65" fmla="*/ 1529 h 1573"/>
                <a:gd name="T66" fmla="*/ 347 w 1671"/>
                <a:gd name="T67" fmla="*/ 919 h 1573"/>
                <a:gd name="T68" fmla="*/ 296 w 1671"/>
                <a:gd name="T69" fmla="*/ 912 h 1573"/>
                <a:gd name="T70" fmla="*/ 565 w 1671"/>
                <a:gd name="T71" fmla="*/ 1560 h 1573"/>
                <a:gd name="T72" fmla="*/ 586 w 1671"/>
                <a:gd name="T73" fmla="*/ 1573 h 1573"/>
                <a:gd name="T74" fmla="*/ 845 w 1671"/>
                <a:gd name="T75" fmla="*/ 1573 h 1573"/>
                <a:gd name="T76" fmla="*/ 863 w 1671"/>
                <a:gd name="T77" fmla="*/ 1563 h 1573"/>
                <a:gd name="T78" fmla="*/ 865 w 1671"/>
                <a:gd name="T79" fmla="*/ 1543 h 1573"/>
                <a:gd name="T80" fmla="*/ 623 w 1671"/>
                <a:gd name="T81" fmla="*/ 96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1" h="1573">
                  <a:moveTo>
                    <a:pt x="234" y="835"/>
                  </a:moveTo>
                  <a:cubicBezTo>
                    <a:pt x="101" y="815"/>
                    <a:pt x="0" y="710"/>
                    <a:pt x="0" y="585"/>
                  </a:cubicBezTo>
                  <a:cubicBezTo>
                    <a:pt x="0" y="459"/>
                    <a:pt x="101" y="355"/>
                    <a:pt x="234" y="335"/>
                  </a:cubicBezTo>
                  <a:cubicBezTo>
                    <a:pt x="234" y="379"/>
                    <a:pt x="234" y="379"/>
                    <a:pt x="234" y="379"/>
                  </a:cubicBezTo>
                  <a:cubicBezTo>
                    <a:pt x="126" y="399"/>
                    <a:pt x="44" y="483"/>
                    <a:pt x="44" y="585"/>
                  </a:cubicBezTo>
                  <a:cubicBezTo>
                    <a:pt x="44" y="686"/>
                    <a:pt x="126" y="771"/>
                    <a:pt x="234" y="791"/>
                  </a:cubicBezTo>
                  <a:lnTo>
                    <a:pt x="234" y="835"/>
                  </a:lnTo>
                  <a:close/>
                  <a:moveTo>
                    <a:pt x="1569" y="0"/>
                  </a:moveTo>
                  <a:cubicBezTo>
                    <a:pt x="1553" y="0"/>
                    <a:pt x="1539" y="3"/>
                    <a:pt x="1524" y="10"/>
                  </a:cubicBezTo>
                  <a:cubicBezTo>
                    <a:pt x="1196" y="169"/>
                    <a:pt x="1196" y="169"/>
                    <a:pt x="1196" y="169"/>
                  </a:cubicBezTo>
                  <a:cubicBezTo>
                    <a:pt x="1200" y="177"/>
                    <a:pt x="1202" y="187"/>
                    <a:pt x="1202" y="197"/>
                  </a:cubicBezTo>
                  <a:cubicBezTo>
                    <a:pt x="1202" y="215"/>
                    <a:pt x="1202" y="215"/>
                    <a:pt x="1202" y="215"/>
                  </a:cubicBezTo>
                  <a:cubicBezTo>
                    <a:pt x="1544" y="49"/>
                    <a:pt x="1544" y="49"/>
                    <a:pt x="1544" y="49"/>
                  </a:cubicBezTo>
                  <a:cubicBezTo>
                    <a:pt x="1552" y="46"/>
                    <a:pt x="1560" y="44"/>
                    <a:pt x="1569" y="44"/>
                  </a:cubicBezTo>
                  <a:cubicBezTo>
                    <a:pt x="1597" y="44"/>
                    <a:pt x="1627" y="66"/>
                    <a:pt x="1627" y="102"/>
                  </a:cubicBezTo>
                  <a:cubicBezTo>
                    <a:pt x="1627" y="1104"/>
                    <a:pt x="1627" y="1104"/>
                    <a:pt x="1627" y="1104"/>
                  </a:cubicBezTo>
                  <a:cubicBezTo>
                    <a:pt x="1627" y="1120"/>
                    <a:pt x="1621" y="1135"/>
                    <a:pt x="1609" y="1146"/>
                  </a:cubicBezTo>
                  <a:cubicBezTo>
                    <a:pt x="1598" y="1157"/>
                    <a:pt x="1584" y="1163"/>
                    <a:pt x="1569" y="1163"/>
                  </a:cubicBezTo>
                  <a:cubicBezTo>
                    <a:pt x="1569" y="1163"/>
                    <a:pt x="1569" y="1163"/>
                    <a:pt x="1569" y="1163"/>
                  </a:cubicBezTo>
                  <a:cubicBezTo>
                    <a:pt x="1560" y="1163"/>
                    <a:pt x="1552" y="1161"/>
                    <a:pt x="1544" y="1157"/>
                  </a:cubicBezTo>
                  <a:cubicBezTo>
                    <a:pt x="1200" y="990"/>
                    <a:pt x="1200" y="990"/>
                    <a:pt x="1200" y="990"/>
                  </a:cubicBezTo>
                  <a:cubicBezTo>
                    <a:pt x="1196" y="1006"/>
                    <a:pt x="1186" y="1018"/>
                    <a:pt x="1173" y="1026"/>
                  </a:cubicBezTo>
                  <a:cubicBezTo>
                    <a:pt x="1524" y="1196"/>
                    <a:pt x="1524" y="1196"/>
                    <a:pt x="1524" y="1196"/>
                  </a:cubicBezTo>
                  <a:cubicBezTo>
                    <a:pt x="1539" y="1203"/>
                    <a:pt x="1553" y="1207"/>
                    <a:pt x="1569" y="1207"/>
                  </a:cubicBezTo>
                  <a:cubicBezTo>
                    <a:pt x="1569" y="1207"/>
                    <a:pt x="1569" y="1207"/>
                    <a:pt x="1569" y="1207"/>
                  </a:cubicBezTo>
                  <a:cubicBezTo>
                    <a:pt x="1595" y="1207"/>
                    <a:pt x="1621" y="1196"/>
                    <a:pt x="1640" y="1178"/>
                  </a:cubicBezTo>
                  <a:cubicBezTo>
                    <a:pt x="1660" y="1158"/>
                    <a:pt x="1671" y="1132"/>
                    <a:pt x="1671" y="1104"/>
                  </a:cubicBezTo>
                  <a:cubicBezTo>
                    <a:pt x="1671" y="102"/>
                    <a:pt x="1671" y="102"/>
                    <a:pt x="1671" y="102"/>
                  </a:cubicBezTo>
                  <a:cubicBezTo>
                    <a:pt x="1671" y="45"/>
                    <a:pt x="1625" y="0"/>
                    <a:pt x="1569" y="0"/>
                  </a:cubicBezTo>
                  <a:close/>
                  <a:moveTo>
                    <a:pt x="623" y="960"/>
                  </a:moveTo>
                  <a:cubicBezTo>
                    <a:pt x="572" y="953"/>
                    <a:pt x="572" y="953"/>
                    <a:pt x="572" y="953"/>
                  </a:cubicBezTo>
                  <a:cubicBezTo>
                    <a:pt x="812" y="1529"/>
                    <a:pt x="812" y="1529"/>
                    <a:pt x="812" y="1529"/>
                  </a:cubicBezTo>
                  <a:cubicBezTo>
                    <a:pt x="600" y="1529"/>
                    <a:pt x="600" y="1529"/>
                    <a:pt x="600" y="1529"/>
                  </a:cubicBezTo>
                  <a:cubicBezTo>
                    <a:pt x="347" y="919"/>
                    <a:pt x="347" y="919"/>
                    <a:pt x="347" y="919"/>
                  </a:cubicBezTo>
                  <a:cubicBezTo>
                    <a:pt x="296" y="912"/>
                    <a:pt x="296" y="912"/>
                    <a:pt x="296" y="912"/>
                  </a:cubicBezTo>
                  <a:cubicBezTo>
                    <a:pt x="565" y="1560"/>
                    <a:pt x="565" y="1560"/>
                    <a:pt x="565" y="1560"/>
                  </a:cubicBezTo>
                  <a:cubicBezTo>
                    <a:pt x="569" y="1568"/>
                    <a:pt x="577" y="1573"/>
                    <a:pt x="586" y="1573"/>
                  </a:cubicBezTo>
                  <a:cubicBezTo>
                    <a:pt x="845" y="1573"/>
                    <a:pt x="845" y="1573"/>
                    <a:pt x="845" y="1573"/>
                  </a:cubicBezTo>
                  <a:cubicBezTo>
                    <a:pt x="852" y="1573"/>
                    <a:pt x="859" y="1569"/>
                    <a:pt x="863" y="1563"/>
                  </a:cubicBezTo>
                  <a:cubicBezTo>
                    <a:pt x="867" y="1557"/>
                    <a:pt x="868" y="1550"/>
                    <a:pt x="865" y="1543"/>
                  </a:cubicBezTo>
                  <a:lnTo>
                    <a:pt x="623" y="9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1">
              <a:extLst>
                <a:ext uri="{FF2B5EF4-FFF2-40B4-BE49-F238E27FC236}">
                  <a16:creationId xmlns="" xmlns:a16="http://schemas.microsoft.com/office/drawing/2014/main" id="{C04817F1-F65C-455D-845B-0E718BDAE5E0}"/>
                </a:ext>
              </a:extLst>
            </p:cNvPr>
            <p:cNvSpPr>
              <a:spLocks noEditPoints="1"/>
            </p:cNvSpPr>
            <p:nvPr/>
          </p:nvSpPr>
          <p:spPr bwMode="auto">
            <a:xfrm>
              <a:off x="2636" y="1074"/>
              <a:ext cx="2916" cy="1525"/>
            </a:xfrm>
            <a:custGeom>
              <a:avLst/>
              <a:gdLst>
                <a:gd name="T0" fmla="*/ 1557 w 1557"/>
                <a:gd name="T1" fmla="*/ 412 h 813"/>
                <a:gd name="T2" fmla="*/ 1437 w 1557"/>
                <a:gd name="T3" fmla="*/ 575 h 813"/>
                <a:gd name="T4" fmla="*/ 1437 w 1557"/>
                <a:gd name="T5" fmla="*/ 246 h 813"/>
                <a:gd name="T6" fmla="*/ 1557 w 1557"/>
                <a:gd name="T7" fmla="*/ 412 h 813"/>
                <a:gd name="T8" fmla="*/ 880 w 1557"/>
                <a:gd name="T9" fmla="*/ 797 h 813"/>
                <a:gd name="T10" fmla="*/ 880 w 1557"/>
                <a:gd name="T11" fmla="*/ 797 h 813"/>
                <a:gd name="T12" fmla="*/ 880 w 1557"/>
                <a:gd name="T13" fmla="*/ 19 h 813"/>
                <a:gd name="T14" fmla="*/ 861 w 1557"/>
                <a:gd name="T15" fmla="*/ 0 h 813"/>
                <a:gd name="T16" fmla="*/ 19 w 1557"/>
                <a:gd name="T17" fmla="*/ 108 h 813"/>
                <a:gd name="T18" fmla="*/ 0 w 1557"/>
                <a:gd name="T19" fmla="*/ 127 h 813"/>
                <a:gd name="T20" fmla="*/ 0 w 1557"/>
                <a:gd name="T21" fmla="*/ 671 h 813"/>
                <a:gd name="T22" fmla="*/ 19 w 1557"/>
                <a:gd name="T23" fmla="*/ 690 h 813"/>
                <a:gd name="T24" fmla="*/ 861 w 1557"/>
                <a:gd name="T25" fmla="*/ 813 h 813"/>
                <a:gd name="T26" fmla="*/ 880 w 1557"/>
                <a:gd name="T27" fmla="*/ 797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7" h="813">
                  <a:moveTo>
                    <a:pt x="1557" y="412"/>
                  </a:moveTo>
                  <a:cubicBezTo>
                    <a:pt x="1557" y="486"/>
                    <a:pt x="1506" y="550"/>
                    <a:pt x="1437" y="575"/>
                  </a:cubicBezTo>
                  <a:cubicBezTo>
                    <a:pt x="1437" y="246"/>
                    <a:pt x="1437" y="246"/>
                    <a:pt x="1437" y="246"/>
                  </a:cubicBezTo>
                  <a:cubicBezTo>
                    <a:pt x="1506" y="271"/>
                    <a:pt x="1557" y="335"/>
                    <a:pt x="1557" y="412"/>
                  </a:cubicBezTo>
                  <a:close/>
                  <a:moveTo>
                    <a:pt x="880" y="797"/>
                  </a:moveTo>
                  <a:cubicBezTo>
                    <a:pt x="880" y="797"/>
                    <a:pt x="880" y="797"/>
                    <a:pt x="880" y="797"/>
                  </a:cubicBezTo>
                  <a:cubicBezTo>
                    <a:pt x="880" y="19"/>
                    <a:pt x="880" y="19"/>
                    <a:pt x="880" y="19"/>
                  </a:cubicBezTo>
                  <a:cubicBezTo>
                    <a:pt x="880" y="7"/>
                    <a:pt x="873" y="0"/>
                    <a:pt x="861" y="0"/>
                  </a:cubicBezTo>
                  <a:cubicBezTo>
                    <a:pt x="861" y="0"/>
                    <a:pt x="861" y="0"/>
                    <a:pt x="19" y="108"/>
                  </a:cubicBezTo>
                  <a:cubicBezTo>
                    <a:pt x="9" y="108"/>
                    <a:pt x="0" y="117"/>
                    <a:pt x="0" y="127"/>
                  </a:cubicBezTo>
                  <a:cubicBezTo>
                    <a:pt x="0" y="127"/>
                    <a:pt x="0" y="127"/>
                    <a:pt x="0" y="671"/>
                  </a:cubicBezTo>
                  <a:cubicBezTo>
                    <a:pt x="0" y="683"/>
                    <a:pt x="9" y="690"/>
                    <a:pt x="19" y="690"/>
                  </a:cubicBezTo>
                  <a:cubicBezTo>
                    <a:pt x="19" y="690"/>
                    <a:pt x="19" y="690"/>
                    <a:pt x="861" y="813"/>
                  </a:cubicBezTo>
                  <a:cubicBezTo>
                    <a:pt x="873" y="813"/>
                    <a:pt x="880" y="806"/>
                    <a:pt x="880" y="79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0" name="ee4pHeader2"/>
          <p:cNvSpPr txBox="1"/>
          <p:nvPr/>
        </p:nvSpPr>
        <p:spPr>
          <a:xfrm>
            <a:off x="7923877" y="1428488"/>
            <a:ext cx="2024658" cy="759600"/>
          </a:xfrm>
          <a:prstGeom prst="rect">
            <a:avLst/>
          </a:prstGeom>
          <a:noFill/>
          <a:ln cap="rnd">
            <a:noFill/>
          </a:ln>
        </p:spPr>
        <p:txBody>
          <a:bodyPr wrap="square" lIns="0" tIns="0" rIns="0" bIns="0" rtlCol="0" anchor="ctr" anchorCtr="0">
            <a:noAutofit/>
          </a:bodyPr>
          <a:lstStyle/>
          <a:p>
            <a:pPr marL="0" lvl="3" algn="ctr"/>
            <a:r>
              <a:rPr lang="en-US" sz="2000" dirty="0" smtClean="0">
                <a:solidFill>
                  <a:schemeClr val="tx2"/>
                </a:solidFill>
              </a:rPr>
              <a:t>Transaction</a:t>
            </a:r>
            <a:endParaRPr lang="en-US" sz="2000" dirty="0">
              <a:solidFill>
                <a:schemeClr val="tx2"/>
              </a:solidFill>
            </a:endParaRPr>
          </a:p>
        </p:txBody>
      </p:sp>
      <p:grpSp>
        <p:nvGrpSpPr>
          <p:cNvPr id="58" name="bcgBugs_ShoppingCart"/>
          <p:cNvGrpSpPr>
            <a:grpSpLocks noChangeAspect="1"/>
          </p:cNvGrpSpPr>
          <p:nvPr/>
        </p:nvGrpSpPr>
        <p:grpSpPr bwMode="auto">
          <a:xfrm>
            <a:off x="8598645" y="1963071"/>
            <a:ext cx="639454" cy="640080"/>
            <a:chOff x="2818" y="1137"/>
            <a:chExt cx="2044" cy="2046"/>
          </a:xfrm>
        </p:grpSpPr>
        <p:sp>
          <p:nvSpPr>
            <p:cNvPr id="59" name="AutoShape 3"/>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9"/>
            <p:cNvSpPr>
              <a:spLocks noEditPoints="1"/>
            </p:cNvSpPr>
            <p:nvPr/>
          </p:nvSpPr>
          <p:spPr bwMode="auto">
            <a:xfrm>
              <a:off x="2945" y="1385"/>
              <a:ext cx="1780" cy="1544"/>
            </a:xfrm>
            <a:custGeom>
              <a:avLst/>
              <a:gdLst>
                <a:gd name="T0" fmla="*/ 199 w 870"/>
                <a:gd name="T1" fmla="*/ 98 h 754"/>
                <a:gd name="T2" fmla="*/ 210 w 870"/>
                <a:gd name="T3" fmla="*/ 142 h 754"/>
                <a:gd name="T4" fmla="*/ 360 w 870"/>
                <a:gd name="T5" fmla="*/ 189 h 754"/>
                <a:gd name="T6" fmla="*/ 217 w 870"/>
                <a:gd name="T7" fmla="*/ 199 h 754"/>
                <a:gd name="T8" fmla="*/ 356 w 870"/>
                <a:gd name="T9" fmla="*/ 254 h 754"/>
                <a:gd name="T10" fmla="*/ 356 w 870"/>
                <a:gd name="T11" fmla="*/ 306 h 754"/>
                <a:gd name="T12" fmla="*/ 246 w 870"/>
                <a:gd name="T13" fmla="*/ 362 h 754"/>
                <a:gd name="T14" fmla="*/ 360 w 870"/>
                <a:gd name="T15" fmla="*/ 371 h 754"/>
                <a:gd name="T16" fmla="*/ 261 w 870"/>
                <a:gd name="T17" fmla="*/ 418 h 754"/>
                <a:gd name="T18" fmla="*/ 263 w 870"/>
                <a:gd name="T19" fmla="*/ 465 h 754"/>
                <a:gd name="T20" fmla="*/ 814 w 870"/>
                <a:gd name="T21" fmla="*/ 465 h 754"/>
                <a:gd name="T22" fmla="*/ 721 w 870"/>
                <a:gd name="T23" fmla="*/ 418 h 754"/>
                <a:gd name="T24" fmla="*/ 721 w 870"/>
                <a:gd name="T25" fmla="*/ 366 h 754"/>
                <a:gd name="T26" fmla="*/ 838 w 870"/>
                <a:gd name="T27" fmla="*/ 311 h 754"/>
                <a:gd name="T28" fmla="*/ 716 w 870"/>
                <a:gd name="T29" fmla="*/ 301 h 754"/>
                <a:gd name="T30" fmla="*/ 843 w 870"/>
                <a:gd name="T31" fmla="*/ 254 h 754"/>
                <a:gd name="T32" fmla="*/ 850 w 870"/>
                <a:gd name="T33" fmla="*/ 194 h 754"/>
                <a:gd name="T34" fmla="*/ 716 w 870"/>
                <a:gd name="T35" fmla="*/ 147 h 754"/>
                <a:gd name="T36" fmla="*/ 864 w 870"/>
                <a:gd name="T37" fmla="*/ 138 h 754"/>
                <a:gd name="T38" fmla="*/ 856 w 870"/>
                <a:gd name="T39" fmla="*/ 84 h 754"/>
                <a:gd name="T40" fmla="*/ 405 w 870"/>
                <a:gd name="T41" fmla="*/ 418 h 754"/>
                <a:gd name="T42" fmla="*/ 405 w 870"/>
                <a:gd name="T43" fmla="*/ 366 h 754"/>
                <a:gd name="T44" fmla="*/ 518 w 870"/>
                <a:gd name="T45" fmla="*/ 413 h 754"/>
                <a:gd name="T46" fmla="*/ 405 w 870"/>
                <a:gd name="T47" fmla="*/ 306 h 754"/>
                <a:gd name="T48" fmla="*/ 405 w 870"/>
                <a:gd name="T49" fmla="*/ 254 h 754"/>
                <a:gd name="T50" fmla="*/ 518 w 870"/>
                <a:gd name="T51" fmla="*/ 301 h 754"/>
                <a:gd name="T52" fmla="*/ 405 w 870"/>
                <a:gd name="T53" fmla="*/ 194 h 754"/>
                <a:gd name="T54" fmla="*/ 405 w 870"/>
                <a:gd name="T55" fmla="*/ 142 h 754"/>
                <a:gd name="T56" fmla="*/ 518 w 870"/>
                <a:gd name="T57" fmla="*/ 189 h 754"/>
                <a:gd name="T58" fmla="*/ 563 w 870"/>
                <a:gd name="T59" fmla="*/ 418 h 754"/>
                <a:gd name="T60" fmla="*/ 563 w 870"/>
                <a:gd name="T61" fmla="*/ 366 h 754"/>
                <a:gd name="T62" fmla="*/ 676 w 870"/>
                <a:gd name="T63" fmla="*/ 413 h 754"/>
                <a:gd name="T64" fmla="*/ 563 w 870"/>
                <a:gd name="T65" fmla="*/ 306 h 754"/>
                <a:gd name="T66" fmla="*/ 563 w 870"/>
                <a:gd name="T67" fmla="*/ 254 h 754"/>
                <a:gd name="T68" fmla="*/ 676 w 870"/>
                <a:gd name="T69" fmla="*/ 301 h 754"/>
                <a:gd name="T70" fmla="*/ 563 w 870"/>
                <a:gd name="T71" fmla="*/ 194 h 754"/>
                <a:gd name="T72" fmla="*/ 563 w 870"/>
                <a:gd name="T73" fmla="*/ 142 h 754"/>
                <a:gd name="T74" fmla="*/ 676 w 870"/>
                <a:gd name="T75" fmla="*/ 189 h 754"/>
                <a:gd name="T76" fmla="*/ 224 w 870"/>
                <a:gd name="T77" fmla="*/ 558 h 754"/>
                <a:gd name="T78" fmla="*/ 22 w 870"/>
                <a:gd name="T79" fmla="*/ 44 h 754"/>
                <a:gd name="T80" fmla="*/ 135 w 870"/>
                <a:gd name="T81" fmla="*/ 0 h 754"/>
                <a:gd name="T82" fmla="*/ 737 w 870"/>
                <a:gd name="T83" fmla="*/ 514 h 754"/>
                <a:gd name="T84" fmla="*/ 677 w 870"/>
                <a:gd name="T85" fmla="*/ 754 h 754"/>
                <a:gd name="T86" fmla="*/ 754 w 870"/>
                <a:gd name="T87" fmla="*/ 677 h 754"/>
                <a:gd name="T88" fmla="*/ 205 w 870"/>
                <a:gd name="T89" fmla="*/ 67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0" h="754">
                  <a:moveTo>
                    <a:pt x="856" y="84"/>
                  </a:moveTo>
                  <a:cubicBezTo>
                    <a:pt x="213" y="84"/>
                    <a:pt x="213" y="84"/>
                    <a:pt x="213" y="84"/>
                  </a:cubicBezTo>
                  <a:cubicBezTo>
                    <a:pt x="205" y="84"/>
                    <a:pt x="199" y="91"/>
                    <a:pt x="199" y="98"/>
                  </a:cubicBezTo>
                  <a:cubicBezTo>
                    <a:pt x="199" y="99"/>
                    <a:pt x="199" y="99"/>
                    <a:pt x="199" y="100"/>
                  </a:cubicBezTo>
                  <a:cubicBezTo>
                    <a:pt x="205" y="138"/>
                    <a:pt x="205" y="138"/>
                    <a:pt x="205" y="138"/>
                  </a:cubicBezTo>
                  <a:cubicBezTo>
                    <a:pt x="206" y="140"/>
                    <a:pt x="208" y="142"/>
                    <a:pt x="210" y="142"/>
                  </a:cubicBezTo>
                  <a:cubicBezTo>
                    <a:pt x="356" y="142"/>
                    <a:pt x="356" y="142"/>
                    <a:pt x="356" y="142"/>
                  </a:cubicBezTo>
                  <a:cubicBezTo>
                    <a:pt x="358" y="142"/>
                    <a:pt x="360" y="144"/>
                    <a:pt x="360" y="147"/>
                  </a:cubicBezTo>
                  <a:cubicBezTo>
                    <a:pt x="360" y="189"/>
                    <a:pt x="360" y="189"/>
                    <a:pt x="360" y="189"/>
                  </a:cubicBezTo>
                  <a:cubicBezTo>
                    <a:pt x="360" y="191"/>
                    <a:pt x="358" y="194"/>
                    <a:pt x="356" y="194"/>
                  </a:cubicBezTo>
                  <a:cubicBezTo>
                    <a:pt x="221" y="194"/>
                    <a:pt x="221" y="194"/>
                    <a:pt x="221" y="194"/>
                  </a:cubicBezTo>
                  <a:cubicBezTo>
                    <a:pt x="218" y="194"/>
                    <a:pt x="216" y="196"/>
                    <a:pt x="217" y="199"/>
                  </a:cubicBezTo>
                  <a:cubicBezTo>
                    <a:pt x="226" y="250"/>
                    <a:pt x="226" y="250"/>
                    <a:pt x="226" y="250"/>
                  </a:cubicBezTo>
                  <a:cubicBezTo>
                    <a:pt x="226" y="252"/>
                    <a:pt x="228" y="254"/>
                    <a:pt x="231" y="254"/>
                  </a:cubicBezTo>
                  <a:cubicBezTo>
                    <a:pt x="356" y="254"/>
                    <a:pt x="356" y="254"/>
                    <a:pt x="356" y="254"/>
                  </a:cubicBezTo>
                  <a:cubicBezTo>
                    <a:pt x="358" y="254"/>
                    <a:pt x="360" y="256"/>
                    <a:pt x="360" y="259"/>
                  </a:cubicBezTo>
                  <a:cubicBezTo>
                    <a:pt x="360" y="301"/>
                    <a:pt x="360" y="301"/>
                    <a:pt x="360" y="301"/>
                  </a:cubicBezTo>
                  <a:cubicBezTo>
                    <a:pt x="360" y="304"/>
                    <a:pt x="358" y="306"/>
                    <a:pt x="356" y="306"/>
                  </a:cubicBezTo>
                  <a:cubicBezTo>
                    <a:pt x="241" y="306"/>
                    <a:pt x="241" y="306"/>
                    <a:pt x="241" y="306"/>
                  </a:cubicBezTo>
                  <a:cubicBezTo>
                    <a:pt x="239" y="306"/>
                    <a:pt x="236" y="309"/>
                    <a:pt x="237" y="311"/>
                  </a:cubicBezTo>
                  <a:cubicBezTo>
                    <a:pt x="246" y="362"/>
                    <a:pt x="246" y="362"/>
                    <a:pt x="246" y="362"/>
                  </a:cubicBezTo>
                  <a:cubicBezTo>
                    <a:pt x="246" y="364"/>
                    <a:pt x="248" y="366"/>
                    <a:pt x="251" y="366"/>
                  </a:cubicBezTo>
                  <a:cubicBezTo>
                    <a:pt x="356" y="366"/>
                    <a:pt x="356" y="366"/>
                    <a:pt x="356" y="366"/>
                  </a:cubicBezTo>
                  <a:cubicBezTo>
                    <a:pt x="358" y="366"/>
                    <a:pt x="360" y="368"/>
                    <a:pt x="360" y="371"/>
                  </a:cubicBezTo>
                  <a:cubicBezTo>
                    <a:pt x="360" y="413"/>
                    <a:pt x="360" y="413"/>
                    <a:pt x="360" y="413"/>
                  </a:cubicBezTo>
                  <a:cubicBezTo>
                    <a:pt x="360" y="416"/>
                    <a:pt x="358" y="418"/>
                    <a:pt x="356" y="418"/>
                  </a:cubicBezTo>
                  <a:cubicBezTo>
                    <a:pt x="261" y="418"/>
                    <a:pt x="261" y="418"/>
                    <a:pt x="261" y="418"/>
                  </a:cubicBezTo>
                  <a:cubicBezTo>
                    <a:pt x="257" y="418"/>
                    <a:pt x="255" y="421"/>
                    <a:pt x="256" y="424"/>
                  </a:cubicBezTo>
                  <a:cubicBezTo>
                    <a:pt x="263" y="464"/>
                    <a:pt x="263" y="464"/>
                    <a:pt x="263" y="464"/>
                  </a:cubicBezTo>
                  <a:cubicBezTo>
                    <a:pt x="263" y="465"/>
                    <a:pt x="263" y="465"/>
                    <a:pt x="263" y="465"/>
                  </a:cubicBezTo>
                  <a:cubicBezTo>
                    <a:pt x="263" y="473"/>
                    <a:pt x="270" y="479"/>
                    <a:pt x="277" y="479"/>
                  </a:cubicBezTo>
                  <a:cubicBezTo>
                    <a:pt x="800" y="479"/>
                    <a:pt x="800" y="479"/>
                    <a:pt x="800" y="479"/>
                  </a:cubicBezTo>
                  <a:cubicBezTo>
                    <a:pt x="808" y="479"/>
                    <a:pt x="814" y="473"/>
                    <a:pt x="814" y="465"/>
                  </a:cubicBezTo>
                  <a:cubicBezTo>
                    <a:pt x="821" y="424"/>
                    <a:pt x="821" y="424"/>
                    <a:pt x="821" y="424"/>
                  </a:cubicBezTo>
                  <a:cubicBezTo>
                    <a:pt x="821" y="421"/>
                    <a:pt x="819" y="418"/>
                    <a:pt x="816" y="418"/>
                  </a:cubicBezTo>
                  <a:cubicBezTo>
                    <a:pt x="721" y="418"/>
                    <a:pt x="721" y="418"/>
                    <a:pt x="721" y="418"/>
                  </a:cubicBezTo>
                  <a:cubicBezTo>
                    <a:pt x="718" y="418"/>
                    <a:pt x="716" y="416"/>
                    <a:pt x="716" y="413"/>
                  </a:cubicBezTo>
                  <a:cubicBezTo>
                    <a:pt x="716" y="371"/>
                    <a:pt x="716" y="371"/>
                    <a:pt x="716" y="371"/>
                  </a:cubicBezTo>
                  <a:cubicBezTo>
                    <a:pt x="716" y="368"/>
                    <a:pt x="718" y="366"/>
                    <a:pt x="721" y="366"/>
                  </a:cubicBezTo>
                  <a:cubicBezTo>
                    <a:pt x="826" y="366"/>
                    <a:pt x="826" y="366"/>
                    <a:pt x="826" y="366"/>
                  </a:cubicBezTo>
                  <a:cubicBezTo>
                    <a:pt x="828" y="366"/>
                    <a:pt x="830" y="364"/>
                    <a:pt x="831" y="362"/>
                  </a:cubicBezTo>
                  <a:cubicBezTo>
                    <a:pt x="838" y="311"/>
                    <a:pt x="838" y="311"/>
                    <a:pt x="838" y="311"/>
                  </a:cubicBezTo>
                  <a:cubicBezTo>
                    <a:pt x="839" y="309"/>
                    <a:pt x="836" y="306"/>
                    <a:pt x="834" y="306"/>
                  </a:cubicBezTo>
                  <a:cubicBezTo>
                    <a:pt x="721" y="306"/>
                    <a:pt x="721" y="306"/>
                    <a:pt x="721" y="306"/>
                  </a:cubicBezTo>
                  <a:cubicBezTo>
                    <a:pt x="718" y="306"/>
                    <a:pt x="716" y="304"/>
                    <a:pt x="716" y="301"/>
                  </a:cubicBezTo>
                  <a:cubicBezTo>
                    <a:pt x="716" y="259"/>
                    <a:pt x="716" y="259"/>
                    <a:pt x="716" y="259"/>
                  </a:cubicBezTo>
                  <a:cubicBezTo>
                    <a:pt x="716" y="256"/>
                    <a:pt x="718" y="254"/>
                    <a:pt x="721" y="254"/>
                  </a:cubicBezTo>
                  <a:cubicBezTo>
                    <a:pt x="843" y="254"/>
                    <a:pt x="843" y="254"/>
                    <a:pt x="843" y="254"/>
                  </a:cubicBezTo>
                  <a:cubicBezTo>
                    <a:pt x="845" y="254"/>
                    <a:pt x="847" y="252"/>
                    <a:pt x="848" y="250"/>
                  </a:cubicBezTo>
                  <a:cubicBezTo>
                    <a:pt x="855" y="199"/>
                    <a:pt x="855" y="199"/>
                    <a:pt x="855" y="199"/>
                  </a:cubicBezTo>
                  <a:cubicBezTo>
                    <a:pt x="856" y="196"/>
                    <a:pt x="853" y="194"/>
                    <a:pt x="850" y="194"/>
                  </a:cubicBezTo>
                  <a:cubicBezTo>
                    <a:pt x="721" y="194"/>
                    <a:pt x="721" y="194"/>
                    <a:pt x="721" y="194"/>
                  </a:cubicBezTo>
                  <a:cubicBezTo>
                    <a:pt x="718" y="194"/>
                    <a:pt x="716" y="191"/>
                    <a:pt x="716" y="189"/>
                  </a:cubicBezTo>
                  <a:cubicBezTo>
                    <a:pt x="716" y="147"/>
                    <a:pt x="716" y="147"/>
                    <a:pt x="716" y="147"/>
                  </a:cubicBezTo>
                  <a:cubicBezTo>
                    <a:pt x="716" y="144"/>
                    <a:pt x="718" y="142"/>
                    <a:pt x="721" y="142"/>
                  </a:cubicBezTo>
                  <a:cubicBezTo>
                    <a:pt x="860" y="142"/>
                    <a:pt x="860" y="142"/>
                    <a:pt x="860" y="142"/>
                  </a:cubicBezTo>
                  <a:cubicBezTo>
                    <a:pt x="862" y="142"/>
                    <a:pt x="864" y="140"/>
                    <a:pt x="864" y="138"/>
                  </a:cubicBezTo>
                  <a:cubicBezTo>
                    <a:pt x="870" y="99"/>
                    <a:pt x="870" y="99"/>
                    <a:pt x="870" y="99"/>
                  </a:cubicBezTo>
                  <a:cubicBezTo>
                    <a:pt x="870" y="99"/>
                    <a:pt x="870" y="99"/>
                    <a:pt x="870" y="98"/>
                  </a:cubicBezTo>
                  <a:cubicBezTo>
                    <a:pt x="870" y="91"/>
                    <a:pt x="863" y="84"/>
                    <a:pt x="856" y="84"/>
                  </a:cubicBezTo>
                  <a:close/>
                  <a:moveTo>
                    <a:pt x="518" y="413"/>
                  </a:moveTo>
                  <a:cubicBezTo>
                    <a:pt x="518" y="416"/>
                    <a:pt x="516" y="418"/>
                    <a:pt x="513" y="418"/>
                  </a:cubicBezTo>
                  <a:cubicBezTo>
                    <a:pt x="405" y="418"/>
                    <a:pt x="405" y="418"/>
                    <a:pt x="405" y="418"/>
                  </a:cubicBezTo>
                  <a:cubicBezTo>
                    <a:pt x="403" y="418"/>
                    <a:pt x="400" y="416"/>
                    <a:pt x="400" y="413"/>
                  </a:cubicBezTo>
                  <a:cubicBezTo>
                    <a:pt x="400" y="371"/>
                    <a:pt x="400" y="371"/>
                    <a:pt x="400" y="371"/>
                  </a:cubicBezTo>
                  <a:cubicBezTo>
                    <a:pt x="400" y="368"/>
                    <a:pt x="403" y="366"/>
                    <a:pt x="405" y="366"/>
                  </a:cubicBezTo>
                  <a:cubicBezTo>
                    <a:pt x="513" y="366"/>
                    <a:pt x="513" y="366"/>
                    <a:pt x="513" y="366"/>
                  </a:cubicBezTo>
                  <a:cubicBezTo>
                    <a:pt x="516" y="366"/>
                    <a:pt x="518" y="368"/>
                    <a:pt x="518" y="371"/>
                  </a:cubicBezTo>
                  <a:cubicBezTo>
                    <a:pt x="518" y="413"/>
                    <a:pt x="518" y="413"/>
                    <a:pt x="518" y="413"/>
                  </a:cubicBezTo>
                  <a:close/>
                  <a:moveTo>
                    <a:pt x="518" y="301"/>
                  </a:moveTo>
                  <a:cubicBezTo>
                    <a:pt x="518" y="304"/>
                    <a:pt x="516" y="306"/>
                    <a:pt x="513" y="306"/>
                  </a:cubicBezTo>
                  <a:cubicBezTo>
                    <a:pt x="405" y="306"/>
                    <a:pt x="405" y="306"/>
                    <a:pt x="405" y="306"/>
                  </a:cubicBezTo>
                  <a:cubicBezTo>
                    <a:pt x="403" y="306"/>
                    <a:pt x="400" y="304"/>
                    <a:pt x="400" y="301"/>
                  </a:cubicBezTo>
                  <a:cubicBezTo>
                    <a:pt x="400" y="259"/>
                    <a:pt x="400" y="259"/>
                    <a:pt x="400" y="259"/>
                  </a:cubicBezTo>
                  <a:cubicBezTo>
                    <a:pt x="400" y="256"/>
                    <a:pt x="403" y="254"/>
                    <a:pt x="405" y="254"/>
                  </a:cubicBezTo>
                  <a:cubicBezTo>
                    <a:pt x="513" y="254"/>
                    <a:pt x="513" y="254"/>
                    <a:pt x="513" y="254"/>
                  </a:cubicBezTo>
                  <a:cubicBezTo>
                    <a:pt x="516" y="254"/>
                    <a:pt x="518" y="256"/>
                    <a:pt x="518" y="259"/>
                  </a:cubicBezTo>
                  <a:cubicBezTo>
                    <a:pt x="518" y="301"/>
                    <a:pt x="518" y="301"/>
                    <a:pt x="518" y="301"/>
                  </a:cubicBezTo>
                  <a:close/>
                  <a:moveTo>
                    <a:pt x="518" y="189"/>
                  </a:moveTo>
                  <a:cubicBezTo>
                    <a:pt x="518" y="191"/>
                    <a:pt x="516" y="194"/>
                    <a:pt x="513" y="194"/>
                  </a:cubicBezTo>
                  <a:cubicBezTo>
                    <a:pt x="405" y="194"/>
                    <a:pt x="405" y="194"/>
                    <a:pt x="405" y="194"/>
                  </a:cubicBezTo>
                  <a:cubicBezTo>
                    <a:pt x="403" y="194"/>
                    <a:pt x="400" y="191"/>
                    <a:pt x="400" y="189"/>
                  </a:cubicBezTo>
                  <a:cubicBezTo>
                    <a:pt x="400" y="147"/>
                    <a:pt x="400" y="147"/>
                    <a:pt x="400" y="147"/>
                  </a:cubicBezTo>
                  <a:cubicBezTo>
                    <a:pt x="400" y="144"/>
                    <a:pt x="403" y="142"/>
                    <a:pt x="405" y="142"/>
                  </a:cubicBezTo>
                  <a:cubicBezTo>
                    <a:pt x="513" y="142"/>
                    <a:pt x="513" y="142"/>
                    <a:pt x="513" y="142"/>
                  </a:cubicBezTo>
                  <a:cubicBezTo>
                    <a:pt x="516" y="142"/>
                    <a:pt x="518" y="144"/>
                    <a:pt x="518" y="147"/>
                  </a:cubicBezTo>
                  <a:cubicBezTo>
                    <a:pt x="518" y="189"/>
                    <a:pt x="518" y="189"/>
                    <a:pt x="518" y="189"/>
                  </a:cubicBezTo>
                  <a:close/>
                  <a:moveTo>
                    <a:pt x="676" y="413"/>
                  </a:moveTo>
                  <a:cubicBezTo>
                    <a:pt x="676" y="416"/>
                    <a:pt x="674" y="418"/>
                    <a:pt x="671" y="418"/>
                  </a:cubicBezTo>
                  <a:cubicBezTo>
                    <a:pt x="563" y="418"/>
                    <a:pt x="563" y="418"/>
                    <a:pt x="563" y="418"/>
                  </a:cubicBezTo>
                  <a:cubicBezTo>
                    <a:pt x="561" y="418"/>
                    <a:pt x="558" y="416"/>
                    <a:pt x="558" y="413"/>
                  </a:cubicBezTo>
                  <a:cubicBezTo>
                    <a:pt x="558" y="371"/>
                    <a:pt x="558" y="371"/>
                    <a:pt x="558" y="371"/>
                  </a:cubicBezTo>
                  <a:cubicBezTo>
                    <a:pt x="558" y="368"/>
                    <a:pt x="561" y="366"/>
                    <a:pt x="563" y="366"/>
                  </a:cubicBezTo>
                  <a:cubicBezTo>
                    <a:pt x="671" y="366"/>
                    <a:pt x="671" y="366"/>
                    <a:pt x="671" y="366"/>
                  </a:cubicBezTo>
                  <a:cubicBezTo>
                    <a:pt x="674" y="366"/>
                    <a:pt x="676" y="368"/>
                    <a:pt x="676" y="371"/>
                  </a:cubicBezTo>
                  <a:cubicBezTo>
                    <a:pt x="676" y="413"/>
                    <a:pt x="676" y="413"/>
                    <a:pt x="676" y="413"/>
                  </a:cubicBezTo>
                  <a:close/>
                  <a:moveTo>
                    <a:pt x="676" y="301"/>
                  </a:moveTo>
                  <a:cubicBezTo>
                    <a:pt x="676" y="304"/>
                    <a:pt x="674" y="306"/>
                    <a:pt x="671" y="306"/>
                  </a:cubicBezTo>
                  <a:cubicBezTo>
                    <a:pt x="563" y="306"/>
                    <a:pt x="563" y="306"/>
                    <a:pt x="563" y="306"/>
                  </a:cubicBezTo>
                  <a:cubicBezTo>
                    <a:pt x="561" y="306"/>
                    <a:pt x="558" y="304"/>
                    <a:pt x="558" y="301"/>
                  </a:cubicBezTo>
                  <a:cubicBezTo>
                    <a:pt x="558" y="259"/>
                    <a:pt x="558" y="259"/>
                    <a:pt x="558" y="259"/>
                  </a:cubicBezTo>
                  <a:cubicBezTo>
                    <a:pt x="558" y="256"/>
                    <a:pt x="561" y="254"/>
                    <a:pt x="563" y="254"/>
                  </a:cubicBezTo>
                  <a:cubicBezTo>
                    <a:pt x="671" y="254"/>
                    <a:pt x="671" y="254"/>
                    <a:pt x="671" y="254"/>
                  </a:cubicBezTo>
                  <a:cubicBezTo>
                    <a:pt x="674" y="254"/>
                    <a:pt x="676" y="256"/>
                    <a:pt x="676" y="259"/>
                  </a:cubicBezTo>
                  <a:cubicBezTo>
                    <a:pt x="676" y="301"/>
                    <a:pt x="676" y="301"/>
                    <a:pt x="676" y="301"/>
                  </a:cubicBezTo>
                  <a:close/>
                  <a:moveTo>
                    <a:pt x="676" y="189"/>
                  </a:moveTo>
                  <a:cubicBezTo>
                    <a:pt x="676" y="191"/>
                    <a:pt x="674" y="194"/>
                    <a:pt x="671" y="194"/>
                  </a:cubicBezTo>
                  <a:cubicBezTo>
                    <a:pt x="563" y="194"/>
                    <a:pt x="563" y="194"/>
                    <a:pt x="563" y="194"/>
                  </a:cubicBezTo>
                  <a:cubicBezTo>
                    <a:pt x="561" y="194"/>
                    <a:pt x="558" y="191"/>
                    <a:pt x="558" y="189"/>
                  </a:cubicBezTo>
                  <a:cubicBezTo>
                    <a:pt x="558" y="147"/>
                    <a:pt x="558" y="147"/>
                    <a:pt x="558" y="147"/>
                  </a:cubicBezTo>
                  <a:cubicBezTo>
                    <a:pt x="558" y="144"/>
                    <a:pt x="561" y="142"/>
                    <a:pt x="563" y="142"/>
                  </a:cubicBezTo>
                  <a:cubicBezTo>
                    <a:pt x="671" y="142"/>
                    <a:pt x="671" y="142"/>
                    <a:pt x="671" y="142"/>
                  </a:cubicBezTo>
                  <a:cubicBezTo>
                    <a:pt x="674" y="142"/>
                    <a:pt x="676" y="144"/>
                    <a:pt x="676" y="147"/>
                  </a:cubicBezTo>
                  <a:cubicBezTo>
                    <a:pt x="676" y="189"/>
                    <a:pt x="676" y="189"/>
                    <a:pt x="676" y="189"/>
                  </a:cubicBezTo>
                  <a:close/>
                  <a:moveTo>
                    <a:pt x="759" y="536"/>
                  </a:moveTo>
                  <a:cubicBezTo>
                    <a:pt x="759" y="548"/>
                    <a:pt x="749" y="558"/>
                    <a:pt x="737" y="558"/>
                  </a:cubicBezTo>
                  <a:cubicBezTo>
                    <a:pt x="224" y="558"/>
                    <a:pt x="224" y="558"/>
                    <a:pt x="224" y="558"/>
                  </a:cubicBezTo>
                  <a:cubicBezTo>
                    <a:pt x="214" y="558"/>
                    <a:pt x="204" y="550"/>
                    <a:pt x="203" y="540"/>
                  </a:cubicBezTo>
                  <a:cubicBezTo>
                    <a:pt x="117" y="44"/>
                    <a:pt x="117" y="44"/>
                    <a:pt x="117" y="44"/>
                  </a:cubicBezTo>
                  <a:cubicBezTo>
                    <a:pt x="22" y="44"/>
                    <a:pt x="22" y="44"/>
                    <a:pt x="22" y="44"/>
                  </a:cubicBezTo>
                  <a:cubicBezTo>
                    <a:pt x="10" y="44"/>
                    <a:pt x="0" y="35"/>
                    <a:pt x="0" y="22"/>
                  </a:cubicBezTo>
                  <a:cubicBezTo>
                    <a:pt x="0" y="10"/>
                    <a:pt x="10" y="0"/>
                    <a:pt x="22" y="0"/>
                  </a:cubicBezTo>
                  <a:cubicBezTo>
                    <a:pt x="135" y="0"/>
                    <a:pt x="135" y="0"/>
                    <a:pt x="135" y="0"/>
                  </a:cubicBezTo>
                  <a:cubicBezTo>
                    <a:pt x="146" y="0"/>
                    <a:pt x="155" y="8"/>
                    <a:pt x="157" y="19"/>
                  </a:cubicBezTo>
                  <a:cubicBezTo>
                    <a:pt x="243" y="514"/>
                    <a:pt x="243" y="514"/>
                    <a:pt x="243" y="514"/>
                  </a:cubicBezTo>
                  <a:cubicBezTo>
                    <a:pt x="737" y="514"/>
                    <a:pt x="737" y="514"/>
                    <a:pt x="737" y="514"/>
                  </a:cubicBezTo>
                  <a:cubicBezTo>
                    <a:pt x="749" y="514"/>
                    <a:pt x="759" y="524"/>
                    <a:pt x="759" y="536"/>
                  </a:cubicBezTo>
                  <a:close/>
                  <a:moveTo>
                    <a:pt x="754" y="677"/>
                  </a:moveTo>
                  <a:cubicBezTo>
                    <a:pt x="754" y="720"/>
                    <a:pt x="720" y="754"/>
                    <a:pt x="677" y="754"/>
                  </a:cubicBezTo>
                  <a:cubicBezTo>
                    <a:pt x="635" y="754"/>
                    <a:pt x="600" y="720"/>
                    <a:pt x="600" y="677"/>
                  </a:cubicBezTo>
                  <a:cubicBezTo>
                    <a:pt x="600" y="635"/>
                    <a:pt x="635" y="600"/>
                    <a:pt x="677" y="600"/>
                  </a:cubicBezTo>
                  <a:cubicBezTo>
                    <a:pt x="720" y="600"/>
                    <a:pt x="754" y="635"/>
                    <a:pt x="754" y="677"/>
                  </a:cubicBezTo>
                  <a:close/>
                  <a:moveTo>
                    <a:pt x="358" y="677"/>
                  </a:moveTo>
                  <a:cubicBezTo>
                    <a:pt x="358" y="720"/>
                    <a:pt x="324" y="754"/>
                    <a:pt x="281" y="754"/>
                  </a:cubicBezTo>
                  <a:cubicBezTo>
                    <a:pt x="239" y="754"/>
                    <a:pt x="205" y="720"/>
                    <a:pt x="205" y="677"/>
                  </a:cubicBezTo>
                  <a:cubicBezTo>
                    <a:pt x="205" y="635"/>
                    <a:pt x="239" y="600"/>
                    <a:pt x="281" y="600"/>
                  </a:cubicBezTo>
                  <a:cubicBezTo>
                    <a:pt x="324" y="600"/>
                    <a:pt x="358" y="635"/>
                    <a:pt x="358" y="67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20">
            <a:extLst>
              <a:ext uri="{FF2B5EF4-FFF2-40B4-BE49-F238E27FC236}">
                <a16:creationId xmlns="" xmlns:a16="http://schemas.microsoft.com/office/drawing/2014/main" id="{7B10D3B3-FA63-42E8-BA65-E5F852CEAA53}"/>
              </a:ext>
            </a:extLst>
          </p:cNvPr>
          <p:cNvGrpSpPr>
            <a:grpSpLocks noChangeAspect="1"/>
          </p:cNvGrpSpPr>
          <p:nvPr/>
        </p:nvGrpSpPr>
        <p:grpSpPr bwMode="auto">
          <a:xfrm>
            <a:off x="6461108" y="1963071"/>
            <a:ext cx="639488" cy="640080"/>
            <a:chOff x="1682" y="0"/>
            <a:chExt cx="4316" cy="4320"/>
          </a:xfrm>
        </p:grpSpPr>
        <p:sp>
          <p:nvSpPr>
            <p:cNvPr id="62" name="AutoShape 19">
              <a:extLst>
                <a:ext uri="{FF2B5EF4-FFF2-40B4-BE49-F238E27FC236}">
                  <a16:creationId xmlns="" xmlns:a16="http://schemas.microsoft.com/office/drawing/2014/main" id="{461E4EC3-689E-4A9D-95F3-1585B8D40199}"/>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1">
              <a:extLst>
                <a:ext uri="{FF2B5EF4-FFF2-40B4-BE49-F238E27FC236}">
                  <a16:creationId xmlns="" xmlns:a16="http://schemas.microsoft.com/office/drawing/2014/main" id="{E8BB6939-772B-4EEF-A273-83F7E9D0BCA1}"/>
                </a:ext>
              </a:extLst>
            </p:cNvPr>
            <p:cNvSpPr>
              <a:spLocks/>
            </p:cNvSpPr>
            <p:nvPr/>
          </p:nvSpPr>
          <p:spPr bwMode="auto">
            <a:xfrm>
              <a:off x="3057" y="975"/>
              <a:ext cx="2117" cy="2149"/>
            </a:xfrm>
            <a:custGeom>
              <a:avLst/>
              <a:gdLst>
                <a:gd name="T0" fmla="*/ 1128 w 1130"/>
                <a:gd name="T1" fmla="*/ 264 h 1146"/>
                <a:gd name="T2" fmla="*/ 1128 w 1130"/>
                <a:gd name="T3" fmla="*/ 272 h 1146"/>
                <a:gd name="T4" fmla="*/ 1074 w 1130"/>
                <a:gd name="T5" fmla="*/ 392 h 1146"/>
                <a:gd name="T6" fmla="*/ 1074 w 1130"/>
                <a:gd name="T7" fmla="*/ 392 h 1146"/>
                <a:gd name="T8" fmla="*/ 741 w 1130"/>
                <a:gd name="T9" fmla="*/ 644 h 1146"/>
                <a:gd name="T10" fmla="*/ 732 w 1130"/>
                <a:gd name="T11" fmla="*/ 630 h 1146"/>
                <a:gd name="T12" fmla="*/ 796 w 1130"/>
                <a:gd name="T13" fmla="*/ 568 h 1146"/>
                <a:gd name="T14" fmla="*/ 386 w 1130"/>
                <a:gd name="T15" fmla="*/ 688 h 1146"/>
                <a:gd name="T16" fmla="*/ 376 w 1130"/>
                <a:gd name="T17" fmla="*/ 1132 h 1146"/>
                <a:gd name="T18" fmla="*/ 29 w 1130"/>
                <a:gd name="T19" fmla="*/ 494 h 1146"/>
                <a:gd name="T20" fmla="*/ 146 w 1130"/>
                <a:gd name="T21" fmla="*/ 443 h 1146"/>
                <a:gd name="T22" fmla="*/ 281 w 1130"/>
                <a:gd name="T23" fmla="*/ 233 h 1146"/>
                <a:gd name="T24" fmla="*/ 277 w 1130"/>
                <a:gd name="T25" fmla="*/ 97 h 1146"/>
                <a:gd name="T26" fmla="*/ 665 w 1130"/>
                <a:gd name="T27" fmla="*/ 9 h 1146"/>
                <a:gd name="T28" fmla="*/ 1128 w 1130"/>
                <a:gd name="T29" fmla="*/ 26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0" h="1146">
                  <a:moveTo>
                    <a:pt x="1128" y="264"/>
                  </a:moveTo>
                  <a:cubicBezTo>
                    <a:pt x="1128" y="272"/>
                    <a:pt x="1128" y="272"/>
                    <a:pt x="1128" y="272"/>
                  </a:cubicBezTo>
                  <a:cubicBezTo>
                    <a:pt x="1125" y="316"/>
                    <a:pt x="1106" y="355"/>
                    <a:pt x="1074" y="392"/>
                  </a:cubicBezTo>
                  <a:cubicBezTo>
                    <a:pt x="1074" y="392"/>
                    <a:pt x="1074" y="392"/>
                    <a:pt x="1074" y="392"/>
                  </a:cubicBezTo>
                  <a:cubicBezTo>
                    <a:pt x="1025" y="461"/>
                    <a:pt x="841" y="592"/>
                    <a:pt x="741" y="644"/>
                  </a:cubicBezTo>
                  <a:cubicBezTo>
                    <a:pt x="732" y="648"/>
                    <a:pt x="724" y="636"/>
                    <a:pt x="732" y="630"/>
                  </a:cubicBezTo>
                  <a:cubicBezTo>
                    <a:pt x="763" y="606"/>
                    <a:pt x="783" y="585"/>
                    <a:pt x="796" y="568"/>
                  </a:cubicBezTo>
                  <a:cubicBezTo>
                    <a:pt x="598" y="649"/>
                    <a:pt x="386" y="688"/>
                    <a:pt x="386" y="688"/>
                  </a:cubicBezTo>
                  <a:cubicBezTo>
                    <a:pt x="208" y="866"/>
                    <a:pt x="430" y="1108"/>
                    <a:pt x="376" y="1132"/>
                  </a:cubicBezTo>
                  <a:cubicBezTo>
                    <a:pt x="345" y="1146"/>
                    <a:pt x="0" y="848"/>
                    <a:pt x="29" y="494"/>
                  </a:cubicBezTo>
                  <a:cubicBezTo>
                    <a:pt x="71" y="485"/>
                    <a:pt x="111" y="467"/>
                    <a:pt x="146" y="443"/>
                  </a:cubicBezTo>
                  <a:cubicBezTo>
                    <a:pt x="218" y="393"/>
                    <a:pt x="266" y="318"/>
                    <a:pt x="281" y="233"/>
                  </a:cubicBezTo>
                  <a:cubicBezTo>
                    <a:pt x="289" y="187"/>
                    <a:pt x="288" y="141"/>
                    <a:pt x="277" y="97"/>
                  </a:cubicBezTo>
                  <a:cubicBezTo>
                    <a:pt x="376" y="37"/>
                    <a:pt x="505" y="0"/>
                    <a:pt x="665" y="9"/>
                  </a:cubicBezTo>
                  <a:cubicBezTo>
                    <a:pt x="1008" y="30"/>
                    <a:pt x="1130" y="188"/>
                    <a:pt x="1128" y="26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2">
              <a:extLst>
                <a:ext uri="{FF2B5EF4-FFF2-40B4-BE49-F238E27FC236}">
                  <a16:creationId xmlns="" xmlns:a16="http://schemas.microsoft.com/office/drawing/2014/main" id="{91B78A8A-24A5-4FE3-9D58-36E1A85205F1}"/>
                </a:ext>
              </a:extLst>
            </p:cNvPr>
            <p:cNvSpPr>
              <a:spLocks/>
            </p:cNvSpPr>
            <p:nvPr/>
          </p:nvSpPr>
          <p:spPr bwMode="auto">
            <a:xfrm>
              <a:off x="2590" y="1586"/>
              <a:ext cx="300" cy="328"/>
            </a:xfrm>
            <a:custGeom>
              <a:avLst/>
              <a:gdLst>
                <a:gd name="T0" fmla="*/ 38 w 160"/>
                <a:gd name="T1" fmla="*/ 175 h 175"/>
                <a:gd name="T2" fmla="*/ 16 w 160"/>
                <a:gd name="T3" fmla="*/ 156 h 175"/>
                <a:gd name="T4" fmla="*/ 1 w 160"/>
                <a:gd name="T5" fmla="*/ 42 h 175"/>
                <a:gd name="T6" fmla="*/ 5 w 160"/>
                <a:gd name="T7" fmla="*/ 26 h 175"/>
                <a:gd name="T8" fmla="*/ 19 w 160"/>
                <a:gd name="T9" fmla="*/ 17 h 175"/>
                <a:gd name="T10" fmla="*/ 133 w 160"/>
                <a:gd name="T11" fmla="*/ 2 h 175"/>
                <a:gd name="T12" fmla="*/ 158 w 160"/>
                <a:gd name="T13" fmla="*/ 21 h 175"/>
                <a:gd name="T14" fmla="*/ 139 w 160"/>
                <a:gd name="T15" fmla="*/ 46 h 175"/>
                <a:gd name="T16" fmla="*/ 47 w 160"/>
                <a:gd name="T17" fmla="*/ 58 h 175"/>
                <a:gd name="T18" fmla="*/ 59 w 160"/>
                <a:gd name="T19" fmla="*/ 150 h 175"/>
                <a:gd name="T20" fmla="*/ 41 w 160"/>
                <a:gd name="T21" fmla="*/ 175 h 175"/>
                <a:gd name="T22" fmla="*/ 38 w 160"/>
                <a:gd name="T23"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75">
                  <a:moveTo>
                    <a:pt x="38" y="175"/>
                  </a:moveTo>
                  <a:cubicBezTo>
                    <a:pt x="27" y="175"/>
                    <a:pt x="17" y="167"/>
                    <a:pt x="16" y="156"/>
                  </a:cubicBezTo>
                  <a:cubicBezTo>
                    <a:pt x="1" y="42"/>
                    <a:pt x="1" y="42"/>
                    <a:pt x="1" y="42"/>
                  </a:cubicBezTo>
                  <a:cubicBezTo>
                    <a:pt x="0" y="36"/>
                    <a:pt x="1" y="30"/>
                    <a:pt x="5" y="26"/>
                  </a:cubicBezTo>
                  <a:cubicBezTo>
                    <a:pt x="8" y="21"/>
                    <a:pt x="14" y="18"/>
                    <a:pt x="19" y="17"/>
                  </a:cubicBezTo>
                  <a:cubicBezTo>
                    <a:pt x="133" y="2"/>
                    <a:pt x="133" y="2"/>
                    <a:pt x="133" y="2"/>
                  </a:cubicBezTo>
                  <a:cubicBezTo>
                    <a:pt x="145" y="0"/>
                    <a:pt x="156" y="9"/>
                    <a:pt x="158" y="21"/>
                  </a:cubicBezTo>
                  <a:cubicBezTo>
                    <a:pt x="160" y="33"/>
                    <a:pt x="151" y="44"/>
                    <a:pt x="139" y="46"/>
                  </a:cubicBezTo>
                  <a:cubicBezTo>
                    <a:pt x="47" y="58"/>
                    <a:pt x="47" y="58"/>
                    <a:pt x="47" y="58"/>
                  </a:cubicBezTo>
                  <a:cubicBezTo>
                    <a:pt x="59" y="150"/>
                    <a:pt x="59" y="150"/>
                    <a:pt x="59" y="150"/>
                  </a:cubicBezTo>
                  <a:cubicBezTo>
                    <a:pt x="61" y="162"/>
                    <a:pt x="53" y="173"/>
                    <a:pt x="41" y="175"/>
                  </a:cubicBezTo>
                  <a:cubicBezTo>
                    <a:pt x="40" y="175"/>
                    <a:pt x="39" y="175"/>
                    <a:pt x="38" y="17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3">
              <a:extLst>
                <a:ext uri="{FF2B5EF4-FFF2-40B4-BE49-F238E27FC236}">
                  <a16:creationId xmlns="" xmlns:a16="http://schemas.microsoft.com/office/drawing/2014/main" id="{95FF690B-FB98-4354-8E9B-95528C451A03}"/>
                </a:ext>
              </a:extLst>
            </p:cNvPr>
            <p:cNvSpPr>
              <a:spLocks noEditPoints="1"/>
            </p:cNvSpPr>
            <p:nvPr/>
          </p:nvSpPr>
          <p:spPr bwMode="auto">
            <a:xfrm>
              <a:off x="2426" y="711"/>
              <a:ext cx="2999" cy="3148"/>
            </a:xfrm>
            <a:custGeom>
              <a:avLst/>
              <a:gdLst>
                <a:gd name="T0" fmla="*/ 1449 w 1601"/>
                <a:gd name="T1" fmla="*/ 1064 h 1679"/>
                <a:gd name="T2" fmla="*/ 1422 w 1601"/>
                <a:gd name="T3" fmla="*/ 1364 h 1679"/>
                <a:gd name="T4" fmla="*/ 1130 w 1601"/>
                <a:gd name="T5" fmla="*/ 1390 h 1679"/>
                <a:gd name="T6" fmla="*/ 1110 w 1601"/>
                <a:gd name="T7" fmla="*/ 1678 h 1679"/>
                <a:gd name="T8" fmla="*/ 643 w 1601"/>
                <a:gd name="T9" fmla="*/ 1589 h 1679"/>
                <a:gd name="T10" fmla="*/ 633 w 1601"/>
                <a:gd name="T11" fmla="*/ 1278 h 1679"/>
                <a:gd name="T12" fmla="*/ 677 w 1601"/>
                <a:gd name="T13" fmla="*/ 1558 h 1679"/>
                <a:gd name="T14" fmla="*/ 1086 w 1601"/>
                <a:gd name="T15" fmla="*/ 1365 h 1679"/>
                <a:gd name="T16" fmla="*/ 1114 w 1601"/>
                <a:gd name="T17" fmla="*/ 1344 h 1679"/>
                <a:gd name="T18" fmla="*/ 1390 w 1601"/>
                <a:gd name="T19" fmla="*/ 1334 h 1679"/>
                <a:gd name="T20" fmla="*/ 1403 w 1601"/>
                <a:gd name="T21" fmla="*/ 1042 h 1679"/>
                <a:gd name="T22" fmla="*/ 1428 w 1601"/>
                <a:gd name="T23" fmla="*/ 1019 h 1679"/>
                <a:gd name="T24" fmla="*/ 1504 w 1601"/>
                <a:gd name="T25" fmla="*/ 922 h 1679"/>
                <a:gd name="T26" fmla="*/ 1418 w 1601"/>
                <a:gd name="T27" fmla="*/ 690 h 1679"/>
                <a:gd name="T28" fmla="*/ 1410 w 1601"/>
                <a:gd name="T29" fmla="*/ 597 h 1679"/>
                <a:gd name="T30" fmla="*/ 1459 w 1601"/>
                <a:gd name="T31" fmla="*/ 630 h 1679"/>
                <a:gd name="T32" fmla="*/ 1469 w 1601"/>
                <a:gd name="T33" fmla="*/ 785 h 1679"/>
                <a:gd name="T34" fmla="*/ 1589 w 1601"/>
                <a:gd name="T35" fmla="*/ 1004 h 1679"/>
                <a:gd name="T36" fmla="*/ 158 w 1601"/>
                <a:gd name="T37" fmla="*/ 115 h 1679"/>
                <a:gd name="T38" fmla="*/ 340 w 1601"/>
                <a:gd name="T39" fmla="*/ 75 h 1679"/>
                <a:gd name="T40" fmla="*/ 381 w 1601"/>
                <a:gd name="T41" fmla="*/ 130 h 1679"/>
                <a:gd name="T42" fmla="*/ 384 w 1601"/>
                <a:gd name="T43" fmla="*/ 174 h 1679"/>
                <a:gd name="T44" fmla="*/ 501 w 1601"/>
                <a:gd name="T45" fmla="*/ 159 h 1679"/>
                <a:gd name="T46" fmla="*/ 519 w 1601"/>
                <a:gd name="T47" fmla="*/ 134 h 1679"/>
                <a:gd name="T48" fmla="*/ 479 w 1601"/>
                <a:gd name="T49" fmla="*/ 1 h 1679"/>
                <a:gd name="T50" fmla="*/ 468 w 1601"/>
                <a:gd name="T51" fmla="*/ 84 h 1679"/>
                <a:gd name="T52" fmla="*/ 132 w 1601"/>
                <a:gd name="T53" fmla="*/ 79 h 1679"/>
                <a:gd name="T54" fmla="*/ 54 w 1601"/>
                <a:gd name="T55" fmla="*/ 471 h 1679"/>
                <a:gd name="T56" fmla="*/ 89 w 1601"/>
                <a:gd name="T57" fmla="*/ 444 h 1679"/>
                <a:gd name="T58" fmla="*/ 550 w 1601"/>
                <a:gd name="T59" fmla="*/ 177 h 1679"/>
                <a:gd name="T60" fmla="*/ 538 w 1601"/>
                <a:gd name="T61" fmla="*/ 359 h 1679"/>
                <a:gd name="T62" fmla="*/ 254 w 1601"/>
                <a:gd name="T63" fmla="*/ 556 h 1679"/>
                <a:gd name="T64" fmla="*/ 227 w 1601"/>
                <a:gd name="T65" fmla="*/ 513 h 1679"/>
                <a:gd name="T66" fmla="*/ 221 w 1601"/>
                <a:gd name="T67" fmla="*/ 469 h 1679"/>
                <a:gd name="T68" fmla="*/ 93 w 1601"/>
                <a:gd name="T69" fmla="*/ 493 h 1679"/>
                <a:gd name="T70" fmla="*/ 104 w 1601"/>
                <a:gd name="T71" fmla="*/ 623 h 1679"/>
                <a:gd name="T72" fmla="*/ 129 w 1601"/>
                <a:gd name="T73" fmla="*/ 642 h 1679"/>
                <a:gd name="T74" fmla="*/ 139 w 1601"/>
                <a:gd name="T75" fmla="*/ 557 h 1679"/>
                <a:gd name="T76" fmla="*/ 298 w 1601"/>
                <a:gd name="T77" fmla="*/ 604 h 1679"/>
                <a:gd name="T78" fmla="*/ 581 w 1601"/>
                <a:gd name="T79" fmla="*/ 367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1" h="1679">
                  <a:moveTo>
                    <a:pt x="1589" y="1004"/>
                  </a:moveTo>
                  <a:cubicBezTo>
                    <a:pt x="1581" y="1022"/>
                    <a:pt x="1541" y="1066"/>
                    <a:pt x="1449" y="1064"/>
                  </a:cubicBezTo>
                  <a:cubicBezTo>
                    <a:pt x="1451" y="1091"/>
                    <a:pt x="1453" y="1134"/>
                    <a:pt x="1453" y="1179"/>
                  </a:cubicBezTo>
                  <a:cubicBezTo>
                    <a:pt x="1453" y="1315"/>
                    <a:pt x="1436" y="1349"/>
                    <a:pt x="1422" y="1364"/>
                  </a:cubicBezTo>
                  <a:cubicBezTo>
                    <a:pt x="1408" y="1378"/>
                    <a:pt x="1375" y="1397"/>
                    <a:pt x="1245" y="1396"/>
                  </a:cubicBezTo>
                  <a:cubicBezTo>
                    <a:pt x="1209" y="1395"/>
                    <a:pt x="1161" y="1393"/>
                    <a:pt x="1130" y="1390"/>
                  </a:cubicBezTo>
                  <a:cubicBezTo>
                    <a:pt x="1130" y="1656"/>
                    <a:pt x="1130" y="1656"/>
                    <a:pt x="1130" y="1656"/>
                  </a:cubicBezTo>
                  <a:cubicBezTo>
                    <a:pt x="1130" y="1668"/>
                    <a:pt x="1121" y="1678"/>
                    <a:pt x="1110" y="1678"/>
                  </a:cubicBezTo>
                  <a:cubicBezTo>
                    <a:pt x="1107" y="1678"/>
                    <a:pt x="1091" y="1679"/>
                    <a:pt x="1067" y="1679"/>
                  </a:cubicBezTo>
                  <a:cubicBezTo>
                    <a:pt x="979" y="1679"/>
                    <a:pt x="776" y="1670"/>
                    <a:pt x="643" y="1589"/>
                  </a:cubicBezTo>
                  <a:cubicBezTo>
                    <a:pt x="637" y="1586"/>
                    <a:pt x="633" y="1578"/>
                    <a:pt x="633" y="1571"/>
                  </a:cubicBezTo>
                  <a:cubicBezTo>
                    <a:pt x="633" y="1278"/>
                    <a:pt x="633" y="1278"/>
                    <a:pt x="633" y="1278"/>
                  </a:cubicBezTo>
                  <a:cubicBezTo>
                    <a:pt x="649" y="1291"/>
                    <a:pt x="664" y="1301"/>
                    <a:pt x="677" y="1307"/>
                  </a:cubicBezTo>
                  <a:cubicBezTo>
                    <a:pt x="677" y="1558"/>
                    <a:pt x="677" y="1558"/>
                    <a:pt x="677" y="1558"/>
                  </a:cubicBezTo>
                  <a:cubicBezTo>
                    <a:pt x="811" y="1632"/>
                    <a:pt x="1020" y="1636"/>
                    <a:pt x="1086" y="1635"/>
                  </a:cubicBezTo>
                  <a:cubicBezTo>
                    <a:pt x="1086" y="1365"/>
                    <a:pt x="1086" y="1365"/>
                    <a:pt x="1086" y="1365"/>
                  </a:cubicBezTo>
                  <a:cubicBezTo>
                    <a:pt x="1086" y="1358"/>
                    <a:pt x="1090" y="1351"/>
                    <a:pt x="1096" y="1347"/>
                  </a:cubicBezTo>
                  <a:cubicBezTo>
                    <a:pt x="1102" y="1344"/>
                    <a:pt x="1108" y="1343"/>
                    <a:pt x="1114" y="1344"/>
                  </a:cubicBezTo>
                  <a:cubicBezTo>
                    <a:pt x="1123" y="1346"/>
                    <a:pt x="1185" y="1351"/>
                    <a:pt x="1251" y="1352"/>
                  </a:cubicBezTo>
                  <a:cubicBezTo>
                    <a:pt x="1369" y="1352"/>
                    <a:pt x="1388" y="1335"/>
                    <a:pt x="1390" y="1334"/>
                  </a:cubicBezTo>
                  <a:cubicBezTo>
                    <a:pt x="1392" y="1332"/>
                    <a:pt x="1409" y="1311"/>
                    <a:pt x="1409" y="1180"/>
                  </a:cubicBezTo>
                  <a:cubicBezTo>
                    <a:pt x="1409" y="1109"/>
                    <a:pt x="1404" y="1043"/>
                    <a:pt x="1403" y="1042"/>
                  </a:cubicBezTo>
                  <a:cubicBezTo>
                    <a:pt x="1403" y="1036"/>
                    <a:pt x="1405" y="1029"/>
                    <a:pt x="1410" y="1025"/>
                  </a:cubicBezTo>
                  <a:cubicBezTo>
                    <a:pt x="1415" y="1020"/>
                    <a:pt x="1421" y="1018"/>
                    <a:pt x="1428" y="1019"/>
                  </a:cubicBezTo>
                  <a:cubicBezTo>
                    <a:pt x="1506" y="1027"/>
                    <a:pt x="1540" y="999"/>
                    <a:pt x="1547" y="988"/>
                  </a:cubicBezTo>
                  <a:cubicBezTo>
                    <a:pt x="1546" y="979"/>
                    <a:pt x="1534" y="951"/>
                    <a:pt x="1504" y="922"/>
                  </a:cubicBezTo>
                  <a:cubicBezTo>
                    <a:pt x="1462" y="880"/>
                    <a:pt x="1436" y="820"/>
                    <a:pt x="1428" y="802"/>
                  </a:cubicBezTo>
                  <a:cubicBezTo>
                    <a:pt x="1420" y="783"/>
                    <a:pt x="1419" y="745"/>
                    <a:pt x="1418" y="690"/>
                  </a:cubicBezTo>
                  <a:cubicBezTo>
                    <a:pt x="1417" y="669"/>
                    <a:pt x="1416" y="648"/>
                    <a:pt x="1415" y="634"/>
                  </a:cubicBezTo>
                  <a:cubicBezTo>
                    <a:pt x="1414" y="623"/>
                    <a:pt x="1412" y="611"/>
                    <a:pt x="1410" y="597"/>
                  </a:cubicBezTo>
                  <a:cubicBezTo>
                    <a:pt x="1424" y="584"/>
                    <a:pt x="1437" y="571"/>
                    <a:pt x="1448" y="558"/>
                  </a:cubicBezTo>
                  <a:cubicBezTo>
                    <a:pt x="1453" y="583"/>
                    <a:pt x="1457" y="611"/>
                    <a:pt x="1459" y="630"/>
                  </a:cubicBezTo>
                  <a:cubicBezTo>
                    <a:pt x="1460" y="646"/>
                    <a:pt x="1461" y="667"/>
                    <a:pt x="1461" y="689"/>
                  </a:cubicBezTo>
                  <a:cubicBezTo>
                    <a:pt x="1462" y="724"/>
                    <a:pt x="1464" y="772"/>
                    <a:pt x="1469" y="785"/>
                  </a:cubicBezTo>
                  <a:cubicBezTo>
                    <a:pt x="1482" y="818"/>
                    <a:pt x="1506" y="862"/>
                    <a:pt x="1535" y="891"/>
                  </a:cubicBezTo>
                  <a:cubicBezTo>
                    <a:pt x="1570" y="925"/>
                    <a:pt x="1601" y="975"/>
                    <a:pt x="1589" y="1004"/>
                  </a:cubicBezTo>
                  <a:close/>
                  <a:moveTo>
                    <a:pt x="57" y="273"/>
                  </a:moveTo>
                  <a:cubicBezTo>
                    <a:pt x="68" y="208"/>
                    <a:pt x="104" y="152"/>
                    <a:pt x="158" y="115"/>
                  </a:cubicBezTo>
                  <a:cubicBezTo>
                    <a:pt x="199" y="86"/>
                    <a:pt x="247" y="71"/>
                    <a:pt x="297" y="71"/>
                  </a:cubicBezTo>
                  <a:cubicBezTo>
                    <a:pt x="311" y="71"/>
                    <a:pt x="326" y="73"/>
                    <a:pt x="340" y="75"/>
                  </a:cubicBezTo>
                  <a:cubicBezTo>
                    <a:pt x="379" y="82"/>
                    <a:pt x="415" y="98"/>
                    <a:pt x="446" y="122"/>
                  </a:cubicBezTo>
                  <a:cubicBezTo>
                    <a:pt x="381" y="130"/>
                    <a:pt x="381" y="130"/>
                    <a:pt x="381" y="130"/>
                  </a:cubicBezTo>
                  <a:cubicBezTo>
                    <a:pt x="369" y="132"/>
                    <a:pt x="360" y="143"/>
                    <a:pt x="362" y="155"/>
                  </a:cubicBezTo>
                  <a:cubicBezTo>
                    <a:pt x="363" y="166"/>
                    <a:pt x="373" y="174"/>
                    <a:pt x="384" y="174"/>
                  </a:cubicBezTo>
                  <a:cubicBezTo>
                    <a:pt x="385" y="174"/>
                    <a:pt x="386" y="174"/>
                    <a:pt x="387" y="174"/>
                  </a:cubicBezTo>
                  <a:cubicBezTo>
                    <a:pt x="501" y="159"/>
                    <a:pt x="501" y="159"/>
                    <a:pt x="501" y="159"/>
                  </a:cubicBezTo>
                  <a:cubicBezTo>
                    <a:pt x="506" y="158"/>
                    <a:pt x="512" y="155"/>
                    <a:pt x="515" y="150"/>
                  </a:cubicBezTo>
                  <a:cubicBezTo>
                    <a:pt x="519" y="146"/>
                    <a:pt x="520" y="140"/>
                    <a:pt x="519" y="134"/>
                  </a:cubicBezTo>
                  <a:cubicBezTo>
                    <a:pt x="504" y="20"/>
                    <a:pt x="504" y="20"/>
                    <a:pt x="504" y="20"/>
                  </a:cubicBezTo>
                  <a:cubicBezTo>
                    <a:pt x="503" y="8"/>
                    <a:pt x="491" y="0"/>
                    <a:pt x="479" y="1"/>
                  </a:cubicBezTo>
                  <a:cubicBezTo>
                    <a:pt x="467" y="3"/>
                    <a:pt x="459" y="14"/>
                    <a:pt x="461" y="26"/>
                  </a:cubicBezTo>
                  <a:cubicBezTo>
                    <a:pt x="468" y="84"/>
                    <a:pt x="468" y="84"/>
                    <a:pt x="468" y="84"/>
                  </a:cubicBezTo>
                  <a:cubicBezTo>
                    <a:pt x="433" y="58"/>
                    <a:pt x="392" y="40"/>
                    <a:pt x="348" y="32"/>
                  </a:cubicBezTo>
                  <a:cubicBezTo>
                    <a:pt x="272" y="18"/>
                    <a:pt x="196" y="35"/>
                    <a:pt x="132" y="79"/>
                  </a:cubicBezTo>
                  <a:cubicBezTo>
                    <a:pt x="69" y="123"/>
                    <a:pt x="27" y="189"/>
                    <a:pt x="13" y="265"/>
                  </a:cubicBezTo>
                  <a:cubicBezTo>
                    <a:pt x="0" y="337"/>
                    <a:pt x="15" y="410"/>
                    <a:pt x="54" y="471"/>
                  </a:cubicBezTo>
                  <a:cubicBezTo>
                    <a:pt x="55" y="470"/>
                    <a:pt x="57" y="468"/>
                    <a:pt x="58" y="466"/>
                  </a:cubicBezTo>
                  <a:cubicBezTo>
                    <a:pt x="66" y="456"/>
                    <a:pt x="77" y="448"/>
                    <a:pt x="89" y="444"/>
                  </a:cubicBezTo>
                  <a:cubicBezTo>
                    <a:pt x="57" y="392"/>
                    <a:pt x="46" y="332"/>
                    <a:pt x="57" y="273"/>
                  </a:cubicBezTo>
                  <a:close/>
                  <a:moveTo>
                    <a:pt x="550" y="177"/>
                  </a:moveTo>
                  <a:cubicBezTo>
                    <a:pt x="541" y="189"/>
                    <a:pt x="528" y="198"/>
                    <a:pt x="513" y="201"/>
                  </a:cubicBezTo>
                  <a:cubicBezTo>
                    <a:pt x="539" y="249"/>
                    <a:pt x="547" y="304"/>
                    <a:pt x="538" y="359"/>
                  </a:cubicBezTo>
                  <a:cubicBezTo>
                    <a:pt x="526" y="423"/>
                    <a:pt x="490" y="479"/>
                    <a:pt x="437" y="516"/>
                  </a:cubicBezTo>
                  <a:cubicBezTo>
                    <a:pt x="383" y="554"/>
                    <a:pt x="318" y="568"/>
                    <a:pt x="254" y="556"/>
                  </a:cubicBezTo>
                  <a:cubicBezTo>
                    <a:pt x="221" y="551"/>
                    <a:pt x="191" y="538"/>
                    <a:pt x="164" y="521"/>
                  </a:cubicBezTo>
                  <a:cubicBezTo>
                    <a:pt x="227" y="513"/>
                    <a:pt x="227" y="513"/>
                    <a:pt x="227" y="513"/>
                  </a:cubicBezTo>
                  <a:cubicBezTo>
                    <a:pt x="239" y="511"/>
                    <a:pt x="248" y="500"/>
                    <a:pt x="246" y="488"/>
                  </a:cubicBezTo>
                  <a:cubicBezTo>
                    <a:pt x="244" y="476"/>
                    <a:pt x="233" y="467"/>
                    <a:pt x="221" y="469"/>
                  </a:cubicBezTo>
                  <a:cubicBezTo>
                    <a:pt x="107" y="484"/>
                    <a:pt x="107" y="484"/>
                    <a:pt x="107" y="484"/>
                  </a:cubicBezTo>
                  <a:cubicBezTo>
                    <a:pt x="102" y="485"/>
                    <a:pt x="96" y="488"/>
                    <a:pt x="93" y="493"/>
                  </a:cubicBezTo>
                  <a:cubicBezTo>
                    <a:pt x="89" y="497"/>
                    <a:pt x="88" y="503"/>
                    <a:pt x="89" y="509"/>
                  </a:cubicBezTo>
                  <a:cubicBezTo>
                    <a:pt x="104" y="623"/>
                    <a:pt x="104" y="623"/>
                    <a:pt x="104" y="623"/>
                  </a:cubicBezTo>
                  <a:cubicBezTo>
                    <a:pt x="105" y="634"/>
                    <a:pt x="115" y="642"/>
                    <a:pt x="126" y="642"/>
                  </a:cubicBezTo>
                  <a:cubicBezTo>
                    <a:pt x="127" y="642"/>
                    <a:pt x="128" y="642"/>
                    <a:pt x="129" y="642"/>
                  </a:cubicBezTo>
                  <a:cubicBezTo>
                    <a:pt x="141" y="640"/>
                    <a:pt x="149" y="629"/>
                    <a:pt x="147" y="617"/>
                  </a:cubicBezTo>
                  <a:cubicBezTo>
                    <a:pt x="139" y="557"/>
                    <a:pt x="139" y="557"/>
                    <a:pt x="139" y="557"/>
                  </a:cubicBezTo>
                  <a:cubicBezTo>
                    <a:pt x="171" y="578"/>
                    <a:pt x="207" y="593"/>
                    <a:pt x="246" y="600"/>
                  </a:cubicBezTo>
                  <a:cubicBezTo>
                    <a:pt x="263" y="603"/>
                    <a:pt x="281" y="604"/>
                    <a:pt x="298" y="604"/>
                  </a:cubicBezTo>
                  <a:cubicBezTo>
                    <a:pt x="356" y="604"/>
                    <a:pt x="413" y="587"/>
                    <a:pt x="462" y="553"/>
                  </a:cubicBezTo>
                  <a:cubicBezTo>
                    <a:pt x="525" y="509"/>
                    <a:pt x="567" y="443"/>
                    <a:pt x="581" y="367"/>
                  </a:cubicBezTo>
                  <a:cubicBezTo>
                    <a:pt x="593" y="301"/>
                    <a:pt x="582" y="235"/>
                    <a:pt x="550" y="17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6" name="Group 14">
            <a:extLst>
              <a:ext uri="{FF2B5EF4-FFF2-40B4-BE49-F238E27FC236}">
                <a16:creationId xmlns="" xmlns:a16="http://schemas.microsoft.com/office/drawing/2014/main" id="{195B7453-ED0F-40CE-B263-53440277ED13}"/>
              </a:ext>
            </a:extLst>
          </p:cNvPr>
          <p:cNvGrpSpPr>
            <a:grpSpLocks noChangeAspect="1"/>
          </p:cNvGrpSpPr>
          <p:nvPr/>
        </p:nvGrpSpPr>
        <p:grpSpPr bwMode="auto">
          <a:xfrm>
            <a:off x="4345425" y="1963071"/>
            <a:ext cx="639488" cy="640080"/>
            <a:chOff x="1682" y="0"/>
            <a:chExt cx="4316" cy="4320"/>
          </a:xfrm>
        </p:grpSpPr>
        <p:sp>
          <p:nvSpPr>
            <p:cNvPr id="67" name="AutoShape 13">
              <a:extLst>
                <a:ext uri="{FF2B5EF4-FFF2-40B4-BE49-F238E27FC236}">
                  <a16:creationId xmlns="" xmlns:a16="http://schemas.microsoft.com/office/drawing/2014/main" id="{152173D1-492D-4CF0-A43A-3355A98779A5}"/>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5">
              <a:extLst>
                <a:ext uri="{FF2B5EF4-FFF2-40B4-BE49-F238E27FC236}">
                  <a16:creationId xmlns="" xmlns:a16="http://schemas.microsoft.com/office/drawing/2014/main" id="{7ABA485A-81EA-4709-97C9-EBA2706DC405}"/>
                </a:ext>
              </a:extLst>
            </p:cNvPr>
            <p:cNvSpPr>
              <a:spLocks noEditPoints="1"/>
            </p:cNvSpPr>
            <p:nvPr/>
          </p:nvSpPr>
          <p:spPr bwMode="auto">
            <a:xfrm>
              <a:off x="1965" y="1549"/>
              <a:ext cx="3480" cy="1817"/>
            </a:xfrm>
            <a:custGeom>
              <a:avLst/>
              <a:gdLst>
                <a:gd name="T0" fmla="*/ 1171 w 1858"/>
                <a:gd name="T1" fmla="*/ 159 h 969"/>
                <a:gd name="T2" fmla="*/ 1116 w 1858"/>
                <a:gd name="T3" fmla="*/ 240 h 969"/>
                <a:gd name="T4" fmla="*/ 990 w 1858"/>
                <a:gd name="T5" fmla="*/ 495 h 969"/>
                <a:gd name="T6" fmla="*/ 984 w 1858"/>
                <a:gd name="T7" fmla="*/ 501 h 969"/>
                <a:gd name="T8" fmla="*/ 984 w 1858"/>
                <a:gd name="T9" fmla="*/ 599 h 969"/>
                <a:gd name="T10" fmla="*/ 940 w 1858"/>
                <a:gd name="T11" fmla="*/ 635 h 969"/>
                <a:gd name="T12" fmla="*/ 940 w 1858"/>
                <a:gd name="T13" fmla="*/ 533 h 969"/>
                <a:gd name="T14" fmla="*/ 778 w 1858"/>
                <a:gd name="T15" fmla="*/ 598 h 969"/>
                <a:gd name="T16" fmla="*/ 632 w 1858"/>
                <a:gd name="T17" fmla="*/ 543 h 969"/>
                <a:gd name="T18" fmla="*/ 632 w 1858"/>
                <a:gd name="T19" fmla="*/ 637 h 969"/>
                <a:gd name="T20" fmla="*/ 588 w 1858"/>
                <a:gd name="T21" fmla="*/ 600 h 969"/>
                <a:gd name="T22" fmla="*/ 588 w 1858"/>
                <a:gd name="T23" fmla="*/ 513 h 969"/>
                <a:gd name="T24" fmla="*/ 566 w 1858"/>
                <a:gd name="T25" fmla="*/ 495 h 969"/>
                <a:gd name="T26" fmla="*/ 441 w 1858"/>
                <a:gd name="T27" fmla="*/ 241 h 969"/>
                <a:gd name="T28" fmla="*/ 381 w 1858"/>
                <a:gd name="T29" fmla="*/ 116 h 969"/>
                <a:gd name="T30" fmla="*/ 383 w 1858"/>
                <a:gd name="T31" fmla="*/ 108 h 969"/>
                <a:gd name="T32" fmla="*/ 395 w 1858"/>
                <a:gd name="T33" fmla="*/ 130 h 969"/>
                <a:gd name="T34" fmla="*/ 428 w 1858"/>
                <a:gd name="T35" fmla="*/ 144 h 969"/>
                <a:gd name="T36" fmla="*/ 465 w 1858"/>
                <a:gd name="T37" fmla="*/ 203 h 969"/>
                <a:gd name="T38" fmla="*/ 478 w 1858"/>
                <a:gd name="T39" fmla="*/ 216 h 969"/>
                <a:gd name="T40" fmla="*/ 595 w 1858"/>
                <a:gd name="T41" fmla="*/ 463 h 969"/>
                <a:gd name="T42" fmla="*/ 778 w 1858"/>
                <a:gd name="T43" fmla="*/ 554 h 969"/>
                <a:gd name="T44" fmla="*/ 961 w 1858"/>
                <a:gd name="T45" fmla="*/ 463 h 969"/>
                <a:gd name="T46" fmla="*/ 1078 w 1858"/>
                <a:gd name="T47" fmla="*/ 216 h 969"/>
                <a:gd name="T48" fmla="*/ 1089 w 1858"/>
                <a:gd name="T49" fmla="*/ 205 h 969"/>
                <a:gd name="T50" fmla="*/ 1118 w 1858"/>
                <a:gd name="T51" fmla="*/ 176 h 969"/>
                <a:gd name="T52" fmla="*/ 1171 w 1858"/>
                <a:gd name="T53" fmla="*/ 159 h 969"/>
                <a:gd name="T54" fmla="*/ 1498 w 1858"/>
                <a:gd name="T55" fmla="*/ 197 h 969"/>
                <a:gd name="T56" fmla="*/ 1656 w 1858"/>
                <a:gd name="T57" fmla="*/ 44 h 969"/>
                <a:gd name="T58" fmla="*/ 1814 w 1858"/>
                <a:gd name="T59" fmla="*/ 197 h 969"/>
                <a:gd name="T60" fmla="*/ 1858 w 1858"/>
                <a:gd name="T61" fmla="*/ 197 h 969"/>
                <a:gd name="T62" fmla="*/ 1799 w 1858"/>
                <a:gd name="T63" fmla="*/ 55 h 969"/>
                <a:gd name="T64" fmla="*/ 1656 w 1858"/>
                <a:gd name="T65" fmla="*/ 0 h 969"/>
                <a:gd name="T66" fmla="*/ 1513 w 1858"/>
                <a:gd name="T67" fmla="*/ 55 h 969"/>
                <a:gd name="T68" fmla="*/ 1454 w 1858"/>
                <a:gd name="T69" fmla="*/ 197 h 969"/>
                <a:gd name="T70" fmla="*/ 1498 w 1858"/>
                <a:gd name="T71" fmla="*/ 197 h 969"/>
                <a:gd name="T72" fmla="*/ 1276 w 1858"/>
                <a:gd name="T73" fmla="*/ 636 h 969"/>
                <a:gd name="T74" fmla="*/ 1039 w 1858"/>
                <a:gd name="T75" fmla="*/ 610 h 969"/>
                <a:gd name="T76" fmla="*/ 791 w 1858"/>
                <a:gd name="T77" fmla="*/ 814 h 969"/>
                <a:gd name="T78" fmla="*/ 780 w 1858"/>
                <a:gd name="T79" fmla="*/ 814 h 969"/>
                <a:gd name="T80" fmla="*/ 531 w 1858"/>
                <a:gd name="T81" fmla="*/ 610 h 969"/>
                <a:gd name="T82" fmla="*/ 194 w 1858"/>
                <a:gd name="T83" fmla="*/ 668 h 969"/>
                <a:gd name="T84" fmla="*/ 5 w 1858"/>
                <a:gd name="T85" fmla="*/ 944 h 969"/>
                <a:gd name="T86" fmla="*/ 23 w 1858"/>
                <a:gd name="T87" fmla="*/ 969 h 969"/>
                <a:gd name="T88" fmla="*/ 1266 w 1858"/>
                <a:gd name="T89" fmla="*/ 969 h 969"/>
                <a:gd name="T90" fmla="*/ 1276 w 1858"/>
                <a:gd name="T91" fmla="*/ 636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8" h="969">
                  <a:moveTo>
                    <a:pt x="1171" y="159"/>
                  </a:moveTo>
                  <a:cubicBezTo>
                    <a:pt x="1166" y="182"/>
                    <a:pt x="1152" y="218"/>
                    <a:pt x="1116" y="240"/>
                  </a:cubicBezTo>
                  <a:cubicBezTo>
                    <a:pt x="1096" y="290"/>
                    <a:pt x="1026" y="464"/>
                    <a:pt x="990" y="495"/>
                  </a:cubicBezTo>
                  <a:cubicBezTo>
                    <a:pt x="988" y="497"/>
                    <a:pt x="986" y="499"/>
                    <a:pt x="984" y="501"/>
                  </a:cubicBezTo>
                  <a:cubicBezTo>
                    <a:pt x="984" y="599"/>
                    <a:pt x="984" y="599"/>
                    <a:pt x="984" y="599"/>
                  </a:cubicBezTo>
                  <a:cubicBezTo>
                    <a:pt x="972" y="609"/>
                    <a:pt x="957" y="621"/>
                    <a:pt x="940" y="635"/>
                  </a:cubicBezTo>
                  <a:cubicBezTo>
                    <a:pt x="940" y="533"/>
                    <a:pt x="940" y="533"/>
                    <a:pt x="940" y="533"/>
                  </a:cubicBezTo>
                  <a:cubicBezTo>
                    <a:pt x="891" y="565"/>
                    <a:pt x="825" y="598"/>
                    <a:pt x="778" y="598"/>
                  </a:cubicBezTo>
                  <a:cubicBezTo>
                    <a:pt x="736" y="598"/>
                    <a:pt x="679" y="571"/>
                    <a:pt x="632" y="543"/>
                  </a:cubicBezTo>
                  <a:cubicBezTo>
                    <a:pt x="632" y="637"/>
                    <a:pt x="632" y="637"/>
                    <a:pt x="632" y="637"/>
                  </a:cubicBezTo>
                  <a:cubicBezTo>
                    <a:pt x="615" y="623"/>
                    <a:pt x="600" y="610"/>
                    <a:pt x="588" y="600"/>
                  </a:cubicBezTo>
                  <a:cubicBezTo>
                    <a:pt x="588" y="513"/>
                    <a:pt x="588" y="513"/>
                    <a:pt x="588" y="513"/>
                  </a:cubicBezTo>
                  <a:cubicBezTo>
                    <a:pt x="579" y="507"/>
                    <a:pt x="572" y="501"/>
                    <a:pt x="566" y="495"/>
                  </a:cubicBezTo>
                  <a:cubicBezTo>
                    <a:pt x="531" y="464"/>
                    <a:pt x="461" y="293"/>
                    <a:pt x="441" y="241"/>
                  </a:cubicBezTo>
                  <a:cubicBezTo>
                    <a:pt x="391" y="215"/>
                    <a:pt x="381" y="142"/>
                    <a:pt x="381" y="116"/>
                  </a:cubicBezTo>
                  <a:cubicBezTo>
                    <a:pt x="381" y="113"/>
                    <a:pt x="382" y="110"/>
                    <a:pt x="383" y="108"/>
                  </a:cubicBezTo>
                  <a:cubicBezTo>
                    <a:pt x="387" y="115"/>
                    <a:pt x="390" y="123"/>
                    <a:pt x="395" y="130"/>
                  </a:cubicBezTo>
                  <a:cubicBezTo>
                    <a:pt x="405" y="143"/>
                    <a:pt x="419" y="144"/>
                    <a:pt x="428" y="144"/>
                  </a:cubicBezTo>
                  <a:cubicBezTo>
                    <a:pt x="433" y="167"/>
                    <a:pt x="444" y="196"/>
                    <a:pt x="465" y="203"/>
                  </a:cubicBezTo>
                  <a:cubicBezTo>
                    <a:pt x="471" y="206"/>
                    <a:pt x="476" y="210"/>
                    <a:pt x="478" y="216"/>
                  </a:cubicBezTo>
                  <a:cubicBezTo>
                    <a:pt x="514" y="307"/>
                    <a:pt x="574" y="443"/>
                    <a:pt x="595" y="463"/>
                  </a:cubicBezTo>
                  <a:cubicBezTo>
                    <a:pt x="631" y="494"/>
                    <a:pt x="727" y="554"/>
                    <a:pt x="778" y="554"/>
                  </a:cubicBezTo>
                  <a:cubicBezTo>
                    <a:pt x="829" y="554"/>
                    <a:pt x="926" y="494"/>
                    <a:pt x="961" y="463"/>
                  </a:cubicBezTo>
                  <a:cubicBezTo>
                    <a:pt x="983" y="443"/>
                    <a:pt x="1043" y="307"/>
                    <a:pt x="1078" y="216"/>
                  </a:cubicBezTo>
                  <a:cubicBezTo>
                    <a:pt x="1080" y="211"/>
                    <a:pt x="1084" y="207"/>
                    <a:pt x="1089" y="205"/>
                  </a:cubicBezTo>
                  <a:cubicBezTo>
                    <a:pt x="1103" y="197"/>
                    <a:pt x="1112" y="187"/>
                    <a:pt x="1118" y="176"/>
                  </a:cubicBezTo>
                  <a:cubicBezTo>
                    <a:pt x="1137" y="173"/>
                    <a:pt x="1155" y="167"/>
                    <a:pt x="1171" y="159"/>
                  </a:cubicBezTo>
                  <a:close/>
                  <a:moveTo>
                    <a:pt x="1498" y="197"/>
                  </a:moveTo>
                  <a:cubicBezTo>
                    <a:pt x="1504" y="104"/>
                    <a:pt x="1565" y="44"/>
                    <a:pt x="1656" y="44"/>
                  </a:cubicBezTo>
                  <a:cubicBezTo>
                    <a:pt x="1748" y="44"/>
                    <a:pt x="1808" y="104"/>
                    <a:pt x="1814" y="197"/>
                  </a:cubicBezTo>
                  <a:cubicBezTo>
                    <a:pt x="1858" y="197"/>
                    <a:pt x="1858" y="197"/>
                    <a:pt x="1858" y="197"/>
                  </a:cubicBezTo>
                  <a:cubicBezTo>
                    <a:pt x="1855" y="140"/>
                    <a:pt x="1835" y="91"/>
                    <a:pt x="1799" y="55"/>
                  </a:cubicBezTo>
                  <a:cubicBezTo>
                    <a:pt x="1763" y="20"/>
                    <a:pt x="1712" y="0"/>
                    <a:pt x="1656" y="0"/>
                  </a:cubicBezTo>
                  <a:cubicBezTo>
                    <a:pt x="1600" y="0"/>
                    <a:pt x="1549" y="20"/>
                    <a:pt x="1513" y="55"/>
                  </a:cubicBezTo>
                  <a:cubicBezTo>
                    <a:pt x="1477" y="91"/>
                    <a:pt x="1457" y="140"/>
                    <a:pt x="1454" y="197"/>
                  </a:cubicBezTo>
                  <a:lnTo>
                    <a:pt x="1498" y="197"/>
                  </a:lnTo>
                  <a:close/>
                  <a:moveTo>
                    <a:pt x="1276" y="636"/>
                  </a:moveTo>
                  <a:cubicBezTo>
                    <a:pt x="1164" y="612"/>
                    <a:pt x="1039" y="610"/>
                    <a:pt x="1039" y="610"/>
                  </a:cubicBezTo>
                  <a:cubicBezTo>
                    <a:pt x="1039" y="610"/>
                    <a:pt x="899" y="727"/>
                    <a:pt x="791" y="814"/>
                  </a:cubicBezTo>
                  <a:cubicBezTo>
                    <a:pt x="787" y="816"/>
                    <a:pt x="783" y="816"/>
                    <a:pt x="780" y="814"/>
                  </a:cubicBezTo>
                  <a:cubicBezTo>
                    <a:pt x="700" y="750"/>
                    <a:pt x="531" y="610"/>
                    <a:pt x="531" y="610"/>
                  </a:cubicBezTo>
                  <a:cubicBezTo>
                    <a:pt x="531" y="610"/>
                    <a:pt x="312" y="613"/>
                    <a:pt x="194" y="668"/>
                  </a:cubicBezTo>
                  <a:cubicBezTo>
                    <a:pt x="98" y="712"/>
                    <a:pt x="29" y="879"/>
                    <a:pt x="5" y="944"/>
                  </a:cubicBezTo>
                  <a:cubicBezTo>
                    <a:pt x="0" y="956"/>
                    <a:pt x="9" y="969"/>
                    <a:pt x="23" y="969"/>
                  </a:cubicBezTo>
                  <a:cubicBezTo>
                    <a:pt x="1266" y="969"/>
                    <a:pt x="1266" y="969"/>
                    <a:pt x="1266" y="969"/>
                  </a:cubicBezTo>
                  <a:lnTo>
                    <a:pt x="1276" y="63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6">
              <a:extLst>
                <a:ext uri="{FF2B5EF4-FFF2-40B4-BE49-F238E27FC236}">
                  <a16:creationId xmlns="" xmlns:a16="http://schemas.microsoft.com/office/drawing/2014/main" id="{484B5DCC-4EA0-44D2-AE6F-0D949A92CFC3}"/>
                </a:ext>
              </a:extLst>
            </p:cNvPr>
            <p:cNvSpPr>
              <a:spLocks noEditPoints="1"/>
            </p:cNvSpPr>
            <p:nvPr/>
          </p:nvSpPr>
          <p:spPr bwMode="auto">
            <a:xfrm>
              <a:off x="2712" y="699"/>
              <a:ext cx="3117" cy="2895"/>
            </a:xfrm>
            <a:custGeom>
              <a:avLst/>
              <a:gdLst>
                <a:gd name="T0" fmla="*/ 1573 w 1664"/>
                <a:gd name="T1" fmla="*/ 709 h 1544"/>
                <a:gd name="T2" fmla="*/ 1559 w 1664"/>
                <a:gd name="T3" fmla="*/ 694 h 1544"/>
                <a:gd name="T4" fmla="*/ 948 w 1664"/>
                <a:gd name="T5" fmla="*/ 694 h 1544"/>
                <a:gd name="T6" fmla="*/ 933 w 1664"/>
                <a:gd name="T7" fmla="*/ 709 h 1544"/>
                <a:gd name="T8" fmla="*/ 907 w 1664"/>
                <a:gd name="T9" fmla="*/ 1530 h 1544"/>
                <a:gd name="T10" fmla="*/ 922 w 1664"/>
                <a:gd name="T11" fmla="*/ 1544 h 1544"/>
                <a:gd name="T12" fmla="*/ 1585 w 1664"/>
                <a:gd name="T13" fmla="*/ 1544 h 1544"/>
                <a:gd name="T14" fmla="*/ 1599 w 1664"/>
                <a:gd name="T15" fmla="*/ 1530 h 1544"/>
                <a:gd name="T16" fmla="*/ 1573 w 1664"/>
                <a:gd name="T17" fmla="*/ 709 h 1544"/>
                <a:gd name="T18" fmla="*/ 1253 w 1664"/>
                <a:gd name="T19" fmla="*/ 1308 h 1544"/>
                <a:gd name="T20" fmla="*/ 1253 w 1664"/>
                <a:gd name="T21" fmla="*/ 1039 h 1544"/>
                <a:gd name="T22" fmla="*/ 1253 w 1664"/>
                <a:gd name="T23" fmla="*/ 1308 h 1544"/>
                <a:gd name="T24" fmla="*/ 800 w 1664"/>
                <a:gd name="T25" fmla="*/ 552 h 1544"/>
                <a:gd name="T26" fmla="*/ 682 w 1664"/>
                <a:gd name="T27" fmla="*/ 587 h 1544"/>
                <a:gd name="T28" fmla="*/ 211 w 1664"/>
                <a:gd name="T29" fmla="*/ 308 h 1544"/>
                <a:gd name="T30" fmla="*/ 173 w 1664"/>
                <a:gd name="T31" fmla="*/ 330 h 1544"/>
                <a:gd name="T32" fmla="*/ 21 w 1664"/>
                <a:gd name="T33" fmla="*/ 555 h 1544"/>
                <a:gd name="T34" fmla="*/ 0 w 1664"/>
                <a:gd name="T35" fmla="*/ 393 h 1544"/>
                <a:gd name="T36" fmla="*/ 387 w 1664"/>
                <a:gd name="T37" fmla="*/ 0 h 1544"/>
                <a:gd name="T38" fmla="*/ 774 w 1664"/>
                <a:gd name="T39" fmla="*/ 393 h 1544"/>
                <a:gd name="T40" fmla="*/ 773 w 1664"/>
                <a:gd name="T41" fmla="*/ 467 h 1544"/>
                <a:gd name="T42" fmla="*/ 800 w 1664"/>
                <a:gd name="T43" fmla="*/ 552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4" h="1544">
                  <a:moveTo>
                    <a:pt x="1573" y="709"/>
                  </a:moveTo>
                  <a:cubicBezTo>
                    <a:pt x="1573" y="701"/>
                    <a:pt x="1567" y="694"/>
                    <a:pt x="1559" y="694"/>
                  </a:cubicBezTo>
                  <a:cubicBezTo>
                    <a:pt x="948" y="694"/>
                    <a:pt x="948" y="694"/>
                    <a:pt x="948" y="694"/>
                  </a:cubicBezTo>
                  <a:cubicBezTo>
                    <a:pt x="940" y="694"/>
                    <a:pt x="933" y="701"/>
                    <a:pt x="933" y="709"/>
                  </a:cubicBezTo>
                  <a:cubicBezTo>
                    <a:pt x="907" y="1530"/>
                    <a:pt x="907" y="1530"/>
                    <a:pt x="907" y="1530"/>
                  </a:cubicBezTo>
                  <a:cubicBezTo>
                    <a:pt x="907" y="1538"/>
                    <a:pt x="914" y="1544"/>
                    <a:pt x="922" y="1544"/>
                  </a:cubicBezTo>
                  <a:cubicBezTo>
                    <a:pt x="1585" y="1544"/>
                    <a:pt x="1585" y="1544"/>
                    <a:pt x="1585" y="1544"/>
                  </a:cubicBezTo>
                  <a:cubicBezTo>
                    <a:pt x="1593" y="1544"/>
                    <a:pt x="1599" y="1538"/>
                    <a:pt x="1599" y="1530"/>
                  </a:cubicBezTo>
                  <a:lnTo>
                    <a:pt x="1573" y="709"/>
                  </a:lnTo>
                  <a:close/>
                  <a:moveTo>
                    <a:pt x="1253" y="1308"/>
                  </a:moveTo>
                  <a:cubicBezTo>
                    <a:pt x="843" y="1039"/>
                    <a:pt x="1169" y="830"/>
                    <a:pt x="1253" y="1039"/>
                  </a:cubicBezTo>
                  <a:cubicBezTo>
                    <a:pt x="1337" y="830"/>
                    <a:pt x="1664" y="1039"/>
                    <a:pt x="1253" y="1308"/>
                  </a:cubicBezTo>
                  <a:close/>
                  <a:moveTo>
                    <a:pt x="800" y="552"/>
                  </a:moveTo>
                  <a:cubicBezTo>
                    <a:pt x="800" y="552"/>
                    <a:pt x="720" y="609"/>
                    <a:pt x="682" y="587"/>
                  </a:cubicBezTo>
                  <a:cubicBezTo>
                    <a:pt x="638" y="563"/>
                    <a:pt x="453" y="308"/>
                    <a:pt x="211" y="308"/>
                  </a:cubicBezTo>
                  <a:cubicBezTo>
                    <a:pt x="211" y="308"/>
                    <a:pt x="185" y="323"/>
                    <a:pt x="173" y="330"/>
                  </a:cubicBezTo>
                  <a:cubicBezTo>
                    <a:pt x="64" y="405"/>
                    <a:pt x="59" y="589"/>
                    <a:pt x="21" y="555"/>
                  </a:cubicBezTo>
                  <a:cubicBezTo>
                    <a:pt x="7" y="537"/>
                    <a:pt x="0" y="441"/>
                    <a:pt x="0" y="393"/>
                  </a:cubicBezTo>
                  <a:cubicBezTo>
                    <a:pt x="0" y="176"/>
                    <a:pt x="168" y="0"/>
                    <a:pt x="387" y="0"/>
                  </a:cubicBezTo>
                  <a:cubicBezTo>
                    <a:pt x="606" y="0"/>
                    <a:pt x="774" y="176"/>
                    <a:pt x="774" y="393"/>
                  </a:cubicBezTo>
                  <a:cubicBezTo>
                    <a:pt x="774" y="419"/>
                    <a:pt x="775" y="443"/>
                    <a:pt x="773" y="467"/>
                  </a:cubicBezTo>
                  <a:cubicBezTo>
                    <a:pt x="771" y="488"/>
                    <a:pt x="778" y="520"/>
                    <a:pt x="800" y="55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0" name="bcgIcons_ToolsPortfolioAnalysis">
            <a:extLst>
              <a:ext uri="{FF2B5EF4-FFF2-40B4-BE49-F238E27FC236}">
                <a16:creationId xmlns:a16="http://schemas.microsoft.com/office/drawing/2014/main" xmlns="" id="{CA0EBEA8-62ED-4D4E-9841-255430DC213F}"/>
              </a:ext>
            </a:extLst>
          </p:cNvPr>
          <p:cNvGrpSpPr>
            <a:grpSpLocks noChangeAspect="1"/>
          </p:cNvGrpSpPr>
          <p:nvPr/>
        </p:nvGrpSpPr>
        <p:grpSpPr bwMode="auto">
          <a:xfrm>
            <a:off x="10783633" y="1963071"/>
            <a:ext cx="639488" cy="640080"/>
            <a:chOff x="1682" y="0"/>
            <a:chExt cx="4316" cy="4320"/>
          </a:xfrm>
        </p:grpSpPr>
        <p:sp>
          <p:nvSpPr>
            <p:cNvPr id="71" name="AutoShape 3">
              <a:extLst>
                <a:ext uri="{FF2B5EF4-FFF2-40B4-BE49-F238E27FC236}">
                  <a16:creationId xmlns:a16="http://schemas.microsoft.com/office/drawing/2014/main" xmlns="" id="{2C81B554-B6EA-4915-BE3F-694E53DB8904}"/>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5">
              <a:extLst>
                <a:ext uri="{FF2B5EF4-FFF2-40B4-BE49-F238E27FC236}">
                  <a16:creationId xmlns:a16="http://schemas.microsoft.com/office/drawing/2014/main" xmlns="" id="{D842A677-7972-4181-82EC-ED7BEED6E334}"/>
                </a:ext>
              </a:extLst>
            </p:cNvPr>
            <p:cNvSpPr>
              <a:spLocks noEditPoints="1"/>
            </p:cNvSpPr>
            <p:nvPr/>
          </p:nvSpPr>
          <p:spPr bwMode="auto">
            <a:xfrm>
              <a:off x="2044" y="1116"/>
              <a:ext cx="3615" cy="2098"/>
            </a:xfrm>
            <a:custGeom>
              <a:avLst/>
              <a:gdLst>
                <a:gd name="T0" fmla="*/ 1146 w 1930"/>
                <a:gd name="T1" fmla="*/ 274 h 1119"/>
                <a:gd name="T2" fmla="*/ 872 w 1930"/>
                <a:gd name="T3" fmla="*/ 547 h 1119"/>
                <a:gd name="T4" fmla="*/ 599 w 1930"/>
                <a:gd name="T5" fmla="*/ 274 h 1119"/>
                <a:gd name="T6" fmla="*/ 652 w 1930"/>
                <a:gd name="T7" fmla="*/ 112 h 1119"/>
                <a:gd name="T8" fmla="*/ 873 w 1930"/>
                <a:gd name="T9" fmla="*/ 277 h 1119"/>
                <a:gd name="T10" fmla="*/ 880 w 1930"/>
                <a:gd name="T11" fmla="*/ 0 h 1119"/>
                <a:gd name="T12" fmla="*/ 1146 w 1930"/>
                <a:gd name="T13" fmla="*/ 274 h 1119"/>
                <a:gd name="T14" fmla="*/ 222 w 1930"/>
                <a:gd name="T15" fmla="*/ 742 h 1119"/>
                <a:gd name="T16" fmla="*/ 222 w 1930"/>
                <a:gd name="T17" fmla="*/ 1109 h 1119"/>
                <a:gd name="T18" fmla="*/ 232 w 1930"/>
                <a:gd name="T19" fmla="*/ 1119 h 1119"/>
                <a:gd name="T20" fmla="*/ 352 w 1930"/>
                <a:gd name="T21" fmla="*/ 1119 h 1119"/>
                <a:gd name="T22" fmla="*/ 362 w 1930"/>
                <a:gd name="T23" fmla="*/ 1109 h 1119"/>
                <a:gd name="T24" fmla="*/ 362 w 1930"/>
                <a:gd name="T25" fmla="*/ 742 h 1119"/>
                <a:gd name="T26" fmla="*/ 352 w 1930"/>
                <a:gd name="T27" fmla="*/ 732 h 1119"/>
                <a:gd name="T28" fmla="*/ 232 w 1930"/>
                <a:gd name="T29" fmla="*/ 732 h 1119"/>
                <a:gd name="T30" fmla="*/ 222 w 1930"/>
                <a:gd name="T31" fmla="*/ 742 h 1119"/>
                <a:gd name="T32" fmla="*/ 443 w 1930"/>
                <a:gd name="T33" fmla="*/ 583 h 1119"/>
                <a:gd name="T34" fmla="*/ 443 w 1930"/>
                <a:gd name="T35" fmla="*/ 1109 h 1119"/>
                <a:gd name="T36" fmla="*/ 453 w 1930"/>
                <a:gd name="T37" fmla="*/ 1119 h 1119"/>
                <a:gd name="T38" fmla="*/ 574 w 1930"/>
                <a:gd name="T39" fmla="*/ 1119 h 1119"/>
                <a:gd name="T40" fmla="*/ 584 w 1930"/>
                <a:gd name="T41" fmla="*/ 1109 h 1119"/>
                <a:gd name="T42" fmla="*/ 584 w 1930"/>
                <a:gd name="T43" fmla="*/ 583 h 1119"/>
                <a:gd name="T44" fmla="*/ 574 w 1930"/>
                <a:gd name="T45" fmla="*/ 573 h 1119"/>
                <a:gd name="T46" fmla="*/ 453 w 1930"/>
                <a:gd name="T47" fmla="*/ 573 h 1119"/>
                <a:gd name="T48" fmla="*/ 443 w 1930"/>
                <a:gd name="T49" fmla="*/ 583 h 1119"/>
                <a:gd name="T50" fmla="*/ 0 w 1930"/>
                <a:gd name="T51" fmla="*/ 936 h 1119"/>
                <a:gd name="T52" fmla="*/ 0 w 1930"/>
                <a:gd name="T53" fmla="*/ 1109 h 1119"/>
                <a:gd name="T54" fmla="*/ 10 w 1930"/>
                <a:gd name="T55" fmla="*/ 1119 h 1119"/>
                <a:gd name="T56" fmla="*/ 130 w 1930"/>
                <a:gd name="T57" fmla="*/ 1119 h 1119"/>
                <a:gd name="T58" fmla="*/ 140 w 1930"/>
                <a:gd name="T59" fmla="*/ 1109 h 1119"/>
                <a:gd name="T60" fmla="*/ 140 w 1930"/>
                <a:gd name="T61" fmla="*/ 936 h 1119"/>
                <a:gd name="T62" fmla="*/ 130 w 1930"/>
                <a:gd name="T63" fmla="*/ 926 h 1119"/>
                <a:gd name="T64" fmla="*/ 10 w 1930"/>
                <a:gd name="T65" fmla="*/ 926 h 1119"/>
                <a:gd name="T66" fmla="*/ 0 w 1930"/>
                <a:gd name="T67" fmla="*/ 936 h 1119"/>
                <a:gd name="T68" fmla="*/ 1832 w 1930"/>
                <a:gd name="T69" fmla="*/ 724 h 1119"/>
                <a:gd name="T70" fmla="*/ 1811 w 1930"/>
                <a:gd name="T71" fmla="*/ 722 h 1119"/>
                <a:gd name="T72" fmla="*/ 1708 w 1930"/>
                <a:gd name="T73" fmla="*/ 804 h 1119"/>
                <a:gd name="T74" fmla="*/ 1604 w 1930"/>
                <a:gd name="T75" fmla="*/ 907 h 1119"/>
                <a:gd name="T76" fmla="*/ 1503 w 1930"/>
                <a:gd name="T77" fmla="*/ 827 h 1119"/>
                <a:gd name="T78" fmla="*/ 1442 w 1930"/>
                <a:gd name="T79" fmla="*/ 798 h 1119"/>
                <a:gd name="T80" fmla="*/ 1399 w 1930"/>
                <a:gd name="T81" fmla="*/ 808 h 1119"/>
                <a:gd name="T82" fmla="*/ 1394 w 1930"/>
                <a:gd name="T83" fmla="*/ 807 h 1119"/>
                <a:gd name="T84" fmla="*/ 1332 w 1930"/>
                <a:gd name="T85" fmla="*/ 875 h 1119"/>
                <a:gd name="T86" fmla="*/ 1333 w 1930"/>
                <a:gd name="T87" fmla="*/ 890 h 1119"/>
                <a:gd name="T88" fmla="*/ 1252 w 1930"/>
                <a:gd name="T89" fmla="*/ 992 h 1119"/>
                <a:gd name="T90" fmla="*/ 1184 w 1930"/>
                <a:gd name="T91" fmla="*/ 984 h 1119"/>
                <a:gd name="T92" fmla="*/ 1024 w 1930"/>
                <a:gd name="T93" fmla="*/ 1058 h 1119"/>
                <a:gd name="T94" fmla="*/ 1024 w 1930"/>
                <a:gd name="T95" fmla="*/ 1105 h 1119"/>
                <a:gd name="T96" fmla="*/ 1034 w 1930"/>
                <a:gd name="T97" fmla="*/ 1115 h 1119"/>
                <a:gd name="T98" fmla="*/ 1920 w 1930"/>
                <a:gd name="T99" fmla="*/ 1115 h 1119"/>
                <a:gd name="T100" fmla="*/ 1930 w 1930"/>
                <a:gd name="T101" fmla="*/ 1105 h 1119"/>
                <a:gd name="T102" fmla="*/ 1930 w 1930"/>
                <a:gd name="T103" fmla="*/ 655 h 1119"/>
                <a:gd name="T104" fmla="*/ 1832 w 1930"/>
                <a:gd name="T105" fmla="*/ 724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0" h="1119">
                  <a:moveTo>
                    <a:pt x="1146" y="274"/>
                  </a:moveTo>
                  <a:cubicBezTo>
                    <a:pt x="1146" y="424"/>
                    <a:pt x="1023" y="547"/>
                    <a:pt x="872" y="547"/>
                  </a:cubicBezTo>
                  <a:cubicBezTo>
                    <a:pt x="721" y="547"/>
                    <a:pt x="599" y="424"/>
                    <a:pt x="599" y="274"/>
                  </a:cubicBezTo>
                  <a:cubicBezTo>
                    <a:pt x="599" y="213"/>
                    <a:pt x="618" y="157"/>
                    <a:pt x="652" y="112"/>
                  </a:cubicBezTo>
                  <a:cubicBezTo>
                    <a:pt x="873" y="277"/>
                    <a:pt x="873" y="277"/>
                    <a:pt x="873" y="277"/>
                  </a:cubicBezTo>
                  <a:cubicBezTo>
                    <a:pt x="880" y="0"/>
                    <a:pt x="880" y="0"/>
                    <a:pt x="880" y="0"/>
                  </a:cubicBezTo>
                  <a:cubicBezTo>
                    <a:pt x="1027" y="5"/>
                    <a:pt x="1146" y="125"/>
                    <a:pt x="1146" y="274"/>
                  </a:cubicBezTo>
                  <a:close/>
                  <a:moveTo>
                    <a:pt x="222" y="742"/>
                  </a:moveTo>
                  <a:cubicBezTo>
                    <a:pt x="222" y="1109"/>
                    <a:pt x="222" y="1109"/>
                    <a:pt x="222" y="1109"/>
                  </a:cubicBezTo>
                  <a:cubicBezTo>
                    <a:pt x="222" y="1115"/>
                    <a:pt x="226" y="1119"/>
                    <a:pt x="232" y="1119"/>
                  </a:cubicBezTo>
                  <a:cubicBezTo>
                    <a:pt x="352" y="1119"/>
                    <a:pt x="352" y="1119"/>
                    <a:pt x="352" y="1119"/>
                  </a:cubicBezTo>
                  <a:cubicBezTo>
                    <a:pt x="358" y="1119"/>
                    <a:pt x="362" y="1115"/>
                    <a:pt x="362" y="1109"/>
                  </a:cubicBezTo>
                  <a:cubicBezTo>
                    <a:pt x="362" y="742"/>
                    <a:pt x="362" y="742"/>
                    <a:pt x="362" y="742"/>
                  </a:cubicBezTo>
                  <a:cubicBezTo>
                    <a:pt x="362" y="737"/>
                    <a:pt x="358" y="732"/>
                    <a:pt x="352" y="732"/>
                  </a:cubicBezTo>
                  <a:cubicBezTo>
                    <a:pt x="232" y="732"/>
                    <a:pt x="232" y="732"/>
                    <a:pt x="232" y="732"/>
                  </a:cubicBezTo>
                  <a:cubicBezTo>
                    <a:pt x="226" y="732"/>
                    <a:pt x="222" y="737"/>
                    <a:pt x="222" y="742"/>
                  </a:cubicBezTo>
                  <a:close/>
                  <a:moveTo>
                    <a:pt x="443" y="583"/>
                  </a:moveTo>
                  <a:cubicBezTo>
                    <a:pt x="443" y="1109"/>
                    <a:pt x="443" y="1109"/>
                    <a:pt x="443" y="1109"/>
                  </a:cubicBezTo>
                  <a:cubicBezTo>
                    <a:pt x="443" y="1115"/>
                    <a:pt x="448" y="1119"/>
                    <a:pt x="453" y="1119"/>
                  </a:cubicBezTo>
                  <a:cubicBezTo>
                    <a:pt x="574" y="1119"/>
                    <a:pt x="574" y="1119"/>
                    <a:pt x="574" y="1119"/>
                  </a:cubicBezTo>
                  <a:cubicBezTo>
                    <a:pt x="580" y="1119"/>
                    <a:pt x="584" y="1115"/>
                    <a:pt x="584" y="1109"/>
                  </a:cubicBezTo>
                  <a:cubicBezTo>
                    <a:pt x="584" y="583"/>
                    <a:pt x="584" y="583"/>
                    <a:pt x="584" y="583"/>
                  </a:cubicBezTo>
                  <a:cubicBezTo>
                    <a:pt x="584" y="578"/>
                    <a:pt x="580" y="573"/>
                    <a:pt x="574" y="573"/>
                  </a:cubicBezTo>
                  <a:cubicBezTo>
                    <a:pt x="453" y="573"/>
                    <a:pt x="453" y="573"/>
                    <a:pt x="453" y="573"/>
                  </a:cubicBezTo>
                  <a:cubicBezTo>
                    <a:pt x="448" y="573"/>
                    <a:pt x="443" y="578"/>
                    <a:pt x="443" y="583"/>
                  </a:cubicBezTo>
                  <a:close/>
                  <a:moveTo>
                    <a:pt x="0" y="936"/>
                  </a:moveTo>
                  <a:cubicBezTo>
                    <a:pt x="0" y="1109"/>
                    <a:pt x="0" y="1109"/>
                    <a:pt x="0" y="1109"/>
                  </a:cubicBezTo>
                  <a:cubicBezTo>
                    <a:pt x="0" y="1115"/>
                    <a:pt x="4" y="1119"/>
                    <a:pt x="10" y="1119"/>
                  </a:cubicBezTo>
                  <a:cubicBezTo>
                    <a:pt x="130" y="1119"/>
                    <a:pt x="130" y="1119"/>
                    <a:pt x="130" y="1119"/>
                  </a:cubicBezTo>
                  <a:cubicBezTo>
                    <a:pt x="136" y="1119"/>
                    <a:pt x="140" y="1115"/>
                    <a:pt x="140" y="1109"/>
                  </a:cubicBezTo>
                  <a:cubicBezTo>
                    <a:pt x="140" y="936"/>
                    <a:pt x="140" y="936"/>
                    <a:pt x="140" y="936"/>
                  </a:cubicBezTo>
                  <a:cubicBezTo>
                    <a:pt x="140" y="930"/>
                    <a:pt x="136" y="926"/>
                    <a:pt x="130" y="926"/>
                  </a:cubicBezTo>
                  <a:cubicBezTo>
                    <a:pt x="10" y="926"/>
                    <a:pt x="10" y="926"/>
                    <a:pt x="10" y="926"/>
                  </a:cubicBezTo>
                  <a:cubicBezTo>
                    <a:pt x="4" y="926"/>
                    <a:pt x="0" y="930"/>
                    <a:pt x="0" y="936"/>
                  </a:cubicBezTo>
                  <a:close/>
                  <a:moveTo>
                    <a:pt x="1832" y="724"/>
                  </a:moveTo>
                  <a:cubicBezTo>
                    <a:pt x="1825" y="724"/>
                    <a:pt x="1818" y="723"/>
                    <a:pt x="1811" y="722"/>
                  </a:cubicBezTo>
                  <a:cubicBezTo>
                    <a:pt x="1708" y="804"/>
                    <a:pt x="1708" y="804"/>
                    <a:pt x="1708" y="804"/>
                  </a:cubicBezTo>
                  <a:cubicBezTo>
                    <a:pt x="1707" y="861"/>
                    <a:pt x="1661" y="907"/>
                    <a:pt x="1604" y="907"/>
                  </a:cubicBezTo>
                  <a:cubicBezTo>
                    <a:pt x="1555" y="907"/>
                    <a:pt x="1514" y="873"/>
                    <a:pt x="1503" y="827"/>
                  </a:cubicBezTo>
                  <a:cubicBezTo>
                    <a:pt x="1442" y="798"/>
                    <a:pt x="1442" y="798"/>
                    <a:pt x="1442" y="798"/>
                  </a:cubicBezTo>
                  <a:cubicBezTo>
                    <a:pt x="1429" y="804"/>
                    <a:pt x="1414" y="808"/>
                    <a:pt x="1399" y="808"/>
                  </a:cubicBezTo>
                  <a:cubicBezTo>
                    <a:pt x="1397" y="808"/>
                    <a:pt x="1395" y="808"/>
                    <a:pt x="1394" y="807"/>
                  </a:cubicBezTo>
                  <a:cubicBezTo>
                    <a:pt x="1332" y="875"/>
                    <a:pt x="1332" y="875"/>
                    <a:pt x="1332" y="875"/>
                  </a:cubicBezTo>
                  <a:cubicBezTo>
                    <a:pt x="1333" y="880"/>
                    <a:pt x="1333" y="885"/>
                    <a:pt x="1333" y="890"/>
                  </a:cubicBezTo>
                  <a:cubicBezTo>
                    <a:pt x="1333" y="939"/>
                    <a:pt x="1300" y="982"/>
                    <a:pt x="1252" y="992"/>
                  </a:cubicBezTo>
                  <a:cubicBezTo>
                    <a:pt x="1228" y="997"/>
                    <a:pt x="1204" y="994"/>
                    <a:pt x="1184" y="984"/>
                  </a:cubicBezTo>
                  <a:cubicBezTo>
                    <a:pt x="1024" y="1058"/>
                    <a:pt x="1024" y="1058"/>
                    <a:pt x="1024" y="1058"/>
                  </a:cubicBezTo>
                  <a:cubicBezTo>
                    <a:pt x="1024" y="1105"/>
                    <a:pt x="1024" y="1105"/>
                    <a:pt x="1024" y="1105"/>
                  </a:cubicBezTo>
                  <a:cubicBezTo>
                    <a:pt x="1024" y="1111"/>
                    <a:pt x="1028" y="1115"/>
                    <a:pt x="1034" y="1115"/>
                  </a:cubicBezTo>
                  <a:cubicBezTo>
                    <a:pt x="1920" y="1115"/>
                    <a:pt x="1920" y="1115"/>
                    <a:pt x="1920" y="1115"/>
                  </a:cubicBezTo>
                  <a:cubicBezTo>
                    <a:pt x="1926" y="1115"/>
                    <a:pt x="1930" y="1111"/>
                    <a:pt x="1930" y="1105"/>
                  </a:cubicBezTo>
                  <a:cubicBezTo>
                    <a:pt x="1930" y="655"/>
                    <a:pt x="1930" y="655"/>
                    <a:pt x="1930" y="655"/>
                  </a:cubicBezTo>
                  <a:cubicBezTo>
                    <a:pt x="1916" y="695"/>
                    <a:pt x="1877" y="724"/>
                    <a:pt x="1832" y="7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
              <a:extLst>
                <a:ext uri="{FF2B5EF4-FFF2-40B4-BE49-F238E27FC236}">
                  <a16:creationId xmlns:a16="http://schemas.microsoft.com/office/drawing/2014/main" xmlns="" id="{9D248368-342E-49FA-A0D8-531121C44749}"/>
                </a:ext>
              </a:extLst>
            </p:cNvPr>
            <p:cNvSpPr>
              <a:spLocks noEditPoints="1"/>
            </p:cNvSpPr>
            <p:nvPr/>
          </p:nvSpPr>
          <p:spPr bwMode="auto">
            <a:xfrm>
              <a:off x="1849" y="951"/>
              <a:ext cx="3975" cy="2420"/>
            </a:xfrm>
            <a:custGeom>
              <a:avLst/>
              <a:gdLst>
                <a:gd name="T0" fmla="*/ 1318 w 2122"/>
                <a:gd name="T1" fmla="*/ 479 h 1291"/>
                <a:gd name="T2" fmla="*/ 976 w 2122"/>
                <a:gd name="T3" fmla="*/ 0 h 1291"/>
                <a:gd name="T4" fmla="*/ 634 w 2122"/>
                <a:gd name="T5" fmla="*/ 479 h 1291"/>
                <a:gd name="T6" fmla="*/ 0 w 2122"/>
                <a:gd name="T7" fmla="*/ 501 h 1291"/>
                <a:gd name="T8" fmla="*/ 22 w 2122"/>
                <a:gd name="T9" fmla="*/ 1291 h 1291"/>
                <a:gd name="T10" fmla="*/ 812 w 2122"/>
                <a:gd name="T11" fmla="*/ 1269 h 1291"/>
                <a:gd name="T12" fmla="*/ 976 w 2122"/>
                <a:gd name="T13" fmla="*/ 723 h 1291"/>
                <a:gd name="T14" fmla="*/ 1040 w 2122"/>
                <a:gd name="T15" fmla="*/ 1269 h 1291"/>
                <a:gd name="T16" fmla="*/ 2100 w 2122"/>
                <a:gd name="T17" fmla="*/ 1291 h 1291"/>
                <a:gd name="T18" fmla="*/ 2122 w 2122"/>
                <a:gd name="T19" fmla="*/ 501 h 1291"/>
                <a:gd name="T20" fmla="*/ 768 w 2122"/>
                <a:gd name="T21" fmla="*/ 1247 h 1291"/>
                <a:gd name="T22" fmla="*/ 44 w 2122"/>
                <a:gd name="T23" fmla="*/ 523 h 1291"/>
                <a:gd name="T24" fmla="*/ 768 w 2122"/>
                <a:gd name="T25" fmla="*/ 657 h 1291"/>
                <a:gd name="T26" fmla="*/ 659 w 2122"/>
                <a:gd name="T27" fmla="*/ 362 h 1291"/>
                <a:gd name="T28" fmla="*/ 1294 w 2122"/>
                <a:gd name="T29" fmla="*/ 362 h 1291"/>
                <a:gd name="T30" fmla="*/ 659 w 2122"/>
                <a:gd name="T31" fmla="*/ 362 h 1291"/>
                <a:gd name="T32" fmla="*/ 2078 w 2122"/>
                <a:gd name="T33" fmla="*/ 523 h 1291"/>
                <a:gd name="T34" fmla="*/ 1965 w 2122"/>
                <a:gd name="T35" fmla="*/ 656 h 1291"/>
                <a:gd name="T36" fmla="*/ 1876 w 2122"/>
                <a:gd name="T37" fmla="*/ 708 h 1291"/>
                <a:gd name="T38" fmla="*/ 1738 w 2122"/>
                <a:gd name="T39" fmla="*/ 839 h 1291"/>
                <a:gd name="T40" fmla="*/ 1667 w 2122"/>
                <a:gd name="T41" fmla="*/ 847 h 1291"/>
                <a:gd name="T42" fmla="*/ 1563 w 2122"/>
                <a:gd name="T43" fmla="*/ 792 h 1291"/>
                <a:gd name="T44" fmla="*/ 1443 w 2122"/>
                <a:gd name="T45" fmla="*/ 792 h 1291"/>
                <a:gd name="T46" fmla="*/ 1354 w 2122"/>
                <a:gd name="T47" fmla="*/ 922 h 1291"/>
                <a:gd name="T48" fmla="*/ 1273 w 2122"/>
                <a:gd name="T49" fmla="*/ 978 h 1291"/>
                <a:gd name="T50" fmla="*/ 1084 w 2122"/>
                <a:gd name="T51" fmla="*/ 1070 h 1291"/>
                <a:gd name="T52" fmla="*/ 1299 w 2122"/>
                <a:gd name="T53" fmla="*/ 523 h 1291"/>
                <a:gd name="T54" fmla="*/ 1936 w 2122"/>
                <a:gd name="T55" fmla="*/ 740 h 1291"/>
                <a:gd name="T56" fmla="*/ 1936 w 2122"/>
                <a:gd name="T57" fmla="*/ 676 h 1291"/>
                <a:gd name="T58" fmla="*/ 1740 w 2122"/>
                <a:gd name="T59" fmla="*/ 891 h 1291"/>
                <a:gd name="T60" fmla="*/ 1676 w 2122"/>
                <a:gd name="T61" fmla="*/ 891 h 1291"/>
                <a:gd name="T62" fmla="*/ 1740 w 2122"/>
                <a:gd name="T63" fmla="*/ 891 h 1291"/>
                <a:gd name="T64" fmla="*/ 1503 w 2122"/>
                <a:gd name="T65" fmla="*/ 824 h 1291"/>
                <a:gd name="T66" fmla="*/ 1503 w 2122"/>
                <a:gd name="T67" fmla="*/ 760 h 1291"/>
                <a:gd name="T68" fmla="*/ 1365 w 2122"/>
                <a:gd name="T69" fmla="*/ 978 h 1291"/>
                <a:gd name="T70" fmla="*/ 1301 w 2122"/>
                <a:gd name="T71" fmla="*/ 978 h 1291"/>
                <a:gd name="T72" fmla="*/ 1365 w 2122"/>
                <a:gd name="T73" fmla="*/ 978 h 1291"/>
                <a:gd name="T74" fmla="*/ 1084 w 2122"/>
                <a:gd name="T75" fmla="*/ 1118 h 1291"/>
                <a:gd name="T76" fmla="*/ 1333 w 2122"/>
                <a:gd name="T77" fmla="*/ 1038 h 1291"/>
                <a:gd name="T78" fmla="*/ 1387 w 2122"/>
                <a:gd name="T79" fmla="*/ 952 h 1291"/>
                <a:gd name="T80" fmla="*/ 1503 w 2122"/>
                <a:gd name="T81" fmla="*/ 852 h 1291"/>
                <a:gd name="T82" fmla="*/ 1648 w 2122"/>
                <a:gd name="T83" fmla="*/ 886 h 1291"/>
                <a:gd name="T84" fmla="*/ 1708 w 2122"/>
                <a:gd name="T85" fmla="*/ 951 h 1291"/>
                <a:gd name="T86" fmla="*/ 1765 w 2122"/>
                <a:gd name="T87" fmla="*/ 873 h 1291"/>
                <a:gd name="T88" fmla="*/ 1936 w 2122"/>
                <a:gd name="T89" fmla="*/ 768 h 1291"/>
                <a:gd name="T90" fmla="*/ 1993 w 2122"/>
                <a:gd name="T91" fmla="*/ 690 h 1291"/>
                <a:gd name="T92" fmla="*/ 2078 w 2122"/>
                <a:gd name="T93" fmla="*/ 124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2" h="1291">
                  <a:moveTo>
                    <a:pt x="2100" y="479"/>
                  </a:moveTo>
                  <a:cubicBezTo>
                    <a:pt x="1318" y="479"/>
                    <a:pt x="1318" y="479"/>
                    <a:pt x="1318" y="479"/>
                  </a:cubicBezTo>
                  <a:cubicBezTo>
                    <a:pt x="1331" y="442"/>
                    <a:pt x="1338" y="403"/>
                    <a:pt x="1338" y="362"/>
                  </a:cubicBezTo>
                  <a:cubicBezTo>
                    <a:pt x="1338" y="162"/>
                    <a:pt x="1176" y="0"/>
                    <a:pt x="976" y="0"/>
                  </a:cubicBezTo>
                  <a:cubicBezTo>
                    <a:pt x="777" y="0"/>
                    <a:pt x="615" y="162"/>
                    <a:pt x="615" y="362"/>
                  </a:cubicBezTo>
                  <a:cubicBezTo>
                    <a:pt x="615" y="403"/>
                    <a:pt x="622" y="442"/>
                    <a:pt x="634" y="479"/>
                  </a:cubicBezTo>
                  <a:cubicBezTo>
                    <a:pt x="22" y="479"/>
                    <a:pt x="22" y="479"/>
                    <a:pt x="22" y="479"/>
                  </a:cubicBezTo>
                  <a:cubicBezTo>
                    <a:pt x="10" y="479"/>
                    <a:pt x="0" y="489"/>
                    <a:pt x="0" y="501"/>
                  </a:cubicBezTo>
                  <a:cubicBezTo>
                    <a:pt x="0" y="1269"/>
                    <a:pt x="0" y="1269"/>
                    <a:pt x="0" y="1269"/>
                  </a:cubicBezTo>
                  <a:cubicBezTo>
                    <a:pt x="0" y="1281"/>
                    <a:pt x="10" y="1291"/>
                    <a:pt x="22" y="1291"/>
                  </a:cubicBezTo>
                  <a:cubicBezTo>
                    <a:pt x="790" y="1291"/>
                    <a:pt x="790" y="1291"/>
                    <a:pt x="790" y="1291"/>
                  </a:cubicBezTo>
                  <a:cubicBezTo>
                    <a:pt x="802" y="1291"/>
                    <a:pt x="812" y="1281"/>
                    <a:pt x="812" y="1269"/>
                  </a:cubicBezTo>
                  <a:cubicBezTo>
                    <a:pt x="812" y="684"/>
                    <a:pt x="812" y="684"/>
                    <a:pt x="812" y="684"/>
                  </a:cubicBezTo>
                  <a:cubicBezTo>
                    <a:pt x="861" y="709"/>
                    <a:pt x="917" y="723"/>
                    <a:pt x="976" y="723"/>
                  </a:cubicBezTo>
                  <a:cubicBezTo>
                    <a:pt x="998" y="723"/>
                    <a:pt x="1019" y="721"/>
                    <a:pt x="1040" y="717"/>
                  </a:cubicBezTo>
                  <a:cubicBezTo>
                    <a:pt x="1040" y="1269"/>
                    <a:pt x="1040" y="1269"/>
                    <a:pt x="1040" y="1269"/>
                  </a:cubicBezTo>
                  <a:cubicBezTo>
                    <a:pt x="1040" y="1281"/>
                    <a:pt x="1050" y="1291"/>
                    <a:pt x="1062" y="1291"/>
                  </a:cubicBezTo>
                  <a:cubicBezTo>
                    <a:pt x="2100" y="1291"/>
                    <a:pt x="2100" y="1291"/>
                    <a:pt x="2100" y="1291"/>
                  </a:cubicBezTo>
                  <a:cubicBezTo>
                    <a:pt x="2112" y="1291"/>
                    <a:pt x="2122" y="1281"/>
                    <a:pt x="2122" y="1269"/>
                  </a:cubicBezTo>
                  <a:cubicBezTo>
                    <a:pt x="2122" y="501"/>
                    <a:pt x="2122" y="501"/>
                    <a:pt x="2122" y="501"/>
                  </a:cubicBezTo>
                  <a:cubicBezTo>
                    <a:pt x="2122" y="489"/>
                    <a:pt x="2112" y="479"/>
                    <a:pt x="2100" y="479"/>
                  </a:cubicBezTo>
                  <a:close/>
                  <a:moveTo>
                    <a:pt x="768" y="1247"/>
                  </a:moveTo>
                  <a:cubicBezTo>
                    <a:pt x="44" y="1247"/>
                    <a:pt x="44" y="1247"/>
                    <a:pt x="44" y="1247"/>
                  </a:cubicBezTo>
                  <a:cubicBezTo>
                    <a:pt x="44" y="523"/>
                    <a:pt x="44" y="523"/>
                    <a:pt x="44" y="523"/>
                  </a:cubicBezTo>
                  <a:cubicBezTo>
                    <a:pt x="653" y="523"/>
                    <a:pt x="653" y="523"/>
                    <a:pt x="653" y="523"/>
                  </a:cubicBezTo>
                  <a:cubicBezTo>
                    <a:pt x="680" y="577"/>
                    <a:pt x="719" y="623"/>
                    <a:pt x="768" y="657"/>
                  </a:cubicBezTo>
                  <a:lnTo>
                    <a:pt x="768" y="1247"/>
                  </a:lnTo>
                  <a:close/>
                  <a:moveTo>
                    <a:pt x="659" y="362"/>
                  </a:moveTo>
                  <a:cubicBezTo>
                    <a:pt x="659" y="186"/>
                    <a:pt x="801" y="44"/>
                    <a:pt x="976" y="44"/>
                  </a:cubicBezTo>
                  <a:cubicBezTo>
                    <a:pt x="1151" y="44"/>
                    <a:pt x="1294" y="186"/>
                    <a:pt x="1294" y="362"/>
                  </a:cubicBezTo>
                  <a:cubicBezTo>
                    <a:pt x="1294" y="537"/>
                    <a:pt x="1151" y="679"/>
                    <a:pt x="976" y="679"/>
                  </a:cubicBezTo>
                  <a:cubicBezTo>
                    <a:pt x="801" y="679"/>
                    <a:pt x="659" y="537"/>
                    <a:pt x="659" y="362"/>
                  </a:cubicBezTo>
                  <a:close/>
                  <a:moveTo>
                    <a:pt x="1299" y="523"/>
                  </a:moveTo>
                  <a:cubicBezTo>
                    <a:pt x="2078" y="523"/>
                    <a:pt x="2078" y="523"/>
                    <a:pt x="2078" y="523"/>
                  </a:cubicBezTo>
                  <a:cubicBezTo>
                    <a:pt x="2078" y="564"/>
                    <a:pt x="2078" y="564"/>
                    <a:pt x="2078" y="564"/>
                  </a:cubicBezTo>
                  <a:cubicBezTo>
                    <a:pt x="1965" y="656"/>
                    <a:pt x="1965" y="656"/>
                    <a:pt x="1965" y="656"/>
                  </a:cubicBezTo>
                  <a:cubicBezTo>
                    <a:pt x="1957" y="651"/>
                    <a:pt x="1947" y="648"/>
                    <a:pt x="1936" y="648"/>
                  </a:cubicBezTo>
                  <a:cubicBezTo>
                    <a:pt x="1903" y="648"/>
                    <a:pt x="1876" y="675"/>
                    <a:pt x="1876" y="708"/>
                  </a:cubicBezTo>
                  <a:cubicBezTo>
                    <a:pt x="1876" y="714"/>
                    <a:pt x="1877" y="720"/>
                    <a:pt x="1879" y="726"/>
                  </a:cubicBezTo>
                  <a:cubicBezTo>
                    <a:pt x="1738" y="839"/>
                    <a:pt x="1738" y="839"/>
                    <a:pt x="1738" y="839"/>
                  </a:cubicBezTo>
                  <a:cubicBezTo>
                    <a:pt x="1729" y="834"/>
                    <a:pt x="1719" y="831"/>
                    <a:pt x="1708" y="831"/>
                  </a:cubicBezTo>
                  <a:cubicBezTo>
                    <a:pt x="1692" y="831"/>
                    <a:pt x="1678" y="837"/>
                    <a:pt x="1667" y="847"/>
                  </a:cubicBezTo>
                  <a:cubicBezTo>
                    <a:pt x="1562" y="796"/>
                    <a:pt x="1562" y="796"/>
                    <a:pt x="1562" y="796"/>
                  </a:cubicBezTo>
                  <a:cubicBezTo>
                    <a:pt x="1563" y="795"/>
                    <a:pt x="1563" y="793"/>
                    <a:pt x="1563" y="792"/>
                  </a:cubicBezTo>
                  <a:cubicBezTo>
                    <a:pt x="1563" y="759"/>
                    <a:pt x="1536" y="732"/>
                    <a:pt x="1503" y="732"/>
                  </a:cubicBezTo>
                  <a:cubicBezTo>
                    <a:pt x="1470" y="732"/>
                    <a:pt x="1443" y="759"/>
                    <a:pt x="1443" y="792"/>
                  </a:cubicBezTo>
                  <a:cubicBezTo>
                    <a:pt x="1443" y="801"/>
                    <a:pt x="1445" y="810"/>
                    <a:pt x="1449" y="818"/>
                  </a:cubicBezTo>
                  <a:cubicBezTo>
                    <a:pt x="1354" y="922"/>
                    <a:pt x="1354" y="922"/>
                    <a:pt x="1354" y="922"/>
                  </a:cubicBezTo>
                  <a:cubicBezTo>
                    <a:pt x="1348" y="920"/>
                    <a:pt x="1341" y="918"/>
                    <a:pt x="1333" y="918"/>
                  </a:cubicBezTo>
                  <a:cubicBezTo>
                    <a:pt x="1300" y="918"/>
                    <a:pt x="1273" y="945"/>
                    <a:pt x="1273" y="978"/>
                  </a:cubicBezTo>
                  <a:cubicBezTo>
                    <a:pt x="1273" y="980"/>
                    <a:pt x="1273" y="981"/>
                    <a:pt x="1273" y="982"/>
                  </a:cubicBezTo>
                  <a:cubicBezTo>
                    <a:pt x="1084" y="1070"/>
                    <a:pt x="1084" y="1070"/>
                    <a:pt x="1084" y="1070"/>
                  </a:cubicBezTo>
                  <a:cubicBezTo>
                    <a:pt x="1084" y="707"/>
                    <a:pt x="1084" y="707"/>
                    <a:pt x="1084" y="707"/>
                  </a:cubicBezTo>
                  <a:cubicBezTo>
                    <a:pt x="1178" y="677"/>
                    <a:pt x="1256" y="610"/>
                    <a:pt x="1299" y="523"/>
                  </a:cubicBezTo>
                  <a:close/>
                  <a:moveTo>
                    <a:pt x="1968" y="708"/>
                  </a:moveTo>
                  <a:cubicBezTo>
                    <a:pt x="1968" y="726"/>
                    <a:pt x="1954" y="740"/>
                    <a:pt x="1936" y="740"/>
                  </a:cubicBezTo>
                  <a:cubicBezTo>
                    <a:pt x="1918" y="740"/>
                    <a:pt x="1904" y="726"/>
                    <a:pt x="1904" y="708"/>
                  </a:cubicBezTo>
                  <a:cubicBezTo>
                    <a:pt x="1904" y="691"/>
                    <a:pt x="1918" y="676"/>
                    <a:pt x="1936" y="676"/>
                  </a:cubicBezTo>
                  <a:cubicBezTo>
                    <a:pt x="1954" y="676"/>
                    <a:pt x="1968" y="691"/>
                    <a:pt x="1968" y="708"/>
                  </a:cubicBezTo>
                  <a:close/>
                  <a:moveTo>
                    <a:pt x="1740" y="891"/>
                  </a:moveTo>
                  <a:cubicBezTo>
                    <a:pt x="1740" y="908"/>
                    <a:pt x="1726" y="923"/>
                    <a:pt x="1708" y="923"/>
                  </a:cubicBezTo>
                  <a:cubicBezTo>
                    <a:pt x="1690" y="923"/>
                    <a:pt x="1676" y="908"/>
                    <a:pt x="1676" y="891"/>
                  </a:cubicBezTo>
                  <a:cubicBezTo>
                    <a:pt x="1676" y="873"/>
                    <a:pt x="1690" y="859"/>
                    <a:pt x="1708" y="859"/>
                  </a:cubicBezTo>
                  <a:cubicBezTo>
                    <a:pt x="1726" y="859"/>
                    <a:pt x="1740" y="873"/>
                    <a:pt x="1740" y="891"/>
                  </a:cubicBezTo>
                  <a:close/>
                  <a:moveTo>
                    <a:pt x="1535" y="792"/>
                  </a:moveTo>
                  <a:cubicBezTo>
                    <a:pt x="1535" y="809"/>
                    <a:pt x="1520" y="824"/>
                    <a:pt x="1503" y="824"/>
                  </a:cubicBezTo>
                  <a:cubicBezTo>
                    <a:pt x="1485" y="824"/>
                    <a:pt x="1471" y="809"/>
                    <a:pt x="1471" y="792"/>
                  </a:cubicBezTo>
                  <a:cubicBezTo>
                    <a:pt x="1471" y="774"/>
                    <a:pt x="1485" y="760"/>
                    <a:pt x="1503" y="760"/>
                  </a:cubicBezTo>
                  <a:cubicBezTo>
                    <a:pt x="1520" y="760"/>
                    <a:pt x="1535" y="774"/>
                    <a:pt x="1535" y="792"/>
                  </a:cubicBezTo>
                  <a:close/>
                  <a:moveTo>
                    <a:pt x="1365" y="978"/>
                  </a:moveTo>
                  <a:cubicBezTo>
                    <a:pt x="1365" y="996"/>
                    <a:pt x="1351" y="1010"/>
                    <a:pt x="1333" y="1010"/>
                  </a:cubicBezTo>
                  <a:cubicBezTo>
                    <a:pt x="1315" y="1010"/>
                    <a:pt x="1301" y="996"/>
                    <a:pt x="1301" y="978"/>
                  </a:cubicBezTo>
                  <a:cubicBezTo>
                    <a:pt x="1301" y="961"/>
                    <a:pt x="1315" y="946"/>
                    <a:pt x="1333" y="946"/>
                  </a:cubicBezTo>
                  <a:cubicBezTo>
                    <a:pt x="1351" y="946"/>
                    <a:pt x="1365" y="961"/>
                    <a:pt x="1365" y="978"/>
                  </a:cubicBezTo>
                  <a:close/>
                  <a:moveTo>
                    <a:pt x="1084" y="1247"/>
                  </a:moveTo>
                  <a:cubicBezTo>
                    <a:pt x="1084" y="1118"/>
                    <a:pt x="1084" y="1118"/>
                    <a:pt x="1084" y="1118"/>
                  </a:cubicBezTo>
                  <a:cubicBezTo>
                    <a:pt x="1292" y="1022"/>
                    <a:pt x="1292" y="1022"/>
                    <a:pt x="1292" y="1022"/>
                  </a:cubicBezTo>
                  <a:cubicBezTo>
                    <a:pt x="1302" y="1032"/>
                    <a:pt x="1317" y="1038"/>
                    <a:pt x="1333" y="1038"/>
                  </a:cubicBezTo>
                  <a:cubicBezTo>
                    <a:pt x="1366" y="1038"/>
                    <a:pt x="1393" y="1012"/>
                    <a:pt x="1393" y="978"/>
                  </a:cubicBezTo>
                  <a:cubicBezTo>
                    <a:pt x="1393" y="969"/>
                    <a:pt x="1391" y="960"/>
                    <a:pt x="1387" y="952"/>
                  </a:cubicBezTo>
                  <a:cubicBezTo>
                    <a:pt x="1481" y="848"/>
                    <a:pt x="1481" y="848"/>
                    <a:pt x="1481" y="848"/>
                  </a:cubicBezTo>
                  <a:cubicBezTo>
                    <a:pt x="1488" y="850"/>
                    <a:pt x="1495" y="852"/>
                    <a:pt x="1503" y="852"/>
                  </a:cubicBezTo>
                  <a:cubicBezTo>
                    <a:pt x="1518" y="852"/>
                    <a:pt x="1533" y="846"/>
                    <a:pt x="1543" y="836"/>
                  </a:cubicBezTo>
                  <a:cubicBezTo>
                    <a:pt x="1648" y="886"/>
                    <a:pt x="1648" y="886"/>
                    <a:pt x="1648" y="886"/>
                  </a:cubicBezTo>
                  <a:cubicBezTo>
                    <a:pt x="1648" y="888"/>
                    <a:pt x="1648" y="889"/>
                    <a:pt x="1648" y="891"/>
                  </a:cubicBezTo>
                  <a:cubicBezTo>
                    <a:pt x="1648" y="924"/>
                    <a:pt x="1675" y="951"/>
                    <a:pt x="1708" y="951"/>
                  </a:cubicBezTo>
                  <a:cubicBezTo>
                    <a:pt x="1741" y="951"/>
                    <a:pt x="1768" y="924"/>
                    <a:pt x="1768" y="891"/>
                  </a:cubicBezTo>
                  <a:cubicBezTo>
                    <a:pt x="1768" y="884"/>
                    <a:pt x="1767" y="879"/>
                    <a:pt x="1765" y="873"/>
                  </a:cubicBezTo>
                  <a:cubicBezTo>
                    <a:pt x="1906" y="760"/>
                    <a:pt x="1906" y="760"/>
                    <a:pt x="1906" y="760"/>
                  </a:cubicBezTo>
                  <a:cubicBezTo>
                    <a:pt x="1915" y="765"/>
                    <a:pt x="1925" y="768"/>
                    <a:pt x="1936" y="768"/>
                  </a:cubicBezTo>
                  <a:cubicBezTo>
                    <a:pt x="1969" y="768"/>
                    <a:pt x="1996" y="741"/>
                    <a:pt x="1996" y="708"/>
                  </a:cubicBezTo>
                  <a:cubicBezTo>
                    <a:pt x="1996" y="702"/>
                    <a:pt x="1995" y="696"/>
                    <a:pt x="1993" y="690"/>
                  </a:cubicBezTo>
                  <a:cubicBezTo>
                    <a:pt x="2078" y="621"/>
                    <a:pt x="2078" y="621"/>
                    <a:pt x="2078" y="621"/>
                  </a:cubicBezTo>
                  <a:cubicBezTo>
                    <a:pt x="2078" y="1247"/>
                    <a:pt x="2078" y="1247"/>
                    <a:pt x="2078" y="1247"/>
                  </a:cubicBezTo>
                  <a:lnTo>
                    <a:pt x="1084" y="12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75" name="Straight Connector 74"/>
          <p:cNvCxnSpPr/>
          <p:nvPr/>
        </p:nvCxnSpPr>
        <p:spPr>
          <a:xfrm>
            <a:off x="3519325" y="2599099"/>
            <a:ext cx="0" cy="3756496"/>
          </a:xfrm>
          <a:prstGeom prst="line">
            <a:avLst/>
          </a:prstGeom>
          <a:noFill/>
          <a:ln w="9525" cap="flat" cmpd="sng" algn="ctr">
            <a:solidFill>
              <a:srgbClr val="9A9A9A"/>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738708" y="2599099"/>
            <a:ext cx="0" cy="3756496"/>
          </a:xfrm>
          <a:prstGeom prst="line">
            <a:avLst/>
          </a:prstGeom>
          <a:noFill/>
          <a:ln w="9525" cap="flat" cmpd="sng" algn="ctr">
            <a:solidFill>
              <a:srgbClr val="9A9A9A"/>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882796" y="2599099"/>
            <a:ext cx="0" cy="3756496"/>
          </a:xfrm>
          <a:prstGeom prst="line">
            <a:avLst/>
          </a:prstGeom>
          <a:noFill/>
          <a:ln w="9525" cap="flat" cmpd="sng" algn="ctr">
            <a:solidFill>
              <a:srgbClr val="9A9A9A"/>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061235" y="2599099"/>
            <a:ext cx="31289" cy="3756496"/>
          </a:xfrm>
          <a:prstGeom prst="line">
            <a:avLst/>
          </a:prstGeom>
          <a:noFill/>
          <a:ln w="9525" cap="flat" cmpd="sng" algn="ctr">
            <a:solidFill>
              <a:srgbClr val="9A9A9A"/>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38879" y="2619599"/>
            <a:ext cx="4206398"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stStyle>
          <a:p>
            <a:r>
              <a:rPr lang="en-US" b="1" dirty="0">
                <a:latin typeface="Trebuchet MS" panose="020B0603020202020204" pitchFamily="34" charset="0"/>
              </a:rPr>
              <a:t>Penguin Media Platform/Online Media Group: </a:t>
            </a:r>
            <a:r>
              <a:rPr lang="en-US" dirty="0">
                <a:solidFill>
                  <a:schemeClr val="bg1"/>
                </a:solidFill>
                <a:latin typeface="Trebuchet MS" panose="020B0603020202020204" pitchFamily="34" charset="0"/>
              </a:rPr>
              <a:t>co-create and distribute branded, social-native </a:t>
            </a:r>
            <a:r>
              <a:rPr lang="en-US" dirty="0" smtClean="0">
                <a:solidFill>
                  <a:schemeClr val="bg1"/>
                </a:solidFill>
                <a:latin typeface="Trebuchet MS" panose="020B0603020202020204" pitchFamily="34" charset="0"/>
              </a:rPr>
              <a:t>content</a:t>
            </a:r>
            <a:r>
              <a:rPr lang="en-US" dirty="0" smtClean="0">
                <a:solidFill>
                  <a:schemeClr val="bg1"/>
                </a:solidFill>
              </a:rPr>
              <a:t>)</a:t>
            </a:r>
            <a:endParaRPr lang="en-US" dirty="0">
              <a:solidFill>
                <a:schemeClr val="bg1"/>
              </a:solidFill>
            </a:endParaRPr>
          </a:p>
        </p:txBody>
      </p:sp>
      <p:grpSp>
        <p:nvGrpSpPr>
          <p:cNvPr id="82" name="Group 81"/>
          <p:cNvGrpSpPr/>
          <p:nvPr/>
        </p:nvGrpSpPr>
        <p:grpSpPr>
          <a:xfrm>
            <a:off x="202019" y="131021"/>
            <a:ext cx="1435178" cy="427981"/>
            <a:chOff x="202019" y="131021"/>
            <a:chExt cx="1435178" cy="427981"/>
          </a:xfrm>
        </p:grpSpPr>
        <p:sp>
          <p:nvSpPr>
            <p:cNvPr id="83"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87" name="flag_china"/>
            <p:cNvPicPr>
              <a:picLocks noChangeAspect="1" noChangeArrowheads="1"/>
            </p:cNvPicPr>
            <p:nvPr/>
          </p:nvPicPr>
          <p:blipFill rotWithShape="1">
            <a:blip r:embed="rId8"/>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sp>
        <p:nvSpPr>
          <p:cNvPr id="57" name="Oval 56"/>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6</a:t>
            </a:r>
            <a:endParaRPr lang="en-US" sz="1200" b="1" kern="0" dirty="0">
              <a:solidFill>
                <a:schemeClr val="accent5"/>
              </a:solidFill>
            </a:endParaRPr>
          </a:p>
        </p:txBody>
      </p:sp>
      <p:sp>
        <p:nvSpPr>
          <p:cNvPr id="74" name="TextBox 73"/>
          <p:cNvSpPr txBox="1"/>
          <p:nvPr/>
        </p:nvSpPr>
        <p:spPr>
          <a:xfrm>
            <a:off x="9886652" y="81619"/>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Social media</a:t>
            </a:r>
          </a:p>
        </p:txBody>
      </p:sp>
      <p:sp>
        <p:nvSpPr>
          <p:cNvPr id="10" name="Rectangle 9"/>
          <p:cNvSpPr/>
          <p:nvPr/>
        </p:nvSpPr>
        <p:spPr>
          <a:xfrm>
            <a:off x="0" y="2619599"/>
            <a:ext cx="1270373"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7625" algn="r">
              <a:buClr>
                <a:srgbClr val="00B050"/>
              </a:buClr>
              <a:buSzPct val="100000"/>
            </a:pPr>
            <a:r>
              <a:rPr lang="en-US" sz="1400" dirty="0" err="1" smtClean="0">
                <a:solidFill>
                  <a:srgbClr val="29BA74"/>
                </a:solidFill>
                <a:latin typeface="Trebuchet MS" panose="020B0603020202020204" pitchFamily="34" charset="0"/>
              </a:rPr>
              <a:t>Tencent</a:t>
            </a:r>
            <a:r>
              <a:rPr lang="en-US" sz="1400" dirty="0" smtClean="0">
                <a:solidFill>
                  <a:srgbClr val="29BA74"/>
                </a:solidFill>
                <a:latin typeface="Trebuchet MS" panose="020B0603020202020204" pitchFamily="34" charset="0"/>
              </a:rPr>
              <a:t> News Room</a:t>
            </a:r>
            <a:endParaRPr lang="en-US" sz="1400" dirty="0">
              <a:solidFill>
                <a:srgbClr val="29BA74"/>
              </a:solidFill>
              <a:latin typeface="Trebuchet MS" panose="020B0603020202020204" pitchFamily="34" charset="0"/>
            </a:endParaRPr>
          </a:p>
        </p:txBody>
      </p:sp>
      <p:sp>
        <p:nvSpPr>
          <p:cNvPr id="81" name="Rectangle 80"/>
          <p:cNvSpPr/>
          <p:nvPr/>
        </p:nvSpPr>
        <p:spPr>
          <a:xfrm>
            <a:off x="0" y="3381223"/>
            <a:ext cx="1270373"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7625" algn="r">
              <a:buClr>
                <a:srgbClr val="00B050"/>
              </a:buClr>
              <a:buSzPct val="100000"/>
            </a:pPr>
            <a:r>
              <a:rPr lang="en-US" sz="1400" dirty="0" smtClean="0">
                <a:solidFill>
                  <a:srgbClr val="29BA74"/>
                </a:solidFill>
                <a:latin typeface="Trebuchet MS" panose="020B0603020202020204" pitchFamily="34" charset="0"/>
              </a:rPr>
              <a:t>Live Broadcasting</a:t>
            </a:r>
            <a:endParaRPr lang="en-US" sz="1200" dirty="0">
              <a:solidFill>
                <a:srgbClr val="29BA74"/>
              </a:solidFill>
              <a:latin typeface="Trebuchet MS" panose="020B0603020202020204" pitchFamily="34" charset="0"/>
            </a:endParaRPr>
          </a:p>
        </p:txBody>
      </p:sp>
      <p:sp>
        <p:nvSpPr>
          <p:cNvPr id="92" name="Rectangle 91"/>
          <p:cNvSpPr/>
          <p:nvPr/>
        </p:nvSpPr>
        <p:spPr>
          <a:xfrm>
            <a:off x="0" y="4142847"/>
            <a:ext cx="1270373"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47625" algn="r">
              <a:buClr>
                <a:srgbClr val="00B050"/>
              </a:buClr>
              <a:buSzPct val="100000"/>
            </a:pPr>
            <a:r>
              <a:rPr lang="en-US" sz="1400" dirty="0" smtClean="0">
                <a:solidFill>
                  <a:srgbClr val="29BA74"/>
                </a:solidFill>
                <a:latin typeface="Trebuchet MS" panose="020B0603020202020204" pitchFamily="34" charset="0"/>
              </a:rPr>
              <a:t>Music Platform</a:t>
            </a:r>
            <a:endParaRPr lang="en-US" sz="1400" dirty="0">
              <a:solidFill>
                <a:srgbClr val="29BA74"/>
              </a:solidFill>
              <a:latin typeface="Trebuchet MS" panose="020B0603020202020204" pitchFamily="34" charset="0"/>
            </a:endParaRPr>
          </a:p>
        </p:txBody>
      </p:sp>
      <p:sp>
        <p:nvSpPr>
          <p:cNvPr id="93" name="Rectangle 92"/>
          <p:cNvSpPr/>
          <p:nvPr/>
        </p:nvSpPr>
        <p:spPr>
          <a:xfrm>
            <a:off x="0" y="4904471"/>
            <a:ext cx="1270373"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7625" algn="r">
              <a:buClr>
                <a:srgbClr val="00B050"/>
              </a:buClr>
              <a:buSzPct val="100000"/>
            </a:pPr>
            <a:r>
              <a:rPr lang="en-US" sz="1400" dirty="0" smtClean="0">
                <a:solidFill>
                  <a:srgbClr val="29BA74"/>
                </a:solidFill>
                <a:latin typeface="Trebuchet MS" panose="020B0603020202020204" pitchFamily="34" charset="0"/>
              </a:rPr>
              <a:t>IP Co-Operation</a:t>
            </a:r>
            <a:endParaRPr lang="en-US" sz="1400" dirty="0">
              <a:solidFill>
                <a:srgbClr val="29BA74"/>
              </a:solidFill>
              <a:latin typeface="Trebuchet MS" panose="020B0603020202020204" pitchFamily="34" charset="0"/>
            </a:endParaRPr>
          </a:p>
        </p:txBody>
      </p:sp>
      <p:sp>
        <p:nvSpPr>
          <p:cNvPr id="94" name="Rectangle 93"/>
          <p:cNvSpPr/>
          <p:nvPr/>
        </p:nvSpPr>
        <p:spPr>
          <a:xfrm>
            <a:off x="0" y="5666095"/>
            <a:ext cx="1270373" cy="6840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7625" algn="r">
              <a:buClr>
                <a:srgbClr val="00B050"/>
              </a:buClr>
              <a:buSzPct val="100000"/>
            </a:pPr>
            <a:r>
              <a:rPr lang="en-US" sz="1400" dirty="0" smtClean="0">
                <a:solidFill>
                  <a:srgbClr val="29BA74"/>
                </a:solidFill>
                <a:latin typeface="Trebuchet MS" panose="020B0603020202020204" pitchFamily="34" charset="0"/>
              </a:rPr>
              <a:t>Online TV</a:t>
            </a:r>
            <a:endParaRPr lang="en-US" sz="1400" dirty="0">
              <a:solidFill>
                <a:srgbClr val="29BA74"/>
              </a:solidFill>
              <a:latin typeface="Trebuchet MS" panose="020B0603020202020204" pitchFamily="34" charset="0"/>
            </a:endParaRPr>
          </a:p>
        </p:txBody>
      </p:sp>
      <p:cxnSp>
        <p:nvCxnSpPr>
          <p:cNvPr id="96" name="Straight Connector 95"/>
          <p:cNvCxnSpPr/>
          <p:nvPr/>
        </p:nvCxnSpPr>
        <p:spPr>
          <a:xfrm>
            <a:off x="1359846" y="2619599"/>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359846" y="3381223"/>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359846" y="4142847"/>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359846" y="4904471"/>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359846" y="5666095"/>
            <a:ext cx="0" cy="684000"/>
          </a:xfrm>
          <a:prstGeom prst="line">
            <a:avLst/>
          </a:prstGeom>
          <a:ln w="1905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438879" y="3381223"/>
            <a:ext cx="4206398"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stStyle>
          <a:p>
            <a:r>
              <a:rPr lang="en-US" b="1" dirty="0">
                <a:latin typeface="Trebuchet MS" panose="020B0603020202020204" pitchFamily="34" charset="0"/>
              </a:rPr>
              <a:t>Social apps: </a:t>
            </a:r>
            <a:r>
              <a:rPr lang="en-US" dirty="0">
                <a:solidFill>
                  <a:srgbClr val="FFFFFF"/>
                </a:solidFill>
                <a:latin typeface="Trebuchet MS" panose="020B0603020202020204" pitchFamily="34" charset="0"/>
              </a:rPr>
              <a:t>immersive social, entertainment and news event live broadcasting, with KOL and celebrity network</a:t>
            </a:r>
          </a:p>
        </p:txBody>
      </p:sp>
      <p:sp>
        <p:nvSpPr>
          <p:cNvPr id="85" name="TextBox 84"/>
          <p:cNvSpPr txBox="1"/>
          <p:nvPr/>
        </p:nvSpPr>
        <p:spPr>
          <a:xfrm>
            <a:off x="5805162" y="3381223"/>
            <a:ext cx="2012796"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stStyle>
          <a:p>
            <a:pPr marL="47625">
              <a:buClr>
                <a:schemeClr val="bg1"/>
              </a:buClr>
              <a:buSzPct val="100000"/>
            </a:pPr>
            <a:r>
              <a:rPr lang="en-US" dirty="0">
                <a:solidFill>
                  <a:srgbClr val="FFFFFF"/>
                </a:solidFill>
                <a:latin typeface="Trebuchet MS" panose="020B0603020202020204" pitchFamily="34" charset="0"/>
              </a:rPr>
              <a:t>Push product reservation opportunities to customers</a:t>
            </a:r>
          </a:p>
        </p:txBody>
      </p:sp>
      <p:sp>
        <p:nvSpPr>
          <p:cNvPr id="88" name="TextBox 87"/>
          <p:cNvSpPr txBox="1"/>
          <p:nvPr/>
        </p:nvSpPr>
        <p:spPr>
          <a:xfrm>
            <a:off x="1438879" y="4904471"/>
            <a:ext cx="4206398"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stStyle>
          <a:p>
            <a:pPr marL="47625">
              <a:buClr>
                <a:schemeClr val="bg1"/>
              </a:buClr>
              <a:buSzPct val="100000"/>
            </a:pPr>
            <a:r>
              <a:rPr lang="en-US" b="1" dirty="0">
                <a:latin typeface="Trebuchet MS" panose="020B0603020202020204" pitchFamily="34" charset="0"/>
              </a:rPr>
              <a:t>Content ecosystem:</a:t>
            </a:r>
            <a:r>
              <a:rPr lang="en-US" dirty="0">
                <a:solidFill>
                  <a:srgbClr val="E19203"/>
                </a:solidFill>
                <a:latin typeface="Trebuchet MS" panose="020B0603020202020204" pitchFamily="34" charset="0"/>
              </a:rPr>
              <a:t> </a:t>
            </a:r>
            <a:r>
              <a:rPr lang="en-US" dirty="0">
                <a:solidFill>
                  <a:srgbClr val="FFFFFF"/>
                </a:solidFill>
                <a:latin typeface="Trebuchet MS" panose="020B0603020202020204" pitchFamily="34" charset="0"/>
              </a:rPr>
              <a:t>embed innovative ads into </a:t>
            </a:r>
            <a:r>
              <a:rPr lang="en-US" dirty="0" err="1">
                <a:solidFill>
                  <a:srgbClr val="FFFFFF"/>
                </a:solidFill>
                <a:latin typeface="Trebuchet MS" panose="020B0603020202020204" pitchFamily="34" charset="0"/>
              </a:rPr>
              <a:t>Tencent's</a:t>
            </a:r>
            <a:r>
              <a:rPr lang="en-US" dirty="0">
                <a:solidFill>
                  <a:srgbClr val="FFFFFF"/>
                </a:solidFill>
                <a:latin typeface="Trebuchet MS" panose="020B0603020202020204" pitchFamily="34" charset="0"/>
              </a:rPr>
              <a:t> hottest games and movies/shows, incorporating celebrities and scenario relevance for social buzz</a:t>
            </a:r>
          </a:p>
        </p:txBody>
      </p:sp>
      <p:sp>
        <p:nvSpPr>
          <p:cNvPr id="95" name="TextBox 94"/>
          <p:cNvSpPr txBox="1"/>
          <p:nvPr/>
        </p:nvSpPr>
        <p:spPr>
          <a:xfrm>
            <a:off x="1438879" y="5666095"/>
            <a:ext cx="4206398"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stStyle>
          <a:p>
            <a:pPr marL="47625">
              <a:buClr>
                <a:schemeClr val="bg1"/>
              </a:buClr>
              <a:buSzPct val="100000"/>
            </a:pPr>
            <a:r>
              <a:rPr lang="en-US" b="1" dirty="0">
                <a:latin typeface="Trebuchet MS" panose="020B0603020202020204" pitchFamily="34" charset="0"/>
              </a:rPr>
              <a:t>Penguin TV:</a:t>
            </a:r>
            <a:r>
              <a:rPr lang="en-US" dirty="0">
                <a:solidFill>
                  <a:srgbClr val="FFC000"/>
                </a:solidFill>
                <a:latin typeface="Trebuchet MS" panose="020B0603020202020204" pitchFamily="34" charset="0"/>
              </a:rPr>
              <a:t> </a:t>
            </a:r>
            <a:r>
              <a:rPr lang="en-US" dirty="0">
                <a:solidFill>
                  <a:schemeClr val="bg1"/>
                </a:solidFill>
                <a:latin typeface="Trebuchet MS" panose="020B0603020202020204" pitchFamily="34" charset="0"/>
              </a:rPr>
              <a:t>engage with high-income TA on the big screen, enhancing interaction and exposure</a:t>
            </a:r>
          </a:p>
        </p:txBody>
      </p:sp>
      <p:sp>
        <p:nvSpPr>
          <p:cNvPr id="101" name="TextBox 100"/>
          <p:cNvSpPr txBox="1"/>
          <p:nvPr/>
        </p:nvSpPr>
        <p:spPr>
          <a:xfrm>
            <a:off x="1438879" y="4142847"/>
            <a:ext cx="2020056" cy="701731"/>
          </a:xfrm>
          <a:prstGeom prst="round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1200" b="0" i="0" u="none" strike="noStrike" kern="0" cap="none" spc="0" normalizeH="0" baseline="0">
                <a:ln>
                  <a:noFill/>
                </a:ln>
                <a:solidFill>
                  <a:srgbClr val="D4DF33"/>
                </a:solidFill>
                <a:effectLst/>
                <a:uLnTx/>
                <a:uFillTx/>
              </a:defRPr>
            </a:lvl1pPr>
          </a:lstStyle>
          <a:p>
            <a:pPr marL="47625">
              <a:buClr>
                <a:schemeClr val="bg1"/>
              </a:buClr>
              <a:buSzPct val="100000"/>
            </a:pPr>
            <a:r>
              <a:rPr lang="en-US" b="1" dirty="0">
                <a:latin typeface="Trebuchet MS" panose="020B0603020202020204" pitchFamily="34" charset="0"/>
              </a:rPr>
              <a:t>QQ Music:</a:t>
            </a:r>
            <a:r>
              <a:rPr lang="en-US" dirty="0">
                <a:solidFill>
                  <a:srgbClr val="FFC000"/>
                </a:solidFill>
                <a:latin typeface="Trebuchet MS" panose="020B0603020202020204" pitchFamily="34" charset="0"/>
              </a:rPr>
              <a:t> </a:t>
            </a:r>
            <a:r>
              <a:rPr lang="en-US" dirty="0">
                <a:solidFill>
                  <a:schemeClr val="bg1"/>
                </a:solidFill>
                <a:latin typeface="Trebuchet MS" panose="020B0603020202020204" pitchFamily="34" charset="0"/>
              </a:rPr>
              <a:t>banner + native ads for target listeners</a:t>
            </a:r>
          </a:p>
        </p:txBody>
      </p:sp>
      <p:sp>
        <p:nvSpPr>
          <p:cNvPr id="55" name="ee4pFootnotes"/>
          <p:cNvSpPr>
            <a:spLocks noChangeArrowheads="1"/>
          </p:cNvSpPr>
          <p:nvPr/>
        </p:nvSpPr>
        <p:spPr bwMode="auto">
          <a:xfrm>
            <a:off x="629999" y="6390845"/>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 Analysis</a:t>
            </a:r>
            <a:endParaRPr lang="en-US" sz="1000" dirty="0">
              <a:solidFill>
                <a:schemeClr val="bg1">
                  <a:lumMod val="50000"/>
                </a:schemeClr>
              </a:solidFill>
              <a:latin typeface="Trebuchet MS" panose="020B0603020202020204" pitchFamily="34" charset="0"/>
              <a:cs typeface="Arial" pitchFamily="34" charset="0"/>
            </a:endParaRPr>
          </a:p>
        </p:txBody>
      </p:sp>
      <p:pic>
        <p:nvPicPr>
          <p:cNvPr id="56" name="Picture 2" descr="https://timgsa.baidu.com/timg?image&amp;quality=80&amp;size=b9999_10000&amp;sec=1503246829483&amp;di=15a5de71b479d819d518e49cc996e5b8&amp;imgtype=0&amp;src=http%3A%2F%2Fimg2.efu.com.cn%2Fupfile4%2F2017%2F2017-08-08%2F46843bb8-7fd8-4e4f-a8d0-e0272b4be9db.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5974" y="2388689"/>
            <a:ext cx="540000" cy="540000"/>
          </a:xfrm>
          <a:prstGeom prst="ellipse">
            <a:avLst/>
          </a:prstGeom>
          <a:grpFill/>
          <a:ln w="38100">
            <a:gradFill flip="none" rotWithShape="1">
              <a:gsLst>
                <a:gs pos="0">
                  <a:schemeClr val="accent5"/>
                </a:gs>
                <a:gs pos="100000">
                  <a:schemeClr val="bg1">
                    <a:lumMod val="75000"/>
                  </a:schemeClr>
                </a:gs>
              </a:gsLst>
              <a:lin ang="2700000" scaled="1"/>
              <a:tileRect/>
            </a:gradFill>
          </a:ln>
          <a:extLst/>
        </p:spPr>
      </p:pic>
      <p:pic>
        <p:nvPicPr>
          <p:cNvPr id="84" name="Picture 2" descr="https://timgsa.baidu.com/timg?image&amp;quality=80&amp;size=b9999_10000&amp;sec=1503247854284&amp;di=6795a970712d75235a9d3f12d175a8d3&amp;imgtype=0&amp;src=http%3A%2F%2Fi0.hexunimg.cn%2F2015-04-24%2F175285482.jpg"/>
          <p:cNvPicPr>
            <a:picLocks noChangeAspect="1" noChangeArrowheads="1"/>
          </p:cNvPicPr>
          <p:nvPr/>
        </p:nvPicPr>
        <p:blipFill rotWithShape="1">
          <a:blip r:embed="rId10">
            <a:extLst>
              <a:ext uri="{28A0092B-C50C-407E-A947-70E740481C1C}">
                <a14:useLocalDpi xmlns:a14="http://schemas.microsoft.com/office/drawing/2010/main" val="0"/>
              </a:ext>
            </a:extLst>
          </a:blip>
          <a:srcRect l="15636" r="15637"/>
          <a:stretch/>
        </p:blipFill>
        <p:spPr bwMode="auto">
          <a:xfrm>
            <a:off x="5400305" y="4749119"/>
            <a:ext cx="526215" cy="526215"/>
          </a:xfrm>
          <a:prstGeom prst="ellipse">
            <a:avLst/>
          </a:prstGeom>
          <a:grpFill/>
          <a:ln w="38100">
            <a:gradFill flip="none" rotWithShape="1">
              <a:gsLst>
                <a:gs pos="0">
                  <a:schemeClr val="accent5"/>
                </a:gs>
                <a:gs pos="100000">
                  <a:schemeClr val="bg1">
                    <a:lumMod val="75000"/>
                  </a:schemeClr>
                </a:gs>
              </a:gsLst>
              <a:lin ang="2700000" scaled="1"/>
              <a:tileRect/>
            </a:gradFill>
          </a:ln>
          <a:extLst/>
        </p:spPr>
      </p:pic>
    </p:spTree>
    <p:custDataLst>
      <p:tags r:id="rId2"/>
    </p:custDataLst>
    <p:extLst>
      <p:ext uri="{BB962C8B-B14F-4D97-AF65-F5344CB8AC3E}">
        <p14:creationId xmlns:p14="http://schemas.microsoft.com/office/powerpoint/2010/main" val="3482571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7393" name="think-cell Slide" r:id="rId6" imgW="592" imgH="595" progId="TCLayout.ActiveDocument.1">
                  <p:embed/>
                </p:oleObj>
              </mc:Choice>
              <mc:Fallback>
                <p:oleObj name="think-cell Slide" r:id="rId6" imgW="592" imgH="595"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p:nvPicPr>
        <p:blipFill rotWithShape="1">
          <a:blip r:embed="rId8"/>
          <a:srcRect l="2832" r="10695"/>
          <a:stretch/>
        </p:blipFill>
        <p:spPr>
          <a:xfrm>
            <a:off x="6134100" y="-19600"/>
            <a:ext cx="6057900" cy="6879855"/>
          </a:xfrm>
          <a:prstGeom prst="rect">
            <a:avLst/>
          </a:prstGeom>
        </p:spPr>
      </p:pic>
      <p:pic>
        <p:nvPicPr>
          <p:cNvPr id="2" name="Picture 1"/>
          <p:cNvPicPr>
            <a:picLocks noChangeAspect="1"/>
          </p:cNvPicPr>
          <p:nvPr/>
        </p:nvPicPr>
        <p:blipFill rotWithShape="1">
          <a:blip r:embed="rId9"/>
          <a:srcRect l="14591" t="620" r="1842"/>
          <a:stretch/>
        </p:blipFill>
        <p:spPr>
          <a:xfrm>
            <a:off x="1" y="-10636"/>
            <a:ext cx="6049926" cy="6868635"/>
          </a:xfrm>
          <a:prstGeom prst="rect">
            <a:avLst/>
          </a:prstGeom>
        </p:spPr>
      </p:pic>
      <p:sp>
        <p:nvSpPr>
          <p:cNvPr id="5" name="Rectangle 4"/>
          <p:cNvSpPr/>
          <p:nvPr/>
        </p:nvSpPr>
        <p:spPr>
          <a:xfrm>
            <a:off x="6057900" y="0"/>
            <a:ext cx="76200" cy="6858000"/>
          </a:xfrm>
          <a:prstGeom prst="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solidFill>
            </a:endParaRPr>
          </a:p>
        </p:txBody>
      </p:sp>
      <p:sp>
        <p:nvSpPr>
          <p:cNvPr id="6" name="TextBox 5"/>
          <p:cNvSpPr txBox="1"/>
          <p:nvPr/>
        </p:nvSpPr>
        <p:spPr>
          <a:xfrm>
            <a:off x="3" y="-1"/>
            <a:ext cx="2628898" cy="1276350"/>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b="0" i="0" u="none" strike="noStrike" kern="0" cap="none" spc="0" normalizeH="0" baseline="0">
                <a:ln>
                  <a:noFill/>
                </a:ln>
                <a:solidFill>
                  <a:schemeClr val="bg1"/>
                </a:solidFill>
                <a:effectLst/>
                <a:uLnTx/>
                <a:uFillTx/>
              </a:defRPr>
            </a:lvl1pPr>
          </a:lstStyle>
          <a:p>
            <a:r>
              <a:rPr lang="en-US" sz="3600" dirty="0" smtClean="0"/>
              <a:t>Market</a:t>
            </a:r>
          </a:p>
        </p:txBody>
      </p:sp>
      <p:sp>
        <p:nvSpPr>
          <p:cNvPr id="7" name="TextBox 6"/>
          <p:cNvSpPr txBox="1"/>
          <p:nvPr/>
        </p:nvSpPr>
        <p:spPr>
          <a:xfrm>
            <a:off x="9563101" y="5581651"/>
            <a:ext cx="2628898" cy="1276350"/>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3600" b="0" i="0" u="none" strike="noStrike" kern="0" cap="none" spc="0" normalizeH="0" baseline="0">
                <a:ln>
                  <a:noFill/>
                </a:ln>
                <a:solidFill>
                  <a:schemeClr val="bg1"/>
                </a:solidFill>
                <a:effectLst/>
                <a:uLnTx/>
                <a:uFillTx/>
              </a:defRPr>
            </a:lvl1pPr>
          </a:lstStyle>
          <a:p>
            <a:r>
              <a:rPr lang="en-US" dirty="0" smtClean="0"/>
              <a:t>Consumer Insights</a:t>
            </a:r>
            <a:endParaRPr lang="en-US" dirty="0"/>
          </a:p>
        </p:txBody>
      </p:sp>
      <p:sp>
        <p:nvSpPr>
          <p:cNvPr id="20" name="AutoShape 3">
            <a:extLst>
              <a:ext uri="{FF2B5EF4-FFF2-40B4-BE49-F238E27FC236}">
                <a16:creationId xmlns:a16="http://schemas.microsoft.com/office/drawing/2014/main" xmlns="" id="{98AAC512-A7F2-4201-A8FF-01740F415B93}"/>
              </a:ext>
            </a:extLst>
          </p:cNvPr>
          <p:cNvSpPr>
            <a:spLocks noChangeAspect="1" noChangeArrowheads="1" noTextEdit="1"/>
          </p:cNvSpPr>
          <p:nvPr/>
        </p:nvSpPr>
        <p:spPr bwMode="auto">
          <a:xfrm>
            <a:off x="3664085" y="2773715"/>
            <a:ext cx="1159164" cy="116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p:nvPr/>
        </p:nvSpPr>
        <p:spPr>
          <a:xfrm>
            <a:off x="6134100" y="-19600"/>
            <a:ext cx="6057898" cy="6877600"/>
          </a:xfrm>
          <a:prstGeom prst="rect">
            <a:avLst/>
          </a:prstGeom>
          <a:solidFill>
            <a:srgbClr val="FFFFFF">
              <a:alpha val="80000"/>
            </a:srgb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48" name="TextBox 47"/>
          <p:cNvSpPr txBox="1"/>
          <p:nvPr/>
        </p:nvSpPr>
        <p:spPr>
          <a:xfrm>
            <a:off x="4169105" y="2646124"/>
            <a:ext cx="3914074" cy="1766387"/>
          </a:xfrm>
          <a:prstGeom prst="rect">
            <a:avLst/>
          </a:prstGeom>
          <a:gradFill flip="none" rotWithShape="1">
            <a:gsLst>
              <a:gs pos="0">
                <a:schemeClr val="bg1">
                  <a:lumMod val="75000"/>
                </a:schemeClr>
              </a:gs>
              <a:gs pos="95000">
                <a:schemeClr val="accent5"/>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b="0" i="0" u="none" strike="noStrike" kern="0" cap="none" spc="0" normalizeH="0" baseline="0">
                <a:ln>
                  <a:noFill/>
                </a:ln>
                <a:solidFill>
                  <a:schemeClr val="bg1"/>
                </a:solidFill>
                <a:effectLst/>
                <a:uLnTx/>
                <a:uFillTx/>
              </a:defRPr>
            </a:lvl1pPr>
          </a:lstStyle>
          <a:p>
            <a:r>
              <a:rPr lang="en-US" sz="3200" dirty="0"/>
              <a:t>True-Luxury Global Consumer Insight 	</a:t>
            </a:r>
          </a:p>
        </p:txBody>
      </p:sp>
    </p:spTree>
    <p:custDataLst>
      <p:tags r:id="rId2"/>
    </p:custDataLst>
    <p:extLst>
      <p:ext uri="{BB962C8B-B14F-4D97-AF65-F5344CB8AC3E}">
        <p14:creationId xmlns:p14="http://schemas.microsoft.com/office/powerpoint/2010/main" val="12857466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6706" name="think-cell Slide" r:id="rId37" imgW="270" imgH="270" progId="TCLayout.ActiveDocument.1">
                  <p:embed/>
                </p:oleObj>
              </mc:Choice>
              <mc:Fallback>
                <p:oleObj name="think-cell Slide" r:id="rId37" imgW="270" imgH="270" progId="TCLayout.ActiveDocument.1">
                  <p:embed/>
                  <p:pic>
                    <p:nvPicPr>
                      <p:cNvPr id="0" name=""/>
                      <p:cNvPicPr/>
                      <p:nvPr/>
                    </p:nvPicPr>
                    <p:blipFill>
                      <a:blip r:embed="rId38"/>
                      <a:stretch>
                        <a:fillRect/>
                      </a:stretch>
                    </p:blipFill>
                    <p:spPr>
                      <a:xfrm>
                        <a:off x="1588" y="1588"/>
                        <a:ext cx="1587" cy="1587"/>
                      </a:xfrm>
                      <a:prstGeom prst="rect">
                        <a:avLst/>
                      </a:prstGeom>
                    </p:spPr>
                  </p:pic>
                </p:oleObj>
              </mc:Fallback>
            </mc:AlternateContent>
          </a:graphicData>
        </a:graphic>
      </p:graphicFrame>
      <p:sp>
        <p:nvSpPr>
          <p:cNvPr id="14" name="Rectangle 13"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dirty="0" err="1" smtClean="0">
              <a:solidFill>
                <a:srgbClr val="FFFFFF"/>
              </a:solidFill>
              <a:latin typeface="Trebuchet MS" panose="020B0603020202020204" pitchFamily="34" charset="0"/>
              <a:sym typeface="Trebuchet MS" panose="020B0603020202020204" pitchFamily="34" charset="0"/>
            </a:endParaRPr>
          </a:p>
        </p:txBody>
      </p:sp>
      <p:cxnSp>
        <p:nvCxnSpPr>
          <p:cNvPr id="86" name="Straight Connector 85"/>
          <p:cNvCxnSpPr/>
          <p:nvPr>
            <p:custDataLst>
              <p:tags r:id="rId4"/>
            </p:custDataLst>
          </p:nvPr>
        </p:nvCxnSpPr>
        <p:spPr bwMode="gray">
          <a:xfrm>
            <a:off x="6838950" y="2921000"/>
            <a:ext cx="247650"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custDataLst>
              <p:tags r:id="rId5"/>
            </p:custDataLst>
          </p:nvPr>
        </p:nvCxnSpPr>
        <p:spPr bwMode="gray">
          <a:xfrm>
            <a:off x="5524500" y="3378200"/>
            <a:ext cx="247650"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custDataLst>
              <p:tags r:id="rId6"/>
            </p:custDataLst>
          </p:nvPr>
        </p:nvCxnSpPr>
        <p:spPr bwMode="gray">
          <a:xfrm>
            <a:off x="4870450" y="4730750"/>
            <a:ext cx="247650"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custDataLst>
              <p:tags r:id="rId7"/>
            </p:custDataLst>
          </p:nvPr>
        </p:nvCxnSpPr>
        <p:spPr bwMode="gray">
          <a:xfrm>
            <a:off x="6184900" y="3111500"/>
            <a:ext cx="247650"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88" name="Object 87"/>
          <p:cNvGraphicFramePr>
            <a:graphicFrameLocks/>
          </p:cNvGraphicFramePr>
          <p:nvPr>
            <p:custDataLst>
              <p:tags r:id="rId8"/>
            </p:custDataLst>
            <p:extLst/>
          </p:nvPr>
        </p:nvGraphicFramePr>
        <p:xfrm>
          <a:off x="4241800" y="2819400"/>
          <a:ext cx="3479652" cy="2889425"/>
        </p:xfrm>
        <a:graphic>
          <a:graphicData uri="http://schemas.openxmlformats.org/presentationml/2006/ole">
            <mc:AlternateContent xmlns:mc="http://schemas.openxmlformats.org/markup-compatibility/2006">
              <mc:Choice xmlns:v="urn:schemas-microsoft-com:vml" Requires="v">
                <p:oleObj spid="_x0000_s1266707" name="Chart" r:id="rId39" imgW="3479652" imgH="2889425" progId="MSGraph.Chart.8">
                  <p:embed followColorScheme="full"/>
                </p:oleObj>
              </mc:Choice>
              <mc:Fallback>
                <p:oleObj name="Chart" r:id="rId39" imgW="3479652" imgH="2889425" progId="MSGraph.Chart.8">
                  <p:embed followColorScheme="full"/>
                  <p:pic>
                    <p:nvPicPr>
                      <p:cNvPr id="0" name=""/>
                      <p:cNvPicPr/>
                      <p:nvPr/>
                    </p:nvPicPr>
                    <p:blipFill>
                      <a:blip r:embed="rId40"/>
                      <a:stretch>
                        <a:fillRect/>
                      </a:stretch>
                    </p:blipFill>
                    <p:spPr>
                      <a:xfrm>
                        <a:off x="4241800" y="2819400"/>
                        <a:ext cx="3479652" cy="2889425"/>
                      </a:xfrm>
                      <a:prstGeom prst="rect">
                        <a:avLst/>
                      </a:prstGeom>
                    </p:spPr>
                  </p:pic>
                </p:oleObj>
              </mc:Fallback>
            </mc:AlternateContent>
          </a:graphicData>
        </a:graphic>
      </p:graphicFrame>
      <p:sp>
        <p:nvSpPr>
          <p:cNvPr id="96" name="Text Placeholder 3"/>
          <p:cNvSpPr>
            <a:spLocks noGrp="1"/>
          </p:cNvSpPr>
          <p:nvPr>
            <p:custDataLst>
              <p:tags r:id="rId9"/>
            </p:custDataLst>
          </p:nvPr>
        </p:nvSpPr>
        <p:spPr bwMode="gray">
          <a:xfrm>
            <a:off x="5165725" y="31702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2D0DA2EA-4A30-4553-909F-E89EC56CE687}" type="datetime'''''''5''1''%'''''''''''''''''''">
              <a:rPr lang="en-US" altLang="en-US"/>
              <a:pPr/>
              <a:t>51%</a:t>
            </a:fld>
            <a:endParaRPr lang="en-US" dirty="0">
              <a:sym typeface="+mn-lt"/>
            </a:endParaRPr>
          </a:p>
        </p:txBody>
      </p:sp>
      <p:sp>
        <p:nvSpPr>
          <p:cNvPr id="89" name="Text Placeholder 3"/>
          <p:cNvSpPr>
            <a:spLocks noGrp="1"/>
          </p:cNvSpPr>
          <p:nvPr>
            <p:custDataLst>
              <p:tags r:id="rId10"/>
            </p:custDataLst>
          </p:nvPr>
        </p:nvSpPr>
        <p:spPr bwMode="gray">
          <a:xfrm>
            <a:off x="5559425" y="5689600"/>
            <a:ext cx="838200" cy="1682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0F1A82C-0915-4503-A8B7-0864A5D1DB5E}" type="datetime'''''Sh''o''''wr''''''''oo''''''''m''''''i''''''''n''''''''''g'">
              <a:rPr lang="en-US" altLang="en-US" sz="1100"/>
              <a:pPr/>
              <a:t>Showrooming</a:t>
            </a:fld>
            <a:endParaRPr lang="en-US" sz="1100" dirty="0">
              <a:sym typeface="+mn-lt"/>
            </a:endParaRPr>
          </a:p>
        </p:txBody>
      </p:sp>
      <p:sp>
        <p:nvSpPr>
          <p:cNvPr id="93" name="Text Placeholder 3"/>
          <p:cNvSpPr>
            <a:spLocks noGrp="1"/>
          </p:cNvSpPr>
          <p:nvPr>
            <p:custDataLst>
              <p:tags r:id="rId11"/>
            </p:custDataLst>
          </p:nvPr>
        </p:nvSpPr>
        <p:spPr bwMode="gray">
          <a:xfrm>
            <a:off x="7121525" y="5689600"/>
            <a:ext cx="338138" cy="1682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38C3899-5788-48C2-B257-178F5EBF016A}" type="datetime'T''''''''''''''''''''''ot''''''''''a''l'''''''''">
              <a:rPr lang="en-US" altLang="en-US" sz="1100"/>
              <a:pPr/>
              <a:t>Total</a:t>
            </a:fld>
            <a:endParaRPr lang="en-US" sz="1100" dirty="0">
              <a:sym typeface="+mn-lt"/>
            </a:endParaRPr>
          </a:p>
        </p:txBody>
      </p:sp>
      <p:sp>
        <p:nvSpPr>
          <p:cNvPr id="98" name="Text Placeholder 3"/>
          <p:cNvSpPr>
            <a:spLocks noGrp="1"/>
          </p:cNvSpPr>
          <p:nvPr>
            <p:custDataLst>
              <p:tags r:id="rId12"/>
            </p:custDataLst>
          </p:nvPr>
        </p:nvSpPr>
        <p:spPr bwMode="gray">
          <a:xfrm>
            <a:off x="4511675" y="45227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0130976-7AA9-49B0-9D7A-5FD2B229F9B2}" type="datetime'''''''''''3''''''1''''%'''''''''''''">
              <a:rPr lang="en-US" altLang="en-US"/>
              <a:pPr/>
              <a:t>31%</a:t>
            </a:fld>
            <a:endParaRPr lang="en-US" dirty="0">
              <a:sym typeface="+mn-lt"/>
            </a:endParaRPr>
          </a:p>
        </p:txBody>
      </p:sp>
      <p:sp>
        <p:nvSpPr>
          <p:cNvPr id="90" name="Text Placeholder 3"/>
          <p:cNvSpPr>
            <a:spLocks noGrp="1"/>
          </p:cNvSpPr>
          <p:nvPr>
            <p:custDataLst>
              <p:tags r:id="rId13"/>
            </p:custDataLst>
          </p:nvPr>
        </p:nvSpPr>
        <p:spPr bwMode="gray">
          <a:xfrm>
            <a:off x="6519863" y="2713038"/>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99B8B2E-F8E2-4ABA-9D13-62D97760D57C}" type="datetime'''''''7%'''''''''''''''''''''''''''''">
              <a:rPr lang="en-US" altLang="en-US"/>
              <a:pPr/>
              <a:t>7%</a:t>
            </a:fld>
            <a:endParaRPr lang="en-US" dirty="0">
              <a:sym typeface="+mn-lt"/>
            </a:endParaRPr>
          </a:p>
        </p:txBody>
      </p:sp>
      <p:sp>
        <p:nvSpPr>
          <p:cNvPr id="92" name="Text Placeholder 3"/>
          <p:cNvSpPr>
            <a:spLocks noGrp="1"/>
          </p:cNvSpPr>
          <p:nvPr>
            <p:custDataLst>
              <p:tags r:id="rId14"/>
            </p:custDataLst>
          </p:nvPr>
        </p:nvSpPr>
        <p:spPr bwMode="gray">
          <a:xfrm>
            <a:off x="7094538" y="2713038"/>
            <a:ext cx="3905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7B89597-9C14-41A3-BFB4-73C50AC03A2C}" type="datetime'''''''''1''''''''''''''''''''''''''''0''0''''''''''''%'">
              <a:rPr lang="en-US" altLang="en-US"/>
              <a:pPr/>
              <a:t>100%</a:t>
            </a:fld>
            <a:endParaRPr lang="en-US" dirty="0">
              <a:sym typeface="+mn-lt"/>
            </a:endParaRPr>
          </a:p>
        </p:txBody>
      </p:sp>
      <p:sp>
        <p:nvSpPr>
          <p:cNvPr id="94" name="Text Placeholder 3"/>
          <p:cNvSpPr>
            <a:spLocks noGrp="1"/>
          </p:cNvSpPr>
          <p:nvPr>
            <p:custDataLst>
              <p:tags r:id="rId15"/>
            </p:custDataLst>
          </p:nvPr>
        </p:nvSpPr>
        <p:spPr bwMode="gray">
          <a:xfrm>
            <a:off x="5822950" y="29035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5876B59-E03A-4A94-9DCA-1DBB9427958D}" type="datetime'''''''''''''''''''''''''''''''''''1''0''''''''%'''''">
              <a:rPr lang="en-US" altLang="en-US"/>
              <a:pPr/>
              <a:t>10%</a:t>
            </a:fld>
            <a:endParaRPr lang="en-US" dirty="0">
              <a:sym typeface="+mn-lt"/>
            </a:endParaRPr>
          </a:p>
        </p:txBody>
      </p:sp>
      <p:sp>
        <p:nvSpPr>
          <p:cNvPr id="97" name="Text Placeholder 3"/>
          <p:cNvSpPr>
            <a:spLocks noGrp="1"/>
          </p:cNvSpPr>
          <p:nvPr>
            <p:custDataLst>
              <p:tags r:id="rId16"/>
            </p:custDataLst>
          </p:nvPr>
        </p:nvSpPr>
        <p:spPr bwMode="gray">
          <a:xfrm>
            <a:off x="4348163" y="5689600"/>
            <a:ext cx="638175" cy="1682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9866B00-3973-48CA-BCFD-2D1F005FE17E}" type="datetime'''S''''to''''''re''''-s''''''o''l''''o'''''''''''''''''">
              <a:rPr lang="en-US" altLang="en-US" sz="1100"/>
              <a:pPr/>
              <a:t>Store-solo</a:t>
            </a:fld>
            <a:endParaRPr lang="en-US" sz="1100" dirty="0">
              <a:sym typeface="+mn-lt"/>
            </a:endParaRPr>
          </a:p>
        </p:txBody>
      </p:sp>
      <p:sp>
        <p:nvSpPr>
          <p:cNvPr id="95" name="Text Placeholder 3"/>
          <p:cNvSpPr>
            <a:spLocks noGrp="1"/>
          </p:cNvSpPr>
          <p:nvPr>
            <p:custDataLst>
              <p:tags r:id="rId17"/>
            </p:custDataLst>
          </p:nvPr>
        </p:nvSpPr>
        <p:spPr bwMode="gray">
          <a:xfrm>
            <a:off x="5141913" y="5689600"/>
            <a:ext cx="358775" cy="1682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244B3EA-7FD3-4DFF-9795-658480581D70}" type="datetime'''''''''''''''''''''''''''''''''R''''''''''O''P''O'''''''''''">
              <a:rPr lang="en-US" altLang="en-US" sz="1100"/>
              <a:pPr/>
              <a:t>ROPO</a:t>
            </a:fld>
            <a:endParaRPr lang="en-US" sz="1100" dirty="0">
              <a:sym typeface="+mn-lt"/>
            </a:endParaRPr>
          </a:p>
        </p:txBody>
      </p:sp>
      <p:sp>
        <p:nvSpPr>
          <p:cNvPr id="91" name="Text Placeholder 3"/>
          <p:cNvSpPr>
            <a:spLocks noGrp="1"/>
          </p:cNvSpPr>
          <p:nvPr>
            <p:custDataLst>
              <p:tags r:id="rId18"/>
            </p:custDataLst>
          </p:nvPr>
        </p:nvSpPr>
        <p:spPr bwMode="gray">
          <a:xfrm>
            <a:off x="6402388" y="5689600"/>
            <a:ext cx="466725" cy="33655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21158B9-6243-45D3-9D97-7B9005C67DBC}" type="datetime'''''''''''O''n''l''''''''i''''''''ne-''''''s''o''''l''o'">
              <a:rPr lang="en-US" altLang="en-US" sz="1100"/>
              <a:pPr/>
              <a:t>Online-solo</a:t>
            </a:fld>
            <a:endParaRPr lang="en-US" sz="1100" dirty="0">
              <a:sym typeface="+mn-lt"/>
            </a:endParaRPr>
          </a:p>
        </p:txBody>
      </p:sp>
      <p:cxnSp>
        <p:nvCxnSpPr>
          <p:cNvPr id="100" name="Straight Connector 99"/>
          <p:cNvCxnSpPr/>
          <p:nvPr>
            <p:custDataLst>
              <p:tags r:id="rId19"/>
            </p:custDataLst>
          </p:nvPr>
        </p:nvCxnSpPr>
        <p:spPr bwMode="gray">
          <a:xfrm>
            <a:off x="1676400" y="3460750"/>
            <a:ext cx="247650"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custDataLst>
              <p:tags r:id="rId20"/>
            </p:custDataLst>
          </p:nvPr>
        </p:nvCxnSpPr>
        <p:spPr bwMode="gray">
          <a:xfrm>
            <a:off x="2990850" y="2921000"/>
            <a:ext cx="247650"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custDataLst>
              <p:tags r:id="rId21"/>
            </p:custDataLst>
          </p:nvPr>
        </p:nvCxnSpPr>
        <p:spPr bwMode="gray">
          <a:xfrm>
            <a:off x="2336800" y="3225800"/>
            <a:ext cx="247650"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custDataLst>
              <p:tags r:id="rId22"/>
            </p:custDataLst>
          </p:nvPr>
        </p:nvCxnSpPr>
        <p:spPr bwMode="gray">
          <a:xfrm>
            <a:off x="1022350" y="4502150"/>
            <a:ext cx="247650" cy="0"/>
          </a:xfrm>
          <a:prstGeom prst="line">
            <a:avLst/>
          </a:prstGeom>
          <a:ln w="9525" cap="rnd">
            <a:solidFill>
              <a:srgbClr val="6E6F73"/>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03" name="Object 102"/>
          <p:cNvGraphicFramePr>
            <a:graphicFrameLocks/>
          </p:cNvGraphicFramePr>
          <p:nvPr>
            <p:custDataLst>
              <p:tags r:id="rId23"/>
            </p:custDataLst>
            <p:extLst/>
          </p:nvPr>
        </p:nvGraphicFramePr>
        <p:xfrm>
          <a:off x="381000" y="2819400"/>
          <a:ext cx="3492673" cy="2889425"/>
        </p:xfrm>
        <a:graphic>
          <a:graphicData uri="http://schemas.openxmlformats.org/presentationml/2006/ole">
            <mc:AlternateContent xmlns:mc="http://schemas.openxmlformats.org/markup-compatibility/2006">
              <mc:Choice xmlns:v="urn:schemas-microsoft-com:vml" Requires="v">
                <p:oleObj spid="_x0000_s1266708" name="Chart" r:id="rId41" imgW="3492673" imgH="2889425" progId="MSGraph.Chart.8">
                  <p:embed followColorScheme="full"/>
                </p:oleObj>
              </mc:Choice>
              <mc:Fallback>
                <p:oleObj name="Chart" r:id="rId41" imgW="3492673" imgH="2889425" progId="MSGraph.Chart.8">
                  <p:embed followColorScheme="full"/>
                  <p:pic>
                    <p:nvPicPr>
                      <p:cNvPr id="0" name=""/>
                      <p:cNvPicPr/>
                      <p:nvPr/>
                    </p:nvPicPr>
                    <p:blipFill>
                      <a:blip r:embed="rId42"/>
                      <a:stretch>
                        <a:fillRect/>
                      </a:stretch>
                    </p:blipFill>
                    <p:spPr>
                      <a:xfrm>
                        <a:off x="381000" y="2819400"/>
                        <a:ext cx="3492673" cy="2889425"/>
                      </a:xfrm>
                      <a:prstGeom prst="rect">
                        <a:avLst/>
                      </a:prstGeom>
                    </p:spPr>
                  </p:pic>
                </p:oleObj>
              </mc:Fallback>
            </mc:AlternateContent>
          </a:graphicData>
        </a:graphic>
      </p:graphicFrame>
      <p:sp>
        <p:nvSpPr>
          <p:cNvPr id="105" name="Text Placeholder 3"/>
          <p:cNvSpPr>
            <a:spLocks noGrp="1"/>
          </p:cNvSpPr>
          <p:nvPr>
            <p:custDataLst>
              <p:tags r:id="rId24"/>
            </p:custDataLst>
          </p:nvPr>
        </p:nvSpPr>
        <p:spPr bwMode="gray">
          <a:xfrm>
            <a:off x="2632075" y="271303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6662F1DC-CB5B-4F1E-BD8E-E79B3CD8047F}" type="datetime'''''''12''''%'''''''''''''''''''">
              <a:rPr lang="en-US" altLang="en-US"/>
              <a:pPr/>
              <a:t>12%</a:t>
            </a:fld>
            <a:endParaRPr lang="en-US" dirty="0">
              <a:sym typeface="+mn-lt"/>
            </a:endParaRPr>
          </a:p>
        </p:txBody>
      </p:sp>
      <p:sp>
        <p:nvSpPr>
          <p:cNvPr id="110" name="Text Placeholder 3"/>
          <p:cNvSpPr>
            <a:spLocks noGrp="1"/>
          </p:cNvSpPr>
          <p:nvPr>
            <p:custDataLst>
              <p:tags r:id="rId25"/>
            </p:custDataLst>
          </p:nvPr>
        </p:nvSpPr>
        <p:spPr bwMode="gray">
          <a:xfrm>
            <a:off x="1293813" y="5689600"/>
            <a:ext cx="358775" cy="1682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2B600ED-6038-4308-8E86-715605A8DE26}" type="datetime'''''''''''''''''''''''''R''''''O''''P''O'''''''''">
              <a:rPr lang="en-US" altLang="en-US" sz="1100"/>
              <a:pPr/>
              <a:t>ROPO</a:t>
            </a:fld>
            <a:endParaRPr lang="en-US" sz="1100" dirty="0">
              <a:sym typeface="+mn-lt"/>
            </a:endParaRPr>
          </a:p>
        </p:txBody>
      </p:sp>
      <p:sp>
        <p:nvSpPr>
          <p:cNvPr id="108" name="Text Placeholder 3"/>
          <p:cNvSpPr>
            <a:spLocks noGrp="1"/>
          </p:cNvSpPr>
          <p:nvPr>
            <p:custDataLst>
              <p:tags r:id="rId26"/>
            </p:custDataLst>
          </p:nvPr>
        </p:nvSpPr>
        <p:spPr bwMode="gray">
          <a:xfrm>
            <a:off x="3273425" y="5689600"/>
            <a:ext cx="338138" cy="1682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0E7BC2F-5166-429C-AADA-F8B1484CF40B}" type="datetime'''T''''''''''''o''''''t''a''''''''''l'''''''''''''''''''''''''">
              <a:rPr lang="en-US" altLang="en-US" sz="1100"/>
              <a:pPr/>
              <a:t>Total</a:t>
            </a:fld>
            <a:endParaRPr lang="en-US" sz="1100" dirty="0">
              <a:sym typeface="+mn-lt"/>
            </a:endParaRPr>
          </a:p>
        </p:txBody>
      </p:sp>
      <p:sp>
        <p:nvSpPr>
          <p:cNvPr id="109" name="Text Placeholder 3"/>
          <p:cNvSpPr>
            <a:spLocks noGrp="1"/>
          </p:cNvSpPr>
          <p:nvPr>
            <p:custDataLst>
              <p:tags r:id="rId27"/>
            </p:custDataLst>
          </p:nvPr>
        </p:nvSpPr>
        <p:spPr bwMode="gray">
          <a:xfrm>
            <a:off x="2014538" y="3017838"/>
            <a:ext cx="2317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E9B094E-7D2C-48B4-A416-54AE1A5D17FB}" type="datetime'''''''''''''''''''''9%'''''''''''''''''''''''''''''''''''''''">
              <a:rPr lang="en-US" altLang="en-US"/>
              <a:pPr/>
              <a:t>9%</a:t>
            </a:fld>
            <a:endParaRPr lang="en-US" dirty="0">
              <a:sym typeface="+mn-lt"/>
            </a:endParaRPr>
          </a:p>
        </p:txBody>
      </p:sp>
      <p:sp>
        <p:nvSpPr>
          <p:cNvPr id="111" name="Text Placeholder 3"/>
          <p:cNvSpPr>
            <a:spLocks noGrp="1"/>
          </p:cNvSpPr>
          <p:nvPr>
            <p:custDataLst>
              <p:tags r:id="rId28"/>
            </p:custDataLst>
          </p:nvPr>
        </p:nvSpPr>
        <p:spPr bwMode="gray">
          <a:xfrm>
            <a:off x="1317625" y="32527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8338742-F0ED-44AB-AE9A-0B77A35B0BAE}" type="datetime'''''''''''''''''''''3''''''9''''''%'''''''''''''''''''''''''''">
              <a:rPr lang="en-US" altLang="en-US"/>
              <a:pPr/>
              <a:t>39%</a:t>
            </a:fld>
            <a:endParaRPr lang="en-US" dirty="0">
              <a:sym typeface="+mn-lt"/>
            </a:endParaRPr>
          </a:p>
        </p:txBody>
      </p:sp>
      <p:sp>
        <p:nvSpPr>
          <p:cNvPr id="112" name="Text Placeholder 3"/>
          <p:cNvSpPr>
            <a:spLocks noGrp="1"/>
          </p:cNvSpPr>
          <p:nvPr>
            <p:custDataLst>
              <p:tags r:id="rId29"/>
            </p:custDataLst>
          </p:nvPr>
        </p:nvSpPr>
        <p:spPr bwMode="gray">
          <a:xfrm>
            <a:off x="500063" y="5689600"/>
            <a:ext cx="638175" cy="1682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1F77A38-91F8-49DC-91D8-C81471A0BE78}" type="datetime'''S''''to''''''''''r''''''e''-''so''''''l''''''''''''o'''''''">
              <a:rPr lang="en-US" altLang="en-US" sz="1100"/>
              <a:pPr/>
              <a:t>Store-solo</a:t>
            </a:fld>
            <a:endParaRPr lang="en-US" sz="1100" dirty="0">
              <a:sym typeface="+mn-lt"/>
            </a:endParaRPr>
          </a:p>
        </p:txBody>
      </p:sp>
      <p:sp>
        <p:nvSpPr>
          <p:cNvPr id="106" name="Text Placeholder 3"/>
          <p:cNvSpPr>
            <a:spLocks noGrp="1"/>
          </p:cNvSpPr>
          <p:nvPr>
            <p:custDataLst>
              <p:tags r:id="rId30"/>
            </p:custDataLst>
          </p:nvPr>
        </p:nvSpPr>
        <p:spPr bwMode="gray">
          <a:xfrm>
            <a:off x="2554288" y="5689600"/>
            <a:ext cx="466725" cy="33655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0B6D88D-E71B-4A15-9F34-4681C01BE8C5}" type="datetime'O''''n''''''''''''''''''li''''n''e''-''''s''''o''''lo'''''''">
              <a:rPr lang="en-US" altLang="en-US" sz="1100"/>
              <a:pPr/>
              <a:t>Online-solo</a:t>
            </a:fld>
            <a:endParaRPr lang="en-US" sz="1100" dirty="0">
              <a:sym typeface="+mn-lt"/>
            </a:endParaRPr>
          </a:p>
        </p:txBody>
      </p:sp>
      <p:sp>
        <p:nvSpPr>
          <p:cNvPr id="107" name="Text Placeholder 3"/>
          <p:cNvSpPr>
            <a:spLocks noGrp="1"/>
          </p:cNvSpPr>
          <p:nvPr>
            <p:custDataLst>
              <p:tags r:id="rId31"/>
            </p:custDataLst>
          </p:nvPr>
        </p:nvSpPr>
        <p:spPr bwMode="gray">
          <a:xfrm>
            <a:off x="3246438" y="2713038"/>
            <a:ext cx="3905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69E6806-C26A-426C-B9AB-6CF93D3DA4C6}" type="datetime'''1''''''''''''''''''''''''''''''0''''''''0''''%'''">
              <a:rPr lang="en-US" altLang="en-US"/>
              <a:pPr/>
              <a:t>100%</a:t>
            </a:fld>
            <a:endParaRPr lang="en-US" dirty="0">
              <a:sym typeface="+mn-lt"/>
            </a:endParaRPr>
          </a:p>
        </p:txBody>
      </p:sp>
      <p:sp>
        <p:nvSpPr>
          <p:cNvPr id="104" name="Text Placeholder 3"/>
          <p:cNvSpPr>
            <a:spLocks noGrp="1"/>
          </p:cNvSpPr>
          <p:nvPr>
            <p:custDataLst>
              <p:tags r:id="rId32"/>
            </p:custDataLst>
          </p:nvPr>
        </p:nvSpPr>
        <p:spPr bwMode="gray">
          <a:xfrm>
            <a:off x="1711325" y="5689600"/>
            <a:ext cx="838200" cy="1682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8981B6D-45A6-45FC-A651-BA0FB0CC659C}" type="datetime'''''S''''''''''''ho''''''''''''''w''''''r''''o''o''min''g'''''">
              <a:rPr lang="en-US" altLang="en-US" sz="1100"/>
              <a:pPr/>
              <a:t>Showrooming</a:t>
            </a:fld>
            <a:endParaRPr lang="en-US" sz="1100" dirty="0">
              <a:sym typeface="+mn-lt"/>
            </a:endParaRPr>
          </a:p>
        </p:txBody>
      </p:sp>
      <p:sp>
        <p:nvSpPr>
          <p:cNvPr id="113" name="Text Placeholder 3"/>
          <p:cNvSpPr>
            <a:spLocks noGrp="1"/>
          </p:cNvSpPr>
          <p:nvPr>
            <p:custDataLst>
              <p:tags r:id="rId33"/>
            </p:custDataLst>
          </p:nvPr>
        </p:nvSpPr>
        <p:spPr bwMode="gray">
          <a:xfrm>
            <a:off x="663575" y="4294188"/>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1A60F254-A796-4045-A53F-3E4C90F885A6}" type="datetime'''''''''''''''''''''''''40''%'''''''''''''''''">
              <a:rPr lang="en-US" altLang="en-US"/>
              <a:pPr/>
              <a:t>40%</a:t>
            </a:fld>
            <a:endParaRPr lang="en-US" dirty="0">
              <a:sym typeface="+mn-lt"/>
            </a:endParaRPr>
          </a:p>
        </p:txBody>
      </p:sp>
      <p:sp>
        <p:nvSpPr>
          <p:cNvPr id="2" name="Title 1"/>
          <p:cNvSpPr>
            <a:spLocks noGrp="1"/>
          </p:cNvSpPr>
          <p:nvPr>
            <p:ph type="title"/>
          </p:nvPr>
        </p:nvSpPr>
        <p:spPr>
          <a:xfrm>
            <a:off x="521141" y="622800"/>
            <a:ext cx="7308000" cy="886397"/>
          </a:xfrm>
        </p:spPr>
        <p:txBody>
          <a:bodyPr/>
          <a:lstStyle/>
          <a:p>
            <a:r>
              <a:rPr lang="en-US" sz="3200" dirty="0" smtClean="0"/>
              <a:t>Chinese </a:t>
            </a:r>
            <a:r>
              <a:rPr lang="en-US" sz="3200" dirty="0" err="1" smtClean="0"/>
              <a:t>ROPO</a:t>
            </a:r>
            <a:r>
              <a:rPr lang="en-US" sz="3200" dirty="0" smtClean="0"/>
              <a:t> over indexed due to online struggles</a:t>
            </a:r>
            <a:endParaRPr lang="en-US" sz="3200" dirty="0"/>
          </a:p>
        </p:txBody>
      </p:sp>
      <p:grpSp>
        <p:nvGrpSpPr>
          <p:cNvPr id="47" name="Group 46"/>
          <p:cNvGrpSpPr/>
          <p:nvPr/>
        </p:nvGrpSpPr>
        <p:grpSpPr>
          <a:xfrm>
            <a:off x="3892002" y="2692081"/>
            <a:ext cx="306171" cy="3314944"/>
            <a:chOff x="3342591" y="2692081"/>
            <a:chExt cx="306171" cy="3314944"/>
          </a:xfrm>
        </p:grpSpPr>
        <p:cxnSp>
          <p:nvCxnSpPr>
            <p:cNvPr id="32" name="Straight Connector 31"/>
            <p:cNvCxnSpPr/>
            <p:nvPr/>
          </p:nvCxnSpPr>
          <p:spPr>
            <a:xfrm>
              <a:off x="3490326" y="2692081"/>
              <a:ext cx="0" cy="3314944"/>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3342591" y="4165969"/>
              <a:ext cx="306171" cy="306910"/>
              <a:chOff x="5942914" y="3833745"/>
              <a:chExt cx="306171" cy="306910"/>
            </a:xfrm>
          </p:grpSpPr>
          <p:sp>
            <p:nvSpPr>
              <p:cNvPr id="34"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35"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grpSp>
        <p:nvGrpSpPr>
          <p:cNvPr id="3" name="Group 2"/>
          <p:cNvGrpSpPr/>
          <p:nvPr/>
        </p:nvGrpSpPr>
        <p:grpSpPr>
          <a:xfrm>
            <a:off x="1143156" y="2397985"/>
            <a:ext cx="1314782" cy="465276"/>
            <a:chOff x="336330" y="2397985"/>
            <a:chExt cx="1314782" cy="465276"/>
          </a:xfrm>
        </p:grpSpPr>
        <p:sp>
          <p:nvSpPr>
            <p:cNvPr id="39" name="TextBox 38"/>
            <p:cNvSpPr txBox="1"/>
            <p:nvPr/>
          </p:nvSpPr>
          <p:spPr>
            <a:xfrm>
              <a:off x="336330" y="2647261"/>
              <a:ext cx="1314782" cy="216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i="1" dirty="0" err="1" smtClean="0">
                  <a:solidFill>
                    <a:srgbClr val="575757"/>
                  </a:solidFill>
                </a:rPr>
                <a:t>Omnichannel</a:t>
              </a:r>
              <a:endParaRPr lang="en-US" sz="1200" i="1" dirty="0" smtClean="0">
                <a:solidFill>
                  <a:srgbClr val="575757"/>
                </a:solidFill>
              </a:endParaRPr>
            </a:p>
          </p:txBody>
        </p:sp>
        <p:cxnSp>
          <p:nvCxnSpPr>
            <p:cNvPr id="40" name="Straight Connector 39"/>
            <p:cNvCxnSpPr/>
            <p:nvPr/>
          </p:nvCxnSpPr>
          <p:spPr>
            <a:xfrm>
              <a:off x="471720" y="2624109"/>
              <a:ext cx="104400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89912" y="2397985"/>
              <a:ext cx="407617" cy="214124"/>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lnSpc>
                  <a:spcPct val="95000"/>
                </a:lnSpc>
              </a:pPr>
              <a:r>
                <a:rPr lang="en-US" sz="1300" b="1" kern="0" dirty="0" smtClean="0">
                  <a:solidFill>
                    <a:schemeClr val="bg1"/>
                  </a:solidFill>
                </a:rPr>
                <a:t>48%</a:t>
              </a:r>
              <a:endParaRPr lang="en-US" sz="1300" b="1" kern="0" dirty="0">
                <a:solidFill>
                  <a:schemeClr val="bg1"/>
                </a:solidFill>
              </a:endParaRPr>
            </a:p>
          </p:txBody>
        </p:sp>
      </p:grpSp>
      <p:sp>
        <p:nvSpPr>
          <p:cNvPr id="55" name="ee4pContent2"/>
          <p:cNvSpPr txBox="1"/>
          <p:nvPr>
            <p:custDataLst>
              <p:tags r:id="rId34"/>
            </p:custDataLst>
          </p:nvPr>
        </p:nvSpPr>
        <p:spPr>
          <a:xfrm>
            <a:off x="8573285" y="1785600"/>
            <a:ext cx="3348000" cy="3286800"/>
          </a:xfrm>
          <a:prstGeom prst="rect">
            <a:avLst/>
          </a:prstGeom>
          <a:ln cap="rnd">
            <a:noFill/>
          </a:ln>
        </p:spPr>
        <p:txBody>
          <a:bodyPr vert="horz" wrap="square" lIns="0" tIns="0" rIns="0" bIns="0" rtlCol="0" anchor="ctr">
            <a:noAutofit/>
          </a:bodyPr>
          <a:lstStyle>
            <a:lvl1pPr lvl="0" indent="0">
              <a:lnSpc>
                <a:spcPct val="100000"/>
              </a:lnSpc>
              <a:spcBef>
                <a:spcPts val="0"/>
              </a:spcBef>
              <a:spcAft>
                <a:spcPts val="0"/>
              </a:spcAft>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bg1"/>
              </a:buClr>
              <a:buFont typeface="Trebuchet MS" panose="020B0603020202020204" pitchFamily="34" charset="0"/>
              <a:buChar char="–"/>
              <a:defRPr sz="2000">
                <a:solidFill>
                  <a:schemeClr val="bg1"/>
                </a:solidFill>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solidFill>
                  <a:schemeClr val="bg1"/>
                </a:solidFill>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bg1"/>
              </a:buClr>
              <a:buFont typeface="Trebuchet MS" panose="020B0603020202020204" pitchFamily="34" charset="0"/>
              <a:buChar char="•"/>
              <a:defRPr sz="2400">
                <a:solidFill>
                  <a:schemeClr val="bg1"/>
                </a:solidFill>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solidFill>
                  <a:schemeClr val="bg1"/>
                </a:solidFill>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bg1"/>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bg1"/>
                </a:solidFill>
                <a:latin typeface="Trebuchet MS" panose="020B0603020202020204" pitchFamily="34" charset="0"/>
                <a:sym typeface="Trebuchet MS" panose="020B0603020202020204" pitchFamily="34" charset="0"/>
              </a:defRPr>
            </a:lvl9pPr>
          </a:lstStyle>
          <a:p>
            <a:r>
              <a:rPr lang="en-US" dirty="0" smtClean="0">
                <a:latin typeface="+mn-lt"/>
              </a:rPr>
              <a:t>Chinese consumers more 'Omni' than True Luxury Consumers (~61% vs 48%)</a:t>
            </a:r>
          </a:p>
          <a:p>
            <a:pPr>
              <a:buNone/>
            </a:pPr>
            <a:endParaRPr lang="en-US" dirty="0">
              <a:latin typeface="+mn-lt"/>
            </a:endParaRPr>
          </a:p>
          <a:p>
            <a:pPr>
              <a:buNone/>
            </a:pPr>
            <a:r>
              <a:rPr lang="en-US" dirty="0" smtClean="0">
                <a:latin typeface="+mn-lt"/>
              </a:rPr>
              <a:t>Omnichannel relevance driven by higher ROPO </a:t>
            </a:r>
            <a:br>
              <a:rPr lang="en-US" dirty="0" smtClean="0">
                <a:latin typeface="+mn-lt"/>
              </a:rPr>
            </a:br>
            <a:r>
              <a:rPr lang="en-US" dirty="0" smtClean="0">
                <a:latin typeface="+mn-lt"/>
              </a:rPr>
              <a:t>&amp; by not yet attractive Online Solo alternative </a:t>
            </a:r>
          </a:p>
          <a:p>
            <a:pPr>
              <a:buNone/>
            </a:pPr>
            <a:endParaRPr lang="en-US" dirty="0">
              <a:latin typeface="+mn-lt"/>
            </a:endParaRPr>
          </a:p>
          <a:p>
            <a:pPr>
              <a:buNone/>
            </a:pPr>
            <a:r>
              <a:rPr lang="en-US" dirty="0" smtClean="0">
                <a:latin typeface="+mn-lt"/>
              </a:rPr>
              <a:t>Online Solo struggle to emerge due to counterfeit products' fear &amp; the lack of a worthy luxury experience on the mass market platforms</a:t>
            </a:r>
          </a:p>
        </p:txBody>
      </p:sp>
      <p:sp>
        <p:nvSpPr>
          <p:cNvPr id="38" name="TextBox 37"/>
          <p:cNvSpPr txBox="1"/>
          <p:nvPr/>
        </p:nvSpPr>
        <p:spPr>
          <a:xfrm>
            <a:off x="1596722" y="5665827"/>
            <a:ext cx="133631" cy="666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1</a:t>
            </a:r>
          </a:p>
        </p:txBody>
      </p:sp>
      <p:sp>
        <p:nvSpPr>
          <p:cNvPr id="58" name="TextBox 57"/>
          <p:cNvSpPr txBox="1"/>
          <p:nvPr/>
        </p:nvSpPr>
        <p:spPr>
          <a:xfrm>
            <a:off x="2488246" y="5673263"/>
            <a:ext cx="133631" cy="666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575757"/>
                </a:solidFill>
              </a:rPr>
              <a:t>2</a:t>
            </a:r>
          </a:p>
        </p:txBody>
      </p:sp>
      <p:sp>
        <p:nvSpPr>
          <p:cNvPr id="70" name="TextBox 69"/>
          <p:cNvSpPr txBox="1"/>
          <p:nvPr/>
        </p:nvSpPr>
        <p:spPr>
          <a:xfrm>
            <a:off x="517857" y="2038867"/>
            <a:ext cx="3368343"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True-Luxury Global Consumers</a:t>
            </a:r>
            <a:endParaRPr lang="en-US" dirty="0">
              <a:solidFill>
                <a:srgbClr val="29BA74"/>
              </a:solidFill>
              <a:latin typeface="Trebuchet MS" panose="020B0603020202020204" pitchFamily="34" charset="0"/>
            </a:endParaRPr>
          </a:p>
        </p:txBody>
      </p:sp>
      <p:sp>
        <p:nvSpPr>
          <p:cNvPr id="71" name="TextBox 70"/>
          <p:cNvSpPr txBox="1"/>
          <p:nvPr/>
        </p:nvSpPr>
        <p:spPr>
          <a:xfrm>
            <a:off x="5285042" y="2038867"/>
            <a:ext cx="1900352"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Chinese</a:t>
            </a:r>
            <a:endParaRPr lang="en-US" dirty="0">
              <a:solidFill>
                <a:srgbClr val="29BA74"/>
              </a:solidFill>
              <a:latin typeface="Trebuchet MS" panose="020B0603020202020204" pitchFamily="34" charset="0"/>
            </a:endParaRPr>
          </a:p>
        </p:txBody>
      </p:sp>
      <p:pic>
        <p:nvPicPr>
          <p:cNvPr id="72" name="flag_china"/>
          <p:cNvPicPr>
            <a:picLocks noChangeAspect="1" noChangeArrowheads="1"/>
          </p:cNvPicPr>
          <p:nvPr/>
        </p:nvPicPr>
        <p:blipFill rotWithShape="1">
          <a:blip r:embed="rId43"/>
          <a:srcRect l="16687" r="16687"/>
          <a:stretch/>
        </p:blipFill>
        <p:spPr bwMode="auto">
          <a:xfrm>
            <a:off x="4865942" y="2045852"/>
            <a:ext cx="299494" cy="299494"/>
          </a:xfrm>
          <a:prstGeom prst="ellipse">
            <a:avLst/>
          </a:prstGeom>
          <a:grpFill/>
          <a:ln w="20574">
            <a:gradFill flip="none" rotWithShape="1">
              <a:gsLst>
                <a:gs pos="0">
                  <a:schemeClr val="accent5"/>
                </a:gs>
                <a:gs pos="100000">
                  <a:schemeClr val="bg1">
                    <a:lumMod val="75000"/>
                  </a:schemeClr>
                </a:gs>
              </a:gsLst>
              <a:lin ang="2700000" scaled="1"/>
              <a:tileRect/>
            </a:gradFill>
          </a:ln>
        </p:spPr>
      </p:pic>
      <p:grpSp>
        <p:nvGrpSpPr>
          <p:cNvPr id="73" name="Group 72"/>
          <p:cNvGrpSpPr/>
          <p:nvPr/>
        </p:nvGrpSpPr>
        <p:grpSpPr>
          <a:xfrm>
            <a:off x="4985425" y="2397985"/>
            <a:ext cx="1314782" cy="465276"/>
            <a:chOff x="336330" y="2397985"/>
            <a:chExt cx="1314782" cy="465276"/>
          </a:xfrm>
        </p:grpSpPr>
        <p:sp>
          <p:nvSpPr>
            <p:cNvPr id="74" name="TextBox 73"/>
            <p:cNvSpPr txBox="1"/>
            <p:nvPr/>
          </p:nvSpPr>
          <p:spPr>
            <a:xfrm>
              <a:off x="336330" y="2647261"/>
              <a:ext cx="1314782" cy="216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i="1" dirty="0" err="1" smtClean="0">
                  <a:solidFill>
                    <a:srgbClr val="575757"/>
                  </a:solidFill>
                </a:rPr>
                <a:t>Omnichannel</a:t>
              </a:r>
              <a:endParaRPr lang="en-US" sz="1200" i="1" dirty="0" smtClean="0">
                <a:solidFill>
                  <a:srgbClr val="575757"/>
                </a:solidFill>
              </a:endParaRPr>
            </a:p>
          </p:txBody>
        </p:sp>
        <p:cxnSp>
          <p:nvCxnSpPr>
            <p:cNvPr id="75" name="Straight Connector 74"/>
            <p:cNvCxnSpPr/>
            <p:nvPr/>
          </p:nvCxnSpPr>
          <p:spPr>
            <a:xfrm>
              <a:off x="471720" y="2624109"/>
              <a:ext cx="104400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789912" y="2397985"/>
              <a:ext cx="407617" cy="214124"/>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lnSpc>
                  <a:spcPct val="95000"/>
                </a:lnSpc>
              </a:pPr>
              <a:r>
                <a:rPr lang="en-US" sz="1300" b="1" kern="0" dirty="0" smtClean="0">
                  <a:solidFill>
                    <a:schemeClr val="bg1"/>
                  </a:solidFill>
                </a:rPr>
                <a:t>61%</a:t>
              </a:r>
              <a:endParaRPr lang="en-US" sz="1300" b="1" kern="0" dirty="0">
                <a:solidFill>
                  <a:schemeClr val="bg1"/>
                </a:solidFill>
              </a:endParaRPr>
            </a:p>
          </p:txBody>
        </p:sp>
      </p:grpSp>
      <p:sp>
        <p:nvSpPr>
          <p:cNvPr id="59"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61" name="TextBox 60"/>
          <p:cNvSpPr txBox="1"/>
          <p:nvPr/>
        </p:nvSpPr>
        <p:spPr>
          <a:xfrm>
            <a:off x="10323167" y="60353"/>
            <a:ext cx="1174805"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smtClean="0">
                <a:solidFill>
                  <a:srgbClr val="FFFFFF"/>
                </a:solidFill>
              </a:rPr>
              <a:t>Omnichannel</a:t>
            </a:r>
            <a:endParaRPr lang="en-US" sz="1200" dirty="0" smtClean="0">
              <a:solidFill>
                <a:srgbClr val="FFFFFF"/>
              </a:solidFill>
            </a:endParaRPr>
          </a:p>
        </p:txBody>
      </p:sp>
      <p:grpSp>
        <p:nvGrpSpPr>
          <p:cNvPr id="62" name="Group 61"/>
          <p:cNvGrpSpPr/>
          <p:nvPr/>
        </p:nvGrpSpPr>
        <p:grpSpPr>
          <a:xfrm>
            <a:off x="202019" y="131021"/>
            <a:ext cx="1435178" cy="427981"/>
            <a:chOff x="202019" y="131021"/>
            <a:chExt cx="1435178" cy="427981"/>
          </a:xfrm>
        </p:grpSpPr>
        <p:sp>
          <p:nvSpPr>
            <p:cNvPr id="64"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65" name="flag_china"/>
            <p:cNvPicPr>
              <a:picLocks noChangeAspect="1" noChangeArrowheads="1"/>
            </p:cNvPicPr>
            <p:nvPr/>
          </p:nvPicPr>
          <p:blipFill rotWithShape="1">
            <a:blip r:embed="rId43"/>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sp>
        <p:nvSpPr>
          <p:cNvPr id="79" name="ee4pFootnotes"/>
          <p:cNvSpPr>
            <a:spLocks noChangeArrowheads="1"/>
          </p:cNvSpPr>
          <p:nvPr/>
        </p:nvSpPr>
        <p:spPr bwMode="auto">
          <a:xfrm>
            <a:off x="504268" y="6220275"/>
            <a:ext cx="6601382"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a:solidFill>
                  <a:schemeClr val="bg1">
                    <a:lumMod val="50000"/>
                  </a:schemeClr>
                </a:solidFill>
                <a:latin typeface="Trebuchet MS" panose="020B0603020202020204" pitchFamily="34" charset="0"/>
                <a:cs typeface="Arial" pitchFamily="34" charset="0"/>
              </a:rPr>
              <a:t>1. Researched Online, </a:t>
            </a:r>
            <a:r>
              <a:rPr lang="en-US" sz="1000" dirty="0" smtClean="0">
                <a:solidFill>
                  <a:schemeClr val="bg1">
                    <a:lumMod val="50000"/>
                  </a:schemeClr>
                </a:solidFill>
                <a:latin typeface="Trebuchet MS" panose="020B0603020202020204" pitchFamily="34" charset="0"/>
                <a:cs typeface="Arial" pitchFamily="34" charset="0"/>
              </a:rPr>
              <a:t>Purchased </a:t>
            </a:r>
            <a:r>
              <a:rPr lang="en-US" sz="1000" dirty="0">
                <a:solidFill>
                  <a:schemeClr val="bg1">
                    <a:lumMod val="50000"/>
                  </a:schemeClr>
                </a:solidFill>
                <a:latin typeface="Trebuchet MS" panose="020B0603020202020204" pitchFamily="34" charset="0"/>
                <a:cs typeface="Arial" pitchFamily="34" charset="0"/>
              </a:rPr>
              <a:t>Offline </a:t>
            </a:r>
            <a:endParaRPr lang="en-US" sz="1000" dirty="0" smtClean="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2</a:t>
            </a:r>
            <a:r>
              <a:rPr lang="en-US" sz="1000" dirty="0">
                <a:solidFill>
                  <a:schemeClr val="bg1">
                    <a:lumMod val="50000"/>
                  </a:schemeClr>
                </a:solidFill>
                <a:latin typeface="Trebuchet MS" panose="020B0603020202020204" pitchFamily="34" charset="0"/>
                <a:cs typeface="Arial" pitchFamily="34" charset="0"/>
              </a:rPr>
              <a:t>. Researched Offline, Purchased </a:t>
            </a:r>
            <a:r>
              <a:rPr lang="en-US" sz="1000" dirty="0" smtClean="0">
                <a:solidFill>
                  <a:schemeClr val="bg1">
                    <a:lumMod val="50000"/>
                  </a:schemeClr>
                </a:solidFill>
                <a:latin typeface="Trebuchet MS" panose="020B0603020202020204" pitchFamily="34" charset="0"/>
                <a:cs typeface="Arial" pitchFamily="34" charset="0"/>
              </a:rPr>
              <a:t>Online</a:t>
            </a:r>
            <a:endParaRPr lang="en-GB" sz="1000" dirty="0" smtClean="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GB" sz="1000" dirty="0" smtClean="0">
              <a:solidFill>
                <a:schemeClr val="bg1">
                  <a:lumMod val="50000"/>
                </a:schemeClr>
              </a:solidFill>
              <a:latin typeface="Trebuchet MS" panose="020B0603020202020204" pitchFamily="34" charset="0"/>
              <a:cs typeface="Arial" pitchFamily="34" charset="0"/>
            </a:endParaRPr>
          </a:p>
        </p:txBody>
      </p:sp>
      <p:sp>
        <p:nvSpPr>
          <p:cNvPr id="63" name="NavigationTriangle"/>
          <p:cNvSpPr/>
          <p:nvPr/>
        </p:nvSpPr>
        <p:spPr>
          <a:xfrm rot="16200000">
            <a:off x="11139734" y="-36599"/>
            <a:ext cx="1054387" cy="1097280"/>
          </a:xfrm>
          <a:prstGeom prst="triangle">
            <a:avLst>
              <a:gd name="adj" fmla="val 100000"/>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60" name="Oval 59"/>
          <p:cNvSpPr>
            <a:spLocks noChangeAspect="1"/>
          </p:cNvSpPr>
          <p:nvPr/>
        </p:nvSpPr>
        <p:spPr>
          <a:xfrm>
            <a:off x="117251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8</a:t>
            </a:r>
            <a:endParaRPr lang="en-US" sz="1200" b="1" kern="0" dirty="0">
              <a:solidFill>
                <a:schemeClr val="accent5"/>
              </a:solidFill>
            </a:endParaRPr>
          </a:p>
        </p:txBody>
      </p:sp>
    </p:spTree>
    <p:extLst>
      <p:ext uri="{BB962C8B-B14F-4D97-AF65-F5344CB8AC3E}">
        <p14:creationId xmlns:p14="http://schemas.microsoft.com/office/powerpoint/2010/main" val="855608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7725"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9" name="Rectangle 18"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GB" sz="1000" dirty="0" err="1" smtClean="0">
              <a:solidFill>
                <a:srgbClr val="FFFFFF"/>
              </a:solidFill>
              <a:latin typeface="Trebuchet MS" panose="020B0603020202020204" pitchFamily="34" charset="0"/>
              <a:sym typeface="Trebuchet MS" panose="020B0603020202020204" pitchFamily="34" charset="0"/>
            </a:endParaRPr>
          </a:p>
        </p:txBody>
      </p:sp>
      <p:sp>
        <p:nvSpPr>
          <p:cNvPr id="2" name="Title 1"/>
          <p:cNvSpPr>
            <a:spLocks noGrp="1"/>
          </p:cNvSpPr>
          <p:nvPr>
            <p:ph type="title"/>
          </p:nvPr>
        </p:nvSpPr>
        <p:spPr>
          <a:xfrm>
            <a:off x="630000" y="622800"/>
            <a:ext cx="10118329" cy="470898"/>
          </a:xfrm>
        </p:spPr>
        <p:txBody>
          <a:bodyPr/>
          <a:lstStyle/>
          <a:p>
            <a:r>
              <a:rPr lang="en-GB" dirty="0" smtClean="0"/>
              <a:t>Chinese: some brands well </a:t>
            </a:r>
            <a:r>
              <a:rPr lang="en-GB" smtClean="0"/>
              <a:t>ahead of competition</a:t>
            </a:r>
            <a:endParaRPr lang="en-GB" dirty="0"/>
          </a:p>
        </p:txBody>
      </p:sp>
      <p:sp>
        <p:nvSpPr>
          <p:cNvPr id="29" name="IllustrativeStamp"/>
          <p:cNvSpPr/>
          <p:nvPr/>
        </p:nvSpPr>
        <p:spPr>
          <a:xfrm>
            <a:off x="8897938" y="1432179"/>
            <a:ext cx="2630989" cy="191773"/>
          </a:xfrm>
          <a:prstGeom prst="rect">
            <a:avLst/>
          </a:prstGeom>
          <a:solidFill>
            <a:schemeClr val="tx2"/>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r>
              <a:rPr lang="en-GB" sz="1200" dirty="0" smtClean="0">
                <a:solidFill>
                  <a:schemeClr val="bg1"/>
                </a:solidFill>
              </a:rPr>
              <a:t>~25 brands included in the analysis</a:t>
            </a:r>
            <a:r>
              <a:rPr lang="en-GB" sz="1200" baseline="30000" dirty="0" smtClean="0">
                <a:solidFill>
                  <a:schemeClr val="bg1"/>
                </a:solidFill>
              </a:rPr>
              <a:t>1</a:t>
            </a:r>
            <a:r>
              <a:rPr lang="en-GB" sz="1200" dirty="0" smtClean="0">
                <a:solidFill>
                  <a:schemeClr val="bg1"/>
                </a:solidFill>
              </a:rPr>
              <a:t> </a:t>
            </a:r>
            <a:endParaRPr lang="en-GB" sz="1200" dirty="0">
              <a:solidFill>
                <a:schemeClr val="bg1"/>
              </a:solidFill>
            </a:endParaRPr>
          </a:p>
        </p:txBody>
      </p:sp>
      <p:grpSp>
        <p:nvGrpSpPr>
          <p:cNvPr id="22" name="Group 21"/>
          <p:cNvGrpSpPr/>
          <p:nvPr/>
        </p:nvGrpSpPr>
        <p:grpSpPr>
          <a:xfrm>
            <a:off x="202019" y="131021"/>
            <a:ext cx="1435178" cy="427981"/>
            <a:chOff x="202019" y="131021"/>
            <a:chExt cx="1435178" cy="427981"/>
          </a:xfrm>
        </p:grpSpPr>
        <p:sp>
          <p:nvSpPr>
            <p:cNvPr id="23" name="ColumnHeader"/>
            <p:cNvSpPr>
              <a:spLocks noChangeArrowheads="1"/>
            </p:cNvSpPr>
            <p:nvPr/>
          </p:nvSpPr>
          <p:spPr bwMode="gray">
            <a:xfrm rot="10800000" flipV="1">
              <a:off x="365342" y="229152"/>
              <a:ext cx="1271855"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China</a:t>
              </a:r>
              <a:endParaRPr lang="en-US" sz="1600" b="1" dirty="0">
                <a:solidFill>
                  <a:srgbClr val="575757"/>
                </a:solidFill>
                <a:latin typeface="Trebuchet MS" panose="020B0603020202020204" pitchFamily="34" charset="0"/>
                <a:cs typeface="Arial" pitchFamily="34" charset="0"/>
              </a:endParaRPr>
            </a:p>
          </p:txBody>
        </p:sp>
        <p:pic>
          <p:nvPicPr>
            <p:cNvPr id="24" name="flag_china"/>
            <p:cNvPicPr>
              <a:picLocks noChangeAspect="1" noChangeArrowheads="1"/>
            </p:cNvPicPr>
            <p:nvPr/>
          </p:nvPicPr>
          <p:blipFill rotWithShape="1">
            <a:blip r:embed="rId8"/>
            <a:srcRect l="957" t="716" r="32419" b="-716"/>
            <a:stretch/>
          </p:blipFill>
          <p:spPr bwMode="auto">
            <a:xfrm>
              <a:off x="202019" y="131021"/>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grpSp>
      <p:sp>
        <p:nvSpPr>
          <p:cNvPr id="31" name="ee4pFootnotes"/>
          <p:cNvSpPr>
            <a:spLocks noChangeArrowheads="1"/>
          </p:cNvSpPr>
          <p:nvPr/>
        </p:nvSpPr>
        <p:spPr bwMode="auto">
          <a:xfrm>
            <a:off x="629999" y="6099306"/>
            <a:ext cx="7182000"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a:solidFill>
                  <a:schemeClr val="bg1">
                    <a:lumMod val="50000"/>
                  </a:schemeClr>
                </a:solidFill>
                <a:latin typeface="Trebuchet MS" panose="020B0603020202020204" pitchFamily="34" charset="0"/>
                <a:cs typeface="Arial" pitchFamily="34" charset="0"/>
              </a:rPr>
              <a:t>1. Chosen brands with at least 5</a:t>
            </a:r>
            <a:r>
              <a:rPr lang="en-US" sz="1000" dirty="0" smtClean="0">
                <a:solidFill>
                  <a:schemeClr val="bg1">
                    <a:lumMod val="50000"/>
                  </a:schemeClr>
                </a:solidFill>
                <a:latin typeface="Trebuchet MS" panose="020B0603020202020204" pitchFamily="34" charset="0"/>
                <a:cs typeface="Arial" pitchFamily="34" charset="0"/>
              </a:rPr>
              <a:t> </a:t>
            </a:r>
            <a:r>
              <a:rPr lang="en-US" sz="1000" dirty="0">
                <a:solidFill>
                  <a:schemeClr val="bg1">
                    <a:lumMod val="50000"/>
                  </a:schemeClr>
                </a:solidFill>
                <a:latin typeface="Trebuchet MS" panose="020B0603020202020204" pitchFamily="34" charset="0"/>
                <a:cs typeface="Arial" pitchFamily="34" charset="0"/>
              </a:rPr>
              <a:t>respondents per brand </a:t>
            </a:r>
          </a:p>
          <a:p>
            <a:r>
              <a:rPr lang="en-US" sz="1000" dirty="0" smtClean="0">
                <a:solidFill>
                  <a:schemeClr val="bg1">
                    <a:lumMod val="50000"/>
                  </a:schemeClr>
                </a:solidFill>
                <a:latin typeface="Trebuchet MS" panose="020B0603020202020204" pitchFamily="34" charset="0"/>
                <a:cs typeface="Arial" pitchFamily="34" charset="0"/>
              </a:rPr>
              <a:t>Note</a:t>
            </a:r>
            <a:r>
              <a:rPr lang="en-US" sz="1000" dirty="0">
                <a:solidFill>
                  <a:schemeClr val="bg1">
                    <a:lumMod val="50000"/>
                  </a:schemeClr>
                </a:solidFill>
                <a:latin typeface="Trebuchet MS" panose="020B0603020202020204" pitchFamily="34" charset="0"/>
                <a:cs typeface="Arial" pitchFamily="34" charset="0"/>
              </a:rPr>
              <a:t>: Satisfaction Index = % respondents who will increase their spend - % respondents who will reduce their </a:t>
            </a:r>
            <a:r>
              <a:rPr lang="en-US" sz="1000" dirty="0" smtClean="0">
                <a:solidFill>
                  <a:schemeClr val="bg1">
                    <a:lumMod val="50000"/>
                  </a:schemeClr>
                </a:solidFill>
                <a:latin typeface="Trebuchet MS" panose="020B0603020202020204" pitchFamily="34" charset="0"/>
                <a:cs typeface="Arial" pitchFamily="34" charset="0"/>
              </a:rPr>
              <a:t>spend</a:t>
            </a:r>
            <a:endParaRPr lang="en-GB" sz="1000" dirty="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GB" sz="1000" dirty="0">
              <a:solidFill>
                <a:schemeClr val="bg1">
                  <a:lumMod val="50000"/>
                </a:schemeClr>
              </a:solidFill>
              <a:latin typeface="Trebuchet MS" panose="020B0603020202020204" pitchFamily="34" charset="0"/>
              <a:cs typeface="Arial" pitchFamily="34" charset="0"/>
            </a:endParaRPr>
          </a:p>
        </p:txBody>
      </p:sp>
      <p:grpSp>
        <p:nvGrpSpPr>
          <p:cNvPr id="33" name="Group 32"/>
          <p:cNvGrpSpPr/>
          <p:nvPr/>
        </p:nvGrpSpPr>
        <p:grpSpPr>
          <a:xfrm>
            <a:off x="1393825" y="1877850"/>
            <a:ext cx="9495235" cy="504000"/>
            <a:chOff x="2916866" y="1933750"/>
            <a:chExt cx="7616901" cy="504000"/>
          </a:xfrm>
        </p:grpSpPr>
        <p:sp>
          <p:nvSpPr>
            <p:cNvPr id="34" name="Rettangolo 36"/>
            <p:cNvSpPr>
              <a:spLocks noChangeArrowheads="1"/>
            </p:cNvSpPr>
            <p:nvPr/>
          </p:nvSpPr>
          <p:spPr bwMode="auto">
            <a:xfrm>
              <a:off x="3193132" y="1933750"/>
              <a:ext cx="7340635" cy="504000"/>
            </a:xfrm>
            <a:prstGeom prst="rect">
              <a:avLst/>
            </a:prstGeom>
            <a:noFill/>
            <a:ln w="9525">
              <a:solidFill>
                <a:schemeClr val="bg2">
                  <a:lumMod val="75000"/>
                </a:schemeClr>
              </a:solidFill>
              <a:prstDash val="dash"/>
              <a:miter lim="800000"/>
              <a:headEnd/>
              <a:tailEnd/>
            </a:ln>
          </p:spPr>
          <p:txBody>
            <a:bodyPr wrap="square" anchor="ctr" anchorCtr="0">
              <a:noAutofit/>
            </a:bodyPr>
            <a:lstStyle/>
            <a:p>
              <a:pPr algn="ctr"/>
              <a:r>
                <a:rPr lang="en-US" sz="1400" i="1" dirty="0"/>
                <a:t>“Is there a brand on which you have reduced / you will reduce your luxury spending? </a:t>
              </a:r>
              <a:endParaRPr lang="en-US" sz="1400" i="1" dirty="0" smtClean="0"/>
            </a:p>
            <a:p>
              <a:pPr algn="ctr"/>
              <a:r>
                <a:rPr lang="en-US" sz="1400" i="1" dirty="0" smtClean="0"/>
                <a:t>Is </a:t>
              </a:r>
              <a:r>
                <a:rPr lang="en-US" sz="1400" i="1" dirty="0"/>
                <a:t>there a brand on which you have increased / you will increase your luxury spending?”</a:t>
              </a:r>
            </a:p>
          </p:txBody>
        </p:sp>
        <p:sp>
          <p:nvSpPr>
            <p:cNvPr id="35" name="Rettangolo 36"/>
            <p:cNvSpPr>
              <a:spLocks noChangeAspect="1" noChangeArrowheads="1"/>
            </p:cNvSpPr>
            <p:nvPr/>
          </p:nvSpPr>
          <p:spPr bwMode="auto">
            <a:xfrm>
              <a:off x="2916866" y="1944506"/>
              <a:ext cx="252761" cy="489671"/>
            </a:xfrm>
            <a:prstGeom prst="rect">
              <a:avLst/>
            </a:prstGeom>
            <a:solidFill>
              <a:schemeClr val="tx2"/>
            </a:solidFill>
            <a:ln w="9525">
              <a:noFill/>
              <a:miter lim="800000"/>
              <a:headEnd/>
              <a:tailEnd/>
            </a:ln>
          </p:spPr>
          <p:txBody>
            <a:bodyPr wrap="square">
              <a:spAutoFit/>
            </a:bodyPr>
            <a:lstStyle/>
            <a:p>
              <a:pPr algn="ctr">
                <a:spcBef>
                  <a:spcPct val="50000"/>
                </a:spcBef>
              </a:pPr>
              <a:endParaRPr lang="en-US" sz="1600" b="1" i="1" dirty="0">
                <a:solidFill>
                  <a:srgbClr val="575757"/>
                </a:solidFill>
                <a:cs typeface="Arial" pitchFamily="34" charset="0"/>
              </a:endParaRPr>
            </a:p>
          </p:txBody>
        </p:sp>
        <p:sp>
          <p:nvSpPr>
            <p:cNvPr id="36" name="Freeform 37"/>
            <p:cNvSpPr>
              <a:spLocks noEditPoints="1"/>
            </p:cNvSpPr>
            <p:nvPr/>
          </p:nvSpPr>
          <p:spPr bwMode="auto">
            <a:xfrm>
              <a:off x="2976729" y="2052226"/>
              <a:ext cx="112349" cy="295581"/>
            </a:xfrm>
            <a:custGeom>
              <a:avLst/>
              <a:gdLst>
                <a:gd name="T0" fmla="*/ 178 w 394"/>
                <a:gd name="T1" fmla="*/ 880 h 880"/>
                <a:gd name="T2" fmla="*/ 106 w 394"/>
                <a:gd name="T3" fmla="*/ 850 h 880"/>
                <a:gd name="T4" fmla="*/ 76 w 394"/>
                <a:gd name="T5" fmla="*/ 778 h 880"/>
                <a:gd name="T6" fmla="*/ 106 w 394"/>
                <a:gd name="T7" fmla="*/ 706 h 880"/>
                <a:gd name="T8" fmla="*/ 178 w 394"/>
                <a:gd name="T9" fmla="*/ 676 h 880"/>
                <a:gd name="T10" fmla="*/ 250 w 394"/>
                <a:gd name="T11" fmla="*/ 706 h 880"/>
                <a:gd name="T12" fmla="*/ 280 w 394"/>
                <a:gd name="T13" fmla="*/ 778 h 880"/>
                <a:gd name="T14" fmla="*/ 250 w 394"/>
                <a:gd name="T15" fmla="*/ 850 h 880"/>
                <a:gd name="T16" fmla="*/ 178 w 394"/>
                <a:gd name="T17" fmla="*/ 880 h 880"/>
                <a:gd name="T18" fmla="*/ 228 w 394"/>
                <a:gd name="T19" fmla="*/ 605 h 880"/>
                <a:gd name="T20" fmla="*/ 223 w 394"/>
                <a:gd name="T21" fmla="*/ 578 h 880"/>
                <a:gd name="T22" fmla="*/ 216 w 394"/>
                <a:gd name="T23" fmla="*/ 535 h 880"/>
                <a:gd name="T24" fmla="*/ 257 w 394"/>
                <a:gd name="T25" fmla="*/ 422 h 880"/>
                <a:gd name="T26" fmla="*/ 333 w 394"/>
                <a:gd name="T27" fmla="*/ 341 h 880"/>
                <a:gd name="T28" fmla="*/ 379 w 394"/>
                <a:gd name="T29" fmla="*/ 268 h 880"/>
                <a:gd name="T30" fmla="*/ 394 w 394"/>
                <a:gd name="T31" fmla="*/ 187 h 880"/>
                <a:gd name="T32" fmla="*/ 334 w 394"/>
                <a:gd name="T33" fmla="*/ 50 h 880"/>
                <a:gd name="T34" fmla="*/ 187 w 394"/>
                <a:gd name="T35" fmla="*/ 0 h 880"/>
                <a:gd name="T36" fmla="*/ 14 w 394"/>
                <a:gd name="T37" fmla="*/ 49 h 880"/>
                <a:gd name="T38" fmla="*/ 0 w 394"/>
                <a:gd name="T39" fmla="*/ 61 h 880"/>
                <a:gd name="T40" fmla="*/ 61 w 394"/>
                <a:gd name="T41" fmla="*/ 180 h 880"/>
                <a:gd name="T42" fmla="*/ 83 w 394"/>
                <a:gd name="T43" fmla="*/ 158 h 880"/>
                <a:gd name="T44" fmla="*/ 161 w 394"/>
                <a:gd name="T45" fmla="*/ 126 h 880"/>
                <a:gd name="T46" fmla="*/ 231 w 394"/>
                <a:gd name="T47" fmla="*/ 144 h 880"/>
                <a:gd name="T48" fmla="*/ 250 w 394"/>
                <a:gd name="T49" fmla="*/ 196 h 880"/>
                <a:gd name="T50" fmla="*/ 237 w 394"/>
                <a:gd name="T51" fmla="*/ 242 h 880"/>
                <a:gd name="T52" fmla="*/ 173 w 394"/>
                <a:gd name="T53" fmla="*/ 323 h 880"/>
                <a:gd name="T54" fmla="*/ 105 w 394"/>
                <a:gd name="T55" fmla="*/ 425 h 880"/>
                <a:gd name="T56" fmla="*/ 90 w 394"/>
                <a:gd name="T57" fmla="*/ 510 h 880"/>
                <a:gd name="T58" fmla="*/ 109 w 394"/>
                <a:gd name="T59" fmla="*/ 590 h 880"/>
                <a:gd name="T60" fmla="*/ 115 w 394"/>
                <a:gd name="T61" fmla="*/ 605 h 880"/>
                <a:gd name="T62" fmla="*/ 228 w 394"/>
                <a:gd name="T63" fmla="*/ 60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 h="880">
                  <a:moveTo>
                    <a:pt x="178" y="880"/>
                  </a:moveTo>
                  <a:cubicBezTo>
                    <a:pt x="150" y="880"/>
                    <a:pt x="126" y="870"/>
                    <a:pt x="106" y="850"/>
                  </a:cubicBezTo>
                  <a:cubicBezTo>
                    <a:pt x="86" y="830"/>
                    <a:pt x="76" y="806"/>
                    <a:pt x="76" y="778"/>
                  </a:cubicBezTo>
                  <a:cubicBezTo>
                    <a:pt x="76" y="750"/>
                    <a:pt x="87" y="725"/>
                    <a:pt x="106" y="706"/>
                  </a:cubicBezTo>
                  <a:cubicBezTo>
                    <a:pt x="126" y="686"/>
                    <a:pt x="150" y="676"/>
                    <a:pt x="178" y="676"/>
                  </a:cubicBezTo>
                  <a:cubicBezTo>
                    <a:pt x="206" y="676"/>
                    <a:pt x="230" y="686"/>
                    <a:pt x="250" y="706"/>
                  </a:cubicBezTo>
                  <a:cubicBezTo>
                    <a:pt x="270" y="725"/>
                    <a:pt x="280" y="750"/>
                    <a:pt x="280" y="778"/>
                  </a:cubicBezTo>
                  <a:cubicBezTo>
                    <a:pt x="280" y="806"/>
                    <a:pt x="270" y="830"/>
                    <a:pt x="250" y="850"/>
                  </a:cubicBezTo>
                  <a:cubicBezTo>
                    <a:pt x="231" y="870"/>
                    <a:pt x="206" y="880"/>
                    <a:pt x="178" y="880"/>
                  </a:cubicBezTo>
                  <a:close/>
                  <a:moveTo>
                    <a:pt x="228" y="605"/>
                  </a:moveTo>
                  <a:cubicBezTo>
                    <a:pt x="223" y="578"/>
                    <a:pt x="223" y="578"/>
                    <a:pt x="223" y="578"/>
                  </a:cubicBezTo>
                  <a:cubicBezTo>
                    <a:pt x="216" y="547"/>
                    <a:pt x="216" y="537"/>
                    <a:pt x="216" y="535"/>
                  </a:cubicBezTo>
                  <a:cubicBezTo>
                    <a:pt x="216" y="493"/>
                    <a:pt x="229" y="456"/>
                    <a:pt x="257" y="422"/>
                  </a:cubicBezTo>
                  <a:cubicBezTo>
                    <a:pt x="333" y="341"/>
                    <a:pt x="333" y="341"/>
                    <a:pt x="333" y="341"/>
                  </a:cubicBezTo>
                  <a:cubicBezTo>
                    <a:pt x="354" y="319"/>
                    <a:pt x="369" y="294"/>
                    <a:pt x="379" y="268"/>
                  </a:cubicBezTo>
                  <a:cubicBezTo>
                    <a:pt x="389" y="243"/>
                    <a:pt x="394" y="215"/>
                    <a:pt x="394" y="187"/>
                  </a:cubicBezTo>
                  <a:cubicBezTo>
                    <a:pt x="394" y="131"/>
                    <a:pt x="374" y="85"/>
                    <a:pt x="334" y="50"/>
                  </a:cubicBezTo>
                  <a:cubicBezTo>
                    <a:pt x="295" y="17"/>
                    <a:pt x="245" y="0"/>
                    <a:pt x="187" y="0"/>
                  </a:cubicBezTo>
                  <a:cubicBezTo>
                    <a:pt x="112" y="0"/>
                    <a:pt x="54" y="16"/>
                    <a:pt x="14" y="49"/>
                  </a:cubicBezTo>
                  <a:cubicBezTo>
                    <a:pt x="0" y="61"/>
                    <a:pt x="0" y="61"/>
                    <a:pt x="0" y="61"/>
                  </a:cubicBezTo>
                  <a:cubicBezTo>
                    <a:pt x="61" y="180"/>
                    <a:pt x="61" y="180"/>
                    <a:pt x="61" y="180"/>
                  </a:cubicBezTo>
                  <a:cubicBezTo>
                    <a:pt x="83" y="158"/>
                    <a:pt x="83" y="158"/>
                    <a:pt x="83" y="158"/>
                  </a:cubicBezTo>
                  <a:cubicBezTo>
                    <a:pt x="105" y="137"/>
                    <a:pt x="131" y="126"/>
                    <a:pt x="161" y="126"/>
                  </a:cubicBezTo>
                  <a:cubicBezTo>
                    <a:pt x="193" y="126"/>
                    <a:pt x="216" y="132"/>
                    <a:pt x="231" y="144"/>
                  </a:cubicBezTo>
                  <a:cubicBezTo>
                    <a:pt x="244" y="155"/>
                    <a:pt x="250" y="172"/>
                    <a:pt x="250" y="196"/>
                  </a:cubicBezTo>
                  <a:cubicBezTo>
                    <a:pt x="250" y="211"/>
                    <a:pt x="246" y="226"/>
                    <a:pt x="237" y="242"/>
                  </a:cubicBezTo>
                  <a:cubicBezTo>
                    <a:pt x="226" y="261"/>
                    <a:pt x="205" y="288"/>
                    <a:pt x="173" y="323"/>
                  </a:cubicBezTo>
                  <a:cubicBezTo>
                    <a:pt x="138" y="362"/>
                    <a:pt x="116" y="396"/>
                    <a:pt x="105" y="425"/>
                  </a:cubicBezTo>
                  <a:cubicBezTo>
                    <a:pt x="95" y="454"/>
                    <a:pt x="90" y="483"/>
                    <a:pt x="90" y="510"/>
                  </a:cubicBezTo>
                  <a:cubicBezTo>
                    <a:pt x="90" y="528"/>
                    <a:pt x="96" y="554"/>
                    <a:pt x="109" y="590"/>
                  </a:cubicBezTo>
                  <a:cubicBezTo>
                    <a:pt x="115" y="605"/>
                    <a:pt x="115" y="605"/>
                    <a:pt x="115" y="605"/>
                  </a:cubicBezTo>
                  <a:lnTo>
                    <a:pt x="228" y="60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graphicFrame>
        <p:nvGraphicFramePr>
          <p:cNvPr id="30" name="Object 29"/>
          <p:cNvGraphicFramePr>
            <a:graphicFrameLocks noChangeAspect="1"/>
          </p:cNvGraphicFramePr>
          <p:nvPr>
            <p:custDataLst>
              <p:tags r:id="rId4"/>
            </p:custDataLst>
            <p:extLst/>
          </p:nvPr>
        </p:nvGraphicFramePr>
        <p:xfrm>
          <a:off x="1409700" y="3175000"/>
          <a:ext cx="10363200" cy="1295539"/>
        </p:xfrm>
        <a:graphic>
          <a:graphicData uri="http://schemas.openxmlformats.org/presentationml/2006/ole">
            <mc:AlternateContent xmlns:mc="http://schemas.openxmlformats.org/markup-compatibility/2006">
              <mc:Choice xmlns:v="urn:schemas-microsoft-com:vml" Requires="v">
                <p:oleObj spid="_x0000_s1267726" name="Chart" r:id="rId9" imgW="10363200" imgH="1295539" progId="MSGraph.Chart.8">
                  <p:embed followColorScheme="full"/>
                </p:oleObj>
              </mc:Choice>
              <mc:Fallback>
                <p:oleObj name="Chart" r:id="rId9" imgW="10363200" imgH="1295539" progId="MSGraph.Chart.8">
                  <p:embed followColorScheme="full"/>
                  <p:pic>
                    <p:nvPicPr>
                      <p:cNvPr id="0" name=""/>
                      <p:cNvPicPr>
                        <a:picLocks noChangeAspect="1" noChangeArrowheads="1"/>
                      </p:cNvPicPr>
                      <p:nvPr/>
                    </p:nvPicPr>
                    <p:blipFill>
                      <a:blip r:embed="rId10"/>
                      <a:srcRect/>
                      <a:stretch>
                        <a:fillRect/>
                      </a:stretch>
                    </p:blipFill>
                    <p:spPr bwMode="auto">
                      <a:xfrm>
                        <a:off x="1409700" y="3175000"/>
                        <a:ext cx="10363200" cy="12955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8" name="Group 37"/>
          <p:cNvGrpSpPr/>
          <p:nvPr/>
        </p:nvGrpSpPr>
        <p:grpSpPr>
          <a:xfrm>
            <a:off x="1520825" y="2600325"/>
            <a:ext cx="592534" cy="591378"/>
            <a:chOff x="5867624" y="3200400"/>
            <a:chExt cx="456753" cy="457200"/>
          </a:xfrm>
        </p:grpSpPr>
        <p:sp>
          <p:nvSpPr>
            <p:cNvPr id="39" name="AutoShape 3"/>
            <p:cNvSpPr>
              <a:spLocks noChangeAspect="1" noChangeArrowheads="1" noTextEdit="1"/>
            </p:cNvSpPr>
            <p:nvPr/>
          </p:nvSpPr>
          <p:spPr bwMode="auto">
            <a:xfrm>
              <a:off x="5867624" y="3200400"/>
              <a:ext cx="45675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40" name="Group 39"/>
            <p:cNvGrpSpPr/>
            <p:nvPr/>
          </p:nvGrpSpPr>
          <p:grpSpPr>
            <a:xfrm>
              <a:off x="5894263" y="3227886"/>
              <a:ext cx="403076" cy="402336"/>
              <a:chOff x="5894263" y="3227886"/>
              <a:chExt cx="403076" cy="402336"/>
            </a:xfrm>
          </p:grpSpPr>
          <p:sp>
            <p:nvSpPr>
              <p:cNvPr id="41" name="Freeform 40"/>
              <p:cNvSpPr>
                <a:spLocks noEditPoints="1"/>
              </p:cNvSpPr>
              <p:nvPr/>
            </p:nvSpPr>
            <p:spPr bwMode="auto">
              <a:xfrm>
                <a:off x="5935718" y="3268601"/>
                <a:ext cx="320906" cy="320906"/>
              </a:xfrm>
              <a:custGeom>
                <a:avLst/>
                <a:gdLst>
                  <a:gd name="T0" fmla="*/ 835 w 1670"/>
                  <a:gd name="T1" fmla="*/ 0 h 1671"/>
                  <a:gd name="T2" fmla="*/ 0 w 1670"/>
                  <a:gd name="T3" fmla="*/ 835 h 1671"/>
                  <a:gd name="T4" fmla="*/ 835 w 1670"/>
                  <a:gd name="T5" fmla="*/ 1671 h 1671"/>
                  <a:gd name="T6" fmla="*/ 1670 w 1670"/>
                  <a:gd name="T7" fmla="*/ 835 h 1671"/>
                  <a:gd name="T8" fmla="*/ 835 w 1670"/>
                  <a:gd name="T9" fmla="*/ 0 h 1671"/>
                  <a:gd name="T10" fmla="*/ 1127 w 1670"/>
                  <a:gd name="T11" fmla="*/ 412 h 1671"/>
                  <a:gd name="T12" fmla="*/ 1245 w 1670"/>
                  <a:gd name="T13" fmla="*/ 531 h 1671"/>
                  <a:gd name="T14" fmla="*/ 1127 w 1670"/>
                  <a:gd name="T15" fmla="*/ 649 h 1671"/>
                  <a:gd name="T16" fmla="*/ 1008 w 1670"/>
                  <a:gd name="T17" fmla="*/ 531 h 1671"/>
                  <a:gd name="T18" fmla="*/ 1127 w 1670"/>
                  <a:gd name="T19" fmla="*/ 412 h 1671"/>
                  <a:gd name="T20" fmla="*/ 540 w 1670"/>
                  <a:gd name="T21" fmla="*/ 412 h 1671"/>
                  <a:gd name="T22" fmla="*/ 659 w 1670"/>
                  <a:gd name="T23" fmla="*/ 531 h 1671"/>
                  <a:gd name="T24" fmla="*/ 540 w 1670"/>
                  <a:gd name="T25" fmla="*/ 649 h 1671"/>
                  <a:gd name="T26" fmla="*/ 421 w 1670"/>
                  <a:gd name="T27" fmla="*/ 531 h 1671"/>
                  <a:gd name="T28" fmla="*/ 540 w 1670"/>
                  <a:gd name="T29" fmla="*/ 412 h 1671"/>
                  <a:gd name="T30" fmla="*/ 1356 w 1670"/>
                  <a:gd name="T31" fmla="*/ 1061 h 1671"/>
                  <a:gd name="T32" fmla="*/ 1352 w 1670"/>
                  <a:gd name="T33" fmla="*/ 1066 h 1671"/>
                  <a:gd name="T34" fmla="*/ 832 w 1670"/>
                  <a:gd name="T35" fmla="*/ 1317 h 1671"/>
                  <a:gd name="T36" fmla="*/ 829 w 1670"/>
                  <a:gd name="T37" fmla="*/ 1317 h 1671"/>
                  <a:gd name="T38" fmla="*/ 310 w 1670"/>
                  <a:gd name="T39" fmla="*/ 1067 h 1671"/>
                  <a:gd name="T40" fmla="*/ 305 w 1670"/>
                  <a:gd name="T41" fmla="*/ 1061 h 1671"/>
                  <a:gd name="T42" fmla="*/ 312 w 1670"/>
                  <a:gd name="T43" fmla="*/ 983 h 1671"/>
                  <a:gd name="T44" fmla="*/ 348 w 1670"/>
                  <a:gd name="T45" fmla="*/ 970 h 1671"/>
                  <a:gd name="T46" fmla="*/ 390 w 1670"/>
                  <a:gd name="T47" fmla="*/ 990 h 1671"/>
                  <a:gd name="T48" fmla="*/ 396 w 1670"/>
                  <a:gd name="T49" fmla="*/ 997 h 1671"/>
                  <a:gd name="T50" fmla="*/ 829 w 1670"/>
                  <a:gd name="T51" fmla="*/ 1206 h 1671"/>
                  <a:gd name="T52" fmla="*/ 832 w 1670"/>
                  <a:gd name="T53" fmla="*/ 1206 h 1671"/>
                  <a:gd name="T54" fmla="*/ 1266 w 1670"/>
                  <a:gd name="T55" fmla="*/ 997 h 1671"/>
                  <a:gd name="T56" fmla="*/ 1271 w 1670"/>
                  <a:gd name="T57" fmla="*/ 990 h 1671"/>
                  <a:gd name="T58" fmla="*/ 1314 w 1670"/>
                  <a:gd name="T59" fmla="*/ 970 h 1671"/>
                  <a:gd name="T60" fmla="*/ 1349 w 1670"/>
                  <a:gd name="T61" fmla="*/ 983 h 1671"/>
                  <a:gd name="T62" fmla="*/ 1356 w 1670"/>
                  <a:gd name="T63" fmla="*/ 106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0" h="1671">
                    <a:moveTo>
                      <a:pt x="835" y="0"/>
                    </a:moveTo>
                    <a:cubicBezTo>
                      <a:pt x="374" y="0"/>
                      <a:pt x="0" y="374"/>
                      <a:pt x="0" y="835"/>
                    </a:cubicBezTo>
                    <a:cubicBezTo>
                      <a:pt x="0" y="1297"/>
                      <a:pt x="374" y="1671"/>
                      <a:pt x="835" y="1671"/>
                    </a:cubicBezTo>
                    <a:cubicBezTo>
                      <a:pt x="1296" y="1671"/>
                      <a:pt x="1670" y="1297"/>
                      <a:pt x="1670" y="835"/>
                    </a:cubicBezTo>
                    <a:cubicBezTo>
                      <a:pt x="1670" y="374"/>
                      <a:pt x="1296" y="0"/>
                      <a:pt x="835" y="0"/>
                    </a:cubicBezTo>
                    <a:close/>
                    <a:moveTo>
                      <a:pt x="1127" y="412"/>
                    </a:moveTo>
                    <a:cubicBezTo>
                      <a:pt x="1192" y="412"/>
                      <a:pt x="1245" y="465"/>
                      <a:pt x="1245" y="531"/>
                    </a:cubicBezTo>
                    <a:cubicBezTo>
                      <a:pt x="1245" y="596"/>
                      <a:pt x="1192" y="649"/>
                      <a:pt x="1127" y="649"/>
                    </a:cubicBezTo>
                    <a:cubicBezTo>
                      <a:pt x="1061" y="649"/>
                      <a:pt x="1008" y="596"/>
                      <a:pt x="1008" y="531"/>
                    </a:cubicBezTo>
                    <a:cubicBezTo>
                      <a:pt x="1008" y="465"/>
                      <a:pt x="1061" y="412"/>
                      <a:pt x="1127" y="412"/>
                    </a:cubicBezTo>
                    <a:close/>
                    <a:moveTo>
                      <a:pt x="540" y="412"/>
                    </a:moveTo>
                    <a:cubicBezTo>
                      <a:pt x="606" y="412"/>
                      <a:pt x="659" y="465"/>
                      <a:pt x="659" y="531"/>
                    </a:cubicBezTo>
                    <a:cubicBezTo>
                      <a:pt x="659" y="596"/>
                      <a:pt x="606" y="649"/>
                      <a:pt x="540" y="649"/>
                    </a:cubicBezTo>
                    <a:cubicBezTo>
                      <a:pt x="474" y="649"/>
                      <a:pt x="421" y="596"/>
                      <a:pt x="421" y="531"/>
                    </a:cubicBezTo>
                    <a:cubicBezTo>
                      <a:pt x="421" y="465"/>
                      <a:pt x="474" y="412"/>
                      <a:pt x="540" y="412"/>
                    </a:cubicBezTo>
                    <a:close/>
                    <a:moveTo>
                      <a:pt x="1356" y="1061"/>
                    </a:moveTo>
                    <a:cubicBezTo>
                      <a:pt x="1352" y="1066"/>
                      <a:pt x="1352" y="1066"/>
                      <a:pt x="1352" y="1066"/>
                    </a:cubicBezTo>
                    <a:cubicBezTo>
                      <a:pt x="1185" y="1273"/>
                      <a:pt x="977" y="1317"/>
                      <a:pt x="832" y="1317"/>
                    </a:cubicBezTo>
                    <a:cubicBezTo>
                      <a:pt x="829" y="1317"/>
                      <a:pt x="829" y="1317"/>
                      <a:pt x="829" y="1317"/>
                    </a:cubicBezTo>
                    <a:cubicBezTo>
                      <a:pt x="684" y="1317"/>
                      <a:pt x="477" y="1273"/>
                      <a:pt x="310" y="1067"/>
                    </a:cubicBezTo>
                    <a:cubicBezTo>
                      <a:pt x="305" y="1061"/>
                      <a:pt x="305" y="1061"/>
                      <a:pt x="305" y="1061"/>
                    </a:cubicBezTo>
                    <a:cubicBezTo>
                      <a:pt x="286" y="1038"/>
                      <a:pt x="289" y="1003"/>
                      <a:pt x="312" y="983"/>
                    </a:cubicBezTo>
                    <a:cubicBezTo>
                      <a:pt x="322" y="975"/>
                      <a:pt x="335" y="970"/>
                      <a:pt x="348" y="970"/>
                    </a:cubicBezTo>
                    <a:cubicBezTo>
                      <a:pt x="363" y="970"/>
                      <a:pt x="379" y="977"/>
                      <a:pt x="390" y="990"/>
                    </a:cubicBezTo>
                    <a:cubicBezTo>
                      <a:pt x="391" y="992"/>
                      <a:pt x="393" y="994"/>
                      <a:pt x="396" y="997"/>
                    </a:cubicBezTo>
                    <a:cubicBezTo>
                      <a:pt x="535" y="1170"/>
                      <a:pt x="709" y="1206"/>
                      <a:pt x="829" y="1206"/>
                    </a:cubicBezTo>
                    <a:cubicBezTo>
                      <a:pt x="832" y="1206"/>
                      <a:pt x="832" y="1206"/>
                      <a:pt x="832" y="1206"/>
                    </a:cubicBezTo>
                    <a:cubicBezTo>
                      <a:pt x="953" y="1206"/>
                      <a:pt x="1126" y="1170"/>
                      <a:pt x="1266" y="997"/>
                    </a:cubicBezTo>
                    <a:cubicBezTo>
                      <a:pt x="1268" y="994"/>
                      <a:pt x="1270" y="992"/>
                      <a:pt x="1271" y="990"/>
                    </a:cubicBezTo>
                    <a:cubicBezTo>
                      <a:pt x="1282" y="977"/>
                      <a:pt x="1298" y="970"/>
                      <a:pt x="1314" y="970"/>
                    </a:cubicBezTo>
                    <a:cubicBezTo>
                      <a:pt x="1326" y="970"/>
                      <a:pt x="1339" y="975"/>
                      <a:pt x="1349" y="983"/>
                    </a:cubicBezTo>
                    <a:cubicBezTo>
                      <a:pt x="1373" y="1003"/>
                      <a:pt x="1376" y="1038"/>
                      <a:pt x="1356" y="106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42" name="Freeform 41"/>
              <p:cNvSpPr>
                <a:spLocks noEditPoints="1"/>
              </p:cNvSpPr>
              <p:nvPr/>
            </p:nvSpPr>
            <p:spPr bwMode="auto">
              <a:xfrm>
                <a:off x="5894263" y="3227886"/>
                <a:ext cx="403076" cy="402336"/>
              </a:xfrm>
              <a:custGeom>
                <a:avLst/>
                <a:gdLst>
                  <a:gd name="T0" fmla="*/ 1049 w 2097"/>
                  <a:gd name="T1" fmla="*/ 0 h 2096"/>
                  <a:gd name="T2" fmla="*/ 0 w 2097"/>
                  <a:gd name="T3" fmla="*/ 1048 h 2096"/>
                  <a:gd name="T4" fmla="*/ 1049 w 2097"/>
                  <a:gd name="T5" fmla="*/ 2096 h 2096"/>
                  <a:gd name="T6" fmla="*/ 2097 w 2097"/>
                  <a:gd name="T7" fmla="*/ 1048 h 2096"/>
                  <a:gd name="T8" fmla="*/ 1049 w 2097"/>
                  <a:gd name="T9" fmla="*/ 0 h 2096"/>
                  <a:gd name="T10" fmla="*/ 1046 w 2097"/>
                  <a:gd name="T11" fmla="*/ 1992 h 2096"/>
                  <a:gd name="T12" fmla="*/ 102 w 2097"/>
                  <a:gd name="T13" fmla="*/ 1048 h 2096"/>
                  <a:gd name="T14" fmla="*/ 1046 w 2097"/>
                  <a:gd name="T15" fmla="*/ 104 h 2096"/>
                  <a:gd name="T16" fmla="*/ 1991 w 2097"/>
                  <a:gd name="T17" fmla="*/ 1048 h 2096"/>
                  <a:gd name="T18" fmla="*/ 1046 w 2097"/>
                  <a:gd name="T19" fmla="*/ 1992 h 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7" h="2096">
                    <a:moveTo>
                      <a:pt x="1049" y="0"/>
                    </a:moveTo>
                    <a:cubicBezTo>
                      <a:pt x="470" y="0"/>
                      <a:pt x="0" y="469"/>
                      <a:pt x="0" y="1048"/>
                    </a:cubicBezTo>
                    <a:cubicBezTo>
                      <a:pt x="0" y="1627"/>
                      <a:pt x="470" y="2096"/>
                      <a:pt x="1049" y="2096"/>
                    </a:cubicBezTo>
                    <a:cubicBezTo>
                      <a:pt x="1628" y="2096"/>
                      <a:pt x="2097" y="1627"/>
                      <a:pt x="2097" y="1048"/>
                    </a:cubicBezTo>
                    <a:cubicBezTo>
                      <a:pt x="2097" y="469"/>
                      <a:pt x="1628" y="0"/>
                      <a:pt x="1049" y="0"/>
                    </a:cubicBezTo>
                    <a:close/>
                    <a:moveTo>
                      <a:pt x="1046" y="1992"/>
                    </a:moveTo>
                    <a:cubicBezTo>
                      <a:pt x="525" y="1992"/>
                      <a:pt x="102" y="1569"/>
                      <a:pt x="102" y="1048"/>
                    </a:cubicBezTo>
                    <a:cubicBezTo>
                      <a:pt x="102" y="526"/>
                      <a:pt x="525" y="104"/>
                      <a:pt x="1046" y="104"/>
                    </a:cubicBezTo>
                    <a:cubicBezTo>
                      <a:pt x="1568" y="104"/>
                      <a:pt x="1991" y="526"/>
                      <a:pt x="1991" y="1048"/>
                    </a:cubicBezTo>
                    <a:cubicBezTo>
                      <a:pt x="1991" y="1569"/>
                      <a:pt x="1568" y="1992"/>
                      <a:pt x="1046" y="199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43" name="bcgBugs_Sad"/>
          <p:cNvGrpSpPr>
            <a:grpSpLocks noChangeAspect="1"/>
          </p:cNvGrpSpPr>
          <p:nvPr/>
        </p:nvGrpSpPr>
        <p:grpSpPr bwMode="auto">
          <a:xfrm>
            <a:off x="11296955" y="4171626"/>
            <a:ext cx="592534" cy="591378"/>
            <a:chOff x="2815" y="1137"/>
            <a:chExt cx="2050" cy="2046"/>
          </a:xfrm>
        </p:grpSpPr>
        <p:sp>
          <p:nvSpPr>
            <p:cNvPr id="44" name="AutoShape 7"/>
            <p:cNvSpPr>
              <a:spLocks noChangeAspect="1" noChangeArrowheads="1" noTextEdit="1"/>
            </p:cNvSpPr>
            <p:nvPr/>
          </p:nvSpPr>
          <p:spPr bwMode="auto">
            <a:xfrm>
              <a:off x="2815" y="1137"/>
              <a:ext cx="2050"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9"/>
            <p:cNvSpPr>
              <a:spLocks noEditPoints="1"/>
            </p:cNvSpPr>
            <p:nvPr/>
          </p:nvSpPr>
          <p:spPr bwMode="auto">
            <a:xfrm>
              <a:off x="2938" y="1260"/>
              <a:ext cx="1800" cy="1802"/>
            </a:xfrm>
            <a:custGeom>
              <a:avLst/>
              <a:gdLst>
                <a:gd name="T0" fmla="*/ 440 w 880"/>
                <a:gd name="T1" fmla="*/ 880 h 880"/>
                <a:gd name="T2" fmla="*/ 0 w 880"/>
                <a:gd name="T3" fmla="*/ 440 h 880"/>
                <a:gd name="T4" fmla="*/ 440 w 880"/>
                <a:gd name="T5" fmla="*/ 0 h 880"/>
                <a:gd name="T6" fmla="*/ 880 w 880"/>
                <a:gd name="T7" fmla="*/ 440 h 880"/>
                <a:gd name="T8" fmla="*/ 440 w 880"/>
                <a:gd name="T9" fmla="*/ 880 h 880"/>
                <a:gd name="T10" fmla="*/ 440 w 880"/>
                <a:gd name="T11" fmla="*/ 44 h 880"/>
                <a:gd name="T12" fmla="*/ 44 w 880"/>
                <a:gd name="T13" fmla="*/ 440 h 880"/>
                <a:gd name="T14" fmla="*/ 440 w 880"/>
                <a:gd name="T15" fmla="*/ 836 h 880"/>
                <a:gd name="T16" fmla="*/ 836 w 880"/>
                <a:gd name="T17" fmla="*/ 440 h 880"/>
                <a:gd name="T18" fmla="*/ 440 w 880"/>
                <a:gd name="T19" fmla="*/ 44 h 880"/>
                <a:gd name="T20" fmla="*/ 440 w 880"/>
                <a:gd name="T21" fmla="*/ 88 h 880"/>
                <a:gd name="T22" fmla="*/ 88 w 880"/>
                <a:gd name="T23" fmla="*/ 440 h 880"/>
                <a:gd name="T24" fmla="*/ 440 w 880"/>
                <a:gd name="T25" fmla="*/ 792 h 880"/>
                <a:gd name="T26" fmla="*/ 792 w 880"/>
                <a:gd name="T27" fmla="*/ 440 h 880"/>
                <a:gd name="T28" fmla="*/ 440 w 880"/>
                <a:gd name="T29" fmla="*/ 88 h 880"/>
                <a:gd name="T30" fmla="*/ 563 w 880"/>
                <a:gd name="T31" fmla="*/ 262 h 880"/>
                <a:gd name="T32" fmla="*/ 613 w 880"/>
                <a:gd name="T33" fmla="*/ 312 h 880"/>
                <a:gd name="T34" fmla="*/ 563 w 880"/>
                <a:gd name="T35" fmla="*/ 362 h 880"/>
                <a:gd name="T36" fmla="*/ 513 w 880"/>
                <a:gd name="T37" fmla="*/ 312 h 880"/>
                <a:gd name="T38" fmla="*/ 563 w 880"/>
                <a:gd name="T39" fmla="*/ 262 h 880"/>
                <a:gd name="T40" fmla="*/ 317 w 880"/>
                <a:gd name="T41" fmla="*/ 262 h 880"/>
                <a:gd name="T42" fmla="*/ 367 w 880"/>
                <a:gd name="T43" fmla="*/ 312 h 880"/>
                <a:gd name="T44" fmla="*/ 317 w 880"/>
                <a:gd name="T45" fmla="*/ 362 h 880"/>
                <a:gd name="T46" fmla="*/ 267 w 880"/>
                <a:gd name="T47" fmla="*/ 312 h 880"/>
                <a:gd name="T48" fmla="*/ 317 w 880"/>
                <a:gd name="T49" fmla="*/ 262 h 880"/>
                <a:gd name="T50" fmla="*/ 657 w 880"/>
                <a:gd name="T51" fmla="*/ 636 h 880"/>
                <a:gd name="T52" fmla="*/ 644 w 880"/>
                <a:gd name="T53" fmla="*/ 641 h 880"/>
                <a:gd name="T54" fmla="*/ 626 w 880"/>
                <a:gd name="T55" fmla="*/ 632 h 880"/>
                <a:gd name="T56" fmla="*/ 440 w 880"/>
                <a:gd name="T57" fmla="*/ 541 h 880"/>
                <a:gd name="T58" fmla="*/ 254 w 880"/>
                <a:gd name="T59" fmla="*/ 632 h 880"/>
                <a:gd name="T60" fmla="*/ 223 w 880"/>
                <a:gd name="T61" fmla="*/ 636 h 880"/>
                <a:gd name="T62" fmla="*/ 219 w 880"/>
                <a:gd name="T63" fmla="*/ 605 h 880"/>
                <a:gd name="T64" fmla="*/ 440 w 880"/>
                <a:gd name="T65" fmla="*/ 497 h 880"/>
                <a:gd name="T66" fmla="*/ 661 w 880"/>
                <a:gd name="T67" fmla="*/ 605 h 880"/>
                <a:gd name="T68" fmla="*/ 657 w 880"/>
                <a:gd name="T69" fmla="*/ 63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0" h="880">
                  <a:moveTo>
                    <a:pt x="440" y="880"/>
                  </a:moveTo>
                  <a:cubicBezTo>
                    <a:pt x="197" y="880"/>
                    <a:pt x="0" y="683"/>
                    <a:pt x="0" y="440"/>
                  </a:cubicBezTo>
                  <a:cubicBezTo>
                    <a:pt x="0" y="197"/>
                    <a:pt x="197" y="0"/>
                    <a:pt x="440" y="0"/>
                  </a:cubicBezTo>
                  <a:cubicBezTo>
                    <a:pt x="683" y="0"/>
                    <a:pt x="880" y="197"/>
                    <a:pt x="880" y="440"/>
                  </a:cubicBezTo>
                  <a:cubicBezTo>
                    <a:pt x="880" y="683"/>
                    <a:pt x="683" y="880"/>
                    <a:pt x="440" y="880"/>
                  </a:cubicBezTo>
                  <a:close/>
                  <a:moveTo>
                    <a:pt x="440" y="44"/>
                  </a:moveTo>
                  <a:cubicBezTo>
                    <a:pt x="222" y="44"/>
                    <a:pt x="44" y="222"/>
                    <a:pt x="44" y="440"/>
                  </a:cubicBezTo>
                  <a:cubicBezTo>
                    <a:pt x="44" y="658"/>
                    <a:pt x="222" y="836"/>
                    <a:pt x="440" y="836"/>
                  </a:cubicBezTo>
                  <a:cubicBezTo>
                    <a:pt x="658" y="836"/>
                    <a:pt x="836" y="658"/>
                    <a:pt x="836" y="440"/>
                  </a:cubicBezTo>
                  <a:cubicBezTo>
                    <a:pt x="836" y="222"/>
                    <a:pt x="658" y="44"/>
                    <a:pt x="440" y="44"/>
                  </a:cubicBezTo>
                  <a:close/>
                  <a:moveTo>
                    <a:pt x="440" y="88"/>
                  </a:moveTo>
                  <a:cubicBezTo>
                    <a:pt x="246" y="88"/>
                    <a:pt x="88" y="246"/>
                    <a:pt x="88" y="440"/>
                  </a:cubicBezTo>
                  <a:cubicBezTo>
                    <a:pt x="88" y="634"/>
                    <a:pt x="246" y="792"/>
                    <a:pt x="440" y="792"/>
                  </a:cubicBezTo>
                  <a:cubicBezTo>
                    <a:pt x="634" y="792"/>
                    <a:pt x="792" y="634"/>
                    <a:pt x="792" y="440"/>
                  </a:cubicBezTo>
                  <a:cubicBezTo>
                    <a:pt x="792" y="246"/>
                    <a:pt x="634" y="88"/>
                    <a:pt x="440" y="88"/>
                  </a:cubicBezTo>
                  <a:close/>
                  <a:moveTo>
                    <a:pt x="563" y="262"/>
                  </a:moveTo>
                  <a:cubicBezTo>
                    <a:pt x="591" y="262"/>
                    <a:pt x="613" y="284"/>
                    <a:pt x="613" y="312"/>
                  </a:cubicBezTo>
                  <a:cubicBezTo>
                    <a:pt x="613" y="340"/>
                    <a:pt x="591" y="362"/>
                    <a:pt x="563" y="362"/>
                  </a:cubicBezTo>
                  <a:cubicBezTo>
                    <a:pt x="535" y="362"/>
                    <a:pt x="513" y="340"/>
                    <a:pt x="513" y="312"/>
                  </a:cubicBezTo>
                  <a:cubicBezTo>
                    <a:pt x="513" y="284"/>
                    <a:pt x="535" y="262"/>
                    <a:pt x="563" y="262"/>
                  </a:cubicBezTo>
                  <a:close/>
                  <a:moveTo>
                    <a:pt x="317" y="262"/>
                  </a:moveTo>
                  <a:cubicBezTo>
                    <a:pt x="345" y="262"/>
                    <a:pt x="367" y="284"/>
                    <a:pt x="367" y="312"/>
                  </a:cubicBezTo>
                  <a:cubicBezTo>
                    <a:pt x="367" y="340"/>
                    <a:pt x="345" y="362"/>
                    <a:pt x="317" y="362"/>
                  </a:cubicBezTo>
                  <a:cubicBezTo>
                    <a:pt x="289" y="362"/>
                    <a:pt x="267" y="340"/>
                    <a:pt x="267" y="312"/>
                  </a:cubicBezTo>
                  <a:cubicBezTo>
                    <a:pt x="267" y="284"/>
                    <a:pt x="289" y="262"/>
                    <a:pt x="317" y="262"/>
                  </a:cubicBezTo>
                  <a:close/>
                  <a:moveTo>
                    <a:pt x="657" y="636"/>
                  </a:moveTo>
                  <a:cubicBezTo>
                    <a:pt x="653" y="639"/>
                    <a:pt x="648" y="641"/>
                    <a:pt x="644" y="641"/>
                  </a:cubicBezTo>
                  <a:cubicBezTo>
                    <a:pt x="637" y="641"/>
                    <a:pt x="630" y="638"/>
                    <a:pt x="626" y="632"/>
                  </a:cubicBezTo>
                  <a:cubicBezTo>
                    <a:pt x="581" y="574"/>
                    <a:pt x="513" y="541"/>
                    <a:pt x="440" y="541"/>
                  </a:cubicBezTo>
                  <a:cubicBezTo>
                    <a:pt x="367" y="541"/>
                    <a:pt x="299" y="574"/>
                    <a:pt x="254" y="632"/>
                  </a:cubicBezTo>
                  <a:cubicBezTo>
                    <a:pt x="246" y="642"/>
                    <a:pt x="233" y="643"/>
                    <a:pt x="223" y="636"/>
                  </a:cubicBezTo>
                  <a:cubicBezTo>
                    <a:pt x="213" y="629"/>
                    <a:pt x="212" y="615"/>
                    <a:pt x="219" y="605"/>
                  </a:cubicBezTo>
                  <a:cubicBezTo>
                    <a:pt x="273" y="536"/>
                    <a:pt x="353" y="497"/>
                    <a:pt x="440" y="497"/>
                  </a:cubicBezTo>
                  <a:cubicBezTo>
                    <a:pt x="527" y="497"/>
                    <a:pt x="607" y="536"/>
                    <a:pt x="661" y="605"/>
                  </a:cubicBezTo>
                  <a:cubicBezTo>
                    <a:pt x="668" y="615"/>
                    <a:pt x="667" y="629"/>
                    <a:pt x="657" y="636"/>
                  </a:cubicBezTo>
                  <a:close/>
                </a:path>
              </a:pathLst>
            </a:custGeom>
            <a:solidFill>
              <a:srgbClr val="E71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6" name="Rettangolo 36"/>
          <p:cNvSpPr>
            <a:spLocks noChangeArrowheads="1"/>
          </p:cNvSpPr>
          <p:nvPr/>
        </p:nvSpPr>
        <p:spPr bwMode="auto">
          <a:xfrm>
            <a:off x="2065338" y="2733814"/>
            <a:ext cx="8916900" cy="292388"/>
          </a:xfrm>
          <a:prstGeom prst="rect">
            <a:avLst/>
          </a:prstGeom>
          <a:noFill/>
          <a:ln w="9525">
            <a:noFill/>
            <a:miter lim="800000"/>
            <a:headEnd/>
            <a:tailEnd/>
          </a:ln>
        </p:spPr>
        <p:txBody>
          <a:bodyPr wrap="square">
            <a:spAutoFit/>
          </a:bodyPr>
          <a:lstStyle/>
          <a:p>
            <a:pPr algn="ctr">
              <a:spcBef>
                <a:spcPct val="50000"/>
              </a:spcBef>
            </a:pPr>
            <a:r>
              <a:rPr lang="en-US" sz="1300" b="1" i="1" dirty="0" smtClean="0">
                <a:solidFill>
                  <a:srgbClr val="575757"/>
                </a:solidFill>
                <a:cs typeface="Arial" pitchFamily="34" charset="0"/>
              </a:rPr>
              <a:t>Satisfaction Index = % respondents who will increase their spend - % respondents who will reduce their spend</a:t>
            </a:r>
          </a:p>
        </p:txBody>
      </p:sp>
      <p:sp>
        <p:nvSpPr>
          <p:cNvPr id="50" name="TextBox 49"/>
          <p:cNvSpPr txBox="1"/>
          <p:nvPr/>
        </p:nvSpPr>
        <p:spPr>
          <a:xfrm>
            <a:off x="197324" y="3820535"/>
            <a:ext cx="1446750" cy="4036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300" i="1" dirty="0" smtClean="0">
                <a:solidFill>
                  <a:srgbClr val="575757"/>
                </a:solidFill>
              </a:rPr>
              <a:t>Chinese </a:t>
            </a:r>
          </a:p>
          <a:p>
            <a:pPr algn="ctr"/>
            <a:r>
              <a:rPr lang="en-GB" sz="1300" i="1" dirty="0" smtClean="0">
                <a:solidFill>
                  <a:srgbClr val="575757"/>
                </a:solidFill>
              </a:rPr>
              <a:t>Consumers</a:t>
            </a:r>
          </a:p>
        </p:txBody>
      </p:sp>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031" y="4604041"/>
            <a:ext cx="609337" cy="601720"/>
          </a:xfrm>
          <a:prstGeom prst="rect">
            <a:avLst/>
          </a:prstGeom>
        </p:spPr>
      </p:pic>
      <p:sp>
        <p:nvSpPr>
          <p:cNvPr id="54" name="TextBox 53"/>
          <p:cNvSpPr txBox="1"/>
          <p:nvPr/>
        </p:nvSpPr>
        <p:spPr>
          <a:xfrm>
            <a:off x="197324" y="5226369"/>
            <a:ext cx="1446750" cy="4036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300" i="1" dirty="0" smtClean="0">
                <a:solidFill>
                  <a:srgbClr val="575757"/>
                </a:solidFill>
              </a:rPr>
              <a:t>True Luxury </a:t>
            </a:r>
          </a:p>
          <a:p>
            <a:pPr algn="ctr"/>
            <a:r>
              <a:rPr lang="en-GB" sz="1300" i="1" dirty="0" smtClean="0">
                <a:solidFill>
                  <a:srgbClr val="575757"/>
                </a:solidFill>
              </a:rPr>
              <a:t>Consumers</a:t>
            </a:r>
          </a:p>
        </p:txBody>
      </p:sp>
      <p:pic>
        <p:nvPicPr>
          <p:cNvPr id="49" name="flag_china"/>
          <p:cNvPicPr>
            <a:picLocks noChangeAspect="1" noChangeArrowheads="1"/>
          </p:cNvPicPr>
          <p:nvPr/>
        </p:nvPicPr>
        <p:blipFill rotWithShape="1">
          <a:blip r:embed="rId8"/>
          <a:srcRect l="957" t="716" r="32419" b="-716"/>
          <a:stretch/>
        </p:blipFill>
        <p:spPr bwMode="auto">
          <a:xfrm>
            <a:off x="619839" y="3175555"/>
            <a:ext cx="601720" cy="601720"/>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83" name="Oval 20"/>
          <p:cNvSpPr>
            <a:spLocks noChangeArrowheads="1"/>
          </p:cNvSpPr>
          <p:nvPr/>
        </p:nvSpPr>
        <p:spPr bwMode="auto">
          <a:xfrm>
            <a:off x="8061589" y="5891118"/>
            <a:ext cx="216000" cy="216000"/>
          </a:xfrm>
          <a:prstGeom prst="ellipse">
            <a:avLst/>
          </a:prstGeom>
          <a:solidFill>
            <a:srgbClr val="9A9A9A"/>
          </a:solidFill>
          <a:ln>
            <a:noFill/>
          </a:ln>
        </p:spPr>
        <p:txBody>
          <a:bodyPr vert="horz" wrap="none" lIns="0" tIns="0" rIns="0" bIns="0" numCol="1" anchor="ctr" anchorCtr="0" compatLnSpc="1">
            <a:prstTxWarp prst="textNoShape">
              <a:avLst/>
            </a:prstTxWarp>
          </a:bodyPr>
          <a:lstStyle/>
          <a:p>
            <a:r>
              <a:rPr lang="it-IT" sz="1200" b="1" dirty="0" smtClean="0">
                <a:solidFill>
                  <a:srgbClr val="FFFFFF"/>
                </a:solidFill>
              </a:rPr>
              <a:t>xx</a:t>
            </a:r>
            <a:r>
              <a:rPr lang="it-IT" sz="1200" b="1" dirty="0" smtClean="0">
                <a:solidFill>
                  <a:srgbClr val="575757"/>
                </a:solidFill>
              </a:rPr>
              <a:t>   = Brand Ranking for True-</a:t>
            </a:r>
            <a:r>
              <a:rPr lang="it-IT" sz="1200" b="1" dirty="0" err="1" smtClean="0">
                <a:solidFill>
                  <a:srgbClr val="575757"/>
                </a:solidFill>
              </a:rPr>
              <a:t>Luxury</a:t>
            </a:r>
            <a:r>
              <a:rPr lang="it-IT" sz="1200" b="1" dirty="0" smtClean="0">
                <a:solidFill>
                  <a:srgbClr val="575757"/>
                </a:solidFill>
              </a:rPr>
              <a:t> Consumers </a:t>
            </a:r>
            <a:endParaRPr lang="it-IT" sz="1200" b="1" dirty="0">
              <a:solidFill>
                <a:srgbClr val="575757"/>
              </a:solidFill>
            </a:endParaRPr>
          </a:p>
        </p:txBody>
      </p:sp>
      <p:sp>
        <p:nvSpPr>
          <p:cNvPr id="90" name="Oval 20"/>
          <p:cNvSpPr>
            <a:spLocks noChangeArrowheads="1"/>
          </p:cNvSpPr>
          <p:nvPr/>
        </p:nvSpPr>
        <p:spPr bwMode="auto">
          <a:xfrm>
            <a:off x="2848512"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11</a:t>
            </a:r>
            <a:endParaRPr lang="it-IT" sz="1200" b="1" dirty="0">
              <a:solidFill>
                <a:srgbClr val="FFFFFF"/>
              </a:solidFill>
            </a:endParaRPr>
          </a:p>
        </p:txBody>
      </p:sp>
      <p:sp>
        <p:nvSpPr>
          <p:cNvPr id="91" name="Oval 20"/>
          <p:cNvSpPr>
            <a:spLocks noChangeArrowheads="1"/>
          </p:cNvSpPr>
          <p:nvPr/>
        </p:nvSpPr>
        <p:spPr bwMode="auto">
          <a:xfrm>
            <a:off x="4111620"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19</a:t>
            </a:r>
            <a:endParaRPr lang="it-IT" sz="1200" b="1" dirty="0">
              <a:solidFill>
                <a:srgbClr val="FFFFFF"/>
              </a:solidFill>
            </a:endParaRPr>
          </a:p>
        </p:txBody>
      </p:sp>
      <p:sp>
        <p:nvSpPr>
          <p:cNvPr id="92" name="Oval 20"/>
          <p:cNvSpPr>
            <a:spLocks noChangeArrowheads="1"/>
          </p:cNvSpPr>
          <p:nvPr/>
        </p:nvSpPr>
        <p:spPr bwMode="auto">
          <a:xfrm>
            <a:off x="4532656"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14</a:t>
            </a:r>
            <a:endParaRPr lang="it-IT" sz="1200" b="1" dirty="0">
              <a:solidFill>
                <a:srgbClr val="FFFFFF"/>
              </a:solidFill>
            </a:endParaRPr>
          </a:p>
        </p:txBody>
      </p:sp>
      <p:sp>
        <p:nvSpPr>
          <p:cNvPr id="93" name="Oval 20"/>
          <p:cNvSpPr>
            <a:spLocks noChangeArrowheads="1"/>
          </p:cNvSpPr>
          <p:nvPr/>
        </p:nvSpPr>
        <p:spPr bwMode="auto">
          <a:xfrm>
            <a:off x="4953692"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6</a:t>
            </a:r>
            <a:endParaRPr lang="it-IT" sz="1200" b="1" dirty="0">
              <a:solidFill>
                <a:srgbClr val="FFFFFF"/>
              </a:solidFill>
            </a:endParaRPr>
          </a:p>
        </p:txBody>
      </p:sp>
      <p:sp>
        <p:nvSpPr>
          <p:cNvPr id="94" name="Oval 20"/>
          <p:cNvSpPr>
            <a:spLocks noChangeArrowheads="1"/>
          </p:cNvSpPr>
          <p:nvPr/>
        </p:nvSpPr>
        <p:spPr bwMode="auto">
          <a:xfrm>
            <a:off x="5374728"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7</a:t>
            </a:r>
            <a:endParaRPr lang="it-IT" sz="1200" b="1" dirty="0">
              <a:solidFill>
                <a:srgbClr val="FFFFFF"/>
              </a:solidFill>
            </a:endParaRPr>
          </a:p>
        </p:txBody>
      </p:sp>
      <p:sp>
        <p:nvSpPr>
          <p:cNvPr id="95" name="Oval 20"/>
          <p:cNvSpPr>
            <a:spLocks noChangeArrowheads="1"/>
          </p:cNvSpPr>
          <p:nvPr/>
        </p:nvSpPr>
        <p:spPr bwMode="auto">
          <a:xfrm>
            <a:off x="5795764"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10</a:t>
            </a:r>
            <a:endParaRPr lang="it-IT" sz="1200" b="1" dirty="0">
              <a:solidFill>
                <a:srgbClr val="FFFFFF"/>
              </a:solidFill>
            </a:endParaRPr>
          </a:p>
        </p:txBody>
      </p:sp>
      <p:sp>
        <p:nvSpPr>
          <p:cNvPr id="96" name="Oval 20"/>
          <p:cNvSpPr>
            <a:spLocks noChangeArrowheads="1"/>
          </p:cNvSpPr>
          <p:nvPr/>
        </p:nvSpPr>
        <p:spPr bwMode="auto">
          <a:xfrm>
            <a:off x="6216800"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8</a:t>
            </a:r>
            <a:endParaRPr lang="it-IT" sz="1200" b="1" dirty="0">
              <a:solidFill>
                <a:srgbClr val="FFFFFF"/>
              </a:solidFill>
            </a:endParaRPr>
          </a:p>
        </p:txBody>
      </p:sp>
      <p:sp>
        <p:nvSpPr>
          <p:cNvPr id="97" name="Oval 20"/>
          <p:cNvSpPr>
            <a:spLocks noChangeArrowheads="1"/>
          </p:cNvSpPr>
          <p:nvPr/>
        </p:nvSpPr>
        <p:spPr bwMode="auto">
          <a:xfrm>
            <a:off x="6637836"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15</a:t>
            </a:r>
            <a:endParaRPr lang="it-IT" sz="1200" b="1" dirty="0">
              <a:solidFill>
                <a:srgbClr val="FFFFFF"/>
              </a:solidFill>
            </a:endParaRPr>
          </a:p>
        </p:txBody>
      </p:sp>
      <p:sp>
        <p:nvSpPr>
          <p:cNvPr id="98" name="Oval 20"/>
          <p:cNvSpPr>
            <a:spLocks noChangeArrowheads="1"/>
          </p:cNvSpPr>
          <p:nvPr/>
        </p:nvSpPr>
        <p:spPr bwMode="auto">
          <a:xfrm>
            <a:off x="7058872"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4</a:t>
            </a:r>
            <a:endParaRPr lang="it-IT" sz="1200" b="1" dirty="0">
              <a:solidFill>
                <a:srgbClr val="FFFFFF"/>
              </a:solidFill>
            </a:endParaRPr>
          </a:p>
        </p:txBody>
      </p:sp>
      <p:sp>
        <p:nvSpPr>
          <p:cNvPr id="99" name="Oval 20"/>
          <p:cNvSpPr>
            <a:spLocks noChangeArrowheads="1"/>
          </p:cNvSpPr>
          <p:nvPr/>
        </p:nvSpPr>
        <p:spPr bwMode="auto">
          <a:xfrm>
            <a:off x="7479908"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17</a:t>
            </a:r>
            <a:endParaRPr lang="it-IT" sz="1200" b="1" dirty="0">
              <a:solidFill>
                <a:srgbClr val="FFFFFF"/>
              </a:solidFill>
            </a:endParaRPr>
          </a:p>
        </p:txBody>
      </p:sp>
      <p:sp>
        <p:nvSpPr>
          <p:cNvPr id="100" name="Oval 20"/>
          <p:cNvSpPr>
            <a:spLocks noChangeArrowheads="1"/>
          </p:cNvSpPr>
          <p:nvPr/>
        </p:nvSpPr>
        <p:spPr bwMode="auto">
          <a:xfrm>
            <a:off x="7900944"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2</a:t>
            </a:r>
            <a:endParaRPr lang="it-IT" sz="1200" b="1" dirty="0">
              <a:solidFill>
                <a:srgbClr val="FFFFFF"/>
              </a:solidFill>
            </a:endParaRPr>
          </a:p>
        </p:txBody>
      </p:sp>
      <p:sp>
        <p:nvSpPr>
          <p:cNvPr id="101" name="Oval 20"/>
          <p:cNvSpPr>
            <a:spLocks noChangeArrowheads="1"/>
          </p:cNvSpPr>
          <p:nvPr/>
        </p:nvSpPr>
        <p:spPr bwMode="auto">
          <a:xfrm>
            <a:off x="8321980"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12</a:t>
            </a:r>
            <a:endParaRPr lang="it-IT" sz="1200" b="1" dirty="0">
              <a:solidFill>
                <a:srgbClr val="FFFFFF"/>
              </a:solidFill>
            </a:endParaRPr>
          </a:p>
        </p:txBody>
      </p:sp>
      <p:sp>
        <p:nvSpPr>
          <p:cNvPr id="102" name="Oval 20"/>
          <p:cNvSpPr>
            <a:spLocks noChangeArrowheads="1"/>
          </p:cNvSpPr>
          <p:nvPr/>
        </p:nvSpPr>
        <p:spPr bwMode="auto">
          <a:xfrm>
            <a:off x="8743016"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16</a:t>
            </a:r>
            <a:endParaRPr lang="it-IT" sz="1200" b="1" dirty="0">
              <a:solidFill>
                <a:srgbClr val="FFFFFF"/>
              </a:solidFill>
            </a:endParaRPr>
          </a:p>
        </p:txBody>
      </p:sp>
      <p:sp>
        <p:nvSpPr>
          <p:cNvPr id="103" name="Oval 20"/>
          <p:cNvSpPr>
            <a:spLocks noChangeArrowheads="1"/>
          </p:cNvSpPr>
          <p:nvPr/>
        </p:nvSpPr>
        <p:spPr bwMode="auto">
          <a:xfrm>
            <a:off x="9164052"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23</a:t>
            </a:r>
            <a:endParaRPr lang="it-IT" sz="1200" b="1" dirty="0">
              <a:solidFill>
                <a:srgbClr val="FFFFFF"/>
              </a:solidFill>
            </a:endParaRPr>
          </a:p>
        </p:txBody>
      </p:sp>
      <p:sp>
        <p:nvSpPr>
          <p:cNvPr id="104" name="Oval 20"/>
          <p:cNvSpPr>
            <a:spLocks noChangeArrowheads="1"/>
          </p:cNvSpPr>
          <p:nvPr/>
        </p:nvSpPr>
        <p:spPr bwMode="auto">
          <a:xfrm>
            <a:off x="9585088"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18</a:t>
            </a:r>
            <a:endParaRPr lang="it-IT" sz="1200" b="1" dirty="0">
              <a:solidFill>
                <a:srgbClr val="FFFFFF"/>
              </a:solidFill>
            </a:endParaRPr>
          </a:p>
        </p:txBody>
      </p:sp>
      <p:sp>
        <p:nvSpPr>
          <p:cNvPr id="105" name="Oval 20"/>
          <p:cNvSpPr>
            <a:spLocks noChangeArrowheads="1"/>
          </p:cNvSpPr>
          <p:nvPr/>
        </p:nvSpPr>
        <p:spPr bwMode="auto">
          <a:xfrm>
            <a:off x="10006124"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smtClean="0">
                <a:solidFill>
                  <a:srgbClr val="FFFFFF"/>
                </a:solidFill>
              </a:rPr>
              <a:t>21</a:t>
            </a:r>
            <a:endParaRPr lang="it-IT" sz="1200" b="1" dirty="0">
              <a:solidFill>
                <a:srgbClr val="FFFFFF"/>
              </a:solidFill>
            </a:endParaRPr>
          </a:p>
        </p:txBody>
      </p:sp>
      <p:sp>
        <p:nvSpPr>
          <p:cNvPr id="106" name="Oval 20"/>
          <p:cNvSpPr>
            <a:spLocks noChangeArrowheads="1"/>
          </p:cNvSpPr>
          <p:nvPr/>
        </p:nvSpPr>
        <p:spPr bwMode="auto">
          <a:xfrm>
            <a:off x="10427160"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20</a:t>
            </a:r>
            <a:endParaRPr lang="it-IT" sz="1200" b="1" dirty="0">
              <a:solidFill>
                <a:srgbClr val="FFFFFF"/>
              </a:solidFill>
            </a:endParaRPr>
          </a:p>
        </p:txBody>
      </p:sp>
      <p:sp>
        <p:nvSpPr>
          <p:cNvPr id="107" name="Oval 20"/>
          <p:cNvSpPr>
            <a:spLocks noChangeArrowheads="1"/>
          </p:cNvSpPr>
          <p:nvPr/>
        </p:nvSpPr>
        <p:spPr bwMode="auto">
          <a:xfrm>
            <a:off x="10848196"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13</a:t>
            </a:r>
            <a:endParaRPr lang="it-IT" sz="1200" b="1" dirty="0">
              <a:solidFill>
                <a:srgbClr val="FFFFFF"/>
              </a:solidFill>
            </a:endParaRPr>
          </a:p>
        </p:txBody>
      </p:sp>
      <p:sp>
        <p:nvSpPr>
          <p:cNvPr id="108" name="Oval 20"/>
          <p:cNvSpPr>
            <a:spLocks noChangeArrowheads="1"/>
          </p:cNvSpPr>
          <p:nvPr/>
        </p:nvSpPr>
        <p:spPr bwMode="auto">
          <a:xfrm>
            <a:off x="11269222"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24</a:t>
            </a:r>
            <a:endParaRPr lang="it-IT" sz="1200" b="1" dirty="0">
              <a:solidFill>
                <a:srgbClr val="FFFFFF"/>
              </a:solidFill>
            </a:endParaRPr>
          </a:p>
        </p:txBody>
      </p:sp>
      <p:sp>
        <p:nvSpPr>
          <p:cNvPr id="109" name="Oval 20"/>
          <p:cNvSpPr>
            <a:spLocks noChangeArrowheads="1"/>
          </p:cNvSpPr>
          <p:nvPr/>
        </p:nvSpPr>
        <p:spPr bwMode="auto">
          <a:xfrm>
            <a:off x="1585404"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1</a:t>
            </a:r>
            <a:endParaRPr lang="it-IT" sz="1200" b="1" dirty="0">
              <a:solidFill>
                <a:srgbClr val="FFFFFF"/>
              </a:solidFill>
            </a:endParaRPr>
          </a:p>
        </p:txBody>
      </p:sp>
      <p:sp>
        <p:nvSpPr>
          <p:cNvPr id="110" name="Oval 20"/>
          <p:cNvSpPr>
            <a:spLocks noChangeArrowheads="1"/>
          </p:cNvSpPr>
          <p:nvPr/>
        </p:nvSpPr>
        <p:spPr bwMode="auto">
          <a:xfrm>
            <a:off x="2006440" y="5113760"/>
            <a:ext cx="324000" cy="324000"/>
          </a:xfrm>
          <a:prstGeom prst="ellipse">
            <a:avLst/>
          </a:prstGeom>
          <a:solidFill>
            <a:srgbClr val="E71C57"/>
          </a:solidFill>
          <a:ln w="9525" cap="flat" cmpd="sng" algn="ctr">
            <a:solidFill>
              <a:srgbClr val="E71C57"/>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22</a:t>
            </a:r>
            <a:endParaRPr lang="it-IT" sz="1200" b="1" dirty="0">
              <a:solidFill>
                <a:srgbClr val="FFFFFF"/>
              </a:solidFill>
            </a:endParaRPr>
          </a:p>
        </p:txBody>
      </p:sp>
      <p:sp>
        <p:nvSpPr>
          <p:cNvPr id="111" name="Oval 20"/>
          <p:cNvSpPr>
            <a:spLocks noChangeArrowheads="1"/>
          </p:cNvSpPr>
          <p:nvPr/>
        </p:nvSpPr>
        <p:spPr bwMode="auto">
          <a:xfrm>
            <a:off x="2427476"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smtClean="0">
                <a:solidFill>
                  <a:srgbClr val="FFFFFF"/>
                </a:solidFill>
              </a:rPr>
              <a:t>3</a:t>
            </a:r>
            <a:endParaRPr lang="it-IT" sz="1200" b="1" dirty="0">
              <a:solidFill>
                <a:srgbClr val="FFFFFF"/>
              </a:solidFill>
            </a:endParaRPr>
          </a:p>
        </p:txBody>
      </p:sp>
      <p:sp>
        <p:nvSpPr>
          <p:cNvPr id="112" name="Oval 20"/>
          <p:cNvSpPr>
            <a:spLocks noChangeArrowheads="1"/>
          </p:cNvSpPr>
          <p:nvPr/>
        </p:nvSpPr>
        <p:spPr bwMode="auto">
          <a:xfrm>
            <a:off x="3269548"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9</a:t>
            </a:r>
            <a:endParaRPr lang="it-IT" sz="1200" b="1" dirty="0">
              <a:solidFill>
                <a:srgbClr val="FFFFFF"/>
              </a:solidFill>
            </a:endParaRPr>
          </a:p>
        </p:txBody>
      </p:sp>
      <p:sp>
        <p:nvSpPr>
          <p:cNvPr id="113" name="Oval 20"/>
          <p:cNvSpPr>
            <a:spLocks noChangeArrowheads="1"/>
          </p:cNvSpPr>
          <p:nvPr/>
        </p:nvSpPr>
        <p:spPr bwMode="auto">
          <a:xfrm>
            <a:off x="3690584" y="5113760"/>
            <a:ext cx="324000" cy="324000"/>
          </a:xfrm>
          <a:prstGeom prst="ellipse">
            <a:avLst/>
          </a:prstGeom>
          <a:solidFill>
            <a:srgbClr val="29BA74"/>
          </a:solidFill>
          <a:ln w="9525" cap="flat" cmpd="sng" algn="ctr">
            <a:solidFill>
              <a:srgbClr val="29BA74"/>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it-IT" sz="1200" b="1" dirty="0" smtClean="0">
                <a:solidFill>
                  <a:srgbClr val="FFFFFF"/>
                </a:solidFill>
              </a:rPr>
              <a:t>5</a:t>
            </a:r>
            <a:endParaRPr lang="it-IT" sz="1200" b="1" dirty="0">
              <a:solidFill>
                <a:srgbClr val="FFFFFF"/>
              </a:solidFill>
            </a:endParaRPr>
          </a:p>
        </p:txBody>
      </p:sp>
    </p:spTree>
    <p:extLst>
      <p:ext uri="{BB962C8B-B14F-4D97-AF65-F5344CB8AC3E}">
        <p14:creationId xmlns:p14="http://schemas.microsoft.com/office/powerpoint/2010/main" val="2010161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Object 61" hidden="1"/>
          <p:cNvGraphicFramePr>
            <a:graphicFrameLocks noChangeAspect="1"/>
          </p:cNvGraphicFramePr>
          <p:nvPr>
            <p:custDataLst>
              <p:tags r:id="rId2"/>
            </p:custDataLst>
            <p:extLst/>
          </p:nvPr>
        </p:nvGraphicFramePr>
        <p:xfrm>
          <a:off x="1144588" y="1589"/>
          <a:ext cx="1587" cy="1587"/>
        </p:xfrm>
        <a:graphic>
          <a:graphicData uri="http://schemas.openxmlformats.org/presentationml/2006/ole">
            <mc:AlternateContent xmlns:mc="http://schemas.openxmlformats.org/markup-compatibility/2006">
              <mc:Choice xmlns:v="urn:schemas-microsoft-com:vml" Requires="v">
                <p:oleObj spid="_x0000_s1210465"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Rectangle 46" hidden="1"/>
          <p:cNvSpPr/>
          <p:nvPr>
            <p:custDataLst>
              <p:tags r:id="rId3"/>
            </p:custDataLst>
          </p:nvPr>
        </p:nvSpPr>
        <p:spPr bwMode="gray">
          <a:xfrm>
            <a:off x="1143000" y="0"/>
            <a:ext cx="158750" cy="158750"/>
          </a:xfrm>
          <a:prstGeom prst="rect">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it-IT" sz="1200" dirty="0">
              <a:solidFill>
                <a:srgbClr val="000000"/>
              </a:solidFill>
              <a:sym typeface="+mn-lt"/>
            </a:endParaRPr>
          </a:p>
        </p:txBody>
      </p:sp>
      <p:sp>
        <p:nvSpPr>
          <p:cNvPr id="6" name="Rettangolo 230"/>
          <p:cNvSpPr/>
          <p:nvPr/>
        </p:nvSpPr>
        <p:spPr>
          <a:xfrm>
            <a:off x="4104482" y="2081283"/>
            <a:ext cx="6514571" cy="1692000"/>
          </a:xfrm>
          <a:prstGeom prst="rect">
            <a:avLst/>
          </a:prstGeom>
          <a:gradFill>
            <a:gsLst>
              <a:gs pos="0">
                <a:srgbClr val="205B79"/>
              </a:gs>
              <a:gs pos="100000">
                <a:srgbClr val="008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prstClr val="white"/>
              </a:solidFill>
            </a:endParaRPr>
          </a:p>
        </p:txBody>
      </p:sp>
      <p:sp>
        <p:nvSpPr>
          <p:cNvPr id="7" name="label"/>
          <p:cNvSpPr>
            <a:spLocks noChangeArrowheads="1"/>
          </p:cNvSpPr>
          <p:nvPr/>
        </p:nvSpPr>
        <p:spPr bwMode="auto">
          <a:xfrm>
            <a:off x="4380244" y="2759118"/>
            <a:ext cx="2348641" cy="287338"/>
          </a:xfrm>
          <a:prstGeom prst="rect">
            <a:avLst/>
          </a:prstGeom>
          <a:noFill/>
          <a:ln w="9525">
            <a:noFill/>
            <a:miter lim="800000"/>
            <a:headEnd type="none" w="lg" len="lg"/>
            <a:tailEnd type="none" w="lg" len="lg"/>
          </a:ln>
        </p:spPr>
        <p:txBody>
          <a:bodyPr tIns="91440" bIns="91440" anchor="ctr"/>
          <a:lstStyle/>
          <a:p>
            <a:r>
              <a:rPr lang="en-US" sz="1400" b="1" dirty="0">
                <a:solidFill>
                  <a:srgbClr val="B7DEE8"/>
                </a:solidFill>
                <a:cs typeface="Arial" pitchFamily="34" charset="0"/>
              </a:rPr>
              <a:t>Absolute</a:t>
            </a:r>
          </a:p>
        </p:txBody>
      </p:sp>
      <p:sp>
        <p:nvSpPr>
          <p:cNvPr id="8" name="label"/>
          <p:cNvSpPr>
            <a:spLocks noChangeArrowheads="1"/>
          </p:cNvSpPr>
          <p:nvPr/>
        </p:nvSpPr>
        <p:spPr bwMode="auto">
          <a:xfrm>
            <a:off x="4380244" y="2414082"/>
            <a:ext cx="2348641" cy="287337"/>
          </a:xfrm>
          <a:prstGeom prst="rect">
            <a:avLst/>
          </a:prstGeom>
          <a:noFill/>
          <a:ln w="9525">
            <a:noFill/>
            <a:miter lim="800000"/>
            <a:headEnd type="none" w="lg" len="lg"/>
            <a:tailEnd type="none" w="lg" len="lg"/>
          </a:ln>
        </p:spPr>
        <p:txBody>
          <a:bodyPr tIns="91440" bIns="91440" anchor="ctr"/>
          <a:lstStyle/>
          <a:p>
            <a:r>
              <a:rPr lang="en-US" sz="1400" b="1" dirty="0">
                <a:solidFill>
                  <a:srgbClr val="B7DEE8"/>
                </a:solidFill>
                <a:cs typeface="Arial" pitchFamily="34" charset="0"/>
              </a:rPr>
              <a:t>Top Absolute</a:t>
            </a:r>
          </a:p>
        </p:txBody>
      </p:sp>
      <p:sp>
        <p:nvSpPr>
          <p:cNvPr id="9" name="label"/>
          <p:cNvSpPr>
            <a:spLocks noChangeArrowheads="1"/>
          </p:cNvSpPr>
          <p:nvPr/>
        </p:nvSpPr>
        <p:spPr bwMode="auto">
          <a:xfrm>
            <a:off x="4380244" y="3137369"/>
            <a:ext cx="2348641" cy="287338"/>
          </a:xfrm>
          <a:prstGeom prst="rect">
            <a:avLst/>
          </a:prstGeom>
          <a:noFill/>
          <a:ln w="9525">
            <a:noFill/>
            <a:miter lim="800000"/>
            <a:headEnd type="none" w="lg" len="lg"/>
            <a:tailEnd type="none" w="lg" len="lg"/>
          </a:ln>
        </p:spPr>
        <p:txBody>
          <a:bodyPr tIns="91440" bIns="91440" anchor="ctr"/>
          <a:lstStyle/>
          <a:p>
            <a:r>
              <a:rPr lang="en-US" sz="1400" b="1" dirty="0">
                <a:solidFill>
                  <a:srgbClr val="B7DEE8"/>
                </a:solidFill>
                <a:cs typeface="Arial" pitchFamily="34" charset="0"/>
              </a:rPr>
              <a:t>Entry Absolute</a:t>
            </a:r>
          </a:p>
        </p:txBody>
      </p:sp>
      <p:sp>
        <p:nvSpPr>
          <p:cNvPr id="10" name="label"/>
          <p:cNvSpPr>
            <a:spLocks noChangeArrowheads="1"/>
          </p:cNvSpPr>
          <p:nvPr/>
        </p:nvSpPr>
        <p:spPr bwMode="auto">
          <a:xfrm>
            <a:off x="6658373" y="2759118"/>
            <a:ext cx="949325" cy="287338"/>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4.9</a:t>
            </a:r>
            <a:endParaRPr lang="en-US" sz="1400" b="1" dirty="0">
              <a:solidFill>
                <a:srgbClr val="FFFFFF"/>
              </a:solidFill>
              <a:cs typeface="Arial" pitchFamily="34" charset="0"/>
            </a:endParaRPr>
          </a:p>
        </p:txBody>
      </p:sp>
      <p:sp>
        <p:nvSpPr>
          <p:cNvPr id="11" name="label"/>
          <p:cNvSpPr>
            <a:spLocks noChangeArrowheads="1"/>
          </p:cNvSpPr>
          <p:nvPr/>
        </p:nvSpPr>
        <p:spPr bwMode="auto">
          <a:xfrm>
            <a:off x="6658373" y="2414082"/>
            <a:ext cx="949325" cy="287337"/>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1.4</a:t>
            </a:r>
            <a:endParaRPr lang="en-US" sz="1400" b="1" dirty="0">
              <a:solidFill>
                <a:srgbClr val="FFFFFF"/>
              </a:solidFill>
              <a:cs typeface="Arial" pitchFamily="34" charset="0"/>
            </a:endParaRPr>
          </a:p>
        </p:txBody>
      </p:sp>
      <p:sp>
        <p:nvSpPr>
          <p:cNvPr id="12" name="label"/>
          <p:cNvSpPr>
            <a:spLocks noChangeArrowheads="1"/>
          </p:cNvSpPr>
          <p:nvPr/>
        </p:nvSpPr>
        <p:spPr bwMode="auto">
          <a:xfrm>
            <a:off x="6658373" y="3137369"/>
            <a:ext cx="949325" cy="287338"/>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11.3</a:t>
            </a:r>
            <a:endParaRPr lang="en-US" sz="1400" b="1" dirty="0">
              <a:solidFill>
                <a:srgbClr val="FFFFFF"/>
              </a:solidFill>
              <a:cs typeface="Arial" pitchFamily="34" charset="0"/>
            </a:endParaRPr>
          </a:p>
        </p:txBody>
      </p:sp>
      <p:sp>
        <p:nvSpPr>
          <p:cNvPr id="13" name="label"/>
          <p:cNvSpPr>
            <a:spLocks noChangeArrowheads="1"/>
          </p:cNvSpPr>
          <p:nvPr/>
        </p:nvSpPr>
        <p:spPr bwMode="auto">
          <a:xfrm>
            <a:off x="8704926" y="2759118"/>
            <a:ext cx="949325" cy="287338"/>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6.5</a:t>
            </a:r>
            <a:endParaRPr lang="en-US" sz="1400" b="1" dirty="0">
              <a:solidFill>
                <a:srgbClr val="FFFFFF"/>
              </a:solidFill>
              <a:cs typeface="Arial" pitchFamily="34" charset="0"/>
            </a:endParaRPr>
          </a:p>
        </p:txBody>
      </p:sp>
      <p:sp>
        <p:nvSpPr>
          <p:cNvPr id="14" name="label"/>
          <p:cNvSpPr>
            <a:spLocks noChangeArrowheads="1"/>
          </p:cNvSpPr>
          <p:nvPr/>
        </p:nvSpPr>
        <p:spPr bwMode="auto">
          <a:xfrm>
            <a:off x="8704926" y="2414082"/>
            <a:ext cx="949325" cy="287337"/>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2.2</a:t>
            </a:r>
            <a:endParaRPr lang="en-US" sz="1400" b="1" dirty="0">
              <a:solidFill>
                <a:srgbClr val="FFFFFF"/>
              </a:solidFill>
              <a:cs typeface="Arial" pitchFamily="34" charset="0"/>
            </a:endParaRPr>
          </a:p>
        </p:txBody>
      </p:sp>
      <p:sp>
        <p:nvSpPr>
          <p:cNvPr id="15" name="label"/>
          <p:cNvSpPr>
            <a:spLocks noChangeArrowheads="1"/>
          </p:cNvSpPr>
          <p:nvPr/>
        </p:nvSpPr>
        <p:spPr bwMode="auto">
          <a:xfrm>
            <a:off x="8704926" y="3137369"/>
            <a:ext cx="949325" cy="287338"/>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13.9</a:t>
            </a:r>
            <a:endParaRPr lang="en-US" sz="1400" b="1" dirty="0">
              <a:solidFill>
                <a:srgbClr val="FFFFFF"/>
              </a:solidFill>
              <a:cs typeface="Arial" pitchFamily="34" charset="0"/>
            </a:endParaRPr>
          </a:p>
        </p:txBody>
      </p:sp>
      <p:sp>
        <p:nvSpPr>
          <p:cNvPr id="16" name="label"/>
          <p:cNvSpPr>
            <a:spLocks noChangeArrowheads="1"/>
          </p:cNvSpPr>
          <p:nvPr/>
        </p:nvSpPr>
        <p:spPr bwMode="auto">
          <a:xfrm>
            <a:off x="4380243" y="3506307"/>
            <a:ext cx="2444948" cy="254000"/>
          </a:xfrm>
          <a:prstGeom prst="rect">
            <a:avLst/>
          </a:prstGeom>
          <a:noFill/>
          <a:ln w="9525">
            <a:noFill/>
            <a:miter lim="800000"/>
            <a:headEnd type="none" w="lg" len="lg"/>
            <a:tailEnd type="none" w="lg" len="lg"/>
          </a:ln>
        </p:spPr>
        <p:txBody>
          <a:bodyPr tIns="91440" bIns="91440" anchor="ctr"/>
          <a:lstStyle/>
          <a:p>
            <a:r>
              <a:rPr lang="en-US" sz="1400" b="1" dirty="0">
                <a:solidFill>
                  <a:srgbClr val="B7DEE8"/>
                </a:solidFill>
                <a:cs typeface="Arial" pitchFamily="34" charset="0"/>
              </a:rPr>
              <a:t>Total True-Luxury</a:t>
            </a:r>
          </a:p>
        </p:txBody>
      </p:sp>
      <p:sp>
        <p:nvSpPr>
          <p:cNvPr id="17" name="label"/>
          <p:cNvSpPr>
            <a:spLocks noChangeArrowheads="1"/>
          </p:cNvSpPr>
          <p:nvPr/>
        </p:nvSpPr>
        <p:spPr bwMode="auto">
          <a:xfrm>
            <a:off x="6658373" y="3490434"/>
            <a:ext cx="949325" cy="288925"/>
          </a:xfrm>
          <a:prstGeom prst="rect">
            <a:avLst/>
          </a:prstGeom>
          <a:noFill/>
          <a:ln w="9525" algn="ctr">
            <a:noFill/>
            <a:miter lim="800000"/>
            <a:headEnd type="none" w="lg" len="lg"/>
            <a:tailEnd type="none" w="lg" len="lg"/>
          </a:ln>
        </p:spPr>
        <p:txBody>
          <a:bodyPr tIns="91440" bIns="91440" anchor="ctr"/>
          <a:lstStyle/>
          <a:p>
            <a:pPr algn="ctr">
              <a:defRPr/>
            </a:pPr>
            <a:r>
              <a:rPr lang="en-US" sz="1400" b="1" cap="all" dirty="0" smtClean="0">
                <a:solidFill>
                  <a:srgbClr val="FFFFFF"/>
                </a:solidFill>
                <a:cs typeface="Arial"/>
              </a:rPr>
              <a:t>18</a:t>
            </a:r>
            <a:endParaRPr lang="en-US" sz="1400" b="1" cap="all" dirty="0">
              <a:solidFill>
                <a:srgbClr val="FFFFFF"/>
              </a:solidFill>
              <a:cs typeface="Arial"/>
            </a:endParaRPr>
          </a:p>
        </p:txBody>
      </p:sp>
      <p:sp>
        <p:nvSpPr>
          <p:cNvPr id="18" name="label"/>
          <p:cNvSpPr>
            <a:spLocks noChangeArrowheads="1"/>
          </p:cNvSpPr>
          <p:nvPr/>
        </p:nvSpPr>
        <p:spPr bwMode="auto">
          <a:xfrm>
            <a:off x="8704926" y="3490434"/>
            <a:ext cx="949325" cy="288925"/>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23</a:t>
            </a:r>
            <a:endParaRPr lang="en-US" sz="1400" b="1" dirty="0">
              <a:solidFill>
                <a:srgbClr val="FFFFFF"/>
              </a:solidFill>
              <a:cs typeface="Arial" pitchFamily="34" charset="0"/>
            </a:endParaRPr>
          </a:p>
        </p:txBody>
      </p:sp>
      <p:sp>
        <p:nvSpPr>
          <p:cNvPr id="19" name="Rectangle 128"/>
          <p:cNvSpPr>
            <a:spLocks noChangeArrowheads="1"/>
          </p:cNvSpPr>
          <p:nvPr/>
        </p:nvSpPr>
        <p:spPr bwMode="auto">
          <a:xfrm>
            <a:off x="4380242" y="1600271"/>
            <a:ext cx="1901105" cy="307975"/>
          </a:xfrm>
          <a:prstGeom prst="rect">
            <a:avLst/>
          </a:prstGeom>
          <a:noFill/>
          <a:ln w="9525">
            <a:noFill/>
            <a:miter lim="800000"/>
            <a:headEnd/>
            <a:tailEnd/>
          </a:ln>
          <a:effectLst>
            <a:outerShdw dist="25400" dir="5400000" sx="99001" sy="99001" algn="ctr" rotWithShape="0">
              <a:schemeClr val="tx2"/>
            </a:outerShdw>
          </a:effectLst>
        </p:spPr>
        <p:txBody>
          <a:bodyPr wrap="square" tIns="0" bIns="91440" anchor="ctr">
            <a:spAutoFit/>
          </a:bodyPr>
          <a:lstStyle/>
          <a:p>
            <a:pPr>
              <a:defRPr/>
            </a:pPr>
            <a:r>
              <a:rPr lang="en-US" sz="1400" b="1" cap="all" dirty="0">
                <a:solidFill>
                  <a:srgbClr val="29BA74"/>
                </a:solidFill>
                <a:cs typeface="Arial"/>
              </a:rPr>
              <a:t>Cluster</a:t>
            </a:r>
          </a:p>
        </p:txBody>
      </p:sp>
      <p:sp>
        <p:nvSpPr>
          <p:cNvPr id="20" name="Rectangle 229"/>
          <p:cNvSpPr>
            <a:spLocks noChangeArrowheads="1"/>
          </p:cNvSpPr>
          <p:nvPr/>
        </p:nvSpPr>
        <p:spPr bwMode="auto">
          <a:xfrm>
            <a:off x="6728885" y="1600271"/>
            <a:ext cx="1874573" cy="307975"/>
          </a:xfrm>
          <a:prstGeom prst="rect">
            <a:avLst/>
          </a:prstGeom>
          <a:noFill/>
          <a:ln w="9525">
            <a:noFill/>
            <a:miter lim="800000"/>
            <a:headEnd/>
            <a:tailEnd/>
          </a:ln>
          <a:effectLst>
            <a:outerShdw dist="25400" dir="5400000" sx="99001" sy="99001" algn="ctr" rotWithShape="0">
              <a:schemeClr val="tx2"/>
            </a:outerShdw>
          </a:effectLst>
        </p:spPr>
        <p:txBody>
          <a:bodyPr tIns="0" bIns="91440" anchor="b">
            <a:spAutoFit/>
          </a:bodyPr>
          <a:lstStyle/>
          <a:p>
            <a:pPr algn="ctr"/>
            <a:r>
              <a:rPr lang="en-US" sz="1400" b="1" dirty="0" smtClean="0">
                <a:solidFill>
                  <a:srgbClr val="29BA74"/>
                </a:solidFill>
                <a:cs typeface="Arial" pitchFamily="34" charset="0"/>
              </a:rPr>
              <a:t>2017</a:t>
            </a:r>
            <a:endParaRPr lang="en-US" sz="1400" b="1" dirty="0">
              <a:solidFill>
                <a:srgbClr val="29BA74"/>
              </a:solidFill>
              <a:cs typeface="Arial" pitchFamily="34" charset="0"/>
            </a:endParaRPr>
          </a:p>
        </p:txBody>
      </p:sp>
      <p:sp>
        <p:nvSpPr>
          <p:cNvPr id="21" name="Rectangle 42"/>
          <p:cNvSpPr>
            <a:spLocks noChangeArrowheads="1"/>
          </p:cNvSpPr>
          <p:nvPr/>
        </p:nvSpPr>
        <p:spPr bwMode="auto">
          <a:xfrm>
            <a:off x="6658373" y="1832046"/>
            <a:ext cx="949325" cy="252413"/>
          </a:xfrm>
          <a:prstGeom prst="rect">
            <a:avLst/>
          </a:prstGeom>
          <a:noFill/>
          <a:ln w="9525">
            <a:noFill/>
            <a:miter lim="800000"/>
            <a:headEnd/>
            <a:tailEnd/>
          </a:ln>
          <a:effectLst>
            <a:outerShdw dist="25400" dir="5400000" sx="99001" sy="99001" algn="ctr" rotWithShape="0">
              <a:schemeClr val="tx2"/>
            </a:outerShdw>
          </a:effectLst>
        </p:spPr>
        <p:txBody>
          <a:bodyPr tIns="0" bIns="36000" anchor="b">
            <a:spAutoFit/>
          </a:bodyPr>
          <a:lstStyle/>
          <a:p>
            <a:pPr algn="ctr"/>
            <a:r>
              <a:rPr lang="en-US" sz="1400" b="1">
                <a:solidFill>
                  <a:srgbClr val="575757"/>
                </a:solidFill>
                <a:cs typeface="Arial" pitchFamily="34" charset="0"/>
              </a:rPr>
              <a:t># (M)</a:t>
            </a:r>
          </a:p>
        </p:txBody>
      </p:sp>
      <p:sp>
        <p:nvSpPr>
          <p:cNvPr id="22" name="Rectangle 43"/>
          <p:cNvSpPr>
            <a:spLocks noChangeArrowheads="1"/>
          </p:cNvSpPr>
          <p:nvPr/>
        </p:nvSpPr>
        <p:spPr bwMode="auto">
          <a:xfrm>
            <a:off x="7671331" y="1832046"/>
            <a:ext cx="932127" cy="252413"/>
          </a:xfrm>
          <a:prstGeom prst="rect">
            <a:avLst/>
          </a:prstGeom>
          <a:noFill/>
          <a:ln w="9525">
            <a:noFill/>
            <a:miter lim="800000"/>
            <a:headEnd/>
            <a:tailEnd/>
          </a:ln>
          <a:effectLst>
            <a:outerShdw dist="25400" dir="5400000" sx="99001" sy="99001" algn="ctr" rotWithShape="0">
              <a:schemeClr val="tx2"/>
            </a:outerShdw>
          </a:effectLst>
        </p:spPr>
        <p:txBody>
          <a:bodyPr tIns="0" bIns="36000" anchor="b">
            <a:spAutoFit/>
          </a:bodyPr>
          <a:lstStyle/>
          <a:p>
            <a:pPr algn="ctr"/>
            <a:r>
              <a:rPr lang="en-US" sz="1400" b="1" dirty="0" err="1">
                <a:solidFill>
                  <a:srgbClr val="575757"/>
                </a:solidFill>
                <a:cs typeface="Arial" pitchFamily="34" charset="0"/>
              </a:rPr>
              <a:t>Bn</a:t>
            </a:r>
            <a:r>
              <a:rPr lang="en-US" sz="1400" b="1" dirty="0">
                <a:solidFill>
                  <a:srgbClr val="575757"/>
                </a:solidFill>
                <a:cs typeface="Arial" pitchFamily="34" charset="0"/>
              </a:rPr>
              <a:t>(€)</a:t>
            </a:r>
          </a:p>
        </p:txBody>
      </p:sp>
      <p:sp>
        <p:nvSpPr>
          <p:cNvPr id="23" name="Rectangle 50"/>
          <p:cNvSpPr>
            <a:spLocks noChangeArrowheads="1"/>
          </p:cNvSpPr>
          <p:nvPr/>
        </p:nvSpPr>
        <p:spPr bwMode="auto">
          <a:xfrm>
            <a:off x="9733891" y="1835221"/>
            <a:ext cx="949325" cy="252413"/>
          </a:xfrm>
          <a:prstGeom prst="rect">
            <a:avLst/>
          </a:prstGeom>
          <a:noFill/>
          <a:ln w="9525">
            <a:noFill/>
            <a:miter lim="800000"/>
            <a:headEnd/>
            <a:tailEnd/>
          </a:ln>
          <a:effectLst>
            <a:outerShdw dist="25400" dir="5400000" sx="99001" sy="99001" algn="ctr" rotWithShape="0">
              <a:schemeClr val="tx2"/>
            </a:outerShdw>
          </a:effectLst>
        </p:spPr>
        <p:txBody>
          <a:bodyPr tIns="0" bIns="36000" anchor="b">
            <a:spAutoFit/>
          </a:bodyPr>
          <a:lstStyle/>
          <a:p>
            <a:pPr algn="ctr"/>
            <a:r>
              <a:rPr lang="en-US" sz="1400" b="1" dirty="0" err="1">
                <a:solidFill>
                  <a:srgbClr val="575757"/>
                </a:solidFill>
                <a:cs typeface="Arial" pitchFamily="34" charset="0"/>
              </a:rPr>
              <a:t>Bn</a:t>
            </a:r>
            <a:r>
              <a:rPr lang="en-US" sz="1400" b="1" dirty="0">
                <a:solidFill>
                  <a:srgbClr val="575757"/>
                </a:solidFill>
                <a:cs typeface="Arial" pitchFamily="34" charset="0"/>
              </a:rPr>
              <a:t>(€) </a:t>
            </a:r>
          </a:p>
        </p:txBody>
      </p:sp>
      <p:sp>
        <p:nvSpPr>
          <p:cNvPr id="24" name="Rectangle 71"/>
          <p:cNvSpPr>
            <a:spLocks noChangeArrowheads="1"/>
          </p:cNvSpPr>
          <p:nvPr/>
        </p:nvSpPr>
        <p:spPr bwMode="auto">
          <a:xfrm>
            <a:off x="8687727" y="1828871"/>
            <a:ext cx="951044" cy="252413"/>
          </a:xfrm>
          <a:prstGeom prst="rect">
            <a:avLst/>
          </a:prstGeom>
          <a:noFill/>
          <a:ln w="9525">
            <a:noFill/>
            <a:miter lim="800000"/>
            <a:headEnd/>
            <a:tailEnd/>
          </a:ln>
          <a:effectLst>
            <a:outerShdw dist="25400" dir="5400000" sx="99001" sy="99001" algn="ctr" rotWithShape="0">
              <a:schemeClr val="tx2"/>
            </a:outerShdw>
          </a:effectLst>
        </p:spPr>
        <p:txBody>
          <a:bodyPr tIns="0" bIns="36000" anchor="b">
            <a:spAutoFit/>
          </a:bodyPr>
          <a:lstStyle/>
          <a:p>
            <a:pPr algn="ctr"/>
            <a:r>
              <a:rPr lang="en-US" sz="1400" b="1">
                <a:solidFill>
                  <a:srgbClr val="575757"/>
                </a:solidFill>
                <a:cs typeface="Arial" pitchFamily="34" charset="0"/>
              </a:rPr>
              <a:t># (M)</a:t>
            </a:r>
          </a:p>
        </p:txBody>
      </p:sp>
      <p:sp>
        <p:nvSpPr>
          <p:cNvPr id="25" name="Rectangle 229"/>
          <p:cNvSpPr>
            <a:spLocks noChangeArrowheads="1"/>
          </p:cNvSpPr>
          <p:nvPr/>
        </p:nvSpPr>
        <p:spPr bwMode="auto">
          <a:xfrm>
            <a:off x="8778877" y="1600271"/>
            <a:ext cx="1874573" cy="307975"/>
          </a:xfrm>
          <a:prstGeom prst="rect">
            <a:avLst/>
          </a:prstGeom>
          <a:noFill/>
          <a:ln w="9525">
            <a:noFill/>
            <a:miter lim="800000"/>
            <a:headEnd/>
            <a:tailEnd/>
          </a:ln>
          <a:effectLst>
            <a:outerShdw dist="25400" dir="5400000" sx="99001" sy="99001" algn="ctr" rotWithShape="0">
              <a:schemeClr val="tx2"/>
            </a:outerShdw>
          </a:effectLst>
        </p:spPr>
        <p:txBody>
          <a:bodyPr tIns="0" bIns="91440" anchor="b">
            <a:spAutoFit/>
          </a:bodyPr>
          <a:lstStyle/>
          <a:p>
            <a:pPr algn="ctr"/>
            <a:r>
              <a:rPr lang="en-US" sz="1400" b="1" dirty="0" smtClean="0">
                <a:solidFill>
                  <a:srgbClr val="29BA74"/>
                </a:solidFill>
                <a:cs typeface="Arial" pitchFamily="34" charset="0"/>
              </a:rPr>
              <a:t>2024</a:t>
            </a:r>
            <a:endParaRPr lang="en-US" sz="1400" b="1" dirty="0">
              <a:solidFill>
                <a:srgbClr val="29BA74"/>
              </a:solidFill>
              <a:cs typeface="Arial" pitchFamily="34" charset="0"/>
            </a:endParaRPr>
          </a:p>
        </p:txBody>
      </p:sp>
      <p:sp>
        <p:nvSpPr>
          <p:cNvPr id="26" name="Rettangolo 263"/>
          <p:cNvSpPr/>
          <p:nvPr/>
        </p:nvSpPr>
        <p:spPr>
          <a:xfrm>
            <a:off x="4104482" y="4074820"/>
            <a:ext cx="6514571" cy="288000"/>
          </a:xfrm>
          <a:prstGeom prst="rect">
            <a:avLst/>
          </a:prstGeom>
          <a:gradFill>
            <a:gsLst>
              <a:gs pos="0">
                <a:srgbClr val="205B79"/>
              </a:gs>
              <a:gs pos="100000">
                <a:srgbClr val="31859C"/>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prstClr val="white"/>
              </a:solidFill>
            </a:endParaRPr>
          </a:p>
        </p:txBody>
      </p:sp>
      <p:sp>
        <p:nvSpPr>
          <p:cNvPr id="27" name="label"/>
          <p:cNvSpPr>
            <a:spLocks noChangeArrowheads="1"/>
          </p:cNvSpPr>
          <p:nvPr/>
        </p:nvSpPr>
        <p:spPr bwMode="auto">
          <a:xfrm>
            <a:off x="4380244" y="4095519"/>
            <a:ext cx="2348641" cy="254000"/>
          </a:xfrm>
          <a:prstGeom prst="rect">
            <a:avLst/>
          </a:prstGeom>
          <a:noFill/>
          <a:ln w="9525">
            <a:noFill/>
            <a:miter lim="800000"/>
            <a:headEnd type="none" w="lg" len="lg"/>
            <a:tailEnd type="none" w="lg" len="lg"/>
          </a:ln>
        </p:spPr>
        <p:txBody>
          <a:bodyPr tIns="91440" bIns="91440" anchor="ctr"/>
          <a:lstStyle/>
          <a:p>
            <a:r>
              <a:rPr lang="en-US" sz="1400" b="1" dirty="0">
                <a:solidFill>
                  <a:srgbClr val="B7DEE8"/>
                </a:solidFill>
                <a:cs typeface="Arial" pitchFamily="34" charset="0"/>
              </a:rPr>
              <a:t>Top </a:t>
            </a:r>
            <a:r>
              <a:rPr lang="en-US" sz="1400" b="1" dirty="0" err="1">
                <a:solidFill>
                  <a:srgbClr val="B7DEE8"/>
                </a:solidFill>
                <a:cs typeface="Arial" pitchFamily="34" charset="0"/>
              </a:rPr>
              <a:t>Aspirational</a:t>
            </a:r>
            <a:endParaRPr lang="en-US" sz="1400" b="1" dirty="0">
              <a:solidFill>
                <a:srgbClr val="B7DEE8"/>
              </a:solidFill>
              <a:cs typeface="Arial" pitchFamily="34" charset="0"/>
            </a:endParaRPr>
          </a:p>
        </p:txBody>
      </p:sp>
      <p:sp>
        <p:nvSpPr>
          <p:cNvPr id="28" name="label"/>
          <p:cNvSpPr>
            <a:spLocks noChangeArrowheads="1"/>
          </p:cNvSpPr>
          <p:nvPr/>
        </p:nvSpPr>
        <p:spPr bwMode="auto">
          <a:xfrm>
            <a:off x="6658373" y="4079646"/>
            <a:ext cx="949325" cy="288925"/>
          </a:xfrm>
          <a:prstGeom prst="rect">
            <a:avLst/>
          </a:prstGeom>
          <a:noFill/>
          <a:ln w="9525" algn="ctr">
            <a:noFill/>
            <a:miter lim="800000"/>
            <a:headEnd type="none" w="lg" len="lg"/>
            <a:tailEnd type="none" w="lg" len="lg"/>
          </a:ln>
        </p:spPr>
        <p:txBody>
          <a:bodyPr tIns="91440" bIns="91440" anchor="ctr"/>
          <a:lstStyle/>
          <a:p>
            <a:pPr algn="ctr">
              <a:defRPr/>
            </a:pPr>
            <a:r>
              <a:rPr lang="en-US" sz="1400" b="1" cap="all" dirty="0">
                <a:solidFill>
                  <a:srgbClr val="FFFFFF"/>
                </a:solidFill>
                <a:cs typeface="Arial"/>
              </a:rPr>
              <a:t>21</a:t>
            </a:r>
          </a:p>
        </p:txBody>
      </p:sp>
      <p:sp>
        <p:nvSpPr>
          <p:cNvPr id="29" name="label"/>
          <p:cNvSpPr>
            <a:spLocks noChangeArrowheads="1"/>
          </p:cNvSpPr>
          <p:nvPr/>
        </p:nvSpPr>
        <p:spPr bwMode="auto">
          <a:xfrm>
            <a:off x="8704926" y="4079646"/>
            <a:ext cx="949325" cy="288925"/>
          </a:xfrm>
          <a:prstGeom prst="rect">
            <a:avLst/>
          </a:prstGeom>
          <a:noFill/>
          <a:ln w="9525">
            <a:noFill/>
            <a:miter lim="800000"/>
            <a:headEnd type="none" w="lg" len="lg"/>
            <a:tailEnd type="none" w="lg" len="lg"/>
          </a:ln>
        </p:spPr>
        <p:txBody>
          <a:bodyPr tIns="91440" bIns="91440" anchor="ctr"/>
          <a:lstStyle/>
          <a:p>
            <a:pPr algn="ctr"/>
            <a:r>
              <a:rPr lang="en-US" sz="1400" b="1" dirty="0">
                <a:solidFill>
                  <a:srgbClr val="FFFFFF"/>
                </a:solidFill>
                <a:cs typeface="Arial" pitchFamily="34" charset="0"/>
              </a:rPr>
              <a:t>28</a:t>
            </a:r>
          </a:p>
        </p:txBody>
      </p:sp>
      <p:sp>
        <p:nvSpPr>
          <p:cNvPr id="30" name="Rettangolo 267"/>
          <p:cNvSpPr/>
          <p:nvPr/>
        </p:nvSpPr>
        <p:spPr>
          <a:xfrm>
            <a:off x="4104482" y="4750457"/>
            <a:ext cx="6514571" cy="288000"/>
          </a:xfrm>
          <a:prstGeom prst="rect">
            <a:avLst/>
          </a:prstGeom>
          <a:gradFill>
            <a:gsLst>
              <a:gs pos="0">
                <a:srgbClr val="205B79"/>
              </a:gs>
              <a:gs pos="100000">
                <a:srgbClr val="74B0D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400">
              <a:solidFill>
                <a:prstClr val="white"/>
              </a:solidFill>
            </a:endParaRPr>
          </a:p>
        </p:txBody>
      </p:sp>
      <p:sp>
        <p:nvSpPr>
          <p:cNvPr id="31" name="label"/>
          <p:cNvSpPr>
            <a:spLocks noChangeArrowheads="1"/>
          </p:cNvSpPr>
          <p:nvPr/>
        </p:nvSpPr>
        <p:spPr bwMode="auto">
          <a:xfrm>
            <a:off x="4380244" y="4748994"/>
            <a:ext cx="2348641" cy="254000"/>
          </a:xfrm>
          <a:prstGeom prst="rect">
            <a:avLst/>
          </a:prstGeom>
          <a:noFill/>
          <a:ln w="9525">
            <a:noFill/>
            <a:miter lim="800000"/>
            <a:headEnd type="none" w="lg" len="lg"/>
            <a:tailEnd type="none" w="lg" len="lg"/>
          </a:ln>
        </p:spPr>
        <p:txBody>
          <a:bodyPr tIns="91440" bIns="91440" anchor="ctr"/>
          <a:lstStyle/>
          <a:p>
            <a:r>
              <a:rPr lang="en-US" sz="1400" b="1" dirty="0">
                <a:solidFill>
                  <a:srgbClr val="B7DEE8"/>
                </a:solidFill>
                <a:cs typeface="Arial" pitchFamily="34" charset="0"/>
              </a:rPr>
              <a:t>Other </a:t>
            </a:r>
            <a:r>
              <a:rPr lang="en-US" sz="1400" b="1" dirty="0" err="1">
                <a:solidFill>
                  <a:srgbClr val="B7DEE8"/>
                </a:solidFill>
                <a:cs typeface="Arial" pitchFamily="34" charset="0"/>
              </a:rPr>
              <a:t>Aspirational</a:t>
            </a:r>
            <a:endParaRPr lang="en-US" sz="1400" b="1" dirty="0">
              <a:solidFill>
                <a:srgbClr val="B7DEE8"/>
              </a:solidFill>
              <a:cs typeface="Arial" pitchFamily="34" charset="0"/>
            </a:endParaRPr>
          </a:p>
        </p:txBody>
      </p:sp>
      <p:sp>
        <p:nvSpPr>
          <p:cNvPr id="32" name="label"/>
          <p:cNvSpPr>
            <a:spLocks noChangeArrowheads="1"/>
          </p:cNvSpPr>
          <p:nvPr/>
        </p:nvSpPr>
        <p:spPr bwMode="auto">
          <a:xfrm>
            <a:off x="6626473" y="4733121"/>
            <a:ext cx="1012958" cy="288925"/>
          </a:xfrm>
          <a:prstGeom prst="rect">
            <a:avLst/>
          </a:prstGeom>
          <a:noFill/>
          <a:ln w="9525" algn="ctr">
            <a:noFill/>
            <a:miter lim="800000"/>
            <a:headEnd type="none" w="lg" len="lg"/>
            <a:tailEnd type="none" w="lg" len="lg"/>
          </a:ln>
        </p:spPr>
        <p:txBody>
          <a:bodyPr tIns="91440" bIns="91440" anchor="ctr"/>
          <a:lstStyle/>
          <a:p>
            <a:pPr algn="ctr">
              <a:defRPr/>
            </a:pPr>
            <a:r>
              <a:rPr lang="en-US" sz="1400" b="1" cap="all" dirty="0" smtClean="0">
                <a:solidFill>
                  <a:srgbClr val="FFFFFF"/>
                </a:solidFill>
                <a:cs typeface="Arial"/>
              </a:rPr>
              <a:t>375</a:t>
            </a:r>
            <a:endParaRPr lang="en-US" sz="1400" b="1" cap="all" dirty="0">
              <a:solidFill>
                <a:srgbClr val="FFFFFF"/>
              </a:solidFill>
              <a:cs typeface="Arial"/>
            </a:endParaRPr>
          </a:p>
        </p:txBody>
      </p:sp>
      <p:sp>
        <p:nvSpPr>
          <p:cNvPr id="33" name="label"/>
          <p:cNvSpPr>
            <a:spLocks noChangeArrowheads="1"/>
          </p:cNvSpPr>
          <p:nvPr/>
        </p:nvSpPr>
        <p:spPr bwMode="auto">
          <a:xfrm>
            <a:off x="8662393" y="4733121"/>
            <a:ext cx="1030154" cy="288925"/>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445</a:t>
            </a:r>
            <a:endParaRPr lang="en-US" sz="1400" b="1" dirty="0">
              <a:solidFill>
                <a:srgbClr val="FFFFFF"/>
              </a:solidFill>
              <a:cs typeface="Arial" pitchFamily="34" charset="0"/>
            </a:endParaRPr>
          </a:p>
        </p:txBody>
      </p:sp>
      <p:cxnSp>
        <p:nvCxnSpPr>
          <p:cNvPr id="36" name="Connettore 1 279"/>
          <p:cNvCxnSpPr>
            <a:cxnSpLocks noChangeShapeType="1"/>
          </p:cNvCxnSpPr>
          <p:nvPr/>
        </p:nvCxnSpPr>
        <p:spPr bwMode="auto">
          <a:xfrm>
            <a:off x="8157887" y="5041219"/>
            <a:ext cx="0" cy="252000"/>
          </a:xfrm>
          <a:prstGeom prst="line">
            <a:avLst/>
          </a:prstGeom>
          <a:noFill/>
          <a:ln w="12700">
            <a:solidFill>
              <a:srgbClr val="79A2B3"/>
            </a:solidFill>
            <a:round/>
            <a:headEnd/>
            <a:tailEnd/>
          </a:ln>
        </p:spPr>
      </p:cxnSp>
      <p:cxnSp>
        <p:nvCxnSpPr>
          <p:cNvPr id="37" name="Connettore 1 280"/>
          <p:cNvCxnSpPr>
            <a:cxnSpLocks noChangeShapeType="1"/>
          </p:cNvCxnSpPr>
          <p:nvPr/>
        </p:nvCxnSpPr>
        <p:spPr bwMode="auto">
          <a:xfrm>
            <a:off x="10224128" y="5041219"/>
            <a:ext cx="0" cy="252000"/>
          </a:xfrm>
          <a:prstGeom prst="line">
            <a:avLst/>
          </a:prstGeom>
          <a:noFill/>
          <a:ln w="12700">
            <a:solidFill>
              <a:srgbClr val="79A2B3"/>
            </a:solidFill>
            <a:round/>
            <a:headEnd type="arrow" w="med" len="med"/>
            <a:tailEnd/>
          </a:ln>
        </p:spPr>
      </p:cxnSp>
      <p:sp>
        <p:nvSpPr>
          <p:cNvPr id="38" name="Rettangolo 285"/>
          <p:cNvSpPr/>
          <p:nvPr/>
        </p:nvSpPr>
        <p:spPr>
          <a:xfrm>
            <a:off x="7459796" y="6212671"/>
            <a:ext cx="620844" cy="277813"/>
          </a:xfrm>
          <a:prstGeom prst="rect">
            <a:avLst/>
          </a:prstGeom>
          <a:noFill/>
          <a:ln w="9525" algn="ctr">
            <a:noFill/>
            <a:miter lim="800000"/>
            <a:headEnd type="none" w="lg" len="lg"/>
            <a:tailEnd type="none" w="lg" len="lg"/>
          </a:ln>
        </p:spPr>
        <p:txBody>
          <a:bodyPr tIns="91440" bIns="91440" anchor="ctr"/>
          <a:lstStyle/>
          <a:p>
            <a:pPr algn="ctr">
              <a:defRPr/>
            </a:pPr>
            <a:endParaRPr lang="en-US" sz="1400" b="1" cap="all" dirty="0">
              <a:solidFill>
                <a:srgbClr val="4F81BD">
                  <a:lumMod val="40000"/>
                  <a:lumOff val="60000"/>
                </a:srgbClr>
              </a:solidFill>
              <a:cs typeface="Arial"/>
            </a:endParaRPr>
          </a:p>
        </p:txBody>
      </p:sp>
      <p:sp>
        <p:nvSpPr>
          <p:cNvPr id="39" name="Ovale 286"/>
          <p:cNvSpPr/>
          <p:nvPr/>
        </p:nvSpPr>
        <p:spPr bwMode="auto">
          <a:xfrm>
            <a:off x="7863417" y="5591959"/>
            <a:ext cx="545175" cy="504825"/>
          </a:xfrm>
          <a:prstGeom prst="ellipse">
            <a:avLst/>
          </a:prstGeom>
          <a:noFill/>
          <a:ln w="25400" cap="flat" cmpd="sng" algn="ctr">
            <a:solidFill>
              <a:srgbClr val="FFFF00"/>
            </a:solidFill>
            <a:prstDash val="solid"/>
            <a:round/>
            <a:headEnd type="none" w="med" len="med"/>
            <a:tailEnd type="none" w="med" len="med"/>
          </a:ln>
          <a:effectLst/>
        </p:spPr>
        <p:txBody>
          <a:bodyPr wrap="none" lIns="90000" tIns="90000" rIns="90000" bIns="90000" anchor="ctr"/>
          <a:lstStyle/>
          <a:p>
            <a:pPr algn="ctr">
              <a:defRPr/>
            </a:pPr>
            <a:r>
              <a:rPr lang="en-US" sz="1400" b="1" cap="all" dirty="0">
                <a:solidFill>
                  <a:srgbClr val="575757"/>
                </a:solidFill>
                <a:cs typeface="Arial"/>
              </a:rPr>
              <a:t> </a:t>
            </a:r>
            <a:r>
              <a:rPr lang="en-US" sz="1400" b="1" cap="all" dirty="0" smtClean="0">
                <a:solidFill>
                  <a:srgbClr val="575757"/>
                </a:solidFill>
                <a:cs typeface="Arial"/>
              </a:rPr>
              <a:t>~913</a:t>
            </a:r>
            <a:endParaRPr lang="en-US" sz="1400" b="1" cap="all" dirty="0">
              <a:solidFill>
                <a:srgbClr val="575757"/>
              </a:solidFill>
              <a:cs typeface="Arial"/>
            </a:endParaRPr>
          </a:p>
        </p:txBody>
      </p:sp>
      <p:cxnSp>
        <p:nvCxnSpPr>
          <p:cNvPr id="42" name="Connettore 1 289"/>
          <p:cNvCxnSpPr>
            <a:cxnSpLocks noChangeShapeType="1"/>
          </p:cNvCxnSpPr>
          <p:nvPr/>
        </p:nvCxnSpPr>
        <p:spPr bwMode="auto">
          <a:xfrm>
            <a:off x="8132487" y="6090256"/>
            <a:ext cx="0" cy="252000"/>
          </a:xfrm>
          <a:prstGeom prst="line">
            <a:avLst/>
          </a:prstGeom>
          <a:noFill/>
          <a:ln w="12700">
            <a:solidFill>
              <a:srgbClr val="79A2B3"/>
            </a:solidFill>
            <a:round/>
            <a:headEnd/>
            <a:tailEnd/>
          </a:ln>
        </p:spPr>
      </p:cxnSp>
      <p:cxnSp>
        <p:nvCxnSpPr>
          <p:cNvPr id="43" name="Connettore 1 290"/>
          <p:cNvCxnSpPr>
            <a:cxnSpLocks noChangeShapeType="1"/>
          </p:cNvCxnSpPr>
          <p:nvPr/>
        </p:nvCxnSpPr>
        <p:spPr bwMode="auto">
          <a:xfrm>
            <a:off x="10205078" y="6101545"/>
            <a:ext cx="0" cy="252000"/>
          </a:xfrm>
          <a:prstGeom prst="line">
            <a:avLst/>
          </a:prstGeom>
          <a:noFill/>
          <a:ln w="12700">
            <a:solidFill>
              <a:srgbClr val="79A2B3"/>
            </a:solidFill>
            <a:round/>
            <a:headEnd type="arrow" w="med" len="med"/>
            <a:tailEnd/>
          </a:ln>
        </p:spPr>
      </p:cxnSp>
      <p:cxnSp>
        <p:nvCxnSpPr>
          <p:cNvPr id="44" name="Connettore 1 293"/>
          <p:cNvCxnSpPr>
            <a:cxnSpLocks noChangeShapeType="1"/>
          </p:cNvCxnSpPr>
          <p:nvPr/>
        </p:nvCxnSpPr>
        <p:spPr bwMode="auto">
          <a:xfrm>
            <a:off x="4380243" y="5533219"/>
            <a:ext cx="6185496" cy="0"/>
          </a:xfrm>
          <a:prstGeom prst="line">
            <a:avLst/>
          </a:prstGeom>
          <a:noFill/>
          <a:ln w="12700">
            <a:solidFill>
              <a:srgbClr val="79A2B3"/>
            </a:solidFill>
            <a:prstDash val="dash"/>
            <a:round/>
            <a:headEnd/>
            <a:tailEnd/>
          </a:ln>
        </p:spPr>
      </p:cxnSp>
      <p:sp>
        <p:nvSpPr>
          <p:cNvPr id="46" name="Ovale 298"/>
          <p:cNvSpPr/>
          <p:nvPr/>
        </p:nvSpPr>
        <p:spPr bwMode="auto">
          <a:xfrm>
            <a:off x="9963283" y="5591959"/>
            <a:ext cx="546894" cy="504825"/>
          </a:xfrm>
          <a:prstGeom prst="ellipse">
            <a:avLst/>
          </a:prstGeom>
          <a:noFill/>
          <a:ln w="25400" cap="flat" cmpd="sng" algn="ctr">
            <a:solidFill>
              <a:srgbClr val="FFFF00"/>
            </a:solidFill>
            <a:prstDash val="solid"/>
            <a:round/>
            <a:headEnd type="none" w="med" len="med"/>
            <a:tailEnd type="none" w="med" len="med"/>
          </a:ln>
          <a:effectLst/>
        </p:spPr>
        <p:txBody>
          <a:bodyPr wrap="none" lIns="90000" tIns="90000" rIns="90000" bIns="90000" anchor="ctr"/>
          <a:lstStyle/>
          <a:p>
            <a:pPr algn="ctr">
              <a:defRPr/>
            </a:pPr>
            <a:r>
              <a:rPr lang="en-US" sz="1400" b="1" cap="all" dirty="0" smtClean="0">
                <a:solidFill>
                  <a:srgbClr val="575757"/>
                </a:solidFill>
                <a:cs typeface="Arial"/>
              </a:rPr>
              <a:t>~1.260</a:t>
            </a:r>
            <a:endParaRPr lang="en-US" sz="1400" b="1" cap="all" dirty="0">
              <a:solidFill>
                <a:srgbClr val="575757"/>
              </a:solidFill>
              <a:cs typeface="Arial"/>
            </a:endParaRPr>
          </a:p>
        </p:txBody>
      </p:sp>
      <p:sp>
        <p:nvSpPr>
          <p:cNvPr id="48" name="label"/>
          <p:cNvSpPr>
            <a:spLocks noChangeArrowheads="1"/>
          </p:cNvSpPr>
          <p:nvPr/>
        </p:nvSpPr>
        <p:spPr bwMode="auto">
          <a:xfrm>
            <a:off x="4380244" y="5661809"/>
            <a:ext cx="2184135" cy="471487"/>
          </a:xfrm>
          <a:prstGeom prst="rect">
            <a:avLst/>
          </a:prstGeom>
          <a:noFill/>
          <a:ln w="9525">
            <a:noFill/>
            <a:miter lim="800000"/>
            <a:headEnd type="none" w="lg" len="lg"/>
            <a:tailEnd type="none" w="lg" len="lg"/>
          </a:ln>
        </p:spPr>
        <p:txBody>
          <a:bodyPr tIns="91440" bIns="91440" anchor="ctr"/>
          <a:lstStyle/>
          <a:p>
            <a:r>
              <a:rPr lang="en-US" sz="1400" b="1" dirty="0">
                <a:solidFill>
                  <a:srgbClr val="29BA74"/>
                </a:solidFill>
                <a:cs typeface="Arial" pitchFamily="34" charset="0"/>
              </a:rPr>
              <a:t>Total Luxury</a:t>
            </a:r>
          </a:p>
          <a:p>
            <a:r>
              <a:rPr lang="en-US" sz="1400" b="1" dirty="0" smtClean="0">
                <a:solidFill>
                  <a:srgbClr val="29BA74"/>
                </a:solidFill>
                <a:cs typeface="Arial" pitchFamily="34" charset="0"/>
              </a:rPr>
              <a:t>Consumers </a:t>
            </a:r>
            <a:endParaRPr lang="en-US" sz="1400" b="1" dirty="0">
              <a:solidFill>
                <a:srgbClr val="29BA74"/>
              </a:solidFill>
              <a:cs typeface="Arial" pitchFamily="34" charset="0"/>
            </a:endParaRPr>
          </a:p>
        </p:txBody>
      </p:sp>
      <p:cxnSp>
        <p:nvCxnSpPr>
          <p:cNvPr id="49" name="Connettore 1 306"/>
          <p:cNvCxnSpPr>
            <a:cxnSpLocks noChangeShapeType="1"/>
          </p:cNvCxnSpPr>
          <p:nvPr/>
        </p:nvCxnSpPr>
        <p:spPr bwMode="auto">
          <a:xfrm>
            <a:off x="8161735" y="4379046"/>
            <a:ext cx="0" cy="347663"/>
          </a:xfrm>
          <a:prstGeom prst="line">
            <a:avLst/>
          </a:prstGeom>
          <a:noFill/>
          <a:ln w="12700">
            <a:solidFill>
              <a:srgbClr val="79A2B3"/>
            </a:solidFill>
            <a:round/>
            <a:headEnd/>
            <a:tailEnd/>
          </a:ln>
        </p:spPr>
      </p:cxnSp>
      <p:cxnSp>
        <p:nvCxnSpPr>
          <p:cNvPr id="50" name="Connettore 1 307"/>
          <p:cNvCxnSpPr>
            <a:cxnSpLocks noChangeShapeType="1"/>
          </p:cNvCxnSpPr>
          <p:nvPr/>
        </p:nvCxnSpPr>
        <p:spPr bwMode="auto">
          <a:xfrm>
            <a:off x="10208287" y="4379046"/>
            <a:ext cx="0" cy="347663"/>
          </a:xfrm>
          <a:prstGeom prst="line">
            <a:avLst/>
          </a:prstGeom>
          <a:noFill/>
          <a:ln w="12700">
            <a:solidFill>
              <a:srgbClr val="79A2B3"/>
            </a:solidFill>
            <a:round/>
            <a:headEnd/>
            <a:tailEnd/>
          </a:ln>
        </p:spPr>
      </p:cxnSp>
      <p:cxnSp>
        <p:nvCxnSpPr>
          <p:cNvPr id="53" name="Connettore 1 279"/>
          <p:cNvCxnSpPr>
            <a:cxnSpLocks noChangeShapeType="1"/>
          </p:cNvCxnSpPr>
          <p:nvPr/>
        </p:nvCxnSpPr>
        <p:spPr bwMode="auto">
          <a:xfrm>
            <a:off x="8145187" y="3755544"/>
            <a:ext cx="0" cy="144000"/>
          </a:xfrm>
          <a:prstGeom prst="line">
            <a:avLst/>
          </a:prstGeom>
          <a:noFill/>
          <a:ln w="12700">
            <a:solidFill>
              <a:srgbClr val="79A2B3"/>
            </a:solidFill>
            <a:round/>
            <a:headEnd/>
            <a:tailEnd/>
          </a:ln>
        </p:spPr>
      </p:cxnSp>
      <p:cxnSp>
        <p:nvCxnSpPr>
          <p:cNvPr id="54" name="Connettore 1 280"/>
          <p:cNvCxnSpPr>
            <a:cxnSpLocks noChangeShapeType="1"/>
          </p:cNvCxnSpPr>
          <p:nvPr/>
        </p:nvCxnSpPr>
        <p:spPr bwMode="auto">
          <a:xfrm>
            <a:off x="10210800" y="3755544"/>
            <a:ext cx="0" cy="144000"/>
          </a:xfrm>
          <a:prstGeom prst="line">
            <a:avLst/>
          </a:prstGeom>
          <a:noFill/>
          <a:ln w="12700">
            <a:solidFill>
              <a:srgbClr val="79A2B3"/>
            </a:solidFill>
            <a:round/>
            <a:headEnd type="arrow" w="med" len="med"/>
            <a:tailEnd/>
          </a:ln>
        </p:spPr>
      </p:cxnSp>
      <p:sp>
        <p:nvSpPr>
          <p:cNvPr id="55" name="Ovale 275"/>
          <p:cNvSpPr>
            <a:spLocks noChangeArrowheads="1"/>
          </p:cNvSpPr>
          <p:nvPr/>
        </p:nvSpPr>
        <p:spPr bwMode="auto">
          <a:xfrm>
            <a:off x="8964878" y="3716869"/>
            <a:ext cx="468000" cy="360000"/>
          </a:xfrm>
          <a:prstGeom prst="ellipse">
            <a:avLst/>
          </a:prstGeom>
          <a:noFill/>
          <a:ln w="25400">
            <a:solidFill>
              <a:srgbClr val="06C245"/>
            </a:solidFill>
            <a:round/>
            <a:headEnd/>
            <a:tailEnd/>
          </a:ln>
        </p:spPr>
        <p:txBody>
          <a:bodyPr wrap="none" lIns="90000" tIns="90000" rIns="90000" bIns="90000" anchor="ctr"/>
          <a:lstStyle/>
          <a:p>
            <a:pPr algn="ctr"/>
            <a:r>
              <a:rPr lang="it-IT" sz="1400" b="1" dirty="0" smtClean="0">
                <a:solidFill>
                  <a:srgbClr val="575757"/>
                </a:solidFill>
              </a:rPr>
              <a:t>+128</a:t>
            </a:r>
            <a:endParaRPr lang="it-IT" sz="1400" b="1" dirty="0">
              <a:solidFill>
                <a:srgbClr val="575757"/>
              </a:solidFill>
            </a:endParaRPr>
          </a:p>
        </p:txBody>
      </p:sp>
      <p:sp>
        <p:nvSpPr>
          <p:cNvPr id="56" name="Ovale 281"/>
          <p:cNvSpPr>
            <a:spLocks noChangeArrowheads="1"/>
          </p:cNvSpPr>
          <p:nvPr/>
        </p:nvSpPr>
        <p:spPr bwMode="auto">
          <a:xfrm>
            <a:off x="8964878" y="5091895"/>
            <a:ext cx="468000" cy="396000"/>
          </a:xfrm>
          <a:prstGeom prst="ellipse">
            <a:avLst/>
          </a:prstGeom>
          <a:noFill/>
          <a:ln w="25400">
            <a:solidFill>
              <a:srgbClr val="06C245"/>
            </a:solidFill>
            <a:round/>
            <a:headEnd/>
            <a:tailEnd/>
          </a:ln>
        </p:spPr>
        <p:txBody>
          <a:bodyPr wrap="none" lIns="90000" tIns="90000" rIns="90000" bIns="90000" anchor="ctr"/>
          <a:lstStyle/>
          <a:p>
            <a:pPr algn="ctr"/>
            <a:r>
              <a:rPr lang="it-IT" sz="1400" b="1" dirty="0" smtClean="0">
                <a:solidFill>
                  <a:srgbClr val="575757"/>
                </a:solidFill>
              </a:rPr>
              <a:t>+192</a:t>
            </a:r>
            <a:endParaRPr lang="it-IT" sz="1400" b="1" dirty="0">
              <a:solidFill>
                <a:srgbClr val="575757"/>
              </a:solidFill>
            </a:endParaRPr>
          </a:p>
        </p:txBody>
      </p:sp>
      <p:sp>
        <p:nvSpPr>
          <p:cNvPr id="58" name="Ovale 275"/>
          <p:cNvSpPr>
            <a:spLocks noChangeArrowheads="1"/>
          </p:cNvSpPr>
          <p:nvPr/>
        </p:nvSpPr>
        <p:spPr bwMode="auto">
          <a:xfrm>
            <a:off x="8964878" y="6164517"/>
            <a:ext cx="468000" cy="396000"/>
          </a:xfrm>
          <a:prstGeom prst="ellipse">
            <a:avLst/>
          </a:prstGeom>
          <a:noFill/>
          <a:ln w="25400">
            <a:solidFill>
              <a:srgbClr val="06C245"/>
            </a:solidFill>
            <a:round/>
            <a:headEnd/>
            <a:tailEnd/>
          </a:ln>
        </p:spPr>
        <p:txBody>
          <a:bodyPr wrap="none" lIns="90000" tIns="90000" rIns="90000" bIns="90000" anchor="ctr"/>
          <a:lstStyle/>
          <a:p>
            <a:pPr algn="ctr"/>
            <a:r>
              <a:rPr lang="it-IT" sz="1400" b="1" dirty="0" smtClean="0">
                <a:solidFill>
                  <a:srgbClr val="575757"/>
                </a:solidFill>
              </a:rPr>
              <a:t>+347</a:t>
            </a:r>
            <a:endParaRPr lang="it-IT" sz="1400" b="1" dirty="0">
              <a:solidFill>
                <a:srgbClr val="575757"/>
              </a:solidFill>
            </a:endParaRPr>
          </a:p>
        </p:txBody>
      </p:sp>
      <p:sp>
        <p:nvSpPr>
          <p:cNvPr id="59" name="TextBox 94"/>
          <p:cNvSpPr txBox="1">
            <a:spLocks noChangeArrowheads="1"/>
          </p:cNvSpPr>
          <p:nvPr/>
        </p:nvSpPr>
        <p:spPr bwMode="auto">
          <a:xfrm>
            <a:off x="1428486" y="4063196"/>
            <a:ext cx="583010" cy="396875"/>
          </a:xfrm>
          <a:prstGeom prst="rect">
            <a:avLst/>
          </a:prstGeom>
          <a:noFill/>
          <a:ln w="9525">
            <a:noFill/>
            <a:miter lim="800000"/>
            <a:headEnd/>
            <a:tailEnd/>
          </a:ln>
        </p:spPr>
        <p:txBody>
          <a:bodyPr tIns="90000" bIns="90000">
            <a:spAutoFit/>
          </a:bodyPr>
          <a:lstStyle/>
          <a:p>
            <a:r>
              <a:rPr lang="en-US" sz="1400" b="1">
                <a:solidFill>
                  <a:srgbClr val="575757"/>
                </a:solidFill>
                <a:cs typeface="Arial" pitchFamily="34" charset="0"/>
              </a:rPr>
              <a:t>2 k€</a:t>
            </a:r>
          </a:p>
        </p:txBody>
      </p:sp>
      <p:sp>
        <p:nvSpPr>
          <p:cNvPr id="60" name="TextBox 98"/>
          <p:cNvSpPr txBox="1">
            <a:spLocks noChangeArrowheads="1"/>
          </p:cNvSpPr>
          <p:nvPr/>
        </p:nvSpPr>
        <p:spPr bwMode="auto">
          <a:xfrm>
            <a:off x="1566070" y="3274209"/>
            <a:ext cx="1067991" cy="396875"/>
          </a:xfrm>
          <a:prstGeom prst="rect">
            <a:avLst/>
          </a:prstGeom>
          <a:noFill/>
          <a:ln w="9525">
            <a:noFill/>
            <a:miter lim="800000"/>
            <a:headEnd/>
            <a:tailEnd/>
          </a:ln>
        </p:spPr>
        <p:txBody>
          <a:bodyPr tIns="90000" bIns="90000">
            <a:spAutoFit/>
          </a:bodyPr>
          <a:lstStyle/>
          <a:p>
            <a:r>
              <a:rPr lang="en-US" sz="1400" b="1">
                <a:solidFill>
                  <a:srgbClr val="575757"/>
                </a:solidFill>
                <a:cs typeface="Arial" pitchFamily="34" charset="0"/>
              </a:rPr>
              <a:t>5 k€</a:t>
            </a:r>
          </a:p>
        </p:txBody>
      </p:sp>
      <p:sp>
        <p:nvSpPr>
          <p:cNvPr id="61" name="TextBox 107"/>
          <p:cNvSpPr txBox="1">
            <a:spLocks noChangeArrowheads="1"/>
          </p:cNvSpPr>
          <p:nvPr/>
        </p:nvSpPr>
        <p:spPr bwMode="auto">
          <a:xfrm>
            <a:off x="1889391" y="2401903"/>
            <a:ext cx="689637" cy="396875"/>
          </a:xfrm>
          <a:prstGeom prst="rect">
            <a:avLst/>
          </a:prstGeom>
          <a:noFill/>
          <a:ln w="9525">
            <a:noFill/>
            <a:miter lim="800000"/>
            <a:headEnd/>
            <a:tailEnd/>
          </a:ln>
        </p:spPr>
        <p:txBody>
          <a:bodyPr tIns="90000" bIns="90000">
            <a:spAutoFit/>
          </a:bodyPr>
          <a:lstStyle/>
          <a:p>
            <a:r>
              <a:rPr lang="en-US" sz="1400" b="1">
                <a:solidFill>
                  <a:srgbClr val="575757"/>
                </a:solidFill>
                <a:cs typeface="Arial" pitchFamily="34" charset="0"/>
              </a:rPr>
              <a:t>20 k€</a:t>
            </a:r>
          </a:p>
        </p:txBody>
      </p:sp>
      <p:cxnSp>
        <p:nvCxnSpPr>
          <p:cNvPr id="63" name="Connettore 1 261"/>
          <p:cNvCxnSpPr>
            <a:cxnSpLocks noChangeShapeType="1"/>
          </p:cNvCxnSpPr>
          <p:nvPr/>
        </p:nvCxnSpPr>
        <p:spPr bwMode="auto">
          <a:xfrm>
            <a:off x="1980541" y="2697177"/>
            <a:ext cx="1248569" cy="0"/>
          </a:xfrm>
          <a:prstGeom prst="line">
            <a:avLst/>
          </a:prstGeom>
          <a:noFill/>
          <a:ln w="12700">
            <a:solidFill>
              <a:srgbClr val="79A2B3"/>
            </a:solidFill>
            <a:round/>
            <a:headEnd/>
            <a:tailEnd/>
          </a:ln>
        </p:spPr>
      </p:cxnSp>
      <p:sp>
        <p:nvSpPr>
          <p:cNvPr id="64" name="TextBox 107"/>
          <p:cNvSpPr txBox="1">
            <a:spLocks noChangeArrowheads="1"/>
          </p:cNvSpPr>
          <p:nvPr/>
        </p:nvSpPr>
        <p:spPr bwMode="auto">
          <a:xfrm>
            <a:off x="1679577" y="2802015"/>
            <a:ext cx="954485" cy="396875"/>
          </a:xfrm>
          <a:prstGeom prst="rect">
            <a:avLst/>
          </a:prstGeom>
          <a:noFill/>
          <a:ln w="9525">
            <a:noFill/>
            <a:miter lim="800000"/>
            <a:headEnd/>
            <a:tailEnd/>
          </a:ln>
        </p:spPr>
        <p:txBody>
          <a:bodyPr tIns="90000" bIns="90000">
            <a:spAutoFit/>
          </a:bodyPr>
          <a:lstStyle/>
          <a:p>
            <a:r>
              <a:rPr lang="en-US" sz="1400" b="1">
                <a:solidFill>
                  <a:srgbClr val="575757"/>
                </a:solidFill>
                <a:cs typeface="Arial" pitchFamily="34" charset="0"/>
              </a:rPr>
              <a:t>10 k€</a:t>
            </a:r>
          </a:p>
        </p:txBody>
      </p:sp>
      <p:cxnSp>
        <p:nvCxnSpPr>
          <p:cNvPr id="65" name="Connettore 1 263"/>
          <p:cNvCxnSpPr>
            <a:cxnSpLocks noChangeShapeType="1"/>
          </p:cNvCxnSpPr>
          <p:nvPr/>
        </p:nvCxnSpPr>
        <p:spPr bwMode="auto">
          <a:xfrm>
            <a:off x="1805121" y="3090938"/>
            <a:ext cx="1559851" cy="0"/>
          </a:xfrm>
          <a:prstGeom prst="line">
            <a:avLst/>
          </a:prstGeom>
          <a:noFill/>
          <a:ln w="12700">
            <a:solidFill>
              <a:srgbClr val="79A2B3"/>
            </a:solidFill>
            <a:round/>
            <a:headEnd/>
            <a:tailEnd/>
          </a:ln>
        </p:spPr>
      </p:cxnSp>
      <p:cxnSp>
        <p:nvCxnSpPr>
          <p:cNvPr id="67" name="Connettore 1 264"/>
          <p:cNvCxnSpPr>
            <a:cxnSpLocks noChangeShapeType="1"/>
          </p:cNvCxnSpPr>
          <p:nvPr/>
        </p:nvCxnSpPr>
        <p:spPr bwMode="auto">
          <a:xfrm>
            <a:off x="1657219" y="3588532"/>
            <a:ext cx="1859094" cy="0"/>
          </a:xfrm>
          <a:prstGeom prst="line">
            <a:avLst/>
          </a:prstGeom>
          <a:noFill/>
          <a:ln w="12700">
            <a:solidFill>
              <a:srgbClr val="79A2B3"/>
            </a:solidFill>
            <a:round/>
            <a:headEnd/>
            <a:tailEnd/>
          </a:ln>
        </p:spPr>
      </p:cxnSp>
      <p:cxnSp>
        <p:nvCxnSpPr>
          <p:cNvPr id="68" name="Connettore 1 265"/>
          <p:cNvCxnSpPr>
            <a:cxnSpLocks noChangeShapeType="1"/>
          </p:cNvCxnSpPr>
          <p:nvPr/>
        </p:nvCxnSpPr>
        <p:spPr bwMode="auto">
          <a:xfrm>
            <a:off x="1519635" y="4355294"/>
            <a:ext cx="2242608" cy="0"/>
          </a:xfrm>
          <a:prstGeom prst="line">
            <a:avLst/>
          </a:prstGeom>
          <a:noFill/>
          <a:ln w="12700">
            <a:solidFill>
              <a:srgbClr val="79A2B3"/>
            </a:solidFill>
            <a:round/>
            <a:headEnd/>
            <a:tailEnd/>
          </a:ln>
        </p:spPr>
      </p:cxnSp>
      <p:sp>
        <p:nvSpPr>
          <p:cNvPr id="71" name="Trapezoid 70"/>
          <p:cNvSpPr/>
          <p:nvPr/>
        </p:nvSpPr>
        <p:spPr bwMode="auto">
          <a:xfrm>
            <a:off x="2358230" y="3637570"/>
            <a:ext cx="1188968" cy="664851"/>
          </a:xfrm>
          <a:prstGeom prst="trapezoid">
            <a:avLst/>
          </a:prstGeom>
          <a:solidFill>
            <a:schemeClr val="accent5">
              <a:lumMod val="75000"/>
            </a:schemeClr>
          </a:solidFill>
          <a:ln w="12700" cap="rnd">
            <a:solidFill>
              <a:srgbClr val="79A2B3"/>
            </a:solidFill>
            <a:prstDash val="solid"/>
            <a:round/>
            <a:headEnd/>
            <a:tailEnd/>
          </a:ln>
          <a:effectLst>
            <a:innerShdw blurRad="63500" dist="50800" dir="13500000">
              <a:srgbClr val="000000">
                <a:alpha val="50000"/>
              </a:srgbClr>
            </a:innerShdw>
          </a:effectLst>
        </p:spPr>
        <p:txBody>
          <a:bodyPr/>
          <a:lstStyle/>
          <a:p>
            <a:endParaRPr lang="en-US" sz="1400" dirty="0">
              <a:solidFill>
                <a:srgbClr val="000000"/>
              </a:solidFill>
            </a:endParaRPr>
          </a:p>
        </p:txBody>
      </p:sp>
      <p:sp>
        <p:nvSpPr>
          <p:cNvPr id="72" name="Trapezoid 71"/>
          <p:cNvSpPr/>
          <p:nvPr/>
        </p:nvSpPr>
        <p:spPr bwMode="auto">
          <a:xfrm>
            <a:off x="2547219" y="3135846"/>
            <a:ext cx="817752" cy="398911"/>
          </a:xfrm>
          <a:prstGeom prst="trapezoid">
            <a:avLst/>
          </a:prstGeom>
          <a:solidFill>
            <a:srgbClr val="30C1D7"/>
          </a:solidFill>
          <a:ln w="12001" cap="rnd">
            <a:solidFill>
              <a:srgbClr val="79A2B3"/>
            </a:solidFill>
            <a:prstDash val="solid"/>
            <a:round/>
            <a:headEnd/>
            <a:tailEnd/>
          </a:ln>
          <a:effectLst>
            <a:innerShdw blurRad="63500" dist="50800" dir="13500000">
              <a:srgbClr val="000000">
                <a:alpha val="50000"/>
              </a:srgbClr>
            </a:innerShdw>
          </a:effectLst>
        </p:spPr>
        <p:txBody>
          <a:bodyPr lIns="86411" tIns="43205" rIns="86411" bIns="43205"/>
          <a:lstStyle/>
          <a:p>
            <a:endParaRPr lang="en-US" sz="1400" dirty="0">
              <a:solidFill>
                <a:srgbClr val="000000"/>
              </a:solidFill>
            </a:endParaRPr>
          </a:p>
        </p:txBody>
      </p:sp>
      <p:sp>
        <p:nvSpPr>
          <p:cNvPr id="73" name="Trapezoid 72"/>
          <p:cNvSpPr/>
          <p:nvPr/>
        </p:nvSpPr>
        <p:spPr bwMode="auto">
          <a:xfrm>
            <a:off x="2678929" y="2737074"/>
            <a:ext cx="558457" cy="310260"/>
          </a:xfrm>
          <a:prstGeom prst="trapezoid">
            <a:avLst>
              <a:gd name="adj" fmla="val 21203"/>
            </a:avLst>
          </a:prstGeom>
          <a:solidFill>
            <a:srgbClr val="66FF99"/>
          </a:solidFill>
          <a:ln w="12700" cap="rnd">
            <a:solidFill>
              <a:srgbClr val="79A2B3"/>
            </a:solidFill>
            <a:prstDash val="solid"/>
            <a:round/>
            <a:headEnd/>
            <a:tailEnd/>
          </a:ln>
          <a:effectLst>
            <a:innerShdw blurRad="63500" dist="50800" dir="13500000">
              <a:srgbClr val="000000">
                <a:alpha val="50000"/>
              </a:srgbClr>
            </a:innerShdw>
          </a:effectLst>
        </p:spPr>
        <p:txBody>
          <a:bodyPr/>
          <a:lstStyle/>
          <a:p>
            <a:pPr>
              <a:defRPr/>
            </a:pPr>
            <a:endParaRPr lang="en-US" sz="1400" dirty="0">
              <a:solidFill>
                <a:srgbClr val="000000"/>
              </a:solidFill>
            </a:endParaRPr>
          </a:p>
        </p:txBody>
      </p:sp>
      <p:sp>
        <p:nvSpPr>
          <p:cNvPr id="74" name="Trapezoid 73"/>
          <p:cNvSpPr/>
          <p:nvPr/>
        </p:nvSpPr>
        <p:spPr bwMode="auto">
          <a:xfrm>
            <a:off x="2835713" y="1919307"/>
            <a:ext cx="234000" cy="430155"/>
          </a:xfrm>
          <a:prstGeom prst="trapezoid">
            <a:avLst>
              <a:gd name="adj" fmla="val 44474"/>
            </a:avLst>
          </a:prstGeom>
          <a:solidFill>
            <a:srgbClr val="008000"/>
          </a:solidFill>
          <a:ln w="12700" cap="rnd">
            <a:solidFill>
              <a:srgbClr val="79A2B3"/>
            </a:solidFill>
            <a:prstDash val="solid"/>
            <a:round/>
            <a:headEnd/>
            <a:tailEnd/>
          </a:ln>
          <a:effectLst>
            <a:innerShdw blurRad="63500" dist="50800" dir="13500000">
              <a:srgbClr val="000000">
                <a:alpha val="50000"/>
              </a:srgbClr>
            </a:innerShdw>
          </a:effectLst>
        </p:spPr>
        <p:txBody>
          <a:bodyPr/>
          <a:lstStyle/>
          <a:p>
            <a:pPr>
              <a:defRPr/>
            </a:pPr>
            <a:endParaRPr lang="en-US" sz="1400" dirty="0">
              <a:solidFill>
                <a:srgbClr val="000000"/>
              </a:solidFill>
            </a:endParaRPr>
          </a:p>
        </p:txBody>
      </p:sp>
      <p:cxnSp>
        <p:nvCxnSpPr>
          <p:cNvPr id="77" name="Connettore 1 293"/>
          <p:cNvCxnSpPr>
            <a:cxnSpLocks noChangeShapeType="1"/>
          </p:cNvCxnSpPr>
          <p:nvPr/>
        </p:nvCxnSpPr>
        <p:spPr bwMode="auto">
          <a:xfrm>
            <a:off x="4380244" y="3495194"/>
            <a:ext cx="6185497" cy="0"/>
          </a:xfrm>
          <a:prstGeom prst="line">
            <a:avLst/>
          </a:prstGeom>
          <a:noFill/>
          <a:ln w="12700">
            <a:solidFill>
              <a:srgbClr val="79A2B3"/>
            </a:solidFill>
            <a:prstDash val="dash"/>
            <a:round/>
            <a:headEnd/>
            <a:tailEnd/>
          </a:ln>
        </p:spPr>
      </p:cxnSp>
      <p:sp>
        <p:nvSpPr>
          <p:cNvPr id="81" name="Segnaposto numero diapositiva 3"/>
          <p:cNvSpPr txBox="1">
            <a:spLocks/>
          </p:cNvSpPr>
          <p:nvPr/>
        </p:nvSpPr>
        <p:spPr>
          <a:xfrm>
            <a:off x="10698164" y="6584951"/>
            <a:ext cx="350837" cy="252413"/>
          </a:xfrm>
          <a:prstGeom prst="rect">
            <a:avLst/>
          </a:prstGeom>
        </p:spPr>
        <p:txBody>
          <a:bodyPr vert="horz" lIns="0" tIns="45720" rIns="0" bIns="45720" rtlCol="0" anchor="ctr"/>
          <a:lstStyle/>
          <a:p>
            <a:pPr algn="ctr">
              <a:defRPr/>
            </a:pPr>
            <a:fld id="{33F0C333-2A08-425B-94B1-EA2225ACE65E}" type="slidenum">
              <a:rPr lang="en-US" sz="1200">
                <a:solidFill>
                  <a:prstClr val="white"/>
                </a:solidFill>
              </a:rPr>
              <a:pPr algn="ctr">
                <a:defRPr/>
              </a:pPr>
              <a:t>4</a:t>
            </a:fld>
            <a:endParaRPr lang="en-US" sz="1200" dirty="0">
              <a:solidFill>
                <a:prstClr val="white"/>
              </a:solidFill>
            </a:endParaRPr>
          </a:p>
        </p:txBody>
      </p:sp>
      <p:sp>
        <p:nvSpPr>
          <p:cNvPr id="84" name="TextBox 107"/>
          <p:cNvSpPr txBox="1">
            <a:spLocks noChangeArrowheads="1"/>
          </p:cNvSpPr>
          <p:nvPr/>
        </p:nvSpPr>
        <p:spPr bwMode="auto">
          <a:xfrm>
            <a:off x="2219014" y="2087634"/>
            <a:ext cx="689637" cy="396875"/>
          </a:xfrm>
          <a:prstGeom prst="rect">
            <a:avLst/>
          </a:prstGeom>
          <a:noFill/>
          <a:ln w="9525">
            <a:noFill/>
            <a:miter lim="800000"/>
            <a:headEnd/>
            <a:tailEnd/>
          </a:ln>
        </p:spPr>
        <p:txBody>
          <a:bodyPr tIns="90000" bIns="90000">
            <a:spAutoFit/>
          </a:bodyPr>
          <a:lstStyle/>
          <a:p>
            <a:r>
              <a:rPr lang="en-US" sz="1400" b="1" dirty="0">
                <a:solidFill>
                  <a:srgbClr val="575757"/>
                </a:solidFill>
                <a:cs typeface="Arial" pitchFamily="34" charset="0"/>
              </a:rPr>
              <a:t>50 k€</a:t>
            </a:r>
          </a:p>
        </p:txBody>
      </p:sp>
      <p:cxnSp>
        <p:nvCxnSpPr>
          <p:cNvPr id="85" name="Connettore 1 261"/>
          <p:cNvCxnSpPr>
            <a:cxnSpLocks noChangeShapeType="1"/>
          </p:cNvCxnSpPr>
          <p:nvPr/>
        </p:nvCxnSpPr>
        <p:spPr bwMode="auto">
          <a:xfrm>
            <a:off x="2288897" y="2382908"/>
            <a:ext cx="900000" cy="0"/>
          </a:xfrm>
          <a:prstGeom prst="line">
            <a:avLst/>
          </a:prstGeom>
          <a:noFill/>
          <a:ln w="12700">
            <a:solidFill>
              <a:srgbClr val="79A2B3"/>
            </a:solidFill>
            <a:round/>
            <a:headEnd/>
            <a:tailEnd/>
          </a:ln>
        </p:spPr>
      </p:cxnSp>
      <p:sp>
        <p:nvSpPr>
          <p:cNvPr id="86" name="Trapezoid 85"/>
          <p:cNvSpPr/>
          <p:nvPr/>
        </p:nvSpPr>
        <p:spPr bwMode="auto">
          <a:xfrm>
            <a:off x="2772268" y="2427663"/>
            <a:ext cx="365034" cy="226806"/>
          </a:xfrm>
          <a:prstGeom prst="trapezoid">
            <a:avLst/>
          </a:prstGeom>
          <a:solidFill>
            <a:srgbClr val="33CC33"/>
          </a:solidFill>
          <a:ln w="12700" cap="rnd">
            <a:solidFill>
              <a:srgbClr val="79A2B3"/>
            </a:solidFill>
            <a:prstDash val="solid"/>
            <a:round/>
            <a:headEnd/>
            <a:tailEnd/>
          </a:ln>
          <a:effectLst>
            <a:innerShdw blurRad="63500" dist="50800" dir="13500000">
              <a:srgbClr val="000000">
                <a:alpha val="50000"/>
              </a:srgbClr>
            </a:innerShdw>
          </a:effectLst>
        </p:spPr>
        <p:txBody>
          <a:bodyPr/>
          <a:lstStyle/>
          <a:p>
            <a:pPr>
              <a:defRPr/>
            </a:pPr>
            <a:endParaRPr lang="en-US" sz="1400" dirty="0">
              <a:solidFill>
                <a:srgbClr val="000000"/>
              </a:solidFill>
            </a:endParaRPr>
          </a:p>
        </p:txBody>
      </p:sp>
      <p:sp>
        <p:nvSpPr>
          <p:cNvPr id="93" name="label"/>
          <p:cNvSpPr>
            <a:spLocks noChangeArrowheads="1"/>
          </p:cNvSpPr>
          <p:nvPr/>
        </p:nvSpPr>
        <p:spPr bwMode="auto">
          <a:xfrm>
            <a:off x="4380244" y="2081595"/>
            <a:ext cx="2348641" cy="287337"/>
          </a:xfrm>
          <a:prstGeom prst="rect">
            <a:avLst/>
          </a:prstGeom>
          <a:noFill/>
          <a:ln w="9525">
            <a:noFill/>
            <a:miter lim="800000"/>
            <a:headEnd type="none" w="lg" len="lg"/>
            <a:tailEnd type="none" w="lg" len="lg"/>
          </a:ln>
        </p:spPr>
        <p:txBody>
          <a:bodyPr tIns="91440" bIns="91440" anchor="ctr"/>
          <a:lstStyle/>
          <a:p>
            <a:r>
              <a:rPr lang="en-US" sz="1400" b="1" dirty="0">
                <a:solidFill>
                  <a:srgbClr val="B7DEE8"/>
                </a:solidFill>
                <a:cs typeface="Arial" pitchFamily="34" charset="0"/>
              </a:rPr>
              <a:t>Beyond money</a:t>
            </a:r>
          </a:p>
        </p:txBody>
      </p:sp>
      <p:sp>
        <p:nvSpPr>
          <p:cNvPr id="94" name="label"/>
          <p:cNvSpPr>
            <a:spLocks noChangeArrowheads="1"/>
          </p:cNvSpPr>
          <p:nvPr/>
        </p:nvSpPr>
        <p:spPr bwMode="auto">
          <a:xfrm>
            <a:off x="6658373" y="2081595"/>
            <a:ext cx="949325" cy="287337"/>
          </a:xfrm>
          <a:prstGeom prst="rect">
            <a:avLst/>
          </a:prstGeom>
          <a:noFill/>
          <a:ln w="9525">
            <a:noFill/>
            <a:miter lim="800000"/>
            <a:headEnd type="none" w="lg" len="lg"/>
            <a:tailEnd type="none" w="lg" len="lg"/>
          </a:ln>
        </p:spPr>
        <p:txBody>
          <a:bodyPr tIns="91440" bIns="91440" anchor="ctr"/>
          <a:lstStyle/>
          <a:p>
            <a:pPr algn="ctr"/>
            <a:r>
              <a:rPr lang="en-US" sz="1400" b="1" dirty="0">
                <a:solidFill>
                  <a:srgbClr val="FFFFFF"/>
                </a:solidFill>
                <a:cs typeface="Arial" pitchFamily="34" charset="0"/>
              </a:rPr>
              <a:t>0.4</a:t>
            </a:r>
          </a:p>
        </p:txBody>
      </p:sp>
      <p:sp>
        <p:nvSpPr>
          <p:cNvPr id="95" name="label"/>
          <p:cNvSpPr>
            <a:spLocks noChangeArrowheads="1"/>
          </p:cNvSpPr>
          <p:nvPr/>
        </p:nvSpPr>
        <p:spPr bwMode="auto">
          <a:xfrm>
            <a:off x="8704926" y="2081595"/>
            <a:ext cx="949325" cy="287337"/>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0.6</a:t>
            </a:r>
            <a:endParaRPr lang="en-US" sz="1400" b="1" dirty="0">
              <a:solidFill>
                <a:srgbClr val="FFFFFF"/>
              </a:solidFill>
              <a:cs typeface="Arial" pitchFamily="34" charset="0"/>
            </a:endParaRPr>
          </a:p>
        </p:txBody>
      </p:sp>
      <p:sp>
        <p:nvSpPr>
          <p:cNvPr id="96" name="Trapezoid 95"/>
          <p:cNvSpPr/>
          <p:nvPr/>
        </p:nvSpPr>
        <p:spPr bwMode="auto">
          <a:xfrm>
            <a:off x="2046043" y="4414023"/>
            <a:ext cx="1836000" cy="1076681"/>
          </a:xfrm>
          <a:prstGeom prst="trapezoid">
            <a:avLst>
              <a:gd name="adj" fmla="val 26042"/>
            </a:avLst>
          </a:prstGeom>
          <a:solidFill>
            <a:srgbClr val="9A9A9A"/>
          </a:solidFill>
          <a:ln w="12700" cap="rnd">
            <a:solidFill>
              <a:srgbClr val="79A2B3"/>
            </a:solidFill>
            <a:prstDash val="solid"/>
            <a:round/>
            <a:headEnd/>
            <a:tailEnd/>
          </a:ln>
          <a:effectLst>
            <a:innerShdw blurRad="63500" dist="50800" dir="13500000">
              <a:srgbClr val="000000">
                <a:alpha val="50000"/>
              </a:srgbClr>
            </a:innerShdw>
          </a:effectLst>
        </p:spPr>
        <p:txBody>
          <a:bodyPr/>
          <a:lstStyle/>
          <a:p>
            <a:endParaRPr lang="en-US" sz="1400" dirty="0">
              <a:solidFill>
                <a:srgbClr val="000000"/>
              </a:solidFill>
            </a:endParaRPr>
          </a:p>
        </p:txBody>
      </p:sp>
      <p:cxnSp>
        <p:nvCxnSpPr>
          <p:cNvPr id="97" name="Straight Connector 96"/>
          <p:cNvCxnSpPr/>
          <p:nvPr/>
        </p:nvCxnSpPr>
        <p:spPr>
          <a:xfrm flipV="1">
            <a:off x="2046042" y="4428171"/>
            <a:ext cx="1548000" cy="1080000"/>
          </a:xfrm>
          <a:prstGeom prst="line">
            <a:avLst/>
          </a:prstGeom>
          <a:ln w="28575" cap="flat" cmpd="sng" algn="ctr">
            <a:solidFill>
              <a:srgbClr val="FFFFFF"/>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Connettore 1 306"/>
          <p:cNvCxnSpPr>
            <a:cxnSpLocks noChangeShapeType="1"/>
          </p:cNvCxnSpPr>
          <p:nvPr/>
        </p:nvCxnSpPr>
        <p:spPr bwMode="auto">
          <a:xfrm flipV="1">
            <a:off x="9431245" y="3899544"/>
            <a:ext cx="792000" cy="0"/>
          </a:xfrm>
          <a:prstGeom prst="line">
            <a:avLst/>
          </a:prstGeom>
          <a:noFill/>
          <a:ln w="12700">
            <a:solidFill>
              <a:srgbClr val="79A2B3"/>
            </a:solidFill>
            <a:round/>
            <a:headEnd/>
            <a:tailEnd/>
          </a:ln>
        </p:spPr>
      </p:cxnSp>
      <p:cxnSp>
        <p:nvCxnSpPr>
          <p:cNvPr id="80" name="Connettore 1 306"/>
          <p:cNvCxnSpPr>
            <a:cxnSpLocks noChangeShapeType="1"/>
          </p:cNvCxnSpPr>
          <p:nvPr/>
        </p:nvCxnSpPr>
        <p:spPr bwMode="auto">
          <a:xfrm flipV="1">
            <a:off x="8156575" y="3899544"/>
            <a:ext cx="792000" cy="0"/>
          </a:xfrm>
          <a:prstGeom prst="line">
            <a:avLst/>
          </a:prstGeom>
          <a:noFill/>
          <a:ln w="12700">
            <a:solidFill>
              <a:srgbClr val="79A2B3"/>
            </a:solidFill>
            <a:round/>
            <a:headEnd/>
            <a:tailEnd/>
          </a:ln>
        </p:spPr>
      </p:cxnSp>
      <p:cxnSp>
        <p:nvCxnSpPr>
          <p:cNvPr id="82" name="Connettore 1 306"/>
          <p:cNvCxnSpPr>
            <a:cxnSpLocks noChangeShapeType="1"/>
          </p:cNvCxnSpPr>
          <p:nvPr/>
        </p:nvCxnSpPr>
        <p:spPr bwMode="auto">
          <a:xfrm flipV="1">
            <a:off x="9446723" y="5293219"/>
            <a:ext cx="792000" cy="0"/>
          </a:xfrm>
          <a:prstGeom prst="line">
            <a:avLst/>
          </a:prstGeom>
          <a:noFill/>
          <a:ln w="12700">
            <a:solidFill>
              <a:srgbClr val="79A2B3"/>
            </a:solidFill>
            <a:round/>
            <a:headEnd/>
            <a:tailEnd/>
          </a:ln>
        </p:spPr>
      </p:cxnSp>
      <p:cxnSp>
        <p:nvCxnSpPr>
          <p:cNvPr id="83" name="Connettore 1 306"/>
          <p:cNvCxnSpPr>
            <a:cxnSpLocks noChangeShapeType="1"/>
          </p:cNvCxnSpPr>
          <p:nvPr/>
        </p:nvCxnSpPr>
        <p:spPr bwMode="auto">
          <a:xfrm flipV="1">
            <a:off x="8169275" y="5293219"/>
            <a:ext cx="792000" cy="0"/>
          </a:xfrm>
          <a:prstGeom prst="line">
            <a:avLst/>
          </a:prstGeom>
          <a:noFill/>
          <a:ln w="12700">
            <a:solidFill>
              <a:srgbClr val="79A2B3"/>
            </a:solidFill>
            <a:round/>
            <a:headEnd/>
            <a:tailEnd/>
          </a:ln>
        </p:spPr>
      </p:cxnSp>
      <p:cxnSp>
        <p:nvCxnSpPr>
          <p:cNvPr id="87" name="Connettore 1 306"/>
          <p:cNvCxnSpPr>
            <a:cxnSpLocks noChangeShapeType="1"/>
          </p:cNvCxnSpPr>
          <p:nvPr/>
        </p:nvCxnSpPr>
        <p:spPr bwMode="auto">
          <a:xfrm flipV="1">
            <a:off x="9421101" y="6359603"/>
            <a:ext cx="792000" cy="0"/>
          </a:xfrm>
          <a:prstGeom prst="line">
            <a:avLst/>
          </a:prstGeom>
          <a:noFill/>
          <a:ln w="12700">
            <a:solidFill>
              <a:srgbClr val="79A2B3"/>
            </a:solidFill>
            <a:round/>
            <a:headEnd/>
            <a:tailEnd/>
          </a:ln>
        </p:spPr>
      </p:cxnSp>
      <p:cxnSp>
        <p:nvCxnSpPr>
          <p:cNvPr id="88" name="Connettore 1 306"/>
          <p:cNvCxnSpPr>
            <a:cxnSpLocks noChangeShapeType="1"/>
          </p:cNvCxnSpPr>
          <p:nvPr/>
        </p:nvCxnSpPr>
        <p:spPr bwMode="auto">
          <a:xfrm flipV="1">
            <a:off x="8143653" y="6359603"/>
            <a:ext cx="828000" cy="0"/>
          </a:xfrm>
          <a:prstGeom prst="line">
            <a:avLst/>
          </a:prstGeom>
          <a:noFill/>
          <a:ln w="12700">
            <a:solidFill>
              <a:srgbClr val="79A2B3"/>
            </a:solidFill>
            <a:round/>
            <a:headEnd/>
            <a:tailEnd/>
          </a:ln>
        </p:spPr>
      </p:cxnSp>
      <p:sp>
        <p:nvSpPr>
          <p:cNvPr id="3" name="Title 2"/>
          <p:cNvSpPr>
            <a:spLocks noGrp="1"/>
          </p:cNvSpPr>
          <p:nvPr>
            <p:ph type="title"/>
          </p:nvPr>
        </p:nvSpPr>
        <p:spPr>
          <a:xfrm>
            <a:off x="630000" y="622800"/>
            <a:ext cx="10933200" cy="941796"/>
          </a:xfrm>
        </p:spPr>
        <p:txBody>
          <a:bodyPr/>
          <a:lstStyle/>
          <a:p>
            <a:r>
              <a:rPr lang="en-US" dirty="0" smtClean="0"/>
              <a:t>18 M </a:t>
            </a:r>
            <a:r>
              <a:rPr lang="en-US" dirty="0"/>
              <a:t>True Luxury Consumers generating ~30% of global </a:t>
            </a:r>
            <a:r>
              <a:rPr lang="en-US" dirty="0" smtClean="0"/>
              <a:t>market, expected to further polarize in the next years </a:t>
            </a:r>
            <a:endParaRPr lang="en-US" dirty="0"/>
          </a:p>
        </p:txBody>
      </p:sp>
      <p:sp>
        <p:nvSpPr>
          <p:cNvPr id="89" name="label"/>
          <p:cNvSpPr>
            <a:spLocks noChangeArrowheads="1"/>
          </p:cNvSpPr>
          <p:nvPr/>
        </p:nvSpPr>
        <p:spPr bwMode="auto">
          <a:xfrm>
            <a:off x="7662732" y="2759118"/>
            <a:ext cx="949325" cy="287338"/>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98</a:t>
            </a:r>
            <a:endParaRPr lang="en-US" sz="1400" b="1" dirty="0">
              <a:solidFill>
                <a:srgbClr val="FFFFFF"/>
              </a:solidFill>
              <a:cs typeface="Arial" pitchFamily="34" charset="0"/>
            </a:endParaRPr>
          </a:p>
        </p:txBody>
      </p:sp>
      <p:sp>
        <p:nvSpPr>
          <p:cNvPr id="90" name="label"/>
          <p:cNvSpPr>
            <a:spLocks noChangeArrowheads="1"/>
          </p:cNvSpPr>
          <p:nvPr/>
        </p:nvSpPr>
        <p:spPr bwMode="auto">
          <a:xfrm>
            <a:off x="7662732" y="2414082"/>
            <a:ext cx="949325" cy="287337"/>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33</a:t>
            </a:r>
            <a:endParaRPr lang="en-US" sz="1400" b="1" dirty="0">
              <a:solidFill>
                <a:srgbClr val="FFFFFF"/>
              </a:solidFill>
              <a:cs typeface="Arial" pitchFamily="34" charset="0"/>
            </a:endParaRPr>
          </a:p>
        </p:txBody>
      </p:sp>
      <p:sp>
        <p:nvSpPr>
          <p:cNvPr id="92" name="label"/>
          <p:cNvSpPr>
            <a:spLocks noChangeArrowheads="1"/>
          </p:cNvSpPr>
          <p:nvPr/>
        </p:nvSpPr>
        <p:spPr bwMode="auto">
          <a:xfrm>
            <a:off x="7662732" y="3137369"/>
            <a:ext cx="949325" cy="287338"/>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115</a:t>
            </a:r>
            <a:endParaRPr lang="en-US" sz="1400" b="1" dirty="0">
              <a:solidFill>
                <a:srgbClr val="FFFFFF"/>
              </a:solidFill>
              <a:cs typeface="Arial" pitchFamily="34" charset="0"/>
            </a:endParaRPr>
          </a:p>
        </p:txBody>
      </p:sp>
      <p:sp>
        <p:nvSpPr>
          <p:cNvPr id="98" name="label"/>
          <p:cNvSpPr>
            <a:spLocks noChangeArrowheads="1"/>
          </p:cNvSpPr>
          <p:nvPr/>
        </p:nvSpPr>
        <p:spPr bwMode="auto">
          <a:xfrm>
            <a:off x="9733891" y="2759118"/>
            <a:ext cx="949325" cy="287338"/>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145</a:t>
            </a:r>
            <a:endParaRPr lang="en-US" sz="1400" b="1" dirty="0">
              <a:solidFill>
                <a:srgbClr val="FFFFFF"/>
              </a:solidFill>
              <a:cs typeface="Arial" pitchFamily="34" charset="0"/>
            </a:endParaRPr>
          </a:p>
        </p:txBody>
      </p:sp>
      <p:sp>
        <p:nvSpPr>
          <p:cNvPr id="99" name="label"/>
          <p:cNvSpPr>
            <a:spLocks noChangeArrowheads="1"/>
          </p:cNvSpPr>
          <p:nvPr/>
        </p:nvSpPr>
        <p:spPr bwMode="auto">
          <a:xfrm>
            <a:off x="9733891" y="2414082"/>
            <a:ext cx="949325" cy="287337"/>
          </a:xfrm>
          <a:prstGeom prst="rect">
            <a:avLst/>
          </a:prstGeom>
          <a:noFill/>
          <a:ln w="9525">
            <a:noFill/>
            <a:miter lim="800000"/>
            <a:headEnd type="none" w="lg" len="lg"/>
            <a:tailEnd type="none" w="lg" len="lg"/>
          </a:ln>
        </p:spPr>
        <p:txBody>
          <a:bodyPr tIns="91440" bIns="91440" anchor="ctr"/>
          <a:lstStyle/>
          <a:p>
            <a:pPr algn="ctr"/>
            <a:r>
              <a:rPr lang="en-US" sz="1400" b="1" smtClean="0">
                <a:solidFill>
                  <a:srgbClr val="FFFFFF"/>
                </a:solidFill>
                <a:cs typeface="Arial" pitchFamily="34" charset="0"/>
              </a:rPr>
              <a:t>54</a:t>
            </a:r>
            <a:endParaRPr lang="en-US" sz="1400" b="1" dirty="0">
              <a:solidFill>
                <a:srgbClr val="FFFFFF"/>
              </a:solidFill>
              <a:cs typeface="Arial" pitchFamily="34" charset="0"/>
            </a:endParaRPr>
          </a:p>
        </p:txBody>
      </p:sp>
      <p:sp>
        <p:nvSpPr>
          <p:cNvPr id="100" name="label"/>
          <p:cNvSpPr>
            <a:spLocks noChangeArrowheads="1"/>
          </p:cNvSpPr>
          <p:nvPr/>
        </p:nvSpPr>
        <p:spPr bwMode="auto">
          <a:xfrm>
            <a:off x="9733891" y="3137369"/>
            <a:ext cx="949325" cy="287338"/>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155</a:t>
            </a:r>
            <a:endParaRPr lang="en-US" sz="1400" b="1" dirty="0">
              <a:solidFill>
                <a:srgbClr val="FFFFFF"/>
              </a:solidFill>
              <a:cs typeface="Arial" pitchFamily="34" charset="0"/>
            </a:endParaRPr>
          </a:p>
        </p:txBody>
      </p:sp>
      <p:sp>
        <p:nvSpPr>
          <p:cNvPr id="101" name="label"/>
          <p:cNvSpPr>
            <a:spLocks noChangeArrowheads="1"/>
          </p:cNvSpPr>
          <p:nvPr/>
        </p:nvSpPr>
        <p:spPr bwMode="auto">
          <a:xfrm>
            <a:off x="7662732" y="3490434"/>
            <a:ext cx="949325" cy="288925"/>
          </a:xfrm>
          <a:prstGeom prst="rect">
            <a:avLst/>
          </a:prstGeom>
          <a:noFill/>
          <a:ln w="9525" algn="ctr">
            <a:noFill/>
            <a:miter lim="800000"/>
            <a:headEnd type="none" w="lg" len="lg"/>
            <a:tailEnd type="none" w="lg" len="lg"/>
          </a:ln>
        </p:spPr>
        <p:txBody>
          <a:bodyPr tIns="91440" bIns="91440" anchor="ctr"/>
          <a:lstStyle/>
          <a:p>
            <a:pPr algn="ctr">
              <a:defRPr/>
            </a:pPr>
            <a:r>
              <a:rPr lang="en-US" sz="1400" b="1" cap="all" dirty="0" smtClean="0">
                <a:solidFill>
                  <a:srgbClr val="FFFFFF"/>
                </a:solidFill>
                <a:cs typeface="Arial"/>
              </a:rPr>
              <a:t>267</a:t>
            </a:r>
            <a:endParaRPr lang="en-US" sz="1400" b="1" cap="all" dirty="0">
              <a:solidFill>
                <a:srgbClr val="FFFFFF"/>
              </a:solidFill>
              <a:cs typeface="Arial"/>
            </a:endParaRPr>
          </a:p>
        </p:txBody>
      </p:sp>
      <p:sp>
        <p:nvSpPr>
          <p:cNvPr id="102" name="label"/>
          <p:cNvSpPr>
            <a:spLocks noChangeArrowheads="1"/>
          </p:cNvSpPr>
          <p:nvPr/>
        </p:nvSpPr>
        <p:spPr bwMode="auto">
          <a:xfrm>
            <a:off x="9733891" y="3490434"/>
            <a:ext cx="949325" cy="288925"/>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395</a:t>
            </a:r>
            <a:endParaRPr lang="en-US" sz="1400" b="1" dirty="0">
              <a:solidFill>
                <a:srgbClr val="FFFFFF"/>
              </a:solidFill>
              <a:cs typeface="Arial" pitchFamily="34" charset="0"/>
            </a:endParaRPr>
          </a:p>
        </p:txBody>
      </p:sp>
      <p:sp>
        <p:nvSpPr>
          <p:cNvPr id="103" name="label"/>
          <p:cNvSpPr>
            <a:spLocks noChangeArrowheads="1"/>
          </p:cNvSpPr>
          <p:nvPr/>
        </p:nvSpPr>
        <p:spPr bwMode="auto">
          <a:xfrm>
            <a:off x="7662732" y="2081595"/>
            <a:ext cx="949325" cy="287337"/>
          </a:xfrm>
          <a:prstGeom prst="rect">
            <a:avLst/>
          </a:prstGeom>
          <a:noFill/>
          <a:ln w="9525">
            <a:noFill/>
            <a:miter lim="800000"/>
            <a:headEnd type="none" w="lg" len="lg"/>
            <a:tailEnd type="none" w="lg" len="lg"/>
          </a:ln>
        </p:spPr>
        <p:txBody>
          <a:bodyPr tIns="91440" bIns="91440" anchor="ctr"/>
          <a:lstStyle/>
          <a:p>
            <a:pPr algn="ctr"/>
            <a:r>
              <a:rPr lang="en-US" sz="1400" b="1" dirty="0">
                <a:solidFill>
                  <a:srgbClr val="FFFFFF"/>
                </a:solidFill>
                <a:cs typeface="Arial" pitchFamily="34" charset="0"/>
              </a:rPr>
              <a:t>2</a:t>
            </a:r>
            <a:r>
              <a:rPr lang="en-US" sz="1400" b="1" dirty="0" smtClean="0">
                <a:solidFill>
                  <a:srgbClr val="FFFFFF"/>
                </a:solidFill>
                <a:cs typeface="Arial" pitchFamily="34" charset="0"/>
              </a:rPr>
              <a:t>2</a:t>
            </a:r>
            <a:endParaRPr lang="en-US" sz="1400" b="1" dirty="0">
              <a:solidFill>
                <a:srgbClr val="FFFFFF"/>
              </a:solidFill>
              <a:cs typeface="Arial" pitchFamily="34" charset="0"/>
            </a:endParaRPr>
          </a:p>
        </p:txBody>
      </p:sp>
      <p:sp>
        <p:nvSpPr>
          <p:cNvPr id="104" name="label"/>
          <p:cNvSpPr>
            <a:spLocks noChangeArrowheads="1"/>
          </p:cNvSpPr>
          <p:nvPr/>
        </p:nvSpPr>
        <p:spPr bwMode="auto">
          <a:xfrm>
            <a:off x="9733891" y="2081595"/>
            <a:ext cx="949325" cy="287337"/>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41</a:t>
            </a:r>
            <a:endParaRPr lang="en-US" sz="1400" b="1" dirty="0">
              <a:solidFill>
                <a:srgbClr val="FFFFFF"/>
              </a:solidFill>
              <a:cs typeface="Arial" pitchFamily="34" charset="0"/>
            </a:endParaRPr>
          </a:p>
        </p:txBody>
      </p:sp>
      <p:sp>
        <p:nvSpPr>
          <p:cNvPr id="105" name="label"/>
          <p:cNvSpPr>
            <a:spLocks noChangeArrowheads="1"/>
          </p:cNvSpPr>
          <p:nvPr/>
        </p:nvSpPr>
        <p:spPr bwMode="auto">
          <a:xfrm>
            <a:off x="7662732" y="4079646"/>
            <a:ext cx="949325" cy="288925"/>
          </a:xfrm>
          <a:prstGeom prst="rect">
            <a:avLst/>
          </a:prstGeom>
          <a:noFill/>
          <a:ln w="9525" algn="ctr">
            <a:noFill/>
            <a:miter lim="800000"/>
            <a:headEnd type="none" w="lg" len="lg"/>
            <a:tailEnd type="none" w="lg" len="lg"/>
          </a:ln>
        </p:spPr>
        <p:txBody>
          <a:bodyPr tIns="91440" bIns="91440" anchor="ctr"/>
          <a:lstStyle/>
          <a:p>
            <a:pPr algn="ctr">
              <a:defRPr/>
            </a:pPr>
            <a:r>
              <a:rPr lang="en-US" sz="1400" b="1" cap="all" dirty="0" smtClean="0">
                <a:solidFill>
                  <a:srgbClr val="FFFFFF"/>
                </a:solidFill>
                <a:cs typeface="Arial"/>
              </a:rPr>
              <a:t>65</a:t>
            </a:r>
            <a:endParaRPr lang="en-US" sz="1400" b="1" cap="all" dirty="0">
              <a:solidFill>
                <a:srgbClr val="FFFFFF"/>
              </a:solidFill>
              <a:cs typeface="Arial"/>
            </a:endParaRPr>
          </a:p>
        </p:txBody>
      </p:sp>
      <p:sp>
        <p:nvSpPr>
          <p:cNvPr id="106" name="label"/>
          <p:cNvSpPr>
            <a:spLocks noChangeArrowheads="1"/>
          </p:cNvSpPr>
          <p:nvPr/>
        </p:nvSpPr>
        <p:spPr bwMode="auto">
          <a:xfrm>
            <a:off x="9733891" y="4079646"/>
            <a:ext cx="949325" cy="288925"/>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93</a:t>
            </a:r>
            <a:endParaRPr lang="en-US" sz="1400" b="1" dirty="0">
              <a:solidFill>
                <a:srgbClr val="FFFFFF"/>
              </a:solidFill>
              <a:cs typeface="Arial" pitchFamily="34" charset="0"/>
            </a:endParaRPr>
          </a:p>
        </p:txBody>
      </p:sp>
      <p:sp>
        <p:nvSpPr>
          <p:cNvPr id="107" name="label"/>
          <p:cNvSpPr>
            <a:spLocks noChangeArrowheads="1"/>
          </p:cNvSpPr>
          <p:nvPr/>
        </p:nvSpPr>
        <p:spPr bwMode="auto">
          <a:xfrm>
            <a:off x="7662732" y="4733121"/>
            <a:ext cx="949325" cy="288925"/>
          </a:xfrm>
          <a:prstGeom prst="rect">
            <a:avLst/>
          </a:prstGeom>
          <a:noFill/>
          <a:ln w="9525" algn="ctr">
            <a:noFill/>
            <a:miter lim="800000"/>
            <a:headEnd type="none" w="lg" len="lg"/>
            <a:tailEnd type="none" w="lg" len="lg"/>
          </a:ln>
        </p:spPr>
        <p:txBody>
          <a:bodyPr tIns="91440" bIns="91440" anchor="ctr"/>
          <a:lstStyle/>
          <a:p>
            <a:pPr algn="ctr">
              <a:defRPr/>
            </a:pPr>
            <a:r>
              <a:rPr lang="en-US" sz="1400" b="1" cap="all" dirty="0" smtClean="0">
                <a:solidFill>
                  <a:srgbClr val="FFFFFF"/>
                </a:solidFill>
                <a:cs typeface="Arial"/>
              </a:rPr>
              <a:t>580</a:t>
            </a:r>
            <a:endParaRPr lang="en-US" sz="1400" b="1" cap="all" dirty="0">
              <a:solidFill>
                <a:srgbClr val="FFFFFF"/>
              </a:solidFill>
              <a:cs typeface="Arial"/>
            </a:endParaRPr>
          </a:p>
        </p:txBody>
      </p:sp>
      <p:sp>
        <p:nvSpPr>
          <p:cNvPr id="108" name="label"/>
          <p:cNvSpPr>
            <a:spLocks noChangeArrowheads="1"/>
          </p:cNvSpPr>
          <p:nvPr/>
        </p:nvSpPr>
        <p:spPr bwMode="auto">
          <a:xfrm>
            <a:off x="9733891" y="4733121"/>
            <a:ext cx="949325" cy="288925"/>
          </a:xfrm>
          <a:prstGeom prst="rect">
            <a:avLst/>
          </a:prstGeom>
          <a:noFill/>
          <a:ln w="9525">
            <a:noFill/>
            <a:miter lim="800000"/>
            <a:headEnd type="none" w="lg" len="lg"/>
            <a:tailEnd type="none" w="lg" len="lg"/>
          </a:ln>
        </p:spPr>
        <p:txBody>
          <a:bodyPr tIns="91440" bIns="91440" anchor="ctr"/>
          <a:lstStyle/>
          <a:p>
            <a:pPr algn="ctr"/>
            <a:r>
              <a:rPr lang="en-US" sz="1400" b="1" dirty="0" smtClean="0">
                <a:solidFill>
                  <a:srgbClr val="FFFFFF"/>
                </a:solidFill>
                <a:cs typeface="Arial" pitchFamily="34" charset="0"/>
              </a:rPr>
              <a:t>772</a:t>
            </a:r>
            <a:endParaRPr lang="en-US" sz="1400" b="1" dirty="0">
              <a:solidFill>
                <a:srgbClr val="FFFFFF"/>
              </a:solidFill>
              <a:cs typeface="Arial" pitchFamily="34" charset="0"/>
            </a:endParaRPr>
          </a:p>
        </p:txBody>
      </p:sp>
      <p:sp>
        <p:nvSpPr>
          <p:cNvPr id="109" name="ee4pFootnotes"/>
          <p:cNvSpPr>
            <a:spLocks noChangeArrowheads="1"/>
          </p:cNvSpPr>
          <p:nvPr/>
        </p:nvSpPr>
        <p:spPr bwMode="auto">
          <a:xfrm>
            <a:off x="629999" y="6099306"/>
            <a:ext cx="7182000"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Note: </a:t>
            </a:r>
            <a:r>
              <a:rPr lang="en-US" sz="1000" dirty="0" smtClean="0">
                <a:solidFill>
                  <a:schemeClr val="bg1">
                    <a:lumMod val="50000"/>
                  </a:schemeClr>
                </a:solidFill>
                <a:latin typeface="Trebuchet MS" panose="020B0603020202020204" pitchFamily="34" charset="0"/>
                <a:cs typeface="Arial" pitchFamily="34" charset="0"/>
              </a:rPr>
              <a:t>Including personal and experiential luxury, excluding cars and yachts </a:t>
            </a:r>
            <a:endParaRPr lang="en-US" sz="1000" dirty="0">
              <a:solidFill>
                <a:schemeClr val="bg1">
                  <a:lumMod val="50000"/>
                </a:schemeClr>
              </a:solidFill>
              <a:latin typeface="Trebuchet MS" panose="020B0603020202020204" pitchFamily="34" charset="0"/>
              <a:cs typeface="Arial" pitchFamily="34" charset="0"/>
            </a:endParaRPr>
          </a:p>
          <a:p>
            <a:r>
              <a:rPr lang="en-US" sz="1000" dirty="0">
                <a:solidFill>
                  <a:schemeClr val="bg1">
                    <a:lumMod val="50000"/>
                  </a:schemeClr>
                </a:solidFill>
                <a:latin typeface="Trebuchet MS" panose="020B0603020202020204" pitchFamily="34" charset="0"/>
                <a:cs typeface="Arial" pitchFamily="34" charset="0"/>
              </a:rPr>
              <a:t>Source: </a:t>
            </a:r>
            <a:r>
              <a:rPr lang="en-US" sz="1000" dirty="0" smtClean="0">
                <a:solidFill>
                  <a:schemeClr val="bg1">
                    <a:lumMod val="50000"/>
                  </a:schemeClr>
                </a:solidFill>
                <a:latin typeface="Trebuchet MS" panose="020B0603020202020204" pitchFamily="34" charset="0"/>
                <a:cs typeface="Arial" pitchFamily="34" charset="0"/>
              </a:rPr>
              <a:t>BCG Luxury Market Model </a:t>
            </a:r>
            <a:endParaRPr lang="en-US" sz="1000" dirty="0">
              <a:solidFill>
                <a:schemeClr val="bg1">
                  <a:lumMod val="50000"/>
                </a:schemeClr>
              </a:solidFill>
              <a:latin typeface="Trebuchet MS" panose="020B0603020202020204" pitchFamily="34" charset="0"/>
              <a:cs typeface="Arial" pitchFamily="34" charset="0"/>
            </a:endParaRPr>
          </a:p>
        </p:txBody>
      </p:sp>
      <p:sp>
        <p:nvSpPr>
          <p:cNvPr id="110" name="Ovale 281"/>
          <p:cNvSpPr>
            <a:spLocks noChangeArrowheads="1"/>
          </p:cNvSpPr>
          <p:nvPr/>
        </p:nvSpPr>
        <p:spPr bwMode="auto">
          <a:xfrm>
            <a:off x="8417281" y="3426170"/>
            <a:ext cx="468000" cy="396000"/>
          </a:xfrm>
          <a:prstGeom prst="ellipse">
            <a:avLst/>
          </a:prstGeom>
          <a:solidFill>
            <a:srgbClr val="C9E7CA"/>
          </a:solidFill>
          <a:ln w="25400">
            <a:solidFill>
              <a:srgbClr val="06C245"/>
            </a:solidFill>
            <a:round/>
            <a:headEnd/>
            <a:tailEnd/>
          </a:ln>
        </p:spPr>
        <p:txBody>
          <a:bodyPr wrap="none" lIns="90000" tIns="90000" rIns="90000" bIns="90000" anchor="ctr"/>
          <a:lstStyle/>
          <a:p>
            <a:pPr algn="ctr"/>
            <a:r>
              <a:rPr lang="it-IT" sz="1400" b="1" dirty="0" smtClean="0">
                <a:solidFill>
                  <a:srgbClr val="575757"/>
                </a:solidFill>
              </a:rPr>
              <a:t>29%</a:t>
            </a:r>
            <a:endParaRPr lang="it-IT" sz="1400" b="1" dirty="0">
              <a:solidFill>
                <a:srgbClr val="575757"/>
              </a:solidFill>
            </a:endParaRPr>
          </a:p>
        </p:txBody>
      </p:sp>
      <p:sp>
        <p:nvSpPr>
          <p:cNvPr id="111" name="Ovale 281"/>
          <p:cNvSpPr>
            <a:spLocks noChangeArrowheads="1"/>
          </p:cNvSpPr>
          <p:nvPr/>
        </p:nvSpPr>
        <p:spPr bwMode="auto">
          <a:xfrm>
            <a:off x="10419342" y="3422740"/>
            <a:ext cx="468000" cy="396000"/>
          </a:xfrm>
          <a:prstGeom prst="ellipse">
            <a:avLst/>
          </a:prstGeom>
          <a:solidFill>
            <a:srgbClr val="C9E7CA"/>
          </a:solidFill>
          <a:ln w="25400">
            <a:solidFill>
              <a:srgbClr val="06C245"/>
            </a:solidFill>
            <a:round/>
            <a:headEnd/>
            <a:tailEnd/>
          </a:ln>
        </p:spPr>
        <p:txBody>
          <a:bodyPr wrap="none" lIns="90000" tIns="90000" rIns="90000" bIns="90000" anchor="ctr"/>
          <a:lstStyle/>
          <a:p>
            <a:pPr algn="ctr"/>
            <a:r>
              <a:rPr lang="it-IT" sz="1400" b="1" dirty="0" smtClean="0">
                <a:solidFill>
                  <a:srgbClr val="575757"/>
                </a:solidFill>
              </a:rPr>
              <a:t>31%</a:t>
            </a:r>
            <a:endParaRPr lang="it-IT" sz="1400" b="1" dirty="0">
              <a:solidFill>
                <a:srgbClr val="575757"/>
              </a:solidFill>
            </a:endParaRPr>
          </a:p>
        </p:txBody>
      </p:sp>
      <p:sp>
        <p:nvSpPr>
          <p:cNvPr id="113" name="Ovale 286"/>
          <p:cNvSpPr/>
          <p:nvPr/>
        </p:nvSpPr>
        <p:spPr bwMode="auto">
          <a:xfrm>
            <a:off x="6841769" y="5591959"/>
            <a:ext cx="545175" cy="504825"/>
          </a:xfrm>
          <a:prstGeom prst="ellipse">
            <a:avLst/>
          </a:prstGeom>
          <a:noFill/>
          <a:ln w="25400" cap="flat" cmpd="sng" algn="ctr">
            <a:solidFill>
              <a:srgbClr val="FFFF00"/>
            </a:solidFill>
            <a:prstDash val="solid"/>
            <a:round/>
            <a:headEnd type="none" w="med" len="med"/>
            <a:tailEnd type="none" w="med" len="med"/>
          </a:ln>
          <a:effectLst/>
        </p:spPr>
        <p:txBody>
          <a:bodyPr wrap="none" lIns="90000" tIns="90000" rIns="90000" bIns="90000" anchor="ctr"/>
          <a:lstStyle/>
          <a:p>
            <a:pPr algn="ctr">
              <a:defRPr/>
            </a:pPr>
            <a:r>
              <a:rPr lang="en-US" sz="1400" b="1" cap="all" dirty="0">
                <a:solidFill>
                  <a:srgbClr val="575757"/>
                </a:solidFill>
                <a:cs typeface="Arial"/>
              </a:rPr>
              <a:t> </a:t>
            </a:r>
            <a:r>
              <a:rPr lang="en-US" sz="1400" b="1" cap="all" dirty="0" smtClean="0">
                <a:solidFill>
                  <a:srgbClr val="575757"/>
                </a:solidFill>
                <a:cs typeface="Arial"/>
              </a:rPr>
              <a:t>~414</a:t>
            </a:r>
            <a:endParaRPr lang="en-US" sz="1400" b="1" cap="all" dirty="0">
              <a:solidFill>
                <a:srgbClr val="575757"/>
              </a:solidFill>
              <a:cs typeface="Arial"/>
            </a:endParaRPr>
          </a:p>
        </p:txBody>
      </p:sp>
      <p:sp>
        <p:nvSpPr>
          <p:cNvPr id="114" name="Ovale 286"/>
          <p:cNvSpPr/>
          <p:nvPr/>
        </p:nvSpPr>
        <p:spPr bwMode="auto">
          <a:xfrm>
            <a:off x="8913278" y="5591959"/>
            <a:ext cx="545175" cy="504825"/>
          </a:xfrm>
          <a:prstGeom prst="ellipse">
            <a:avLst/>
          </a:prstGeom>
          <a:noFill/>
          <a:ln w="25400" cap="flat" cmpd="sng" algn="ctr">
            <a:solidFill>
              <a:srgbClr val="FFFF00"/>
            </a:solidFill>
            <a:prstDash val="solid"/>
            <a:round/>
            <a:headEnd type="none" w="med" len="med"/>
            <a:tailEnd type="none" w="med" len="med"/>
          </a:ln>
          <a:effectLst/>
        </p:spPr>
        <p:txBody>
          <a:bodyPr wrap="none" lIns="90000" tIns="90000" rIns="90000" bIns="90000" anchor="ctr"/>
          <a:lstStyle/>
          <a:p>
            <a:pPr algn="ctr">
              <a:defRPr/>
            </a:pPr>
            <a:r>
              <a:rPr lang="en-US" sz="1400" b="1" cap="all" dirty="0">
                <a:solidFill>
                  <a:srgbClr val="575757"/>
                </a:solidFill>
                <a:cs typeface="Arial"/>
              </a:rPr>
              <a:t> </a:t>
            </a:r>
            <a:r>
              <a:rPr lang="en-US" sz="1400" b="1" cap="all" dirty="0" smtClean="0">
                <a:solidFill>
                  <a:srgbClr val="575757"/>
                </a:solidFill>
                <a:cs typeface="Arial"/>
              </a:rPr>
              <a:t>~496</a:t>
            </a:r>
            <a:endParaRPr lang="en-US" sz="1400" b="1" cap="all" dirty="0">
              <a:solidFill>
                <a:srgbClr val="575757"/>
              </a:solidFill>
              <a:cs typeface="Arial"/>
            </a:endParaRPr>
          </a:p>
        </p:txBody>
      </p:sp>
    </p:spTree>
    <p:extLst>
      <p:ext uri="{BB962C8B-B14F-4D97-AF65-F5344CB8AC3E}">
        <p14:creationId xmlns:p14="http://schemas.microsoft.com/office/powerpoint/2010/main" val="581548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Object 32" hidden="1"/>
          <p:cNvGraphicFramePr>
            <a:graphicFrameLocks noChangeAspect="1"/>
          </p:cNvGraphicFramePr>
          <p:nvPr>
            <p:custDataLst>
              <p:tags r:id="rId2"/>
            </p:custDataLst>
            <p:extLst>
              <p:ext uri="{D42A27DB-BD31-4B8C-83A1-F6EECF244321}">
                <p14:modId xmlns:p14="http://schemas.microsoft.com/office/powerpoint/2010/main" val="37329135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9638" name="think-cell Slide" r:id="rId48" imgW="415" imgH="416" progId="TCLayout.ActiveDocument.1">
                  <p:embed/>
                </p:oleObj>
              </mc:Choice>
              <mc:Fallback>
                <p:oleObj name="think-cell Slide" r:id="rId48" imgW="415" imgH="416" progId="TCLayout.ActiveDocument.1">
                  <p:embed/>
                  <p:pic>
                    <p:nvPicPr>
                      <p:cNvPr id="0" name=""/>
                      <p:cNvPicPr/>
                      <p:nvPr/>
                    </p:nvPicPr>
                    <p:blipFill>
                      <a:blip r:embed="rId49"/>
                      <a:stretch>
                        <a:fillRect/>
                      </a:stretch>
                    </p:blipFill>
                    <p:spPr>
                      <a:xfrm>
                        <a:off x="1588" y="1588"/>
                        <a:ext cx="1587" cy="1587"/>
                      </a:xfrm>
                      <a:prstGeom prst="rect">
                        <a:avLst/>
                      </a:prstGeom>
                    </p:spPr>
                  </p:pic>
                </p:oleObj>
              </mc:Fallback>
            </mc:AlternateContent>
          </a:graphicData>
        </a:graphic>
      </p:graphicFrame>
      <p:sp>
        <p:nvSpPr>
          <p:cNvPr id="32" name="Rectangle 3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b="1" dirty="0" err="1" smtClean="0">
              <a:solidFill>
                <a:srgbClr val="FFFFFF"/>
              </a:solidFill>
              <a:latin typeface="Trebuchet MS" panose="020B0603020202020204" pitchFamily="34" charset="0"/>
              <a:sym typeface="Trebuchet MS" panose="020B0603020202020204" pitchFamily="34" charset="0"/>
            </a:endParaRPr>
          </a:p>
        </p:txBody>
      </p:sp>
      <p:sp>
        <p:nvSpPr>
          <p:cNvPr id="6" name="Title 5"/>
          <p:cNvSpPr>
            <a:spLocks noGrp="1"/>
          </p:cNvSpPr>
          <p:nvPr>
            <p:ph type="title"/>
          </p:nvPr>
        </p:nvSpPr>
        <p:spPr/>
        <p:txBody>
          <a:bodyPr/>
          <a:lstStyle/>
          <a:p>
            <a:r>
              <a:rPr lang="en-US" dirty="0" smtClean="0"/>
              <a:t>2 most relevant avenues of growth for the Personal </a:t>
            </a:r>
            <a:r>
              <a:rPr lang="en-US" dirty="0"/>
              <a:t>L</a:t>
            </a:r>
            <a:r>
              <a:rPr lang="en-US" dirty="0" smtClean="0"/>
              <a:t>uxury market</a:t>
            </a:r>
            <a:endParaRPr lang="en-US" dirty="0"/>
          </a:p>
        </p:txBody>
      </p:sp>
      <p:graphicFrame>
        <p:nvGraphicFramePr>
          <p:cNvPr id="7" name="Object 6"/>
          <p:cNvGraphicFramePr>
            <a:graphicFrameLocks/>
          </p:cNvGraphicFramePr>
          <p:nvPr>
            <p:custDataLst>
              <p:tags r:id="rId4"/>
            </p:custDataLst>
            <p:extLst>
              <p:ext uri="{D42A27DB-BD31-4B8C-83A1-F6EECF244321}">
                <p14:modId xmlns:p14="http://schemas.microsoft.com/office/powerpoint/2010/main" val="2878603698"/>
              </p:ext>
            </p:extLst>
          </p:nvPr>
        </p:nvGraphicFramePr>
        <p:xfrm>
          <a:off x="5029200" y="1714500"/>
          <a:ext cx="2565449" cy="3422694"/>
        </p:xfrm>
        <a:graphic>
          <a:graphicData uri="http://schemas.openxmlformats.org/presentationml/2006/ole">
            <mc:AlternateContent xmlns:mc="http://schemas.openxmlformats.org/markup-compatibility/2006">
              <mc:Choice xmlns:v="urn:schemas-microsoft-com:vml" Requires="v">
                <p:oleObj spid="_x0000_s1209639" name="Chart" r:id="rId50" imgW="2565449" imgH="3422694" progId="MSGraph.Chart.8">
                  <p:embed followColorScheme="full"/>
                </p:oleObj>
              </mc:Choice>
              <mc:Fallback>
                <p:oleObj name="Chart" r:id="rId50" imgW="2565449" imgH="3422694" progId="MSGraph.Chart.8">
                  <p:embed followColorScheme="full"/>
                  <p:pic>
                    <p:nvPicPr>
                      <p:cNvPr id="0" name=""/>
                      <p:cNvPicPr/>
                      <p:nvPr/>
                    </p:nvPicPr>
                    <p:blipFill>
                      <a:blip r:embed="rId51"/>
                      <a:stretch>
                        <a:fillRect/>
                      </a:stretch>
                    </p:blipFill>
                    <p:spPr>
                      <a:xfrm>
                        <a:off x="5029200" y="1714500"/>
                        <a:ext cx="2565449" cy="3422694"/>
                      </a:xfrm>
                      <a:prstGeom prst="rect">
                        <a:avLst/>
                      </a:prstGeom>
                    </p:spPr>
                  </p:pic>
                </p:oleObj>
              </mc:Fallback>
            </mc:AlternateContent>
          </a:graphicData>
        </a:graphic>
      </p:graphicFrame>
      <p:sp useBgFill="1">
        <p:nvSpPr>
          <p:cNvPr id="14" name="Freeform 13"/>
          <p:cNvSpPr/>
          <p:nvPr>
            <p:custDataLst>
              <p:tags r:id="rId5"/>
            </p:custDataLst>
          </p:nvPr>
        </p:nvSpPr>
        <p:spPr bwMode="gray">
          <a:xfrm>
            <a:off x="6267450" y="4918075"/>
            <a:ext cx="96839" cy="146051"/>
          </a:xfrm>
          <a:custGeom>
            <a:avLst/>
            <a:gdLst/>
            <a:ahLst/>
            <a:cxnLst/>
            <a:rect l="0" t="0" r="0" b="0"/>
            <a:pathLst>
              <a:path w="96839" h="146051">
                <a:moveTo>
                  <a:pt x="96838" y="0"/>
                </a:moveTo>
                <a:lnTo>
                  <a:pt x="57150" y="146050"/>
                </a:lnTo>
                <a:lnTo>
                  <a:pt x="0" y="146050"/>
                </a:lnTo>
                <a:lnTo>
                  <a:pt x="39688" y="0"/>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10" name="Freeform 9"/>
          <p:cNvSpPr/>
          <p:nvPr>
            <p:custDataLst>
              <p:tags r:id="rId6"/>
            </p:custDataLst>
          </p:nvPr>
        </p:nvSpPr>
        <p:spPr bwMode="gray">
          <a:xfrm>
            <a:off x="6267450" y="4918075"/>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custDataLst>
              <p:tags r:id="rId7"/>
            </p:custDataLst>
          </p:nvPr>
        </p:nvSpPr>
        <p:spPr bwMode="gray">
          <a:xfrm>
            <a:off x="6324600" y="4918075"/>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 name="Straight Connector 52"/>
          <p:cNvCxnSpPr/>
          <p:nvPr>
            <p:custDataLst>
              <p:tags r:id="rId8"/>
            </p:custDataLst>
          </p:nvPr>
        </p:nvCxnSpPr>
        <p:spPr bwMode="gray">
          <a:xfrm>
            <a:off x="5359400" y="4732338"/>
            <a:ext cx="42863" cy="220663"/>
          </a:xfrm>
          <a:prstGeom prst="line">
            <a:avLst/>
          </a:prstGeom>
          <a:ln w="9525" cap="rnd">
            <a:solidFill>
              <a:schemeClr val="tx1"/>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 Placeholder 3"/>
          <p:cNvSpPr>
            <a:spLocks noGrp="1"/>
          </p:cNvSpPr>
          <p:nvPr>
            <p:custDataLst>
              <p:tags r:id="rId9"/>
            </p:custDataLst>
          </p:nvPr>
        </p:nvSpPr>
        <p:spPr bwMode="gray">
          <a:xfrm>
            <a:off x="4699000" y="2282825"/>
            <a:ext cx="635000" cy="3651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34133ADA-9C1B-4E8A-A747-01AB4888DA9D}" type="datetime'''''''''''''''''''Si''''le''''nt''&#10;(7''0''+'''''''' yrs'')'''">
              <a:rPr lang="en-US" altLang="en-US" b="1">
                <a:sym typeface="+mn-lt"/>
              </a:rPr>
              <a:pPr algn="r">
                <a:lnSpc>
                  <a:spcPct val="100000"/>
                </a:lnSpc>
                <a:spcBef>
                  <a:spcPct val="0"/>
                </a:spcBef>
                <a:spcAft>
                  <a:spcPct val="0"/>
                </a:spcAft>
              </a:pPr>
              <a:t>Silent
(70+ yrs)</a:t>
            </a:fld>
            <a:endParaRPr lang="en-US" b="1" dirty="0">
              <a:sym typeface="+mn-lt"/>
            </a:endParaRPr>
          </a:p>
        </p:txBody>
      </p:sp>
      <p:sp>
        <p:nvSpPr>
          <p:cNvPr id="13" name="Text Placeholder 3"/>
          <p:cNvSpPr>
            <a:spLocks noGrp="1"/>
          </p:cNvSpPr>
          <p:nvPr>
            <p:custDataLst>
              <p:tags r:id="rId10"/>
            </p:custDataLst>
          </p:nvPr>
        </p:nvSpPr>
        <p:spPr bwMode="gray">
          <a:xfrm>
            <a:off x="6673850" y="5184775"/>
            <a:ext cx="457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55E1CBB-F084-4B11-A423-1C0DEE5E4CD4}" type="datetime'''''''''2''''''''''''''''''0''24''''F'''''''''''''''">
              <a:rPr lang="en-US" altLang="en-US" b="1"/>
              <a:pPr/>
              <a:t>2024F</a:t>
            </a:fld>
            <a:endParaRPr lang="en-US" b="1" dirty="0">
              <a:sym typeface="+mn-lt"/>
            </a:endParaRPr>
          </a:p>
        </p:txBody>
      </p:sp>
      <p:sp>
        <p:nvSpPr>
          <p:cNvPr id="12" name="Text Placeholder 3"/>
          <p:cNvSpPr>
            <a:spLocks noGrp="1"/>
          </p:cNvSpPr>
          <p:nvPr>
            <p:custDataLst>
              <p:tags r:id="rId11"/>
            </p:custDataLst>
          </p:nvPr>
        </p:nvSpPr>
        <p:spPr bwMode="gray">
          <a:xfrm>
            <a:off x="6710363" y="1590675"/>
            <a:ext cx="3841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6DBEC19-0E34-4A9A-9E66-CD7061213B80}" type="datetime'''''''40''''''''9'''''''''''''''''''''''">
              <a:rPr lang="en-US" altLang="en-US" sz="1400" b="1">
                <a:sym typeface="+mn-lt"/>
              </a:rPr>
              <a:pPr/>
              <a:t>409</a:t>
            </a:fld>
            <a:endParaRPr lang="en-US" sz="1400" b="1" dirty="0">
              <a:sym typeface="+mn-lt"/>
            </a:endParaRPr>
          </a:p>
        </p:txBody>
      </p:sp>
      <p:sp>
        <p:nvSpPr>
          <p:cNvPr id="15" name="Text Placeholder 3"/>
          <p:cNvSpPr>
            <a:spLocks noGrp="1"/>
          </p:cNvSpPr>
          <p:nvPr>
            <p:custDataLst>
              <p:tags r:id="rId12"/>
            </p:custDataLst>
          </p:nvPr>
        </p:nvSpPr>
        <p:spPr bwMode="gray">
          <a:xfrm>
            <a:off x="5543550" y="5184775"/>
            <a:ext cx="3683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FA38292-8C07-4356-9978-EB929A3AD77D}" type="datetime'''2''''''''''''0''''''''''''''1''''''''''''''''''''7'">
              <a:rPr lang="en-US" altLang="en-US" b="1"/>
              <a:pPr/>
              <a:t>2017</a:t>
            </a:fld>
            <a:endParaRPr lang="en-US" b="1" dirty="0">
              <a:sym typeface="+mn-lt"/>
            </a:endParaRPr>
          </a:p>
        </p:txBody>
      </p:sp>
      <p:sp>
        <p:nvSpPr>
          <p:cNvPr id="112" name="Text Placeholder 3"/>
          <p:cNvSpPr>
            <a:spLocks noGrp="1"/>
          </p:cNvSpPr>
          <p:nvPr>
            <p:custDataLst>
              <p:tags r:id="rId13"/>
            </p:custDataLst>
          </p:nvPr>
        </p:nvSpPr>
        <p:spPr bwMode="gray">
          <a:xfrm>
            <a:off x="4335463" y="2698750"/>
            <a:ext cx="998538" cy="3651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C39B621B-50DE-4DC6-ACB1-F43766C2F6F6}" type="datetime'Baby B''oo''m''''''e''''''''rs&#10;(''51-70 y''''r''''''''''''s)'">
              <a:rPr lang="en-US" altLang="en-US" b="1">
                <a:sym typeface="+mn-lt"/>
              </a:rPr>
              <a:pPr algn="r">
                <a:lnSpc>
                  <a:spcPct val="100000"/>
                </a:lnSpc>
                <a:spcBef>
                  <a:spcPct val="0"/>
                </a:spcBef>
                <a:spcAft>
                  <a:spcPct val="0"/>
                </a:spcAft>
              </a:pPr>
              <a:t>Baby Boomers
(51-70 yrs)</a:t>
            </a:fld>
            <a:endParaRPr lang="en-US" b="1" dirty="0">
              <a:sym typeface="+mn-lt"/>
            </a:endParaRPr>
          </a:p>
        </p:txBody>
      </p:sp>
      <p:sp>
        <p:nvSpPr>
          <p:cNvPr id="17" name="Text Placeholder 3"/>
          <p:cNvSpPr>
            <a:spLocks noGrp="1"/>
          </p:cNvSpPr>
          <p:nvPr>
            <p:custDataLst>
              <p:tags r:id="rId14"/>
            </p:custDataLst>
          </p:nvPr>
        </p:nvSpPr>
        <p:spPr bwMode="gray">
          <a:xfrm>
            <a:off x="5535613" y="2189163"/>
            <a:ext cx="3841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F4E0C259-C0DD-4F2F-B1CB-E7B0F31203B3}" type="datetime'3''''2''''''''''''''''''''''''''''''''''''7'''''''''''''''">
              <a:rPr lang="en-US" altLang="en-US" sz="1400" b="1">
                <a:sym typeface="+mn-lt"/>
              </a:rPr>
              <a:pPr/>
              <a:t>327</a:t>
            </a:fld>
            <a:endParaRPr lang="en-US" sz="1400" b="1" dirty="0">
              <a:sym typeface="+mn-lt"/>
            </a:endParaRPr>
          </a:p>
        </p:txBody>
      </p:sp>
      <p:sp>
        <p:nvSpPr>
          <p:cNvPr id="76" name="Text Placeholder 3"/>
          <p:cNvSpPr>
            <a:spLocks noGrp="1"/>
          </p:cNvSpPr>
          <p:nvPr>
            <p:custDataLst>
              <p:tags r:id="rId15"/>
            </p:custDataLst>
          </p:nvPr>
        </p:nvSpPr>
        <p:spPr bwMode="gray">
          <a:xfrm>
            <a:off x="5618163" y="4862513"/>
            <a:ext cx="219075" cy="182563"/>
          </a:xfrm>
          <a:prstGeom prst="rect">
            <a:avLst/>
          </a:prstGeom>
          <a:solidFill>
            <a:srgbClr val="A8B21C"/>
          </a:solidFill>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83169CF-8111-4A4B-A2F9-509C19021C05}" type="datetime'''''''''1''''''''''''''''''''''''''''''0'''''''''''''''">
              <a:rPr lang="en-US" altLang="en-US">
                <a:solidFill>
                  <a:schemeClr val="bg1"/>
                </a:solidFill>
                <a:sym typeface="+mn-lt"/>
              </a:rPr>
              <a:pPr algn="ctr">
                <a:lnSpc>
                  <a:spcPct val="100000"/>
                </a:lnSpc>
                <a:spcBef>
                  <a:spcPct val="0"/>
                </a:spcBef>
                <a:spcAft>
                  <a:spcPct val="0"/>
                </a:spcAft>
              </a:pPr>
              <a:t>10</a:t>
            </a:fld>
            <a:endParaRPr lang="en-US" dirty="0">
              <a:solidFill>
                <a:schemeClr val="bg1"/>
              </a:solidFill>
              <a:sym typeface="+mn-lt"/>
            </a:endParaRPr>
          </a:p>
        </p:txBody>
      </p:sp>
      <p:sp>
        <p:nvSpPr>
          <p:cNvPr id="16" name="Text Placeholder 3"/>
          <p:cNvSpPr>
            <a:spLocks noGrp="1"/>
          </p:cNvSpPr>
          <p:nvPr>
            <p:custDataLst>
              <p:tags r:id="rId16"/>
            </p:custDataLst>
          </p:nvPr>
        </p:nvSpPr>
        <p:spPr bwMode="gray">
          <a:xfrm>
            <a:off x="5618163" y="2763838"/>
            <a:ext cx="219075" cy="182563"/>
          </a:xfrm>
          <a:prstGeom prst="rect">
            <a:avLst/>
          </a:prstGeom>
          <a:noFill/>
          <a:extLst>
            <a:ext uri="{909E8E84-426E-40dd-AFC4-6F175D3DCCD1}">
              <a14:hiddenFill xmlns:a14="http://schemas.microsoft.com/office/drawing/2010/main">
                <a:solidFill>
                  <a:srgbClr val="03522D"/>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539CCD9-BADC-42DB-95B7-141C98D25FA7}" type="datetime'''''8''''''''5'''''">
              <a:rPr lang="en-US" altLang="en-US">
                <a:solidFill>
                  <a:schemeClr val="bg1"/>
                </a:solidFill>
              </a:rPr>
              <a:pPr/>
              <a:t>85</a:t>
            </a:fld>
            <a:endParaRPr lang="en-US" dirty="0">
              <a:solidFill>
                <a:schemeClr val="bg1"/>
              </a:solidFill>
              <a:sym typeface="+mn-lt"/>
            </a:endParaRPr>
          </a:p>
        </p:txBody>
      </p:sp>
      <p:sp>
        <p:nvSpPr>
          <p:cNvPr id="80" name="Text Placeholder 3"/>
          <p:cNvSpPr>
            <a:spLocks noGrp="1"/>
          </p:cNvSpPr>
          <p:nvPr>
            <p:custDataLst>
              <p:tags r:id="rId17"/>
            </p:custDataLst>
          </p:nvPr>
        </p:nvSpPr>
        <p:spPr bwMode="gray">
          <a:xfrm>
            <a:off x="5657850" y="2401888"/>
            <a:ext cx="139700" cy="182563"/>
          </a:xfrm>
          <a:prstGeom prst="rect">
            <a:avLst/>
          </a:prstGeom>
          <a:solidFill>
            <a:srgbClr val="3EAD92"/>
          </a:solidFill>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8AC1A3B-5C8A-4B34-BB97-AEDC2C09331F}" type="datetime'''''''''''''''''''''''''''''''''''''''''''''''''9'''''''''''">
              <a:rPr lang="en-US" altLang="en-US">
                <a:solidFill>
                  <a:schemeClr val="bg1"/>
                </a:solidFill>
                <a:sym typeface="+mn-lt"/>
              </a:rPr>
              <a:pPr algn="ctr">
                <a:lnSpc>
                  <a:spcPct val="100000"/>
                </a:lnSpc>
                <a:spcBef>
                  <a:spcPct val="0"/>
                </a:spcBef>
                <a:spcAft>
                  <a:spcPct val="0"/>
                </a:spcAft>
              </a:pPr>
              <a:t>9</a:t>
            </a:fld>
            <a:endParaRPr lang="en-US" dirty="0">
              <a:solidFill>
                <a:schemeClr val="bg1"/>
              </a:solidFill>
              <a:sym typeface="+mn-lt"/>
            </a:endParaRPr>
          </a:p>
        </p:txBody>
      </p:sp>
      <p:sp>
        <p:nvSpPr>
          <p:cNvPr id="125" name="Text Placeholder 3"/>
          <p:cNvSpPr>
            <a:spLocks noGrp="1"/>
          </p:cNvSpPr>
          <p:nvPr>
            <p:custDataLst>
              <p:tags r:id="rId18"/>
            </p:custDataLst>
          </p:nvPr>
        </p:nvSpPr>
        <p:spPr bwMode="gray">
          <a:xfrm>
            <a:off x="4643438" y="4549775"/>
            <a:ext cx="690563" cy="3651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2DB788CC-A511-4A0E-8690-D835F44F992D}" type="datetime'Gen.'''' ''''Z''&#10;(5''''''''''''''-''2''0 ''''''''yrs)'''">
              <a:rPr lang="en-US" altLang="en-US" b="1">
                <a:sym typeface="+mn-lt"/>
              </a:rPr>
              <a:pPr algn="r">
                <a:lnSpc>
                  <a:spcPct val="100000"/>
                </a:lnSpc>
                <a:spcBef>
                  <a:spcPct val="0"/>
                </a:spcBef>
                <a:spcAft>
                  <a:spcPct val="0"/>
                </a:spcAft>
              </a:pPr>
              <a:t>Gen. Z
(5-20 yrs)</a:t>
            </a:fld>
            <a:endParaRPr lang="en-US" b="1" dirty="0">
              <a:sym typeface="+mn-lt"/>
            </a:endParaRPr>
          </a:p>
        </p:txBody>
      </p:sp>
      <p:sp>
        <p:nvSpPr>
          <p:cNvPr id="113" name="Text Placeholder 3"/>
          <p:cNvSpPr>
            <a:spLocks noGrp="1"/>
          </p:cNvSpPr>
          <p:nvPr>
            <p:custDataLst>
              <p:tags r:id="rId19"/>
            </p:custDataLst>
          </p:nvPr>
        </p:nvSpPr>
        <p:spPr bwMode="gray">
          <a:xfrm>
            <a:off x="4554538" y="3494088"/>
            <a:ext cx="779463" cy="3651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401C89B3-F54D-4A05-A982-BA112BBBE431}" type="datetime'''Gen.'' ''''X''''&#10;''''(''''3''''''6-5''0'' yrs)'''''''''''">
              <a:rPr lang="en-US" altLang="en-US" b="1">
                <a:sym typeface="+mn-lt"/>
              </a:rPr>
              <a:pPr algn="r">
                <a:lnSpc>
                  <a:spcPct val="100000"/>
                </a:lnSpc>
                <a:spcBef>
                  <a:spcPct val="0"/>
                </a:spcBef>
                <a:spcAft>
                  <a:spcPct val="0"/>
                </a:spcAft>
              </a:pPr>
              <a:t>Gen. X
(36-50 yrs)</a:t>
            </a:fld>
            <a:endParaRPr lang="en-US" b="1" dirty="0">
              <a:sym typeface="+mn-lt"/>
            </a:endParaRPr>
          </a:p>
        </p:txBody>
      </p:sp>
      <p:sp>
        <p:nvSpPr>
          <p:cNvPr id="114" name="Text Placeholder 3"/>
          <p:cNvSpPr>
            <a:spLocks noGrp="1"/>
          </p:cNvSpPr>
          <p:nvPr>
            <p:custDataLst>
              <p:tags r:id="rId20"/>
            </p:custDataLst>
          </p:nvPr>
        </p:nvSpPr>
        <p:spPr bwMode="gray">
          <a:xfrm>
            <a:off x="4554538" y="4133850"/>
            <a:ext cx="779463" cy="3651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6F9E9C8D-E0DA-435B-A416-F4D989C8F923}" type="datetime'''''Mi''llen''''''''ni''''al''s''&#10;(2''''''1''''-''35 yrs)'">
              <a:rPr lang="en-US" altLang="en-US" b="1">
                <a:sym typeface="+mn-lt"/>
              </a:rPr>
              <a:pPr algn="r">
                <a:lnSpc>
                  <a:spcPct val="100000"/>
                </a:lnSpc>
                <a:spcBef>
                  <a:spcPct val="0"/>
                </a:spcBef>
                <a:spcAft>
                  <a:spcPct val="0"/>
                </a:spcAft>
              </a:pPr>
              <a:t>Millennials
(21-35 yrs)</a:t>
            </a:fld>
            <a:endParaRPr lang="en-US" b="1" dirty="0">
              <a:sym typeface="+mn-lt"/>
            </a:endParaRPr>
          </a:p>
        </p:txBody>
      </p:sp>
      <p:sp>
        <p:nvSpPr>
          <p:cNvPr id="31" name="Oval 30"/>
          <p:cNvSpPr/>
          <p:nvPr/>
        </p:nvSpPr>
        <p:spPr>
          <a:xfrm>
            <a:off x="5011820" y="5600801"/>
            <a:ext cx="720000" cy="720000"/>
          </a:xfrm>
          <a:prstGeom prst="ellipse">
            <a:avLst/>
          </a:prstGeom>
          <a:solidFill>
            <a:srgbClr val="FFFFFF"/>
          </a:solidFill>
          <a:ln w="3810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600" b="1" kern="0" dirty="0">
                <a:solidFill>
                  <a:schemeClr val="bg1">
                    <a:lumMod val="50000"/>
                  </a:schemeClr>
                </a:solidFill>
              </a:rPr>
              <a:t>130%</a:t>
            </a:r>
          </a:p>
        </p:txBody>
      </p:sp>
      <p:sp>
        <p:nvSpPr>
          <p:cNvPr id="34" name="BcgText 2"/>
          <p:cNvSpPr txBox="1"/>
          <p:nvPr/>
        </p:nvSpPr>
        <p:spPr>
          <a:xfrm>
            <a:off x="5828970" y="5770725"/>
            <a:ext cx="2080998" cy="492443"/>
          </a:xfrm>
          <a:prstGeom prst="rect">
            <a:avLst/>
          </a:prstGeom>
          <a:solidFill>
            <a:srgbClr val="EEE89A"/>
          </a:solidFill>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ts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ts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ts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ts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algn="ctr">
              <a:lnSpc>
                <a:spcPct val="100000"/>
              </a:lnSpc>
              <a:spcBef>
                <a:spcPts val="0"/>
              </a:spcBef>
              <a:spcAft>
                <a:spcPts val="0"/>
              </a:spcAft>
              <a:buSzPct val="100000"/>
              <a:buNone/>
            </a:pPr>
            <a:r>
              <a:rPr lang="en-US" sz="1600" b="1" i="1" dirty="0" smtClean="0">
                <a:solidFill>
                  <a:srgbClr val="575757"/>
                </a:solidFill>
              </a:rPr>
              <a:t>Of the growth will be driven by Millennials</a:t>
            </a:r>
            <a:endParaRPr lang="en-US" sz="1600" b="1" i="1" dirty="0">
              <a:solidFill>
                <a:srgbClr val="575757"/>
              </a:solidFill>
            </a:endParaRPr>
          </a:p>
        </p:txBody>
      </p:sp>
      <p:sp>
        <p:nvSpPr>
          <p:cNvPr id="100" name="Oval 20"/>
          <p:cNvSpPr>
            <a:spLocks noChangeArrowheads="1"/>
          </p:cNvSpPr>
          <p:nvPr/>
        </p:nvSpPr>
        <p:spPr bwMode="auto">
          <a:xfrm>
            <a:off x="5842000" y="4346388"/>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300" b="1" i="1" dirty="0" smtClean="0">
                <a:solidFill>
                  <a:srgbClr val="A8B21C"/>
                </a:solidFill>
              </a:rPr>
              <a:t>29%</a:t>
            </a:r>
            <a:endParaRPr lang="en-US" sz="1300" b="1" i="1" dirty="0">
              <a:solidFill>
                <a:srgbClr val="A8B21C"/>
              </a:solidFill>
            </a:endParaRPr>
          </a:p>
        </p:txBody>
      </p:sp>
      <p:sp>
        <p:nvSpPr>
          <p:cNvPr id="101" name="Oval 20"/>
          <p:cNvSpPr>
            <a:spLocks noChangeArrowheads="1"/>
          </p:cNvSpPr>
          <p:nvPr/>
        </p:nvSpPr>
        <p:spPr bwMode="auto">
          <a:xfrm>
            <a:off x="7044888" y="4145995"/>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300" b="1" i="1" dirty="0" smtClean="0">
                <a:solidFill>
                  <a:srgbClr val="A8B21C"/>
                </a:solidFill>
              </a:rPr>
              <a:t>50%</a:t>
            </a:r>
            <a:endParaRPr lang="en-US" sz="1300" b="1" i="1" dirty="0">
              <a:solidFill>
                <a:srgbClr val="A8B21C"/>
              </a:solidFill>
            </a:endParaRPr>
          </a:p>
        </p:txBody>
      </p:sp>
      <p:graphicFrame>
        <p:nvGraphicFramePr>
          <p:cNvPr id="69" name="Object 68"/>
          <p:cNvGraphicFramePr>
            <a:graphicFrameLocks/>
          </p:cNvGraphicFramePr>
          <p:nvPr>
            <p:custDataLst>
              <p:tags r:id="rId21"/>
            </p:custDataLst>
            <p:extLst>
              <p:ext uri="{D42A27DB-BD31-4B8C-83A1-F6EECF244321}">
                <p14:modId xmlns:p14="http://schemas.microsoft.com/office/powerpoint/2010/main" val="3437368994"/>
              </p:ext>
            </p:extLst>
          </p:nvPr>
        </p:nvGraphicFramePr>
        <p:xfrm>
          <a:off x="8890000" y="1714500"/>
          <a:ext cx="2565449" cy="3422694"/>
        </p:xfrm>
        <a:graphic>
          <a:graphicData uri="http://schemas.openxmlformats.org/presentationml/2006/ole">
            <mc:AlternateContent xmlns:mc="http://schemas.openxmlformats.org/markup-compatibility/2006">
              <mc:Choice xmlns:v="urn:schemas-microsoft-com:vml" Requires="v">
                <p:oleObj spid="_x0000_s1209640" name="Chart" r:id="rId52" imgW="2565449" imgH="3422694" progId="MSGraph.Chart.8">
                  <p:embed followColorScheme="full"/>
                </p:oleObj>
              </mc:Choice>
              <mc:Fallback>
                <p:oleObj name="Chart" r:id="rId52" imgW="2565449" imgH="3422694" progId="MSGraph.Chart.8">
                  <p:embed followColorScheme="full"/>
                  <p:pic>
                    <p:nvPicPr>
                      <p:cNvPr id="0" name=""/>
                      <p:cNvPicPr/>
                      <p:nvPr/>
                    </p:nvPicPr>
                    <p:blipFill>
                      <a:blip r:embed="rId53"/>
                      <a:stretch>
                        <a:fillRect/>
                      </a:stretch>
                    </p:blipFill>
                    <p:spPr>
                      <a:xfrm>
                        <a:off x="8890000" y="1714500"/>
                        <a:ext cx="2565449" cy="3422694"/>
                      </a:xfrm>
                      <a:prstGeom prst="rect">
                        <a:avLst/>
                      </a:prstGeom>
                    </p:spPr>
                  </p:pic>
                </p:oleObj>
              </mc:Fallback>
            </mc:AlternateContent>
          </a:graphicData>
        </a:graphic>
      </p:graphicFrame>
      <p:sp useBgFill="1">
        <p:nvSpPr>
          <p:cNvPr id="20" name="Freeform 19"/>
          <p:cNvSpPr/>
          <p:nvPr>
            <p:custDataLst>
              <p:tags r:id="rId22"/>
            </p:custDataLst>
          </p:nvPr>
        </p:nvSpPr>
        <p:spPr bwMode="gray">
          <a:xfrm>
            <a:off x="10131425" y="4918075"/>
            <a:ext cx="96839" cy="146051"/>
          </a:xfrm>
          <a:custGeom>
            <a:avLst/>
            <a:gdLst/>
            <a:ahLst/>
            <a:cxnLst/>
            <a:rect l="0" t="0" r="0" b="0"/>
            <a:pathLst>
              <a:path w="96839" h="146051">
                <a:moveTo>
                  <a:pt x="96838" y="0"/>
                </a:moveTo>
                <a:lnTo>
                  <a:pt x="57150" y="146050"/>
                </a:lnTo>
                <a:lnTo>
                  <a:pt x="0" y="146050"/>
                </a:lnTo>
                <a:lnTo>
                  <a:pt x="39688" y="0"/>
                </a:lnTo>
                <a:close/>
              </a:path>
            </a:pathLst>
          </a:custGeom>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18" name="Freeform 17"/>
          <p:cNvSpPr/>
          <p:nvPr>
            <p:custDataLst>
              <p:tags r:id="rId23"/>
            </p:custDataLst>
          </p:nvPr>
        </p:nvSpPr>
        <p:spPr bwMode="gray">
          <a:xfrm>
            <a:off x="10131425" y="4918075"/>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custDataLst>
              <p:tags r:id="rId24"/>
            </p:custDataLst>
          </p:nvPr>
        </p:nvSpPr>
        <p:spPr bwMode="gray">
          <a:xfrm>
            <a:off x="10188575" y="4918075"/>
            <a:ext cx="39689" cy="146051"/>
          </a:xfrm>
          <a:custGeom>
            <a:avLst/>
            <a:gdLst/>
            <a:ahLst/>
            <a:cxnLst/>
            <a:rect l="0" t="0" r="0" b="0"/>
            <a:pathLst>
              <a:path w="39689" h="146051">
                <a:moveTo>
                  <a:pt x="39688" y="0"/>
                </a:moveTo>
                <a:lnTo>
                  <a:pt x="0" y="146050"/>
                </a:lnTo>
              </a:path>
            </a:pathLst>
          </a:custGeom>
          <a:ln w="9525" cap="rnd">
            <a:solidFill>
              <a:srgbClr val="7F7F7F"/>
            </a:solidFill>
            <a:prstDash val="solid"/>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Text Placeholder 3"/>
          <p:cNvSpPr>
            <a:spLocks noGrp="1"/>
          </p:cNvSpPr>
          <p:nvPr>
            <p:custDataLst>
              <p:tags r:id="rId25"/>
            </p:custDataLst>
          </p:nvPr>
        </p:nvSpPr>
        <p:spPr bwMode="gray">
          <a:xfrm>
            <a:off x="9442450" y="4497388"/>
            <a:ext cx="2984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42DDB10-0A2D-47D3-AE16-6D54CEA513CC}" type="datetime'''''''''''''''''''''''''''''1''''''''''0''''''''''5'''''''''''">
              <a:rPr lang="en-US" altLang="en-US"/>
              <a:pPr/>
              <a:t>105</a:t>
            </a:fld>
            <a:endParaRPr lang="en-US" dirty="0">
              <a:sym typeface="+mn-lt"/>
            </a:endParaRPr>
          </a:p>
        </p:txBody>
      </p:sp>
      <p:sp>
        <p:nvSpPr>
          <p:cNvPr id="104" name="Text Placeholder 3"/>
          <p:cNvSpPr>
            <a:spLocks noGrp="1"/>
          </p:cNvSpPr>
          <p:nvPr>
            <p:custDataLst>
              <p:tags r:id="rId26"/>
            </p:custDataLst>
          </p:nvPr>
        </p:nvSpPr>
        <p:spPr bwMode="gray">
          <a:xfrm>
            <a:off x="9482138" y="3814763"/>
            <a:ext cx="2190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30ACAD8-C160-4671-A870-92C207B3DF05}" type="datetime'''''''''''7''''''''''2'''''''">
              <a:rPr lang="en-US" altLang="en-US">
                <a:solidFill>
                  <a:schemeClr val="bg1"/>
                </a:solidFill>
              </a:rPr>
              <a:pPr/>
              <a:t>72</a:t>
            </a:fld>
            <a:endParaRPr lang="en-US" dirty="0">
              <a:solidFill>
                <a:schemeClr val="bg1"/>
              </a:solidFill>
              <a:sym typeface="+mn-lt"/>
            </a:endParaRPr>
          </a:p>
        </p:txBody>
      </p:sp>
      <p:sp>
        <p:nvSpPr>
          <p:cNvPr id="86" name="Text Placeholder 3"/>
          <p:cNvSpPr>
            <a:spLocks noGrp="1"/>
          </p:cNvSpPr>
          <p:nvPr>
            <p:custDataLst>
              <p:tags r:id="rId27"/>
            </p:custDataLst>
          </p:nvPr>
        </p:nvSpPr>
        <p:spPr bwMode="gray">
          <a:xfrm>
            <a:off x="9482138" y="3306763"/>
            <a:ext cx="2190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C7AFE15-D619-4BA1-A872-C2988B3E0297}" type="datetime'''''''''''''''''''''5''''''''''''''''''''9'''''''''''''">
              <a:rPr lang="en-US" altLang="en-US">
                <a:solidFill>
                  <a:schemeClr val="bg1"/>
                </a:solidFill>
              </a:rPr>
              <a:pPr/>
              <a:t>59</a:t>
            </a:fld>
            <a:endParaRPr lang="en-US" dirty="0">
              <a:solidFill>
                <a:schemeClr val="bg1"/>
              </a:solidFill>
              <a:sym typeface="+mn-lt"/>
            </a:endParaRPr>
          </a:p>
        </p:txBody>
      </p:sp>
      <p:sp>
        <p:nvSpPr>
          <p:cNvPr id="82" name="Text Placeholder 3"/>
          <p:cNvSpPr>
            <a:spLocks noGrp="1"/>
          </p:cNvSpPr>
          <p:nvPr>
            <p:custDataLst>
              <p:tags r:id="rId28"/>
            </p:custDataLst>
          </p:nvPr>
        </p:nvSpPr>
        <p:spPr bwMode="gray">
          <a:xfrm>
            <a:off x="9482138" y="2951163"/>
            <a:ext cx="2190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2C036F0-0113-4EF1-BDD4-B8FF6E5B778A}" type="datetime'''''''''''''''''''''''''''''''''''''''''''''''''3''''''3'''''">
              <a:rPr lang="en-US" altLang="en-US">
                <a:solidFill>
                  <a:schemeClr val="bg1"/>
                </a:solidFill>
              </a:rPr>
              <a:pPr/>
              <a:t>33</a:t>
            </a:fld>
            <a:endParaRPr lang="en-US" dirty="0">
              <a:solidFill>
                <a:schemeClr val="bg1"/>
              </a:solidFill>
              <a:sym typeface="+mn-lt"/>
            </a:endParaRPr>
          </a:p>
        </p:txBody>
      </p:sp>
      <p:sp>
        <p:nvSpPr>
          <p:cNvPr id="99" name="Text Placeholder 3"/>
          <p:cNvSpPr>
            <a:spLocks noGrp="1"/>
          </p:cNvSpPr>
          <p:nvPr>
            <p:custDataLst>
              <p:tags r:id="rId29"/>
            </p:custDataLst>
          </p:nvPr>
        </p:nvSpPr>
        <p:spPr bwMode="gray">
          <a:xfrm>
            <a:off x="8367713" y="2689225"/>
            <a:ext cx="8143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09634CA1-B58D-43E4-A065-79A70F04A8B0}" type="datetime'''O''''''''t''''h''e''r'''''''''''''''''''' A''P''A''C'">
              <a:rPr lang="en-US" altLang="en-US" b="1">
                <a:sym typeface="+mn-lt"/>
              </a:rPr>
              <a:pPr algn="r">
                <a:lnSpc>
                  <a:spcPct val="100000"/>
                </a:lnSpc>
                <a:spcBef>
                  <a:spcPct val="0"/>
                </a:spcBef>
                <a:spcAft>
                  <a:spcPct val="0"/>
                </a:spcAft>
              </a:pPr>
              <a:t>Other APAC</a:t>
            </a:fld>
            <a:endParaRPr lang="en-US" b="1" dirty="0">
              <a:sym typeface="+mn-lt"/>
            </a:endParaRPr>
          </a:p>
        </p:txBody>
      </p:sp>
      <p:sp>
        <p:nvSpPr>
          <p:cNvPr id="88" name="Text Placeholder 3"/>
          <p:cNvSpPr>
            <a:spLocks noGrp="1"/>
          </p:cNvSpPr>
          <p:nvPr>
            <p:custDataLst>
              <p:tags r:id="rId30"/>
            </p:custDataLst>
          </p:nvPr>
        </p:nvSpPr>
        <p:spPr bwMode="gray">
          <a:xfrm>
            <a:off x="9407525" y="5130800"/>
            <a:ext cx="3683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BC4A62A-1F99-40F4-B3B6-EABFC582F17B}" type="datetime'''''''''''''20''''1''''''''''''''''''''''''''''7'''''''">
              <a:rPr lang="en-US" altLang="en-US" b="1"/>
              <a:pPr/>
              <a:t>2017</a:t>
            </a:fld>
            <a:endParaRPr lang="en-US" b="1" dirty="0">
              <a:sym typeface="+mn-lt"/>
            </a:endParaRPr>
          </a:p>
        </p:txBody>
      </p:sp>
      <p:sp>
        <p:nvSpPr>
          <p:cNvPr id="105" name="Text Placeholder 3"/>
          <p:cNvSpPr>
            <a:spLocks noGrp="1"/>
          </p:cNvSpPr>
          <p:nvPr>
            <p:custDataLst>
              <p:tags r:id="rId31"/>
            </p:custDataLst>
          </p:nvPr>
        </p:nvSpPr>
        <p:spPr bwMode="gray">
          <a:xfrm>
            <a:off x="9482138" y="2684463"/>
            <a:ext cx="2190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CDDE647-E553-4A2C-B3E4-0975468357F9}" type="datetime'''''''''3''''''''6'''''''''''''''''''''''''''''''''''''''">
              <a:rPr lang="en-US" altLang="en-US">
                <a:solidFill>
                  <a:schemeClr val="bg1"/>
                </a:solidFill>
              </a:rPr>
              <a:pPr/>
              <a:t>36</a:t>
            </a:fld>
            <a:endParaRPr lang="en-US" dirty="0">
              <a:solidFill>
                <a:schemeClr val="bg1"/>
              </a:solidFill>
              <a:sym typeface="+mn-lt"/>
            </a:endParaRPr>
          </a:p>
        </p:txBody>
      </p:sp>
      <p:sp>
        <p:nvSpPr>
          <p:cNvPr id="110" name="Text Placeholder 3"/>
          <p:cNvSpPr>
            <a:spLocks noGrp="1"/>
          </p:cNvSpPr>
          <p:nvPr>
            <p:custDataLst>
              <p:tags r:id="rId32"/>
            </p:custDataLst>
          </p:nvPr>
        </p:nvSpPr>
        <p:spPr bwMode="gray">
          <a:xfrm>
            <a:off x="10537825" y="5130800"/>
            <a:ext cx="457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05BB4099-1CBE-464E-A696-959A0945EE12}" type="datetime'''''''''''''2''''''''''''0''''2''''''''4F'''''''''''''''''''">
              <a:rPr lang="en-US" altLang="en-US" b="1"/>
              <a:pPr/>
              <a:t>2024F</a:t>
            </a:fld>
            <a:endParaRPr lang="en-US" b="1" dirty="0">
              <a:sym typeface="+mn-lt"/>
            </a:endParaRPr>
          </a:p>
        </p:txBody>
      </p:sp>
      <p:sp>
        <p:nvSpPr>
          <p:cNvPr id="84" name="Text Placeholder 3"/>
          <p:cNvSpPr>
            <a:spLocks noGrp="1"/>
          </p:cNvSpPr>
          <p:nvPr>
            <p:custDataLst>
              <p:tags r:id="rId33"/>
            </p:custDataLst>
          </p:nvPr>
        </p:nvSpPr>
        <p:spPr bwMode="gray">
          <a:xfrm>
            <a:off x="10656888" y="2401888"/>
            <a:ext cx="2190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BFE5B0B-0D26-4EBE-BFA8-CE34EE81493D}" type="datetime'''''''''''''''''''''''34'''''''''''''''''''">
              <a:rPr lang="en-US" altLang="en-US">
                <a:solidFill>
                  <a:schemeClr val="bg1"/>
                </a:solidFill>
              </a:rPr>
              <a:pPr/>
              <a:t>34</a:t>
            </a:fld>
            <a:endParaRPr lang="en-US" dirty="0">
              <a:solidFill>
                <a:schemeClr val="bg1"/>
              </a:solidFill>
              <a:sym typeface="+mn-lt"/>
            </a:endParaRPr>
          </a:p>
        </p:txBody>
      </p:sp>
      <p:sp>
        <p:nvSpPr>
          <p:cNvPr id="123" name="Text Placeholder 3"/>
          <p:cNvSpPr>
            <a:spLocks noGrp="1"/>
          </p:cNvSpPr>
          <p:nvPr>
            <p:custDataLst>
              <p:tags r:id="rId34"/>
            </p:custDataLst>
          </p:nvPr>
        </p:nvSpPr>
        <p:spPr bwMode="gray">
          <a:xfrm>
            <a:off x="8621713" y="4497388"/>
            <a:ext cx="5603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5B4F466A-BFC9-44D4-9C6C-8C4809E01F27}" type="datetime'''''''Ch''''''in''''''''''''''''e''''''''''''''''s''e'''">
              <a:rPr lang="en-US" altLang="en-US" b="1">
                <a:sym typeface="+mn-lt"/>
              </a:rPr>
              <a:pPr algn="r">
                <a:lnSpc>
                  <a:spcPct val="100000"/>
                </a:lnSpc>
                <a:spcBef>
                  <a:spcPct val="0"/>
                </a:spcBef>
                <a:spcAft>
                  <a:spcPct val="0"/>
                </a:spcAft>
              </a:pPr>
              <a:t>Chinese</a:t>
            </a:fld>
            <a:endParaRPr lang="en-US" b="1" dirty="0">
              <a:sym typeface="+mn-lt"/>
            </a:endParaRPr>
          </a:p>
        </p:txBody>
      </p:sp>
      <p:sp>
        <p:nvSpPr>
          <p:cNvPr id="120" name="Text Placeholder 3"/>
          <p:cNvSpPr>
            <a:spLocks noGrp="1"/>
          </p:cNvSpPr>
          <p:nvPr>
            <p:custDataLst>
              <p:tags r:id="rId35"/>
            </p:custDataLst>
          </p:nvPr>
        </p:nvSpPr>
        <p:spPr bwMode="gray">
          <a:xfrm>
            <a:off x="8520113" y="2951163"/>
            <a:ext cx="6619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E69F4DA-B71C-4959-AB89-8454700A213E}" type="datetime'J''''a''p''''''''an''''''''e''s''''''''e'''">
              <a:rPr lang="en-US" altLang="en-US" b="1">
                <a:sym typeface="+mn-lt"/>
              </a:rPr>
              <a:pPr algn="r">
                <a:lnSpc>
                  <a:spcPct val="100000"/>
                </a:lnSpc>
                <a:spcBef>
                  <a:spcPct val="0"/>
                </a:spcBef>
                <a:spcAft>
                  <a:spcPct val="0"/>
                </a:spcAft>
              </a:pPr>
              <a:t>Japanese</a:t>
            </a:fld>
            <a:endParaRPr lang="en-US" b="1" dirty="0">
              <a:sym typeface="+mn-lt"/>
            </a:endParaRPr>
          </a:p>
        </p:txBody>
      </p:sp>
      <p:sp>
        <p:nvSpPr>
          <p:cNvPr id="122" name="Text Placeholder 3"/>
          <p:cNvSpPr>
            <a:spLocks noGrp="1"/>
          </p:cNvSpPr>
          <p:nvPr>
            <p:custDataLst>
              <p:tags r:id="rId36"/>
            </p:custDataLst>
          </p:nvPr>
        </p:nvSpPr>
        <p:spPr bwMode="gray">
          <a:xfrm>
            <a:off x="8440738" y="3814763"/>
            <a:ext cx="7413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E2875E3C-88B8-4C14-B2ED-7023DA6D3E71}" type="datetime'''''A''''m''e''''''''''r''''''''''''''ic''''''''a''n''''s'''">
              <a:rPr lang="en-US" altLang="en-US" b="1">
                <a:sym typeface="+mn-lt"/>
              </a:rPr>
              <a:pPr algn="r">
                <a:lnSpc>
                  <a:spcPct val="100000"/>
                </a:lnSpc>
                <a:spcBef>
                  <a:spcPct val="0"/>
                </a:spcBef>
                <a:spcAft>
                  <a:spcPct val="0"/>
                </a:spcAft>
              </a:pPr>
              <a:t>Americans</a:t>
            </a:fld>
            <a:endParaRPr lang="en-US" b="1" dirty="0">
              <a:sym typeface="+mn-lt"/>
            </a:endParaRPr>
          </a:p>
        </p:txBody>
      </p:sp>
      <p:sp>
        <p:nvSpPr>
          <p:cNvPr id="111" name="Text Placeholder 3"/>
          <p:cNvSpPr>
            <a:spLocks noGrp="1"/>
          </p:cNvSpPr>
          <p:nvPr>
            <p:custDataLst>
              <p:tags r:id="rId37"/>
            </p:custDataLst>
          </p:nvPr>
        </p:nvSpPr>
        <p:spPr bwMode="gray">
          <a:xfrm>
            <a:off x="10574338" y="1590675"/>
            <a:ext cx="3841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4BC5CD9-B440-4DDB-A501-6DAC8FADC687}" type="datetime'''''''''''''''''''''''''40''''''''''''''9'''''''''''''''''''''">
              <a:rPr lang="en-US" altLang="en-US" sz="1400" b="1"/>
              <a:pPr/>
              <a:t>409</a:t>
            </a:fld>
            <a:endParaRPr lang="en-US" sz="1400" b="1" dirty="0">
              <a:sym typeface="+mn-lt"/>
            </a:endParaRPr>
          </a:p>
        </p:txBody>
      </p:sp>
      <p:sp>
        <p:nvSpPr>
          <p:cNvPr id="83" name="Text Placeholder 3"/>
          <p:cNvSpPr>
            <a:spLocks noGrp="1"/>
          </p:cNvSpPr>
          <p:nvPr>
            <p:custDataLst>
              <p:tags r:id="rId38"/>
            </p:custDataLst>
          </p:nvPr>
        </p:nvSpPr>
        <p:spPr bwMode="gray">
          <a:xfrm>
            <a:off x="10656888" y="3338513"/>
            <a:ext cx="2190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24F30FF-50A5-4701-B84E-C7511B88289E}" type="datetime'''''''''''''''''''8''0'''''''''''''''''''''''''''''''''''''''">
              <a:rPr lang="en-US" altLang="en-US">
                <a:solidFill>
                  <a:schemeClr val="bg1"/>
                </a:solidFill>
              </a:rPr>
              <a:pPr/>
              <a:t>80</a:t>
            </a:fld>
            <a:endParaRPr lang="en-US" dirty="0">
              <a:solidFill>
                <a:schemeClr val="bg1"/>
              </a:solidFill>
              <a:sym typeface="+mn-lt"/>
            </a:endParaRPr>
          </a:p>
        </p:txBody>
      </p:sp>
      <p:sp>
        <p:nvSpPr>
          <p:cNvPr id="91" name="Text Placeholder 3"/>
          <p:cNvSpPr>
            <a:spLocks noGrp="1"/>
          </p:cNvSpPr>
          <p:nvPr>
            <p:custDataLst>
              <p:tags r:id="rId39"/>
            </p:custDataLst>
          </p:nvPr>
        </p:nvSpPr>
        <p:spPr bwMode="gray">
          <a:xfrm>
            <a:off x="10656888" y="2779713"/>
            <a:ext cx="2190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E5A71372-9C90-439D-922C-798973241EDB}" type="datetime'''''''''''''''6''''5'''''''''''''''''">
              <a:rPr lang="en-US" altLang="en-US">
                <a:solidFill>
                  <a:schemeClr val="bg1"/>
                </a:solidFill>
              </a:rPr>
              <a:pPr/>
              <a:t>65</a:t>
            </a:fld>
            <a:endParaRPr lang="en-US" dirty="0">
              <a:solidFill>
                <a:schemeClr val="bg1"/>
              </a:solidFill>
              <a:sym typeface="+mn-lt"/>
            </a:endParaRPr>
          </a:p>
        </p:txBody>
      </p:sp>
      <p:sp>
        <p:nvSpPr>
          <p:cNvPr id="102" name="Text Placeholder 3"/>
          <p:cNvSpPr>
            <a:spLocks noGrp="1"/>
          </p:cNvSpPr>
          <p:nvPr>
            <p:custDataLst>
              <p:tags r:id="rId40"/>
            </p:custDataLst>
          </p:nvPr>
        </p:nvSpPr>
        <p:spPr bwMode="gray">
          <a:xfrm>
            <a:off x="10656888" y="2103438"/>
            <a:ext cx="2190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8552F381-EA8D-489A-892C-A92006C35B44}" type="datetime'''''4''''''''''''3'">
              <a:rPr lang="en-US" altLang="en-US">
                <a:solidFill>
                  <a:schemeClr val="bg1"/>
                </a:solidFill>
              </a:rPr>
              <a:pPr/>
              <a:t>43</a:t>
            </a:fld>
            <a:endParaRPr lang="en-US" dirty="0">
              <a:solidFill>
                <a:schemeClr val="bg1"/>
              </a:solidFill>
              <a:sym typeface="+mn-lt"/>
            </a:endParaRPr>
          </a:p>
        </p:txBody>
      </p:sp>
      <p:sp>
        <p:nvSpPr>
          <p:cNvPr id="121" name="Text Placeholder 3"/>
          <p:cNvSpPr>
            <a:spLocks noGrp="1"/>
          </p:cNvSpPr>
          <p:nvPr>
            <p:custDataLst>
              <p:tags r:id="rId41"/>
            </p:custDataLst>
          </p:nvPr>
        </p:nvSpPr>
        <p:spPr bwMode="gray">
          <a:xfrm>
            <a:off x="8440738" y="3306763"/>
            <a:ext cx="7413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92055C2F-3396-4447-B3F1-87A7C994A059}" type="datetime'''''E''''ur''''o''''''p''e''''''''''''''''a''''''ns'''''''''">
              <a:rPr lang="en-US" altLang="en-US" b="1">
                <a:sym typeface="+mn-lt"/>
              </a:rPr>
              <a:pPr algn="r">
                <a:lnSpc>
                  <a:spcPct val="100000"/>
                </a:lnSpc>
                <a:spcBef>
                  <a:spcPct val="0"/>
                </a:spcBef>
                <a:spcAft>
                  <a:spcPct val="0"/>
                </a:spcAft>
              </a:pPr>
              <a:t>Europeans</a:t>
            </a:fld>
            <a:endParaRPr lang="en-US" b="1" dirty="0">
              <a:sym typeface="+mn-lt"/>
            </a:endParaRPr>
          </a:p>
        </p:txBody>
      </p:sp>
      <p:sp>
        <p:nvSpPr>
          <p:cNvPr id="89" name="Text Placeholder 3"/>
          <p:cNvSpPr>
            <a:spLocks noGrp="1"/>
          </p:cNvSpPr>
          <p:nvPr>
            <p:custDataLst>
              <p:tags r:id="rId42"/>
            </p:custDataLst>
          </p:nvPr>
        </p:nvSpPr>
        <p:spPr bwMode="gray">
          <a:xfrm>
            <a:off x="10617200" y="4275138"/>
            <a:ext cx="2984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1265C2B-8681-4305-AEA1-86E15A01A5DD}" type="datetime'''''''''''''1''6''''''''2'''">
              <a:rPr lang="en-US" altLang="en-US"/>
              <a:pPr/>
              <a:t>162</a:t>
            </a:fld>
            <a:endParaRPr lang="en-US" dirty="0">
              <a:sym typeface="+mn-lt"/>
            </a:endParaRPr>
          </a:p>
        </p:txBody>
      </p:sp>
      <p:sp>
        <p:nvSpPr>
          <p:cNvPr id="103" name="Text Placeholder 3"/>
          <p:cNvSpPr>
            <a:spLocks noGrp="1"/>
          </p:cNvSpPr>
          <p:nvPr>
            <p:custDataLst>
              <p:tags r:id="rId43"/>
            </p:custDataLst>
          </p:nvPr>
        </p:nvSpPr>
        <p:spPr bwMode="gray">
          <a:xfrm>
            <a:off x="10656888" y="1836738"/>
            <a:ext cx="219075" cy="182563"/>
          </a:xfrm>
          <a:prstGeom prst="rect">
            <a:avLst/>
          </a:prstGeom>
          <a:noFill/>
          <a:extLst>
            <a:ext uri="{909E8E84-426E-40dd-AFC4-6F175D3DCCD1}">
              <a14:hiddenFill xmlns:a14="http://schemas.microsoft.com/office/drawing/2010/main">
                <a:solidFill>
                  <a:srgbClr val="B1D35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640B925-CF69-43FA-943D-FE3CBDE46B0A}" type="datetime'''2''''''''''''''''''''''''''''5'''''''''''''''''''''''">
              <a:rPr lang="en-US" altLang="en-US">
                <a:solidFill>
                  <a:schemeClr val="bg1"/>
                </a:solidFill>
              </a:rPr>
              <a:pPr/>
              <a:t>25</a:t>
            </a:fld>
            <a:endParaRPr lang="en-US" dirty="0">
              <a:solidFill>
                <a:schemeClr val="bg1"/>
              </a:solidFill>
              <a:sym typeface="+mn-lt"/>
            </a:endParaRPr>
          </a:p>
        </p:txBody>
      </p:sp>
      <p:sp>
        <p:nvSpPr>
          <p:cNvPr id="85" name="Text Placeholder 3"/>
          <p:cNvSpPr>
            <a:spLocks noGrp="1"/>
          </p:cNvSpPr>
          <p:nvPr>
            <p:custDataLst>
              <p:tags r:id="rId44"/>
            </p:custDataLst>
          </p:nvPr>
        </p:nvSpPr>
        <p:spPr bwMode="gray">
          <a:xfrm>
            <a:off x="9399588" y="2225675"/>
            <a:ext cx="3841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46DE87A-EB9C-4650-8405-56DDEEF5E92D}" type="datetime'''''''''''''''''3''''''''''''''''''''''2''''''''''7'''''''">
              <a:rPr lang="en-US" altLang="en-US" sz="1400" b="1"/>
              <a:pPr/>
              <a:t>327</a:t>
            </a:fld>
            <a:endParaRPr lang="en-US" sz="1400" b="1" dirty="0">
              <a:sym typeface="+mn-lt"/>
            </a:endParaRPr>
          </a:p>
        </p:txBody>
      </p:sp>
      <p:sp>
        <p:nvSpPr>
          <p:cNvPr id="98" name="Text Placeholder 3"/>
          <p:cNvSpPr>
            <a:spLocks noGrp="1"/>
          </p:cNvSpPr>
          <p:nvPr>
            <p:custDataLst>
              <p:tags r:id="rId45"/>
            </p:custDataLst>
          </p:nvPr>
        </p:nvSpPr>
        <p:spPr bwMode="gray">
          <a:xfrm>
            <a:off x="8770938" y="2455863"/>
            <a:ext cx="4111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lnSpc>
                <a:spcPct val="100000"/>
              </a:lnSpc>
              <a:spcBef>
                <a:spcPct val="0"/>
              </a:spcBef>
              <a:spcAft>
                <a:spcPct val="0"/>
              </a:spcAft>
            </a:pPr>
            <a:fld id="{0399CACC-7407-449C-BB61-320F535079B4}" type="datetime'''''''''''''O''''t''h''''''''''''e''''''''''''''''''r'">
              <a:rPr lang="en-US" altLang="en-US" b="1">
                <a:sym typeface="+mn-lt"/>
              </a:rPr>
              <a:pPr algn="r">
                <a:lnSpc>
                  <a:spcPct val="100000"/>
                </a:lnSpc>
                <a:spcBef>
                  <a:spcPct val="0"/>
                </a:spcBef>
                <a:spcAft>
                  <a:spcPct val="0"/>
                </a:spcAft>
              </a:pPr>
              <a:t>Other</a:t>
            </a:fld>
            <a:endParaRPr lang="en-US" b="1" dirty="0">
              <a:sym typeface="+mn-lt"/>
            </a:endParaRPr>
          </a:p>
        </p:txBody>
      </p:sp>
      <p:sp>
        <p:nvSpPr>
          <p:cNvPr id="87" name="Text Placeholder 3"/>
          <p:cNvSpPr>
            <a:spLocks noGrp="1"/>
          </p:cNvSpPr>
          <p:nvPr>
            <p:custDataLst>
              <p:tags r:id="rId46"/>
            </p:custDataLst>
          </p:nvPr>
        </p:nvSpPr>
        <p:spPr bwMode="gray">
          <a:xfrm>
            <a:off x="9482138" y="2459038"/>
            <a:ext cx="219075" cy="182563"/>
          </a:xfrm>
          <a:prstGeom prst="rect">
            <a:avLst/>
          </a:prstGeom>
          <a:noFill/>
          <a:extLst>
            <a:ext uri="{909E8E84-426E-40dd-AFC4-6F175D3DCCD1}">
              <a14:hiddenFill xmlns:a14="http://schemas.microsoft.com/office/drawing/2010/main">
                <a:solidFill>
                  <a:srgbClr val="B1D35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531AF68-73BC-418E-83CF-A423DFCAEC05}" type="datetime'''''''''''''''''''''''''''''''''''2''''''3'''''''">
              <a:rPr lang="en-US" altLang="en-US">
                <a:solidFill>
                  <a:schemeClr val="bg1"/>
                </a:solidFill>
              </a:rPr>
              <a:pPr/>
              <a:t>23</a:t>
            </a:fld>
            <a:endParaRPr lang="en-US" dirty="0">
              <a:solidFill>
                <a:schemeClr val="bg1"/>
              </a:solidFill>
              <a:sym typeface="+mn-lt"/>
            </a:endParaRPr>
          </a:p>
        </p:txBody>
      </p:sp>
      <p:sp>
        <p:nvSpPr>
          <p:cNvPr id="115" name="Oval 114"/>
          <p:cNvSpPr/>
          <p:nvPr/>
        </p:nvSpPr>
        <p:spPr>
          <a:xfrm>
            <a:off x="8804835" y="5600801"/>
            <a:ext cx="720000" cy="720000"/>
          </a:xfrm>
          <a:prstGeom prst="ellipse">
            <a:avLst/>
          </a:prstGeom>
          <a:solidFill>
            <a:srgbClr val="FFFFFF"/>
          </a:solidFill>
          <a:ln w="3810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600" b="1" kern="0" dirty="0">
                <a:solidFill>
                  <a:schemeClr val="bg1">
                    <a:lumMod val="50000"/>
                  </a:schemeClr>
                </a:solidFill>
              </a:rPr>
              <a:t>70%</a:t>
            </a:r>
          </a:p>
        </p:txBody>
      </p:sp>
      <p:sp>
        <p:nvSpPr>
          <p:cNvPr id="116" name="BcgText 2"/>
          <p:cNvSpPr txBox="1"/>
          <p:nvPr/>
        </p:nvSpPr>
        <p:spPr>
          <a:xfrm>
            <a:off x="9608679" y="5770725"/>
            <a:ext cx="2080998" cy="492443"/>
          </a:xfrm>
          <a:prstGeom prst="rect">
            <a:avLst/>
          </a:prstGeom>
          <a:solidFill>
            <a:srgbClr val="EEE89A"/>
          </a:solidFill>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ts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ts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ts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ts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algn="ctr">
              <a:lnSpc>
                <a:spcPct val="100000"/>
              </a:lnSpc>
              <a:spcBef>
                <a:spcPts val="0"/>
              </a:spcBef>
              <a:spcAft>
                <a:spcPts val="0"/>
              </a:spcAft>
              <a:buSzPct val="100000"/>
              <a:buNone/>
            </a:pPr>
            <a:r>
              <a:rPr lang="en-US" sz="1600" b="1" i="1" dirty="0" smtClean="0">
                <a:solidFill>
                  <a:srgbClr val="575757"/>
                </a:solidFill>
              </a:rPr>
              <a:t>Of the </a:t>
            </a:r>
            <a:r>
              <a:rPr lang="en-US" sz="1600" b="1" i="1" dirty="0">
                <a:solidFill>
                  <a:srgbClr val="575757"/>
                </a:solidFill>
              </a:rPr>
              <a:t>growth will be  </a:t>
            </a:r>
            <a:r>
              <a:rPr lang="en-US" sz="1600" b="1" i="1" dirty="0" smtClean="0">
                <a:solidFill>
                  <a:srgbClr val="575757"/>
                </a:solidFill>
              </a:rPr>
              <a:t>driven by Chinese</a:t>
            </a:r>
            <a:endParaRPr lang="en-US" sz="1600" b="1" i="1" dirty="0">
              <a:solidFill>
                <a:srgbClr val="575757"/>
              </a:solidFill>
            </a:endParaRPr>
          </a:p>
        </p:txBody>
      </p:sp>
      <p:sp>
        <p:nvSpPr>
          <p:cNvPr id="118" name="Oval 20"/>
          <p:cNvSpPr>
            <a:spLocks noChangeArrowheads="1"/>
          </p:cNvSpPr>
          <p:nvPr/>
        </p:nvSpPr>
        <p:spPr bwMode="auto">
          <a:xfrm>
            <a:off x="9786938" y="4346388"/>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300" b="1" i="1" dirty="0" smtClean="0">
                <a:solidFill>
                  <a:srgbClr val="A8B21C"/>
                </a:solidFill>
              </a:rPr>
              <a:t>32%</a:t>
            </a:r>
            <a:endParaRPr lang="en-US" sz="1300" b="1" i="1" dirty="0">
              <a:solidFill>
                <a:srgbClr val="A8B21C"/>
              </a:solidFill>
            </a:endParaRPr>
          </a:p>
        </p:txBody>
      </p:sp>
      <p:sp>
        <p:nvSpPr>
          <p:cNvPr id="119" name="Oval 20"/>
          <p:cNvSpPr>
            <a:spLocks noChangeArrowheads="1"/>
          </p:cNvSpPr>
          <p:nvPr/>
        </p:nvSpPr>
        <p:spPr bwMode="auto">
          <a:xfrm>
            <a:off x="10945813" y="4145995"/>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300" b="1" i="1" dirty="0" smtClean="0">
                <a:solidFill>
                  <a:srgbClr val="A8B21C"/>
                </a:solidFill>
              </a:rPr>
              <a:t>40%</a:t>
            </a:r>
            <a:endParaRPr lang="en-US" sz="1300" b="1" i="1" dirty="0">
              <a:solidFill>
                <a:srgbClr val="A8B21C"/>
              </a:solidFill>
            </a:endParaRPr>
          </a:p>
        </p:txBody>
      </p:sp>
      <p:sp>
        <p:nvSpPr>
          <p:cNvPr id="117" name="Rectangle 116"/>
          <p:cNvSpPr/>
          <p:nvPr/>
        </p:nvSpPr>
        <p:spPr>
          <a:xfrm>
            <a:off x="8821094" y="638372"/>
            <a:ext cx="2957861" cy="646331"/>
          </a:xfrm>
          <a:prstGeom prst="rect">
            <a:avLst/>
          </a:prstGeom>
        </p:spPr>
        <p:txBody>
          <a:bodyPr wrap="none">
            <a:spAutoFit/>
          </a:bodyPr>
          <a:lstStyle/>
          <a:p>
            <a:pPr>
              <a:lnSpc>
                <a:spcPct val="100000"/>
              </a:lnSpc>
              <a:spcBef>
                <a:spcPct val="0"/>
              </a:spcBef>
              <a:spcAft>
                <a:spcPct val="0"/>
              </a:spcAft>
              <a:buNone/>
            </a:pPr>
            <a:r>
              <a:rPr lang="en-US" b="1" i="1" dirty="0" smtClean="0">
                <a:solidFill>
                  <a:srgbClr val="575757"/>
                </a:solidFill>
                <a:sym typeface="+mn-lt"/>
              </a:rPr>
              <a:t>40</a:t>
            </a:r>
            <a:r>
              <a:rPr lang="en-US" b="1" i="1" dirty="0">
                <a:solidFill>
                  <a:srgbClr val="575757"/>
                </a:solidFill>
                <a:sym typeface="+mn-lt"/>
              </a:rPr>
              <a:t>% of the </a:t>
            </a:r>
            <a:r>
              <a:rPr lang="en-US" b="1" i="1" dirty="0" smtClean="0">
                <a:solidFill>
                  <a:srgbClr val="575757"/>
                </a:solidFill>
                <a:sym typeface="+mn-lt"/>
              </a:rPr>
              <a:t>market</a:t>
            </a:r>
          </a:p>
          <a:p>
            <a:pPr>
              <a:lnSpc>
                <a:spcPct val="100000"/>
              </a:lnSpc>
              <a:spcBef>
                <a:spcPct val="0"/>
              </a:spcBef>
              <a:spcAft>
                <a:spcPct val="0"/>
              </a:spcAft>
              <a:buNone/>
            </a:pPr>
            <a:r>
              <a:rPr lang="en-US" b="1" i="1" dirty="0">
                <a:solidFill>
                  <a:srgbClr val="575757"/>
                </a:solidFill>
                <a:sym typeface="+mn-lt"/>
              </a:rPr>
              <a:t>m</a:t>
            </a:r>
            <a:r>
              <a:rPr lang="en-US" b="1" i="1" dirty="0" smtClean="0">
                <a:solidFill>
                  <a:srgbClr val="575757"/>
                </a:solidFill>
                <a:sym typeface="+mn-lt"/>
              </a:rPr>
              <a:t>ade by Chinese by </a:t>
            </a:r>
            <a:r>
              <a:rPr lang="en-US" b="1" i="1" dirty="0">
                <a:solidFill>
                  <a:srgbClr val="575757"/>
                </a:solidFill>
                <a:sym typeface="+mn-lt"/>
              </a:rPr>
              <a:t>2024</a:t>
            </a:r>
          </a:p>
        </p:txBody>
      </p:sp>
      <p:pic>
        <p:nvPicPr>
          <p:cNvPr id="63" name="flag_china"/>
          <p:cNvPicPr>
            <a:picLocks noChangeAspect="1" noChangeArrowheads="1"/>
          </p:cNvPicPr>
          <p:nvPr/>
        </p:nvPicPr>
        <p:blipFill rotWithShape="1">
          <a:blip r:embed="rId54"/>
          <a:srcRect l="957" t="716" r="32419" b="-716"/>
          <a:stretch/>
        </p:blipFill>
        <p:spPr bwMode="auto">
          <a:xfrm>
            <a:off x="8393113" y="747547"/>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93" name="Rectangle 92"/>
          <p:cNvSpPr/>
          <p:nvPr/>
        </p:nvSpPr>
        <p:spPr>
          <a:xfrm>
            <a:off x="4693594" y="638372"/>
            <a:ext cx="3306762" cy="646331"/>
          </a:xfrm>
          <a:prstGeom prst="rect">
            <a:avLst/>
          </a:prstGeom>
        </p:spPr>
        <p:txBody>
          <a:bodyPr wrap="square">
            <a:spAutoFit/>
          </a:bodyPr>
          <a:lstStyle/>
          <a:p>
            <a:pPr>
              <a:lnSpc>
                <a:spcPct val="100000"/>
              </a:lnSpc>
              <a:spcBef>
                <a:spcPct val="0"/>
              </a:spcBef>
              <a:spcAft>
                <a:spcPct val="0"/>
              </a:spcAft>
              <a:buNone/>
            </a:pPr>
            <a:r>
              <a:rPr lang="en-US" b="1" i="1" dirty="0" smtClean="0">
                <a:solidFill>
                  <a:srgbClr val="575757"/>
                </a:solidFill>
              </a:rPr>
              <a:t>50</a:t>
            </a:r>
            <a:r>
              <a:rPr lang="en-US" b="1" i="1" dirty="0">
                <a:solidFill>
                  <a:srgbClr val="575757"/>
                </a:solidFill>
              </a:rPr>
              <a:t>% of the </a:t>
            </a:r>
            <a:r>
              <a:rPr lang="en-US" b="1" i="1" dirty="0" smtClean="0">
                <a:solidFill>
                  <a:srgbClr val="575757"/>
                </a:solidFill>
              </a:rPr>
              <a:t>market </a:t>
            </a:r>
            <a:br>
              <a:rPr lang="en-US" b="1" i="1" dirty="0" smtClean="0">
                <a:solidFill>
                  <a:srgbClr val="575757"/>
                </a:solidFill>
              </a:rPr>
            </a:br>
            <a:r>
              <a:rPr lang="en-US" b="1" i="1" dirty="0" smtClean="0">
                <a:solidFill>
                  <a:srgbClr val="575757"/>
                </a:solidFill>
              </a:rPr>
              <a:t>made by Millennials by 2024</a:t>
            </a:r>
            <a:endParaRPr lang="en-US" b="1" i="1" dirty="0">
              <a:solidFill>
                <a:srgbClr val="575757"/>
              </a:solidFill>
              <a:sym typeface="+mn-lt"/>
            </a:endParaRPr>
          </a:p>
        </p:txBody>
      </p:sp>
      <p:pic>
        <p:nvPicPr>
          <p:cNvPr id="64" name="Picture 63"/>
          <p:cNvPicPr>
            <a:picLocks noChangeAspect="1"/>
          </p:cNvPicPr>
          <p:nvPr/>
        </p:nvPicPr>
        <p:blipFill rotWithShape="1">
          <a:blip r:embed="rId55"/>
          <a:srcRect l="14684" t="-819" r="14013" b="-4746"/>
          <a:stretch/>
        </p:blipFill>
        <p:spPr>
          <a:xfrm>
            <a:off x="4265613" y="747547"/>
            <a:ext cx="427981" cy="427981"/>
          </a:xfrm>
          <a:prstGeom prst="ellipse">
            <a:avLst/>
          </a:prstGeom>
          <a:grpFill/>
          <a:ln w="19050">
            <a:gradFill flip="none" rotWithShape="1">
              <a:gsLst>
                <a:gs pos="0">
                  <a:schemeClr val="accent5"/>
                </a:gs>
                <a:gs pos="100000">
                  <a:schemeClr val="bg1">
                    <a:lumMod val="75000"/>
                  </a:schemeClr>
                </a:gs>
              </a:gsLst>
              <a:lin ang="2700000" scaled="1"/>
              <a:tileRect/>
            </a:gradFill>
          </a:ln>
        </p:spPr>
      </p:pic>
      <p:sp>
        <p:nvSpPr>
          <p:cNvPr id="124" name="Rectangle 123"/>
          <p:cNvSpPr/>
          <p:nvPr/>
        </p:nvSpPr>
        <p:spPr>
          <a:xfrm>
            <a:off x="4151735" y="1855341"/>
            <a:ext cx="1719767" cy="26247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200" b="1" i="1" dirty="0" smtClean="0">
                <a:solidFill>
                  <a:srgbClr val="575757"/>
                </a:solidFill>
              </a:rPr>
              <a:t>Age Today </a:t>
            </a:r>
          </a:p>
        </p:txBody>
      </p:sp>
      <p:sp>
        <p:nvSpPr>
          <p:cNvPr id="61" name="ee4pFootnotes"/>
          <p:cNvSpPr>
            <a:spLocks noChangeArrowheads="1"/>
          </p:cNvSpPr>
          <p:nvPr/>
        </p:nvSpPr>
        <p:spPr bwMode="auto">
          <a:xfrm>
            <a:off x="4460875" y="6410060"/>
            <a:ext cx="8163744"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smtClean="0">
                <a:solidFill>
                  <a:schemeClr val="bg1">
                    <a:lumMod val="50000"/>
                  </a:schemeClr>
                </a:solidFill>
                <a:latin typeface="Trebuchet MS" panose="020B0603020202020204" pitchFamily="34" charset="0"/>
                <a:cs typeface="Arial" pitchFamily="34" charset="0"/>
              </a:rPr>
              <a:t>Note: Relative to Personal Luxury</a:t>
            </a:r>
          </a:p>
          <a:p>
            <a:r>
              <a:rPr lang="en-US" sz="1000" dirty="0" smtClean="0">
                <a:solidFill>
                  <a:schemeClr val="bg1">
                    <a:lumMod val="50000"/>
                  </a:schemeClr>
                </a:solidFill>
                <a:latin typeface="Trebuchet MS" panose="020B0603020202020204" pitchFamily="34" charset="0"/>
                <a:cs typeface="Arial" pitchFamily="34" charset="0"/>
              </a:rPr>
              <a:t>Source: BCG Luxury market model</a:t>
            </a:r>
            <a:endParaRPr lang="en-US" sz="1000" dirty="0">
              <a:solidFill>
                <a:schemeClr val="bg1">
                  <a:lumMod val="50000"/>
                </a:schemeClr>
              </a:solidFill>
              <a:latin typeface="Trebuchet MS" panose="020B0603020202020204" pitchFamily="34" charset="0"/>
              <a:cs typeface="Arial" pitchFamily="34" charset="0"/>
            </a:endParaRPr>
          </a:p>
        </p:txBody>
      </p:sp>
    </p:spTree>
    <p:extLst>
      <p:ext uri="{BB962C8B-B14F-4D97-AF65-F5344CB8AC3E}">
        <p14:creationId xmlns:p14="http://schemas.microsoft.com/office/powerpoint/2010/main" val="3332659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3537" name="think-cell Slide" r:id="rId6" imgW="592" imgH="595" progId="TCLayout.ActiveDocument.1">
                  <p:embed/>
                </p:oleObj>
              </mc:Choice>
              <mc:Fallback>
                <p:oleObj name="think-cell Slide" r:id="rId6" imgW="592" imgH="595"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p:nvPicPr>
        <p:blipFill rotWithShape="1">
          <a:blip r:embed="rId8"/>
          <a:srcRect l="2832" r="10695"/>
          <a:stretch/>
        </p:blipFill>
        <p:spPr>
          <a:xfrm>
            <a:off x="6134100" y="-19600"/>
            <a:ext cx="6057900" cy="6879855"/>
          </a:xfrm>
          <a:prstGeom prst="rect">
            <a:avLst/>
          </a:prstGeom>
        </p:spPr>
      </p:pic>
      <p:pic>
        <p:nvPicPr>
          <p:cNvPr id="2" name="Picture 1"/>
          <p:cNvPicPr>
            <a:picLocks noChangeAspect="1"/>
          </p:cNvPicPr>
          <p:nvPr/>
        </p:nvPicPr>
        <p:blipFill rotWithShape="1">
          <a:blip r:embed="rId9"/>
          <a:srcRect l="14591" t="620" r="1842"/>
          <a:stretch/>
        </p:blipFill>
        <p:spPr>
          <a:xfrm>
            <a:off x="1" y="-10636"/>
            <a:ext cx="6049926" cy="6868635"/>
          </a:xfrm>
          <a:prstGeom prst="rect">
            <a:avLst/>
          </a:prstGeom>
        </p:spPr>
      </p:pic>
      <p:sp>
        <p:nvSpPr>
          <p:cNvPr id="5" name="Rectangle 4"/>
          <p:cNvSpPr/>
          <p:nvPr/>
        </p:nvSpPr>
        <p:spPr>
          <a:xfrm>
            <a:off x="6057900" y="0"/>
            <a:ext cx="76200" cy="6858000"/>
          </a:xfrm>
          <a:prstGeom prst="rect">
            <a:avLst/>
          </a:prstGeom>
          <a:gradFill flip="none" rotWithShape="1">
            <a:gsLst>
              <a:gs pos="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solidFill>
            </a:endParaRPr>
          </a:p>
        </p:txBody>
      </p:sp>
      <p:sp>
        <p:nvSpPr>
          <p:cNvPr id="6" name="TextBox 5"/>
          <p:cNvSpPr txBox="1"/>
          <p:nvPr/>
        </p:nvSpPr>
        <p:spPr>
          <a:xfrm>
            <a:off x="3" y="-1"/>
            <a:ext cx="2628898" cy="1276350"/>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b="0" i="0" u="none" strike="noStrike" kern="0" cap="none" spc="0" normalizeH="0" baseline="0">
                <a:ln>
                  <a:noFill/>
                </a:ln>
                <a:solidFill>
                  <a:schemeClr val="bg1"/>
                </a:solidFill>
                <a:effectLst/>
                <a:uLnTx/>
                <a:uFillTx/>
              </a:defRPr>
            </a:lvl1pPr>
          </a:lstStyle>
          <a:p>
            <a:r>
              <a:rPr lang="en-US" sz="3600" dirty="0" smtClean="0"/>
              <a:t>Market</a:t>
            </a:r>
          </a:p>
        </p:txBody>
      </p:sp>
      <p:sp>
        <p:nvSpPr>
          <p:cNvPr id="7" name="TextBox 6"/>
          <p:cNvSpPr txBox="1"/>
          <p:nvPr/>
        </p:nvSpPr>
        <p:spPr>
          <a:xfrm>
            <a:off x="9563101" y="5581651"/>
            <a:ext cx="2628898" cy="1276350"/>
          </a:xfrm>
          <a:prstGeom prst="rect">
            <a:avLst/>
          </a:prstGeom>
          <a:gradFill flip="none" rotWithShape="1">
            <a:gsLst>
              <a:gs pos="0">
                <a:schemeClr val="tx2"/>
              </a:gs>
              <a:gs pos="100000">
                <a:schemeClr val="accent2"/>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sz="3600" b="0" i="0" u="none" strike="noStrike" kern="0" cap="none" spc="0" normalizeH="0" baseline="0">
                <a:ln>
                  <a:noFill/>
                </a:ln>
                <a:solidFill>
                  <a:schemeClr val="bg1"/>
                </a:solidFill>
                <a:effectLst/>
                <a:uLnTx/>
                <a:uFillTx/>
              </a:defRPr>
            </a:lvl1pPr>
          </a:lstStyle>
          <a:p>
            <a:r>
              <a:rPr lang="en-US" dirty="0" smtClean="0"/>
              <a:t>Consumer Insights</a:t>
            </a:r>
            <a:endParaRPr lang="en-US" dirty="0"/>
          </a:p>
        </p:txBody>
      </p:sp>
      <p:sp>
        <p:nvSpPr>
          <p:cNvPr id="20" name="AutoShape 3">
            <a:extLst>
              <a:ext uri="{FF2B5EF4-FFF2-40B4-BE49-F238E27FC236}">
                <a16:creationId xmlns:a16="http://schemas.microsoft.com/office/drawing/2014/main" xmlns="" id="{98AAC512-A7F2-4201-A8FF-01740F415B93}"/>
              </a:ext>
            </a:extLst>
          </p:cNvPr>
          <p:cNvSpPr>
            <a:spLocks noChangeAspect="1" noChangeArrowheads="1" noTextEdit="1"/>
          </p:cNvSpPr>
          <p:nvPr/>
        </p:nvSpPr>
        <p:spPr bwMode="auto">
          <a:xfrm>
            <a:off x="3664085" y="2773715"/>
            <a:ext cx="1159164" cy="116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p:nvPr/>
        </p:nvSpPr>
        <p:spPr>
          <a:xfrm>
            <a:off x="0" y="-19600"/>
            <a:ext cx="6049926" cy="6877600"/>
          </a:xfrm>
          <a:prstGeom prst="rect">
            <a:avLst/>
          </a:prstGeom>
          <a:solidFill>
            <a:srgbClr val="FFFFFF">
              <a:alpha val="80000"/>
            </a:srgbClr>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48" name="TextBox 47"/>
          <p:cNvSpPr txBox="1"/>
          <p:nvPr/>
        </p:nvSpPr>
        <p:spPr>
          <a:xfrm>
            <a:off x="4169105" y="2646124"/>
            <a:ext cx="3914074" cy="1766387"/>
          </a:xfrm>
          <a:prstGeom prst="rect">
            <a:avLst/>
          </a:prstGeom>
          <a:gradFill flip="none" rotWithShape="1">
            <a:gsLst>
              <a:gs pos="0">
                <a:schemeClr val="bg1">
                  <a:lumMod val="75000"/>
                </a:schemeClr>
              </a:gs>
              <a:gs pos="95000">
                <a:schemeClr val="accent5"/>
              </a:gs>
            </a:gsLst>
            <a:lin ang="135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R="0" lvl="0" indent="0" algn="ctr" fontAlgn="auto">
              <a:lnSpc>
                <a:spcPct val="95000"/>
              </a:lnSpc>
              <a:spcBef>
                <a:spcPts val="0"/>
              </a:spcBef>
              <a:spcAft>
                <a:spcPts val="0"/>
              </a:spcAft>
              <a:buClrTx/>
              <a:buSzTx/>
              <a:buFontTx/>
              <a:buNone/>
              <a:tabLst/>
              <a:defRPr kumimoji="0" b="0" i="0" u="none" strike="noStrike" kern="0" cap="none" spc="0" normalizeH="0" baseline="0">
                <a:ln>
                  <a:noFill/>
                </a:ln>
                <a:solidFill>
                  <a:schemeClr val="bg1"/>
                </a:solidFill>
                <a:effectLst/>
                <a:uLnTx/>
                <a:uFillTx/>
              </a:defRPr>
            </a:lvl1pPr>
          </a:lstStyle>
          <a:p>
            <a:r>
              <a:rPr lang="en-US" sz="3200" dirty="0"/>
              <a:t>True-Luxury Global Consumer Insight 	</a:t>
            </a:r>
          </a:p>
        </p:txBody>
      </p:sp>
    </p:spTree>
    <p:custDataLst>
      <p:tags r:id="rId2"/>
    </p:custDataLst>
    <p:extLst>
      <p:ext uri="{BB962C8B-B14F-4D97-AF65-F5344CB8AC3E}">
        <p14:creationId xmlns:p14="http://schemas.microsoft.com/office/powerpoint/2010/main" val="3723507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4004" name="think-cell Slide" r:id="rId4" imgW="395" imgH="394" progId="TCLayout.ActiveDocument.1">
                  <p:embed/>
                </p:oleObj>
              </mc:Choice>
              <mc:Fallback>
                <p:oleObj name="think-cell Slide" r:id="rId4" imgW="395" imgH="39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1" name="Pentagon 100"/>
          <p:cNvSpPr/>
          <p:nvPr/>
        </p:nvSpPr>
        <p:spPr>
          <a:xfrm>
            <a:off x="2052364" y="1886890"/>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102" name="Pentagon 101"/>
          <p:cNvSpPr/>
          <p:nvPr/>
        </p:nvSpPr>
        <p:spPr>
          <a:xfrm>
            <a:off x="2052364" y="2181090"/>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103" name="Pentagon 102"/>
          <p:cNvSpPr/>
          <p:nvPr/>
        </p:nvSpPr>
        <p:spPr>
          <a:xfrm>
            <a:off x="2052364" y="2474892"/>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104" name="Pentagon 103"/>
          <p:cNvSpPr/>
          <p:nvPr/>
        </p:nvSpPr>
        <p:spPr>
          <a:xfrm>
            <a:off x="2052364" y="2779852"/>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100" name="Pentagon 99"/>
          <p:cNvSpPr/>
          <p:nvPr/>
        </p:nvSpPr>
        <p:spPr>
          <a:xfrm>
            <a:off x="2052364" y="1583405"/>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2" name="Title 1"/>
          <p:cNvSpPr>
            <a:spLocks noGrp="1"/>
          </p:cNvSpPr>
          <p:nvPr>
            <p:ph type="title"/>
          </p:nvPr>
        </p:nvSpPr>
        <p:spPr/>
        <p:txBody>
          <a:bodyPr/>
          <a:lstStyle/>
          <a:p>
            <a:r>
              <a:rPr lang="en-GB" dirty="0" smtClean="0"/>
              <a:t>10 trends relevant for the True-Luxury Consumers</a:t>
            </a:r>
            <a:endParaRPr lang="en-GB" dirty="0"/>
          </a:p>
        </p:txBody>
      </p:sp>
      <p:cxnSp>
        <p:nvCxnSpPr>
          <p:cNvPr id="7" name="Straight Connector 6"/>
          <p:cNvCxnSpPr/>
          <p:nvPr/>
        </p:nvCxnSpPr>
        <p:spPr>
          <a:xfrm flipV="1">
            <a:off x="1950290" y="1371969"/>
            <a:ext cx="0" cy="1864252"/>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9" name="ColumnHeader"/>
          <p:cNvSpPr>
            <a:spLocks noChangeArrowheads="1"/>
          </p:cNvSpPr>
          <p:nvPr/>
        </p:nvSpPr>
        <p:spPr bwMode="gray">
          <a:xfrm>
            <a:off x="2097237" y="1414214"/>
            <a:ext cx="9616935" cy="1774831"/>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ctr" anchorCtr="0">
            <a:noAutofit/>
          </a:bodyPr>
          <a:lstStyle/>
          <a:p>
            <a:pPr fontAlgn="base">
              <a:spcBef>
                <a:spcPts val="700"/>
              </a:spcBef>
              <a:buClr>
                <a:srgbClr val="000000"/>
              </a:buClr>
              <a:buSzPct val="100000"/>
            </a:pPr>
            <a:r>
              <a:rPr lang="en-US" sz="1400" b="1" dirty="0" smtClean="0">
                <a:solidFill>
                  <a:srgbClr val="29BA74"/>
                </a:solidFill>
              </a:rPr>
              <a:t>1. Luxury casualwear: </a:t>
            </a:r>
            <a:r>
              <a:rPr lang="en-US" sz="1400" dirty="0">
                <a:solidFill>
                  <a:schemeClr val="tx1">
                    <a:lumMod val="100000"/>
                  </a:schemeClr>
                </a:solidFill>
              </a:rPr>
              <a:t>keeps increasing vs </a:t>
            </a:r>
            <a:r>
              <a:rPr lang="en-US" sz="1400" dirty="0" smtClean="0">
                <a:solidFill>
                  <a:schemeClr val="tx1">
                    <a:lumMod val="100000"/>
                  </a:schemeClr>
                </a:solidFill>
              </a:rPr>
              <a:t>formal with </a:t>
            </a:r>
            <a:r>
              <a:rPr lang="en-US" sz="1400" dirty="0">
                <a:solidFill>
                  <a:schemeClr val="tx1">
                    <a:lumMod val="100000"/>
                  </a:schemeClr>
                </a:solidFill>
              </a:rPr>
              <a:t>73% appeal, +7pp </a:t>
            </a:r>
            <a:r>
              <a:rPr lang="en-US" sz="1400" dirty="0" smtClean="0">
                <a:solidFill>
                  <a:schemeClr val="tx1">
                    <a:lumMod val="100000"/>
                  </a:schemeClr>
                </a:solidFill>
              </a:rPr>
              <a:t>YoY, also driven </a:t>
            </a:r>
            <a:r>
              <a:rPr lang="en-US" sz="1400" dirty="0">
                <a:solidFill>
                  <a:schemeClr val="tx1">
                    <a:lumMod val="100000"/>
                  </a:schemeClr>
                </a:solidFill>
              </a:rPr>
              <a:t>by </a:t>
            </a:r>
            <a:r>
              <a:rPr lang="en-US" sz="1400" dirty="0" smtClean="0">
                <a:solidFill>
                  <a:schemeClr val="tx1">
                    <a:lumMod val="100000"/>
                  </a:schemeClr>
                </a:solidFill>
              </a:rPr>
              <a:t>"</a:t>
            </a:r>
            <a:r>
              <a:rPr lang="en-US" sz="1400" dirty="0">
                <a:solidFill>
                  <a:schemeClr val="tx1">
                    <a:lumMod val="100000"/>
                  </a:schemeClr>
                </a:solidFill>
              </a:rPr>
              <a:t>forever young" </a:t>
            </a:r>
            <a:r>
              <a:rPr lang="en-US" sz="1400" dirty="0" smtClean="0">
                <a:solidFill>
                  <a:schemeClr val="tx1">
                    <a:lumMod val="100000"/>
                  </a:schemeClr>
                </a:solidFill>
              </a:rPr>
              <a:t>behaviors</a:t>
            </a:r>
          </a:p>
          <a:p>
            <a:pPr fontAlgn="base">
              <a:spcBef>
                <a:spcPts val="700"/>
              </a:spcBef>
              <a:buClr>
                <a:srgbClr val="000000"/>
              </a:buClr>
              <a:buSzPct val="100000"/>
            </a:pPr>
            <a:r>
              <a:rPr lang="en-US" sz="1400" b="1" dirty="0" smtClean="0">
                <a:solidFill>
                  <a:schemeClr val="tx2">
                    <a:lumMod val="100000"/>
                  </a:schemeClr>
                </a:solidFill>
              </a:rPr>
              <a:t>2. Luxury </a:t>
            </a:r>
            <a:r>
              <a:rPr lang="en-US" sz="1400" b="1" dirty="0">
                <a:solidFill>
                  <a:schemeClr val="tx2">
                    <a:lumMod val="100000"/>
                  </a:schemeClr>
                </a:solidFill>
              </a:rPr>
              <a:t>p</a:t>
            </a:r>
            <a:r>
              <a:rPr lang="en-US" sz="1400" b="1" dirty="0" smtClean="0">
                <a:solidFill>
                  <a:schemeClr val="tx2">
                    <a:lumMod val="100000"/>
                  </a:schemeClr>
                </a:solidFill>
              </a:rPr>
              <a:t>roduct values</a:t>
            </a:r>
            <a:r>
              <a:rPr lang="en-US" sz="1400" b="1" dirty="0">
                <a:solidFill>
                  <a:schemeClr val="tx2">
                    <a:lumMod val="100000"/>
                  </a:schemeClr>
                </a:solidFill>
              </a:rPr>
              <a:t>:</a:t>
            </a:r>
            <a:r>
              <a:rPr lang="en-US" sz="1400" b="1" dirty="0" smtClean="0">
                <a:solidFill>
                  <a:schemeClr val="tx2">
                    <a:lumMod val="100000"/>
                  </a:schemeClr>
                </a:solidFill>
              </a:rPr>
              <a:t> </a:t>
            </a:r>
            <a:r>
              <a:rPr lang="en-US" sz="1400" dirty="0">
                <a:solidFill>
                  <a:srgbClr val="575757"/>
                </a:solidFill>
              </a:rPr>
              <a:t>t</a:t>
            </a:r>
            <a:r>
              <a:rPr lang="en-US" sz="1400" dirty="0" smtClean="0">
                <a:solidFill>
                  <a:srgbClr val="575757"/>
                </a:solidFill>
              </a:rPr>
              <a:t>raditional </a:t>
            </a:r>
            <a:r>
              <a:rPr lang="en-US" sz="1400" dirty="0">
                <a:solidFill>
                  <a:srgbClr val="575757"/>
                </a:solidFill>
              </a:rPr>
              <a:t>values as </a:t>
            </a:r>
            <a:r>
              <a:rPr lang="en-US" sz="1400" dirty="0" smtClean="0">
                <a:solidFill>
                  <a:srgbClr val="575757"/>
                </a:solidFill>
              </a:rPr>
              <a:t>quality hold </a:t>
            </a:r>
            <a:r>
              <a:rPr lang="en-US" sz="1400" dirty="0">
                <a:solidFill>
                  <a:srgbClr val="575757"/>
                </a:solidFill>
              </a:rPr>
              <a:t>but </a:t>
            </a:r>
            <a:r>
              <a:rPr lang="en-US" sz="1400" dirty="0" smtClean="0">
                <a:solidFill>
                  <a:srgbClr val="575757"/>
                </a:solidFill>
              </a:rPr>
              <a:t>new </a:t>
            </a:r>
            <a:r>
              <a:rPr lang="en-US" sz="1400" dirty="0">
                <a:solidFill>
                  <a:srgbClr val="575757"/>
                </a:solidFill>
              </a:rPr>
              <a:t>values as "extravagance &amp; fun</a:t>
            </a:r>
            <a:r>
              <a:rPr lang="en-US" sz="1400" dirty="0" smtClean="0">
                <a:solidFill>
                  <a:srgbClr val="575757"/>
                </a:solidFill>
              </a:rPr>
              <a:t>" </a:t>
            </a:r>
            <a:r>
              <a:rPr lang="en-US" sz="1400" dirty="0">
                <a:solidFill>
                  <a:srgbClr val="575757"/>
                </a:solidFill>
              </a:rPr>
              <a:t>key to </a:t>
            </a:r>
            <a:r>
              <a:rPr lang="en-US" sz="1400" dirty="0" smtClean="0">
                <a:solidFill>
                  <a:srgbClr val="575757"/>
                </a:solidFill>
              </a:rPr>
              <a:t>success </a:t>
            </a:r>
          </a:p>
          <a:p>
            <a:pPr fontAlgn="base">
              <a:spcBef>
                <a:spcPts val="700"/>
              </a:spcBef>
              <a:buClr>
                <a:srgbClr val="000000"/>
              </a:buClr>
              <a:buSzPct val="100000"/>
            </a:pPr>
            <a:r>
              <a:rPr lang="en-US" sz="1400" b="1" dirty="0" smtClean="0">
                <a:solidFill>
                  <a:srgbClr val="29BA74"/>
                </a:solidFill>
              </a:rPr>
              <a:t>3. Collaborations: </a:t>
            </a:r>
            <a:r>
              <a:rPr lang="en-US" sz="1400" dirty="0" smtClean="0">
                <a:solidFill>
                  <a:srgbClr val="575757"/>
                </a:solidFill>
              </a:rPr>
              <a:t>cover demand </a:t>
            </a:r>
            <a:r>
              <a:rPr lang="en-US" sz="1400" dirty="0">
                <a:solidFill>
                  <a:srgbClr val="575757"/>
                </a:solidFill>
              </a:rPr>
              <a:t>for </a:t>
            </a:r>
            <a:r>
              <a:rPr lang="en-US" sz="1400" dirty="0" smtClean="0">
                <a:solidFill>
                  <a:srgbClr val="575757"/>
                </a:solidFill>
              </a:rPr>
              <a:t>newness, give a </a:t>
            </a:r>
            <a:r>
              <a:rPr lang="en-US" sz="1400" dirty="0">
                <a:solidFill>
                  <a:srgbClr val="575757"/>
                </a:solidFill>
              </a:rPr>
              <a:t>cool </a:t>
            </a:r>
            <a:r>
              <a:rPr lang="en-US" sz="1400" dirty="0" smtClean="0">
                <a:solidFill>
                  <a:srgbClr val="575757"/>
                </a:solidFill>
              </a:rPr>
              <a:t>edge, strengthen brand awareness &amp; willingness </a:t>
            </a:r>
            <a:r>
              <a:rPr lang="en-US" sz="1400" dirty="0">
                <a:solidFill>
                  <a:srgbClr val="575757"/>
                </a:solidFill>
              </a:rPr>
              <a:t>to buy </a:t>
            </a:r>
            <a:endParaRPr lang="en-US" sz="1400" dirty="0" smtClean="0">
              <a:solidFill>
                <a:srgbClr val="575757"/>
              </a:solidFill>
            </a:endParaRPr>
          </a:p>
          <a:p>
            <a:pPr fontAlgn="base">
              <a:spcBef>
                <a:spcPts val="700"/>
              </a:spcBef>
              <a:buClr>
                <a:srgbClr val="000000"/>
              </a:buClr>
              <a:buSzPct val="100000"/>
            </a:pPr>
            <a:r>
              <a:rPr lang="en-US" sz="1400" b="1" dirty="0" smtClean="0">
                <a:solidFill>
                  <a:srgbClr val="29BA74"/>
                </a:solidFill>
              </a:rPr>
              <a:t>4. Mix </a:t>
            </a:r>
            <a:r>
              <a:rPr lang="en-US" sz="1400" b="1" dirty="0">
                <a:solidFill>
                  <a:srgbClr val="29BA74"/>
                </a:solidFill>
              </a:rPr>
              <a:t>and </a:t>
            </a:r>
            <a:r>
              <a:rPr lang="en-US" sz="1400" b="1" dirty="0" smtClean="0">
                <a:solidFill>
                  <a:srgbClr val="29BA74"/>
                </a:solidFill>
              </a:rPr>
              <a:t>match:</a:t>
            </a:r>
            <a:r>
              <a:rPr lang="en-US" sz="1400" dirty="0" smtClean="0">
                <a:solidFill>
                  <a:srgbClr val="29BA74"/>
                </a:solidFill>
              </a:rPr>
              <a:t> </a:t>
            </a:r>
            <a:r>
              <a:rPr lang="en-US" sz="1400" dirty="0" smtClean="0">
                <a:solidFill>
                  <a:srgbClr val="575757"/>
                </a:solidFill>
              </a:rPr>
              <a:t>~55</a:t>
            </a:r>
            <a:r>
              <a:rPr lang="en-US" sz="1400" dirty="0">
                <a:solidFill>
                  <a:srgbClr val="575757"/>
                </a:solidFill>
              </a:rPr>
              <a:t>% </a:t>
            </a:r>
            <a:r>
              <a:rPr lang="en-US" sz="1400" dirty="0" smtClean="0">
                <a:solidFill>
                  <a:srgbClr val="575757"/>
                </a:solidFill>
              </a:rPr>
              <a:t>Millennials partially shift from luxury brands to trade </a:t>
            </a:r>
            <a:r>
              <a:rPr lang="en-US" sz="1400" dirty="0">
                <a:solidFill>
                  <a:srgbClr val="575757"/>
                </a:solidFill>
              </a:rPr>
              <a:t>down </a:t>
            </a:r>
            <a:r>
              <a:rPr lang="en-US" sz="1400" dirty="0" smtClean="0">
                <a:solidFill>
                  <a:srgbClr val="575757"/>
                </a:solidFill>
              </a:rPr>
              <a:t>or </a:t>
            </a:r>
            <a:r>
              <a:rPr lang="en-US" sz="1400" dirty="0">
                <a:solidFill>
                  <a:srgbClr val="575757"/>
                </a:solidFill>
              </a:rPr>
              <a:t>mix </a:t>
            </a:r>
            <a:r>
              <a:rPr lang="en-US" sz="1400" dirty="0" smtClean="0">
                <a:solidFill>
                  <a:srgbClr val="575757"/>
                </a:solidFill>
              </a:rPr>
              <a:t>styles buying niche brands</a:t>
            </a:r>
          </a:p>
          <a:p>
            <a:pPr fontAlgn="base">
              <a:spcBef>
                <a:spcPts val="700"/>
              </a:spcBef>
              <a:buClr>
                <a:srgbClr val="000000"/>
              </a:buClr>
              <a:buSzPct val="100000"/>
            </a:pPr>
            <a:r>
              <a:rPr lang="en-US" sz="1400" b="1" dirty="0" smtClean="0">
                <a:solidFill>
                  <a:srgbClr val="29BA74"/>
                </a:solidFill>
              </a:rPr>
              <a:t>5. Brand </a:t>
            </a:r>
            <a:r>
              <a:rPr lang="en-US" sz="1400" b="1" dirty="0">
                <a:solidFill>
                  <a:srgbClr val="29BA74"/>
                </a:solidFill>
              </a:rPr>
              <a:t>loyalty: </a:t>
            </a:r>
            <a:r>
              <a:rPr lang="en-US" sz="1400" dirty="0">
                <a:solidFill>
                  <a:srgbClr val="575757"/>
                </a:solidFill>
              </a:rPr>
              <a:t>Millennials </a:t>
            </a:r>
            <a:r>
              <a:rPr lang="en-US" sz="1400" dirty="0" smtClean="0">
                <a:solidFill>
                  <a:srgbClr val="575757"/>
                </a:solidFill>
              </a:rPr>
              <a:t>the </a:t>
            </a:r>
            <a:r>
              <a:rPr lang="en-US" sz="1400" dirty="0">
                <a:solidFill>
                  <a:srgbClr val="575757"/>
                </a:solidFill>
              </a:rPr>
              <a:t>generation with </a:t>
            </a:r>
            <a:r>
              <a:rPr lang="en-US" sz="1400" dirty="0" smtClean="0">
                <a:solidFill>
                  <a:srgbClr val="575757"/>
                </a:solidFill>
              </a:rPr>
              <a:t>highest brand loyalty across categories - 36% are loyal vs. 30% overall</a:t>
            </a:r>
            <a:endParaRPr lang="en-US" sz="1400" dirty="0">
              <a:solidFill>
                <a:schemeClr val="tx1">
                  <a:lumMod val="100000"/>
                </a:schemeClr>
              </a:solidFill>
            </a:endParaRPr>
          </a:p>
        </p:txBody>
      </p:sp>
      <p:sp>
        <p:nvSpPr>
          <p:cNvPr id="6" name="ColumnHeader"/>
          <p:cNvSpPr>
            <a:spLocks noChangeArrowheads="1"/>
          </p:cNvSpPr>
          <p:nvPr/>
        </p:nvSpPr>
        <p:spPr bwMode="gray">
          <a:xfrm>
            <a:off x="-588291" y="2562061"/>
            <a:ext cx="3217616" cy="181081"/>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29BA74">
                    <a:lumMod val="100000"/>
                  </a:srgbClr>
                </a:solidFill>
                <a:latin typeface="Trebuchet MS" panose="020B0603020202020204" pitchFamily="34" charset="0"/>
                <a:cs typeface="Arial" pitchFamily="34" charset="0"/>
              </a:rPr>
              <a:t>Product </a:t>
            </a:r>
            <a:r>
              <a:rPr lang="en-US" sz="1600" b="1" dirty="0">
                <a:solidFill>
                  <a:srgbClr val="29BA74">
                    <a:lumMod val="100000"/>
                  </a:srgbClr>
                </a:solidFill>
                <a:latin typeface="Trebuchet MS" panose="020B0603020202020204" pitchFamily="34" charset="0"/>
                <a:cs typeface="Arial" pitchFamily="34" charset="0"/>
              </a:rPr>
              <a:t/>
            </a:r>
            <a:br>
              <a:rPr lang="en-US" sz="1600" b="1" dirty="0">
                <a:solidFill>
                  <a:srgbClr val="29BA74">
                    <a:lumMod val="100000"/>
                  </a:srgbClr>
                </a:solidFill>
                <a:latin typeface="Trebuchet MS" panose="020B0603020202020204" pitchFamily="34" charset="0"/>
                <a:cs typeface="Arial" pitchFamily="34" charset="0"/>
              </a:rPr>
            </a:br>
            <a:r>
              <a:rPr lang="en-US" sz="1600" b="1" dirty="0" smtClean="0">
                <a:solidFill>
                  <a:srgbClr val="29BA74">
                    <a:lumMod val="100000"/>
                  </a:srgbClr>
                </a:solidFill>
                <a:latin typeface="Trebuchet MS" panose="020B0603020202020204" pitchFamily="34" charset="0"/>
                <a:cs typeface="Arial" pitchFamily="34" charset="0"/>
              </a:rPr>
              <a:t>&amp; Branding</a:t>
            </a:r>
            <a:endParaRPr lang="en-US" sz="1600" b="1" dirty="0">
              <a:solidFill>
                <a:srgbClr val="29BA74">
                  <a:lumMod val="100000"/>
                </a:srgbClr>
              </a:solidFill>
              <a:latin typeface="Trebuchet MS" panose="020B0603020202020204" pitchFamily="34" charset="0"/>
              <a:cs typeface="Arial" pitchFamily="34" charset="0"/>
            </a:endParaRPr>
          </a:p>
        </p:txBody>
      </p:sp>
      <p:sp>
        <p:nvSpPr>
          <p:cNvPr id="36" name="ColumnHeader"/>
          <p:cNvSpPr>
            <a:spLocks noChangeArrowheads="1"/>
          </p:cNvSpPr>
          <p:nvPr/>
        </p:nvSpPr>
        <p:spPr bwMode="gray">
          <a:xfrm>
            <a:off x="150579" y="2593446"/>
            <a:ext cx="1694610" cy="362707"/>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400" i="1" dirty="0" smtClean="0">
                <a:solidFill>
                  <a:srgbClr val="03522D"/>
                </a:solidFill>
                <a:latin typeface="Trebuchet MS" panose="020B0603020202020204" pitchFamily="34" charset="0"/>
                <a:cs typeface="Arial" pitchFamily="34" charset="0"/>
              </a:rPr>
              <a:t>"What they want"</a:t>
            </a:r>
            <a:endParaRPr lang="en-US" sz="1400" i="1" dirty="0">
              <a:solidFill>
                <a:srgbClr val="03522D"/>
              </a:solidFill>
              <a:latin typeface="Trebuchet MS" panose="020B0603020202020204" pitchFamily="34" charset="0"/>
              <a:cs typeface="Arial" pitchFamily="34" charset="0"/>
            </a:endParaRPr>
          </a:p>
        </p:txBody>
      </p:sp>
      <p:grpSp>
        <p:nvGrpSpPr>
          <p:cNvPr id="42" name="Group 41"/>
          <p:cNvGrpSpPr/>
          <p:nvPr/>
        </p:nvGrpSpPr>
        <p:grpSpPr>
          <a:xfrm>
            <a:off x="718503" y="1543631"/>
            <a:ext cx="612000" cy="576000"/>
            <a:chOff x="746574" y="1858260"/>
            <a:chExt cx="612000" cy="576000"/>
          </a:xfrm>
        </p:grpSpPr>
        <p:sp>
          <p:nvSpPr>
            <p:cNvPr id="67" name="Oval 66"/>
            <p:cNvSpPr/>
            <p:nvPr/>
          </p:nvSpPr>
          <p:spPr bwMode="gray">
            <a:xfrm>
              <a:off x="746574" y="1858260"/>
              <a:ext cx="612000" cy="576000"/>
            </a:xfrm>
            <a:prstGeom prst="ellipse">
              <a:avLst/>
            </a:prstGeom>
            <a:solidFill>
              <a:schemeClr val="bg1"/>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a:solidFill>
                  <a:schemeClr val="bg1">
                    <a:lumMod val="50000"/>
                  </a:schemeClr>
                </a:solidFill>
              </a:endParaRPr>
            </a:p>
          </p:txBody>
        </p:sp>
        <p:grpSp>
          <p:nvGrpSpPr>
            <p:cNvPr id="68" name="bcgIcons_Luxury">
              <a:extLst>
                <a:ext uri="{FF2B5EF4-FFF2-40B4-BE49-F238E27FC236}">
                  <a16:creationId xmlns:a16="http://schemas.microsoft.com/office/drawing/2014/main" xmlns="" id="{EFCE3F76-B300-4580-B060-B64F1C104DEF}"/>
                </a:ext>
              </a:extLst>
            </p:cNvPr>
            <p:cNvGrpSpPr>
              <a:grpSpLocks noChangeAspect="1"/>
            </p:cNvGrpSpPr>
            <p:nvPr/>
          </p:nvGrpSpPr>
          <p:grpSpPr bwMode="auto">
            <a:xfrm>
              <a:off x="793510" y="1898035"/>
              <a:ext cx="524033" cy="493663"/>
              <a:chOff x="1682" y="0"/>
              <a:chExt cx="4316" cy="4320"/>
            </a:xfrm>
          </p:grpSpPr>
          <p:sp>
            <p:nvSpPr>
              <p:cNvPr id="69" name="AutoShape 3">
                <a:extLst>
                  <a:ext uri="{FF2B5EF4-FFF2-40B4-BE49-F238E27FC236}">
                    <a16:creationId xmlns:a16="http://schemas.microsoft.com/office/drawing/2014/main" xmlns="" id="{7056A3AD-A62B-4F42-9FB2-0AC35A71E79D}"/>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5">
                <a:extLst>
                  <a:ext uri="{FF2B5EF4-FFF2-40B4-BE49-F238E27FC236}">
                    <a16:creationId xmlns:a16="http://schemas.microsoft.com/office/drawing/2014/main" xmlns="" id="{65A8DB6F-AE7F-4035-8AC5-1FD5AB7C8500}"/>
                  </a:ext>
                </a:extLst>
              </p:cNvPr>
              <p:cNvSpPr>
                <a:spLocks noEditPoints="1"/>
              </p:cNvSpPr>
              <p:nvPr/>
            </p:nvSpPr>
            <p:spPr bwMode="auto">
              <a:xfrm>
                <a:off x="2141" y="536"/>
                <a:ext cx="3398" cy="2916"/>
              </a:xfrm>
              <a:custGeom>
                <a:avLst/>
                <a:gdLst>
                  <a:gd name="T0" fmla="*/ 182 w 1814"/>
                  <a:gd name="T1" fmla="*/ 929 h 1555"/>
                  <a:gd name="T2" fmla="*/ 22 w 1814"/>
                  <a:gd name="T3" fmla="*/ 929 h 1555"/>
                  <a:gd name="T4" fmla="*/ 0 w 1814"/>
                  <a:gd name="T5" fmla="*/ 907 h 1555"/>
                  <a:gd name="T6" fmla="*/ 22 w 1814"/>
                  <a:gd name="T7" fmla="*/ 885 h 1555"/>
                  <a:gd name="T8" fmla="*/ 182 w 1814"/>
                  <a:gd name="T9" fmla="*/ 885 h 1555"/>
                  <a:gd name="T10" fmla="*/ 204 w 1814"/>
                  <a:gd name="T11" fmla="*/ 907 h 1555"/>
                  <a:gd name="T12" fmla="*/ 182 w 1814"/>
                  <a:gd name="T13" fmla="*/ 929 h 1555"/>
                  <a:gd name="T14" fmla="*/ 1814 w 1814"/>
                  <a:gd name="T15" fmla="*/ 907 h 1555"/>
                  <a:gd name="T16" fmla="*/ 1792 w 1814"/>
                  <a:gd name="T17" fmla="*/ 885 h 1555"/>
                  <a:gd name="T18" fmla="*/ 1632 w 1814"/>
                  <a:gd name="T19" fmla="*/ 885 h 1555"/>
                  <a:gd name="T20" fmla="*/ 1610 w 1814"/>
                  <a:gd name="T21" fmla="*/ 907 h 1555"/>
                  <a:gd name="T22" fmla="*/ 1632 w 1814"/>
                  <a:gd name="T23" fmla="*/ 929 h 1555"/>
                  <a:gd name="T24" fmla="*/ 1792 w 1814"/>
                  <a:gd name="T25" fmla="*/ 929 h 1555"/>
                  <a:gd name="T26" fmla="*/ 1814 w 1814"/>
                  <a:gd name="T27" fmla="*/ 907 h 1555"/>
                  <a:gd name="T28" fmla="*/ 297 w 1814"/>
                  <a:gd name="T29" fmla="*/ 1548 h 1555"/>
                  <a:gd name="T30" fmla="*/ 410 w 1814"/>
                  <a:gd name="T31" fmla="*/ 1435 h 1555"/>
                  <a:gd name="T32" fmla="*/ 410 w 1814"/>
                  <a:gd name="T33" fmla="*/ 1404 h 1555"/>
                  <a:gd name="T34" fmla="*/ 379 w 1814"/>
                  <a:gd name="T35" fmla="*/ 1404 h 1555"/>
                  <a:gd name="T36" fmla="*/ 266 w 1814"/>
                  <a:gd name="T37" fmla="*/ 1517 h 1555"/>
                  <a:gd name="T38" fmla="*/ 266 w 1814"/>
                  <a:gd name="T39" fmla="*/ 1548 h 1555"/>
                  <a:gd name="T40" fmla="*/ 281 w 1814"/>
                  <a:gd name="T41" fmla="*/ 1555 h 1555"/>
                  <a:gd name="T42" fmla="*/ 297 w 1814"/>
                  <a:gd name="T43" fmla="*/ 1548 h 1555"/>
                  <a:gd name="T44" fmla="*/ 1435 w 1814"/>
                  <a:gd name="T45" fmla="*/ 410 h 1555"/>
                  <a:gd name="T46" fmla="*/ 1548 w 1814"/>
                  <a:gd name="T47" fmla="*/ 297 h 1555"/>
                  <a:gd name="T48" fmla="*/ 1548 w 1814"/>
                  <a:gd name="T49" fmla="*/ 266 h 1555"/>
                  <a:gd name="T50" fmla="*/ 1517 w 1814"/>
                  <a:gd name="T51" fmla="*/ 266 h 1555"/>
                  <a:gd name="T52" fmla="*/ 1404 w 1814"/>
                  <a:gd name="T53" fmla="*/ 379 h 1555"/>
                  <a:gd name="T54" fmla="*/ 1404 w 1814"/>
                  <a:gd name="T55" fmla="*/ 410 h 1555"/>
                  <a:gd name="T56" fmla="*/ 1419 w 1814"/>
                  <a:gd name="T57" fmla="*/ 417 h 1555"/>
                  <a:gd name="T58" fmla="*/ 1435 w 1814"/>
                  <a:gd name="T59" fmla="*/ 410 h 1555"/>
                  <a:gd name="T60" fmla="*/ 929 w 1814"/>
                  <a:gd name="T61" fmla="*/ 182 h 1555"/>
                  <a:gd name="T62" fmla="*/ 929 w 1814"/>
                  <a:gd name="T63" fmla="*/ 22 h 1555"/>
                  <a:gd name="T64" fmla="*/ 907 w 1814"/>
                  <a:gd name="T65" fmla="*/ 0 h 1555"/>
                  <a:gd name="T66" fmla="*/ 885 w 1814"/>
                  <a:gd name="T67" fmla="*/ 22 h 1555"/>
                  <a:gd name="T68" fmla="*/ 885 w 1814"/>
                  <a:gd name="T69" fmla="*/ 182 h 1555"/>
                  <a:gd name="T70" fmla="*/ 907 w 1814"/>
                  <a:gd name="T71" fmla="*/ 204 h 1555"/>
                  <a:gd name="T72" fmla="*/ 929 w 1814"/>
                  <a:gd name="T73" fmla="*/ 182 h 1555"/>
                  <a:gd name="T74" fmla="*/ 1548 w 1814"/>
                  <a:gd name="T75" fmla="*/ 1548 h 1555"/>
                  <a:gd name="T76" fmla="*/ 1548 w 1814"/>
                  <a:gd name="T77" fmla="*/ 1517 h 1555"/>
                  <a:gd name="T78" fmla="*/ 1435 w 1814"/>
                  <a:gd name="T79" fmla="*/ 1404 h 1555"/>
                  <a:gd name="T80" fmla="*/ 1404 w 1814"/>
                  <a:gd name="T81" fmla="*/ 1404 h 1555"/>
                  <a:gd name="T82" fmla="*/ 1404 w 1814"/>
                  <a:gd name="T83" fmla="*/ 1435 h 1555"/>
                  <a:gd name="T84" fmla="*/ 1517 w 1814"/>
                  <a:gd name="T85" fmla="*/ 1548 h 1555"/>
                  <a:gd name="T86" fmla="*/ 1533 w 1814"/>
                  <a:gd name="T87" fmla="*/ 1555 h 1555"/>
                  <a:gd name="T88" fmla="*/ 1548 w 1814"/>
                  <a:gd name="T89" fmla="*/ 1548 h 1555"/>
                  <a:gd name="T90" fmla="*/ 410 w 1814"/>
                  <a:gd name="T91" fmla="*/ 410 h 1555"/>
                  <a:gd name="T92" fmla="*/ 410 w 1814"/>
                  <a:gd name="T93" fmla="*/ 379 h 1555"/>
                  <a:gd name="T94" fmla="*/ 297 w 1814"/>
                  <a:gd name="T95" fmla="*/ 266 h 1555"/>
                  <a:gd name="T96" fmla="*/ 266 w 1814"/>
                  <a:gd name="T97" fmla="*/ 266 h 1555"/>
                  <a:gd name="T98" fmla="*/ 266 w 1814"/>
                  <a:gd name="T99" fmla="*/ 297 h 1555"/>
                  <a:gd name="T100" fmla="*/ 379 w 1814"/>
                  <a:gd name="T101" fmla="*/ 410 h 1555"/>
                  <a:gd name="T102" fmla="*/ 395 w 1814"/>
                  <a:gd name="T103" fmla="*/ 417 h 1555"/>
                  <a:gd name="T104" fmla="*/ 410 w 1814"/>
                  <a:gd name="T105" fmla="*/ 410 h 1555"/>
                  <a:gd name="T106" fmla="*/ 1019 w 1814"/>
                  <a:gd name="T107" fmla="*/ 847 h 1555"/>
                  <a:gd name="T108" fmla="*/ 1137 w 1814"/>
                  <a:gd name="T109" fmla="*/ 730 h 1555"/>
                  <a:gd name="T110" fmla="*/ 1019 w 1814"/>
                  <a:gd name="T111" fmla="*/ 612 h 1555"/>
                  <a:gd name="T112" fmla="*/ 901 w 1814"/>
                  <a:gd name="T113" fmla="*/ 730 h 1555"/>
                  <a:gd name="T114" fmla="*/ 1019 w 1814"/>
                  <a:gd name="T115" fmla="*/ 847 h 1555"/>
                  <a:gd name="T116" fmla="*/ 766 w 1814"/>
                  <a:gd name="T117" fmla="*/ 1252 h 1555"/>
                  <a:gd name="T118" fmla="*/ 884 w 1814"/>
                  <a:gd name="T119" fmla="*/ 1135 h 1555"/>
                  <a:gd name="T120" fmla="*/ 766 w 1814"/>
                  <a:gd name="T121" fmla="*/ 1017 h 1555"/>
                  <a:gd name="T122" fmla="*/ 649 w 1814"/>
                  <a:gd name="T123" fmla="*/ 1135 h 1555"/>
                  <a:gd name="T124" fmla="*/ 766 w 1814"/>
                  <a:gd name="T125" fmla="*/ 1252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4" h="1555">
                    <a:moveTo>
                      <a:pt x="182" y="929"/>
                    </a:moveTo>
                    <a:cubicBezTo>
                      <a:pt x="22" y="929"/>
                      <a:pt x="22" y="929"/>
                      <a:pt x="22" y="929"/>
                    </a:cubicBezTo>
                    <a:cubicBezTo>
                      <a:pt x="10" y="929"/>
                      <a:pt x="0" y="919"/>
                      <a:pt x="0" y="907"/>
                    </a:cubicBezTo>
                    <a:cubicBezTo>
                      <a:pt x="0" y="895"/>
                      <a:pt x="10" y="885"/>
                      <a:pt x="22" y="885"/>
                    </a:cubicBezTo>
                    <a:cubicBezTo>
                      <a:pt x="182" y="885"/>
                      <a:pt x="182" y="885"/>
                      <a:pt x="182" y="885"/>
                    </a:cubicBezTo>
                    <a:cubicBezTo>
                      <a:pt x="194" y="885"/>
                      <a:pt x="204" y="895"/>
                      <a:pt x="204" y="907"/>
                    </a:cubicBezTo>
                    <a:cubicBezTo>
                      <a:pt x="204" y="919"/>
                      <a:pt x="194" y="929"/>
                      <a:pt x="182" y="929"/>
                    </a:cubicBezTo>
                    <a:close/>
                    <a:moveTo>
                      <a:pt x="1814" y="907"/>
                    </a:moveTo>
                    <a:cubicBezTo>
                      <a:pt x="1814" y="895"/>
                      <a:pt x="1804" y="885"/>
                      <a:pt x="1792" y="885"/>
                    </a:cubicBezTo>
                    <a:cubicBezTo>
                      <a:pt x="1632" y="885"/>
                      <a:pt x="1632" y="885"/>
                      <a:pt x="1632" y="885"/>
                    </a:cubicBezTo>
                    <a:cubicBezTo>
                      <a:pt x="1620" y="885"/>
                      <a:pt x="1610" y="895"/>
                      <a:pt x="1610" y="907"/>
                    </a:cubicBezTo>
                    <a:cubicBezTo>
                      <a:pt x="1610" y="919"/>
                      <a:pt x="1620" y="929"/>
                      <a:pt x="1632" y="929"/>
                    </a:cubicBezTo>
                    <a:cubicBezTo>
                      <a:pt x="1792" y="929"/>
                      <a:pt x="1792" y="929"/>
                      <a:pt x="1792" y="929"/>
                    </a:cubicBezTo>
                    <a:cubicBezTo>
                      <a:pt x="1804" y="929"/>
                      <a:pt x="1814" y="919"/>
                      <a:pt x="1814" y="907"/>
                    </a:cubicBezTo>
                    <a:close/>
                    <a:moveTo>
                      <a:pt x="297" y="1548"/>
                    </a:moveTo>
                    <a:cubicBezTo>
                      <a:pt x="410" y="1435"/>
                      <a:pt x="410" y="1435"/>
                      <a:pt x="410" y="1435"/>
                    </a:cubicBezTo>
                    <a:cubicBezTo>
                      <a:pt x="419" y="1426"/>
                      <a:pt x="419" y="1412"/>
                      <a:pt x="410" y="1404"/>
                    </a:cubicBezTo>
                    <a:cubicBezTo>
                      <a:pt x="402" y="1395"/>
                      <a:pt x="388" y="1395"/>
                      <a:pt x="379" y="1404"/>
                    </a:cubicBezTo>
                    <a:cubicBezTo>
                      <a:pt x="266" y="1517"/>
                      <a:pt x="266" y="1517"/>
                      <a:pt x="266" y="1517"/>
                    </a:cubicBezTo>
                    <a:cubicBezTo>
                      <a:pt x="257" y="1526"/>
                      <a:pt x="257" y="1540"/>
                      <a:pt x="266" y="1548"/>
                    </a:cubicBezTo>
                    <a:cubicBezTo>
                      <a:pt x="270" y="1552"/>
                      <a:pt x="276" y="1555"/>
                      <a:pt x="281" y="1555"/>
                    </a:cubicBezTo>
                    <a:cubicBezTo>
                      <a:pt x="287" y="1555"/>
                      <a:pt x="293" y="1552"/>
                      <a:pt x="297" y="1548"/>
                    </a:cubicBezTo>
                    <a:close/>
                    <a:moveTo>
                      <a:pt x="1435" y="410"/>
                    </a:moveTo>
                    <a:cubicBezTo>
                      <a:pt x="1548" y="297"/>
                      <a:pt x="1548" y="297"/>
                      <a:pt x="1548" y="297"/>
                    </a:cubicBezTo>
                    <a:cubicBezTo>
                      <a:pt x="1557" y="288"/>
                      <a:pt x="1557" y="275"/>
                      <a:pt x="1548" y="266"/>
                    </a:cubicBezTo>
                    <a:cubicBezTo>
                      <a:pt x="1540" y="257"/>
                      <a:pt x="1526" y="257"/>
                      <a:pt x="1517" y="266"/>
                    </a:cubicBezTo>
                    <a:cubicBezTo>
                      <a:pt x="1404" y="379"/>
                      <a:pt x="1404" y="379"/>
                      <a:pt x="1404" y="379"/>
                    </a:cubicBezTo>
                    <a:cubicBezTo>
                      <a:pt x="1395" y="388"/>
                      <a:pt x="1395" y="402"/>
                      <a:pt x="1404" y="410"/>
                    </a:cubicBezTo>
                    <a:cubicBezTo>
                      <a:pt x="1408" y="414"/>
                      <a:pt x="1414" y="417"/>
                      <a:pt x="1419" y="417"/>
                    </a:cubicBezTo>
                    <a:cubicBezTo>
                      <a:pt x="1425" y="417"/>
                      <a:pt x="1431" y="414"/>
                      <a:pt x="1435" y="410"/>
                    </a:cubicBezTo>
                    <a:close/>
                    <a:moveTo>
                      <a:pt x="929" y="182"/>
                    </a:moveTo>
                    <a:cubicBezTo>
                      <a:pt x="929" y="22"/>
                      <a:pt x="929" y="22"/>
                      <a:pt x="929" y="22"/>
                    </a:cubicBezTo>
                    <a:cubicBezTo>
                      <a:pt x="929" y="10"/>
                      <a:pt x="919" y="0"/>
                      <a:pt x="907" y="0"/>
                    </a:cubicBezTo>
                    <a:cubicBezTo>
                      <a:pt x="895" y="0"/>
                      <a:pt x="885" y="10"/>
                      <a:pt x="885" y="22"/>
                    </a:cubicBezTo>
                    <a:cubicBezTo>
                      <a:pt x="885" y="182"/>
                      <a:pt x="885" y="182"/>
                      <a:pt x="885" y="182"/>
                    </a:cubicBezTo>
                    <a:cubicBezTo>
                      <a:pt x="885" y="195"/>
                      <a:pt x="895" y="204"/>
                      <a:pt x="907" y="204"/>
                    </a:cubicBezTo>
                    <a:cubicBezTo>
                      <a:pt x="919" y="204"/>
                      <a:pt x="929" y="195"/>
                      <a:pt x="929" y="182"/>
                    </a:cubicBezTo>
                    <a:close/>
                    <a:moveTo>
                      <a:pt x="1548" y="1548"/>
                    </a:moveTo>
                    <a:cubicBezTo>
                      <a:pt x="1557" y="1540"/>
                      <a:pt x="1557" y="1526"/>
                      <a:pt x="1548" y="1517"/>
                    </a:cubicBezTo>
                    <a:cubicBezTo>
                      <a:pt x="1435" y="1404"/>
                      <a:pt x="1435" y="1404"/>
                      <a:pt x="1435" y="1404"/>
                    </a:cubicBezTo>
                    <a:cubicBezTo>
                      <a:pt x="1426" y="1395"/>
                      <a:pt x="1412" y="1395"/>
                      <a:pt x="1404" y="1404"/>
                    </a:cubicBezTo>
                    <a:cubicBezTo>
                      <a:pt x="1395" y="1412"/>
                      <a:pt x="1395" y="1426"/>
                      <a:pt x="1404" y="1435"/>
                    </a:cubicBezTo>
                    <a:cubicBezTo>
                      <a:pt x="1517" y="1548"/>
                      <a:pt x="1517" y="1548"/>
                      <a:pt x="1517" y="1548"/>
                    </a:cubicBezTo>
                    <a:cubicBezTo>
                      <a:pt x="1521" y="1552"/>
                      <a:pt x="1527" y="1555"/>
                      <a:pt x="1533" y="1555"/>
                    </a:cubicBezTo>
                    <a:cubicBezTo>
                      <a:pt x="1538" y="1555"/>
                      <a:pt x="1544" y="1552"/>
                      <a:pt x="1548" y="1548"/>
                    </a:cubicBezTo>
                    <a:close/>
                    <a:moveTo>
                      <a:pt x="410" y="410"/>
                    </a:moveTo>
                    <a:cubicBezTo>
                      <a:pt x="419" y="402"/>
                      <a:pt x="419" y="388"/>
                      <a:pt x="410" y="379"/>
                    </a:cubicBezTo>
                    <a:cubicBezTo>
                      <a:pt x="297" y="266"/>
                      <a:pt x="297" y="266"/>
                      <a:pt x="297" y="266"/>
                    </a:cubicBezTo>
                    <a:cubicBezTo>
                      <a:pt x="288" y="257"/>
                      <a:pt x="274" y="257"/>
                      <a:pt x="266" y="266"/>
                    </a:cubicBezTo>
                    <a:cubicBezTo>
                      <a:pt x="257" y="275"/>
                      <a:pt x="257" y="288"/>
                      <a:pt x="266" y="297"/>
                    </a:cubicBezTo>
                    <a:cubicBezTo>
                      <a:pt x="379" y="410"/>
                      <a:pt x="379" y="410"/>
                      <a:pt x="379" y="410"/>
                    </a:cubicBezTo>
                    <a:cubicBezTo>
                      <a:pt x="383" y="414"/>
                      <a:pt x="389" y="417"/>
                      <a:pt x="395" y="417"/>
                    </a:cubicBezTo>
                    <a:cubicBezTo>
                      <a:pt x="400" y="417"/>
                      <a:pt x="406" y="414"/>
                      <a:pt x="410" y="410"/>
                    </a:cubicBezTo>
                    <a:close/>
                    <a:moveTo>
                      <a:pt x="1019" y="847"/>
                    </a:moveTo>
                    <a:cubicBezTo>
                      <a:pt x="1019" y="782"/>
                      <a:pt x="1072" y="730"/>
                      <a:pt x="1137" y="730"/>
                    </a:cubicBezTo>
                    <a:cubicBezTo>
                      <a:pt x="1072" y="730"/>
                      <a:pt x="1019" y="677"/>
                      <a:pt x="1019" y="612"/>
                    </a:cubicBezTo>
                    <a:cubicBezTo>
                      <a:pt x="1019" y="677"/>
                      <a:pt x="966" y="730"/>
                      <a:pt x="901" y="730"/>
                    </a:cubicBezTo>
                    <a:cubicBezTo>
                      <a:pt x="966" y="730"/>
                      <a:pt x="1019" y="782"/>
                      <a:pt x="1019" y="847"/>
                    </a:cubicBezTo>
                    <a:close/>
                    <a:moveTo>
                      <a:pt x="766" y="1252"/>
                    </a:moveTo>
                    <a:cubicBezTo>
                      <a:pt x="766" y="1187"/>
                      <a:pt x="819" y="1135"/>
                      <a:pt x="884" y="1135"/>
                    </a:cubicBezTo>
                    <a:cubicBezTo>
                      <a:pt x="819" y="1135"/>
                      <a:pt x="766" y="1082"/>
                      <a:pt x="766" y="1017"/>
                    </a:cubicBezTo>
                    <a:cubicBezTo>
                      <a:pt x="766" y="1082"/>
                      <a:pt x="714" y="1135"/>
                      <a:pt x="649" y="1135"/>
                    </a:cubicBezTo>
                    <a:cubicBezTo>
                      <a:pt x="714" y="1135"/>
                      <a:pt x="766" y="1187"/>
                      <a:pt x="766" y="12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
                <a:extLst>
                  <a:ext uri="{FF2B5EF4-FFF2-40B4-BE49-F238E27FC236}">
                    <a16:creationId xmlns:a16="http://schemas.microsoft.com/office/drawing/2014/main" xmlns="" id="{7FD456D1-C4FF-422E-95BC-3A025F6CFD27}"/>
                  </a:ext>
                </a:extLst>
              </p:cNvPr>
              <p:cNvSpPr>
                <a:spLocks noEditPoints="1"/>
              </p:cNvSpPr>
              <p:nvPr/>
            </p:nvSpPr>
            <p:spPr bwMode="auto">
              <a:xfrm>
                <a:off x="2710" y="1553"/>
                <a:ext cx="2260" cy="1944"/>
              </a:xfrm>
              <a:custGeom>
                <a:avLst/>
                <a:gdLst>
                  <a:gd name="T0" fmla="*/ 1205 w 1206"/>
                  <a:gd name="T1" fmla="*/ 372 h 1037"/>
                  <a:gd name="T2" fmla="*/ 1206 w 1206"/>
                  <a:gd name="T3" fmla="*/ 367 h 1037"/>
                  <a:gd name="T4" fmla="*/ 1206 w 1206"/>
                  <a:gd name="T5" fmla="*/ 360 h 1037"/>
                  <a:gd name="T6" fmla="*/ 1204 w 1206"/>
                  <a:gd name="T7" fmla="*/ 355 h 1037"/>
                  <a:gd name="T8" fmla="*/ 962 w 1206"/>
                  <a:gd name="T9" fmla="*/ 9 h 1037"/>
                  <a:gd name="T10" fmla="*/ 959 w 1206"/>
                  <a:gd name="T11" fmla="*/ 5 h 1037"/>
                  <a:gd name="T12" fmla="*/ 956 w 1206"/>
                  <a:gd name="T13" fmla="*/ 3 h 1037"/>
                  <a:gd name="T14" fmla="*/ 952 w 1206"/>
                  <a:gd name="T15" fmla="*/ 1 h 1037"/>
                  <a:gd name="T16" fmla="*/ 950 w 1206"/>
                  <a:gd name="T17" fmla="*/ 0 h 1037"/>
                  <a:gd name="T18" fmla="*/ 944 w 1206"/>
                  <a:gd name="T19" fmla="*/ 0 h 1037"/>
                  <a:gd name="T20" fmla="*/ 262 w 1206"/>
                  <a:gd name="T21" fmla="*/ 0 h 1037"/>
                  <a:gd name="T22" fmla="*/ 259 w 1206"/>
                  <a:gd name="T23" fmla="*/ 0 h 1037"/>
                  <a:gd name="T24" fmla="*/ 255 w 1206"/>
                  <a:gd name="T25" fmla="*/ 1 h 1037"/>
                  <a:gd name="T26" fmla="*/ 252 w 1206"/>
                  <a:gd name="T27" fmla="*/ 2 h 1037"/>
                  <a:gd name="T28" fmla="*/ 249 w 1206"/>
                  <a:gd name="T29" fmla="*/ 4 h 1037"/>
                  <a:gd name="T30" fmla="*/ 246 w 1206"/>
                  <a:gd name="T31" fmla="*/ 7 h 1037"/>
                  <a:gd name="T32" fmla="*/ 244 w 1206"/>
                  <a:gd name="T33" fmla="*/ 9 h 1037"/>
                  <a:gd name="T34" fmla="*/ 2 w 1206"/>
                  <a:gd name="T35" fmla="*/ 356 h 1037"/>
                  <a:gd name="T36" fmla="*/ 0 w 1206"/>
                  <a:gd name="T37" fmla="*/ 364 h 1037"/>
                  <a:gd name="T38" fmla="*/ 0 w 1206"/>
                  <a:gd name="T39" fmla="*/ 369 h 1037"/>
                  <a:gd name="T40" fmla="*/ 2 w 1206"/>
                  <a:gd name="T41" fmla="*/ 375 h 1037"/>
                  <a:gd name="T42" fmla="*/ 5 w 1206"/>
                  <a:gd name="T43" fmla="*/ 379 h 1037"/>
                  <a:gd name="T44" fmla="*/ 589 w 1206"/>
                  <a:gd name="T45" fmla="*/ 1030 h 1037"/>
                  <a:gd name="T46" fmla="*/ 592 w 1206"/>
                  <a:gd name="T47" fmla="*/ 1033 h 1037"/>
                  <a:gd name="T48" fmla="*/ 598 w 1206"/>
                  <a:gd name="T49" fmla="*/ 1036 h 1037"/>
                  <a:gd name="T50" fmla="*/ 602 w 1206"/>
                  <a:gd name="T51" fmla="*/ 1037 h 1037"/>
                  <a:gd name="T52" fmla="*/ 608 w 1206"/>
                  <a:gd name="T53" fmla="*/ 1037 h 1037"/>
                  <a:gd name="T54" fmla="*/ 612 w 1206"/>
                  <a:gd name="T55" fmla="*/ 1036 h 1037"/>
                  <a:gd name="T56" fmla="*/ 618 w 1206"/>
                  <a:gd name="T57" fmla="*/ 1033 h 1037"/>
                  <a:gd name="T58" fmla="*/ 621 w 1206"/>
                  <a:gd name="T59" fmla="*/ 1030 h 1037"/>
                  <a:gd name="T60" fmla="*/ 1201 w 1206"/>
                  <a:gd name="T61" fmla="*/ 379 h 1037"/>
                  <a:gd name="T62" fmla="*/ 786 w 1206"/>
                  <a:gd name="T63" fmla="*/ 343 h 1037"/>
                  <a:gd name="T64" fmla="*/ 645 w 1206"/>
                  <a:gd name="T65" fmla="*/ 127 h 1037"/>
                  <a:gd name="T66" fmla="*/ 913 w 1206"/>
                  <a:gd name="T67" fmla="*/ 44 h 1037"/>
                  <a:gd name="T68" fmla="*/ 755 w 1206"/>
                  <a:gd name="T69" fmla="*/ 295 h 1037"/>
                  <a:gd name="T70" fmla="*/ 293 w 1206"/>
                  <a:gd name="T71" fmla="*/ 44 h 1037"/>
                  <a:gd name="T72" fmla="*/ 408 w 1206"/>
                  <a:gd name="T73" fmla="*/ 512 h 1037"/>
                  <a:gd name="T74" fmla="*/ 796 w 1206"/>
                  <a:gd name="T75" fmla="*/ 387 h 1037"/>
                  <a:gd name="T76" fmla="*/ 490 w 1206"/>
                  <a:gd name="T77" fmla="*/ 750 h 1037"/>
                  <a:gd name="T78" fmla="*/ 365 w 1206"/>
                  <a:gd name="T79" fmla="*/ 387 h 1037"/>
                  <a:gd name="T80" fmla="*/ 1135 w 1206"/>
                  <a:gd name="T81" fmla="*/ 387 h 1037"/>
                  <a:gd name="T82" fmla="*/ 858 w 1206"/>
                  <a:gd name="T83" fmla="*/ 343 h 1037"/>
                  <a:gd name="T84" fmla="*/ 858 w 1206"/>
                  <a:gd name="T85" fmla="*/ 343 h 1037"/>
                  <a:gd name="T86" fmla="*/ 64 w 1206"/>
                  <a:gd name="T87" fmla="*/ 343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6" h="1037">
                    <a:moveTo>
                      <a:pt x="1204" y="376"/>
                    </a:moveTo>
                    <a:cubicBezTo>
                      <a:pt x="1204" y="376"/>
                      <a:pt x="1204" y="375"/>
                      <a:pt x="1204" y="375"/>
                    </a:cubicBezTo>
                    <a:cubicBezTo>
                      <a:pt x="1204" y="374"/>
                      <a:pt x="1205" y="373"/>
                      <a:pt x="1205" y="372"/>
                    </a:cubicBezTo>
                    <a:cubicBezTo>
                      <a:pt x="1205" y="372"/>
                      <a:pt x="1205" y="372"/>
                      <a:pt x="1205" y="372"/>
                    </a:cubicBezTo>
                    <a:cubicBezTo>
                      <a:pt x="1206" y="371"/>
                      <a:pt x="1206" y="370"/>
                      <a:pt x="1206" y="369"/>
                    </a:cubicBezTo>
                    <a:cubicBezTo>
                      <a:pt x="1206" y="368"/>
                      <a:pt x="1206" y="368"/>
                      <a:pt x="1206" y="367"/>
                    </a:cubicBezTo>
                    <a:cubicBezTo>
                      <a:pt x="1206" y="366"/>
                      <a:pt x="1206" y="365"/>
                      <a:pt x="1206" y="364"/>
                    </a:cubicBezTo>
                    <a:cubicBezTo>
                      <a:pt x="1206" y="364"/>
                      <a:pt x="1206" y="364"/>
                      <a:pt x="1206" y="364"/>
                    </a:cubicBezTo>
                    <a:cubicBezTo>
                      <a:pt x="1206" y="362"/>
                      <a:pt x="1206" y="361"/>
                      <a:pt x="1206" y="360"/>
                    </a:cubicBezTo>
                    <a:cubicBezTo>
                      <a:pt x="1206" y="360"/>
                      <a:pt x="1206" y="359"/>
                      <a:pt x="1205" y="359"/>
                    </a:cubicBezTo>
                    <a:cubicBezTo>
                      <a:pt x="1205" y="358"/>
                      <a:pt x="1205" y="357"/>
                      <a:pt x="1204" y="356"/>
                    </a:cubicBezTo>
                    <a:cubicBezTo>
                      <a:pt x="1204" y="356"/>
                      <a:pt x="1204" y="356"/>
                      <a:pt x="1204" y="355"/>
                    </a:cubicBezTo>
                    <a:cubicBezTo>
                      <a:pt x="1204" y="354"/>
                      <a:pt x="1203" y="353"/>
                      <a:pt x="1202" y="352"/>
                    </a:cubicBezTo>
                    <a:cubicBezTo>
                      <a:pt x="962" y="9"/>
                      <a:pt x="962" y="9"/>
                      <a:pt x="962" y="9"/>
                    </a:cubicBezTo>
                    <a:cubicBezTo>
                      <a:pt x="962" y="9"/>
                      <a:pt x="962" y="9"/>
                      <a:pt x="962" y="9"/>
                    </a:cubicBezTo>
                    <a:cubicBezTo>
                      <a:pt x="962" y="8"/>
                      <a:pt x="961" y="8"/>
                      <a:pt x="961" y="7"/>
                    </a:cubicBezTo>
                    <a:cubicBezTo>
                      <a:pt x="961" y="7"/>
                      <a:pt x="961" y="7"/>
                      <a:pt x="960" y="7"/>
                    </a:cubicBezTo>
                    <a:cubicBezTo>
                      <a:pt x="960" y="6"/>
                      <a:pt x="959" y="6"/>
                      <a:pt x="959" y="5"/>
                    </a:cubicBezTo>
                    <a:cubicBezTo>
                      <a:pt x="959" y="5"/>
                      <a:pt x="958" y="5"/>
                      <a:pt x="958" y="5"/>
                    </a:cubicBezTo>
                    <a:cubicBezTo>
                      <a:pt x="958" y="4"/>
                      <a:pt x="957" y="4"/>
                      <a:pt x="957" y="3"/>
                    </a:cubicBezTo>
                    <a:cubicBezTo>
                      <a:pt x="957" y="3"/>
                      <a:pt x="956" y="3"/>
                      <a:pt x="956" y="3"/>
                    </a:cubicBezTo>
                    <a:cubicBezTo>
                      <a:pt x="956" y="3"/>
                      <a:pt x="955" y="2"/>
                      <a:pt x="955" y="2"/>
                    </a:cubicBezTo>
                    <a:cubicBezTo>
                      <a:pt x="954" y="2"/>
                      <a:pt x="954" y="2"/>
                      <a:pt x="954" y="2"/>
                    </a:cubicBezTo>
                    <a:cubicBezTo>
                      <a:pt x="953" y="2"/>
                      <a:pt x="953" y="1"/>
                      <a:pt x="952" y="1"/>
                    </a:cubicBezTo>
                    <a:cubicBezTo>
                      <a:pt x="952" y="1"/>
                      <a:pt x="952" y="1"/>
                      <a:pt x="952" y="1"/>
                    </a:cubicBezTo>
                    <a:cubicBezTo>
                      <a:pt x="951" y="1"/>
                      <a:pt x="951" y="1"/>
                      <a:pt x="951" y="1"/>
                    </a:cubicBezTo>
                    <a:cubicBezTo>
                      <a:pt x="951" y="1"/>
                      <a:pt x="950" y="0"/>
                      <a:pt x="950" y="0"/>
                    </a:cubicBezTo>
                    <a:cubicBezTo>
                      <a:pt x="950" y="0"/>
                      <a:pt x="950" y="0"/>
                      <a:pt x="949" y="0"/>
                    </a:cubicBezTo>
                    <a:cubicBezTo>
                      <a:pt x="948" y="0"/>
                      <a:pt x="946" y="0"/>
                      <a:pt x="944" y="0"/>
                    </a:cubicBezTo>
                    <a:cubicBezTo>
                      <a:pt x="944" y="0"/>
                      <a:pt x="944" y="0"/>
                      <a:pt x="944" y="0"/>
                    </a:cubicBezTo>
                    <a:cubicBezTo>
                      <a:pt x="603" y="0"/>
                      <a:pt x="603" y="0"/>
                      <a:pt x="603" y="0"/>
                    </a:cubicBezTo>
                    <a:cubicBezTo>
                      <a:pt x="603" y="0"/>
                      <a:pt x="603" y="0"/>
                      <a:pt x="603" y="0"/>
                    </a:cubicBezTo>
                    <a:cubicBezTo>
                      <a:pt x="262" y="0"/>
                      <a:pt x="262" y="0"/>
                      <a:pt x="262" y="0"/>
                    </a:cubicBezTo>
                    <a:cubicBezTo>
                      <a:pt x="262" y="0"/>
                      <a:pt x="262" y="0"/>
                      <a:pt x="262" y="0"/>
                    </a:cubicBezTo>
                    <a:cubicBezTo>
                      <a:pt x="261" y="0"/>
                      <a:pt x="260" y="0"/>
                      <a:pt x="259" y="0"/>
                    </a:cubicBezTo>
                    <a:cubicBezTo>
                      <a:pt x="259" y="0"/>
                      <a:pt x="259" y="0"/>
                      <a:pt x="259" y="0"/>
                    </a:cubicBezTo>
                    <a:cubicBezTo>
                      <a:pt x="258" y="0"/>
                      <a:pt x="258" y="0"/>
                      <a:pt x="257" y="0"/>
                    </a:cubicBezTo>
                    <a:cubicBezTo>
                      <a:pt x="256" y="0"/>
                      <a:pt x="256" y="0"/>
                      <a:pt x="256" y="0"/>
                    </a:cubicBezTo>
                    <a:cubicBezTo>
                      <a:pt x="256" y="0"/>
                      <a:pt x="255" y="1"/>
                      <a:pt x="255" y="1"/>
                    </a:cubicBezTo>
                    <a:cubicBezTo>
                      <a:pt x="255" y="1"/>
                      <a:pt x="254" y="1"/>
                      <a:pt x="254" y="1"/>
                    </a:cubicBezTo>
                    <a:cubicBezTo>
                      <a:pt x="254" y="1"/>
                      <a:pt x="254" y="1"/>
                      <a:pt x="254" y="1"/>
                    </a:cubicBezTo>
                    <a:cubicBezTo>
                      <a:pt x="253" y="1"/>
                      <a:pt x="253" y="2"/>
                      <a:pt x="252" y="2"/>
                    </a:cubicBezTo>
                    <a:cubicBezTo>
                      <a:pt x="252" y="2"/>
                      <a:pt x="252" y="2"/>
                      <a:pt x="251" y="2"/>
                    </a:cubicBezTo>
                    <a:cubicBezTo>
                      <a:pt x="251" y="3"/>
                      <a:pt x="250" y="3"/>
                      <a:pt x="250" y="3"/>
                    </a:cubicBezTo>
                    <a:cubicBezTo>
                      <a:pt x="250" y="3"/>
                      <a:pt x="249" y="3"/>
                      <a:pt x="249" y="4"/>
                    </a:cubicBezTo>
                    <a:cubicBezTo>
                      <a:pt x="249" y="4"/>
                      <a:pt x="248" y="4"/>
                      <a:pt x="248" y="5"/>
                    </a:cubicBezTo>
                    <a:cubicBezTo>
                      <a:pt x="248" y="5"/>
                      <a:pt x="247" y="5"/>
                      <a:pt x="247" y="5"/>
                    </a:cubicBezTo>
                    <a:cubicBezTo>
                      <a:pt x="247" y="6"/>
                      <a:pt x="246" y="6"/>
                      <a:pt x="246" y="7"/>
                    </a:cubicBezTo>
                    <a:cubicBezTo>
                      <a:pt x="245" y="7"/>
                      <a:pt x="245" y="7"/>
                      <a:pt x="245" y="7"/>
                    </a:cubicBezTo>
                    <a:cubicBezTo>
                      <a:pt x="245" y="8"/>
                      <a:pt x="244" y="8"/>
                      <a:pt x="244" y="9"/>
                    </a:cubicBezTo>
                    <a:cubicBezTo>
                      <a:pt x="244" y="9"/>
                      <a:pt x="244" y="9"/>
                      <a:pt x="244" y="9"/>
                    </a:cubicBezTo>
                    <a:cubicBezTo>
                      <a:pt x="4" y="352"/>
                      <a:pt x="4" y="352"/>
                      <a:pt x="4" y="352"/>
                    </a:cubicBezTo>
                    <a:cubicBezTo>
                      <a:pt x="3" y="353"/>
                      <a:pt x="2" y="354"/>
                      <a:pt x="2" y="355"/>
                    </a:cubicBezTo>
                    <a:cubicBezTo>
                      <a:pt x="2" y="356"/>
                      <a:pt x="2" y="356"/>
                      <a:pt x="2" y="356"/>
                    </a:cubicBezTo>
                    <a:cubicBezTo>
                      <a:pt x="1" y="357"/>
                      <a:pt x="1" y="358"/>
                      <a:pt x="1" y="359"/>
                    </a:cubicBezTo>
                    <a:cubicBezTo>
                      <a:pt x="0" y="359"/>
                      <a:pt x="0" y="360"/>
                      <a:pt x="0" y="360"/>
                    </a:cubicBezTo>
                    <a:cubicBezTo>
                      <a:pt x="0" y="361"/>
                      <a:pt x="0" y="363"/>
                      <a:pt x="0" y="364"/>
                    </a:cubicBezTo>
                    <a:cubicBezTo>
                      <a:pt x="0" y="364"/>
                      <a:pt x="0" y="364"/>
                      <a:pt x="0" y="364"/>
                    </a:cubicBezTo>
                    <a:cubicBezTo>
                      <a:pt x="0" y="365"/>
                      <a:pt x="0" y="366"/>
                      <a:pt x="0" y="368"/>
                    </a:cubicBezTo>
                    <a:cubicBezTo>
                      <a:pt x="0" y="368"/>
                      <a:pt x="0" y="368"/>
                      <a:pt x="0" y="369"/>
                    </a:cubicBezTo>
                    <a:cubicBezTo>
                      <a:pt x="0" y="370"/>
                      <a:pt x="0" y="371"/>
                      <a:pt x="1" y="372"/>
                    </a:cubicBezTo>
                    <a:cubicBezTo>
                      <a:pt x="1" y="372"/>
                      <a:pt x="1" y="372"/>
                      <a:pt x="1" y="372"/>
                    </a:cubicBezTo>
                    <a:cubicBezTo>
                      <a:pt x="1" y="373"/>
                      <a:pt x="2" y="374"/>
                      <a:pt x="2" y="375"/>
                    </a:cubicBezTo>
                    <a:cubicBezTo>
                      <a:pt x="2" y="375"/>
                      <a:pt x="2" y="376"/>
                      <a:pt x="2" y="376"/>
                    </a:cubicBezTo>
                    <a:cubicBezTo>
                      <a:pt x="3" y="376"/>
                      <a:pt x="3" y="376"/>
                      <a:pt x="3" y="377"/>
                    </a:cubicBezTo>
                    <a:cubicBezTo>
                      <a:pt x="4" y="378"/>
                      <a:pt x="4" y="378"/>
                      <a:pt x="5" y="379"/>
                    </a:cubicBezTo>
                    <a:cubicBezTo>
                      <a:pt x="5" y="379"/>
                      <a:pt x="5" y="380"/>
                      <a:pt x="5" y="380"/>
                    </a:cubicBezTo>
                    <a:cubicBezTo>
                      <a:pt x="589" y="1030"/>
                      <a:pt x="589" y="1030"/>
                      <a:pt x="589" y="1030"/>
                    </a:cubicBezTo>
                    <a:cubicBezTo>
                      <a:pt x="589" y="1030"/>
                      <a:pt x="589" y="1030"/>
                      <a:pt x="589" y="1030"/>
                    </a:cubicBezTo>
                    <a:cubicBezTo>
                      <a:pt x="590" y="1031"/>
                      <a:pt x="590" y="1031"/>
                      <a:pt x="590" y="1031"/>
                    </a:cubicBezTo>
                    <a:cubicBezTo>
                      <a:pt x="591" y="1032"/>
                      <a:pt x="591" y="1032"/>
                      <a:pt x="592" y="1033"/>
                    </a:cubicBezTo>
                    <a:cubicBezTo>
                      <a:pt x="592" y="1033"/>
                      <a:pt x="592" y="1033"/>
                      <a:pt x="592" y="1033"/>
                    </a:cubicBezTo>
                    <a:cubicBezTo>
                      <a:pt x="593" y="1034"/>
                      <a:pt x="594" y="1034"/>
                      <a:pt x="595" y="1034"/>
                    </a:cubicBezTo>
                    <a:cubicBezTo>
                      <a:pt x="595" y="1035"/>
                      <a:pt x="595" y="1035"/>
                      <a:pt x="595" y="1035"/>
                    </a:cubicBezTo>
                    <a:cubicBezTo>
                      <a:pt x="596" y="1035"/>
                      <a:pt x="597" y="1036"/>
                      <a:pt x="598" y="1036"/>
                    </a:cubicBezTo>
                    <a:cubicBezTo>
                      <a:pt x="598" y="1036"/>
                      <a:pt x="598" y="1036"/>
                      <a:pt x="598" y="1036"/>
                    </a:cubicBezTo>
                    <a:cubicBezTo>
                      <a:pt x="599" y="1036"/>
                      <a:pt x="600" y="1036"/>
                      <a:pt x="601" y="1037"/>
                    </a:cubicBezTo>
                    <a:cubicBezTo>
                      <a:pt x="601" y="1037"/>
                      <a:pt x="602" y="1037"/>
                      <a:pt x="602" y="1037"/>
                    </a:cubicBezTo>
                    <a:cubicBezTo>
                      <a:pt x="603" y="1037"/>
                      <a:pt x="604" y="1037"/>
                      <a:pt x="605" y="1037"/>
                    </a:cubicBezTo>
                    <a:cubicBezTo>
                      <a:pt x="605" y="1037"/>
                      <a:pt x="605" y="1037"/>
                      <a:pt x="605" y="1037"/>
                    </a:cubicBezTo>
                    <a:cubicBezTo>
                      <a:pt x="606" y="1037"/>
                      <a:pt x="607" y="1037"/>
                      <a:pt x="608" y="1037"/>
                    </a:cubicBezTo>
                    <a:cubicBezTo>
                      <a:pt x="608" y="1037"/>
                      <a:pt x="609" y="1037"/>
                      <a:pt x="609" y="1037"/>
                    </a:cubicBezTo>
                    <a:cubicBezTo>
                      <a:pt x="610" y="1036"/>
                      <a:pt x="611" y="1036"/>
                      <a:pt x="612" y="1036"/>
                    </a:cubicBezTo>
                    <a:cubicBezTo>
                      <a:pt x="612" y="1036"/>
                      <a:pt x="612" y="1036"/>
                      <a:pt x="612" y="1036"/>
                    </a:cubicBezTo>
                    <a:cubicBezTo>
                      <a:pt x="613" y="1036"/>
                      <a:pt x="614" y="1035"/>
                      <a:pt x="615" y="1035"/>
                    </a:cubicBezTo>
                    <a:cubicBezTo>
                      <a:pt x="615" y="1035"/>
                      <a:pt x="615" y="1035"/>
                      <a:pt x="615" y="1034"/>
                    </a:cubicBezTo>
                    <a:cubicBezTo>
                      <a:pt x="616" y="1034"/>
                      <a:pt x="617" y="1034"/>
                      <a:pt x="618" y="1033"/>
                    </a:cubicBezTo>
                    <a:cubicBezTo>
                      <a:pt x="618" y="1033"/>
                      <a:pt x="618" y="1033"/>
                      <a:pt x="618" y="1033"/>
                    </a:cubicBezTo>
                    <a:cubicBezTo>
                      <a:pt x="619" y="1032"/>
                      <a:pt x="619" y="1032"/>
                      <a:pt x="620" y="1031"/>
                    </a:cubicBezTo>
                    <a:cubicBezTo>
                      <a:pt x="620" y="1031"/>
                      <a:pt x="621" y="1031"/>
                      <a:pt x="621" y="1030"/>
                    </a:cubicBezTo>
                    <a:cubicBezTo>
                      <a:pt x="621" y="1030"/>
                      <a:pt x="621" y="1030"/>
                      <a:pt x="621" y="1030"/>
                    </a:cubicBezTo>
                    <a:cubicBezTo>
                      <a:pt x="1201" y="380"/>
                      <a:pt x="1201" y="380"/>
                      <a:pt x="1201" y="380"/>
                    </a:cubicBezTo>
                    <a:cubicBezTo>
                      <a:pt x="1201" y="380"/>
                      <a:pt x="1201" y="379"/>
                      <a:pt x="1201" y="379"/>
                    </a:cubicBezTo>
                    <a:cubicBezTo>
                      <a:pt x="1202" y="378"/>
                      <a:pt x="1202" y="378"/>
                      <a:pt x="1203" y="377"/>
                    </a:cubicBezTo>
                    <a:cubicBezTo>
                      <a:pt x="1203" y="376"/>
                      <a:pt x="1203" y="376"/>
                      <a:pt x="1204" y="376"/>
                    </a:cubicBezTo>
                    <a:close/>
                    <a:moveTo>
                      <a:pt x="786" y="343"/>
                    </a:moveTo>
                    <a:cubicBezTo>
                      <a:pt x="421" y="343"/>
                      <a:pt x="421" y="343"/>
                      <a:pt x="421" y="343"/>
                    </a:cubicBezTo>
                    <a:cubicBezTo>
                      <a:pt x="603" y="62"/>
                      <a:pt x="603" y="62"/>
                      <a:pt x="603" y="62"/>
                    </a:cubicBezTo>
                    <a:cubicBezTo>
                      <a:pt x="645" y="127"/>
                      <a:pt x="645" y="127"/>
                      <a:pt x="645" y="127"/>
                    </a:cubicBezTo>
                    <a:cubicBezTo>
                      <a:pt x="657" y="116"/>
                      <a:pt x="666" y="103"/>
                      <a:pt x="673" y="89"/>
                    </a:cubicBezTo>
                    <a:cubicBezTo>
                      <a:pt x="644" y="44"/>
                      <a:pt x="644" y="44"/>
                      <a:pt x="644" y="44"/>
                    </a:cubicBezTo>
                    <a:cubicBezTo>
                      <a:pt x="913" y="44"/>
                      <a:pt x="913" y="44"/>
                      <a:pt x="913" y="44"/>
                    </a:cubicBezTo>
                    <a:cubicBezTo>
                      <a:pt x="821" y="315"/>
                      <a:pt x="821" y="315"/>
                      <a:pt x="821" y="315"/>
                    </a:cubicBezTo>
                    <a:cubicBezTo>
                      <a:pt x="783" y="257"/>
                      <a:pt x="783" y="257"/>
                      <a:pt x="783" y="257"/>
                    </a:cubicBezTo>
                    <a:cubicBezTo>
                      <a:pt x="771" y="267"/>
                      <a:pt x="762" y="280"/>
                      <a:pt x="755" y="295"/>
                    </a:cubicBezTo>
                    <a:lnTo>
                      <a:pt x="786" y="343"/>
                    </a:lnTo>
                    <a:close/>
                    <a:moveTo>
                      <a:pt x="387" y="315"/>
                    </a:moveTo>
                    <a:cubicBezTo>
                      <a:pt x="293" y="44"/>
                      <a:pt x="293" y="44"/>
                      <a:pt x="293" y="44"/>
                    </a:cubicBezTo>
                    <a:cubicBezTo>
                      <a:pt x="563" y="44"/>
                      <a:pt x="563" y="44"/>
                      <a:pt x="563" y="44"/>
                    </a:cubicBezTo>
                    <a:lnTo>
                      <a:pt x="387" y="315"/>
                    </a:lnTo>
                    <a:close/>
                    <a:moveTo>
                      <a:pt x="408" y="512"/>
                    </a:moveTo>
                    <a:cubicBezTo>
                      <a:pt x="419" y="493"/>
                      <a:pt x="427" y="471"/>
                      <a:pt x="433" y="450"/>
                    </a:cubicBezTo>
                    <a:cubicBezTo>
                      <a:pt x="411" y="387"/>
                      <a:pt x="411" y="387"/>
                      <a:pt x="411" y="387"/>
                    </a:cubicBezTo>
                    <a:cubicBezTo>
                      <a:pt x="796" y="387"/>
                      <a:pt x="796" y="387"/>
                      <a:pt x="796" y="387"/>
                    </a:cubicBezTo>
                    <a:cubicBezTo>
                      <a:pt x="605" y="947"/>
                      <a:pt x="605" y="947"/>
                      <a:pt x="605" y="947"/>
                    </a:cubicBezTo>
                    <a:cubicBezTo>
                      <a:pt x="513" y="683"/>
                      <a:pt x="513" y="683"/>
                      <a:pt x="513" y="683"/>
                    </a:cubicBezTo>
                    <a:cubicBezTo>
                      <a:pt x="502" y="702"/>
                      <a:pt x="495" y="727"/>
                      <a:pt x="490" y="750"/>
                    </a:cubicBezTo>
                    <a:cubicBezTo>
                      <a:pt x="549" y="919"/>
                      <a:pt x="549" y="919"/>
                      <a:pt x="549" y="919"/>
                    </a:cubicBezTo>
                    <a:cubicBezTo>
                      <a:pt x="71" y="387"/>
                      <a:pt x="71" y="387"/>
                      <a:pt x="71" y="387"/>
                    </a:cubicBezTo>
                    <a:cubicBezTo>
                      <a:pt x="365" y="387"/>
                      <a:pt x="365" y="387"/>
                      <a:pt x="365" y="387"/>
                    </a:cubicBezTo>
                    <a:lnTo>
                      <a:pt x="408" y="512"/>
                    </a:lnTo>
                    <a:close/>
                    <a:moveTo>
                      <a:pt x="843" y="387"/>
                    </a:moveTo>
                    <a:cubicBezTo>
                      <a:pt x="1135" y="387"/>
                      <a:pt x="1135" y="387"/>
                      <a:pt x="1135" y="387"/>
                    </a:cubicBezTo>
                    <a:cubicBezTo>
                      <a:pt x="661" y="919"/>
                      <a:pt x="661" y="919"/>
                      <a:pt x="661" y="919"/>
                    </a:cubicBezTo>
                    <a:lnTo>
                      <a:pt x="843" y="387"/>
                    </a:lnTo>
                    <a:close/>
                    <a:moveTo>
                      <a:pt x="858" y="343"/>
                    </a:moveTo>
                    <a:cubicBezTo>
                      <a:pt x="951" y="70"/>
                      <a:pt x="951" y="70"/>
                      <a:pt x="951" y="70"/>
                    </a:cubicBezTo>
                    <a:cubicBezTo>
                      <a:pt x="1142" y="343"/>
                      <a:pt x="1142" y="343"/>
                      <a:pt x="1142" y="343"/>
                    </a:cubicBezTo>
                    <a:lnTo>
                      <a:pt x="858" y="343"/>
                    </a:lnTo>
                    <a:close/>
                    <a:moveTo>
                      <a:pt x="255" y="69"/>
                    </a:moveTo>
                    <a:cubicBezTo>
                      <a:pt x="350" y="343"/>
                      <a:pt x="350" y="343"/>
                      <a:pt x="350" y="343"/>
                    </a:cubicBezTo>
                    <a:cubicBezTo>
                      <a:pt x="64" y="343"/>
                      <a:pt x="64" y="343"/>
                      <a:pt x="64" y="343"/>
                    </a:cubicBezTo>
                    <a:lnTo>
                      <a:pt x="255" y="6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07" name="Pentagon 106"/>
          <p:cNvSpPr/>
          <p:nvPr/>
        </p:nvSpPr>
        <p:spPr>
          <a:xfrm>
            <a:off x="2052364" y="5875504"/>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105" name="Pentagon 104"/>
          <p:cNvSpPr/>
          <p:nvPr/>
        </p:nvSpPr>
        <p:spPr>
          <a:xfrm>
            <a:off x="2052363" y="5241318"/>
            <a:ext cx="9900000" cy="232240"/>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106" name="Pentagon 105"/>
          <p:cNvSpPr/>
          <p:nvPr/>
        </p:nvSpPr>
        <p:spPr>
          <a:xfrm>
            <a:off x="2052364" y="5528208"/>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cxnSp>
        <p:nvCxnSpPr>
          <p:cNvPr id="43" name="Straight Connector 42"/>
          <p:cNvCxnSpPr/>
          <p:nvPr/>
        </p:nvCxnSpPr>
        <p:spPr>
          <a:xfrm flipV="1">
            <a:off x="1950290" y="5038364"/>
            <a:ext cx="0" cy="1303541"/>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59336" y="4961483"/>
            <a:ext cx="3217616" cy="1373586"/>
            <a:chOff x="-302664" y="3659664"/>
            <a:chExt cx="3217616" cy="1373586"/>
          </a:xfrm>
        </p:grpSpPr>
        <p:sp>
          <p:nvSpPr>
            <p:cNvPr id="37" name="ColumnHeader"/>
            <p:cNvSpPr>
              <a:spLocks noChangeArrowheads="1"/>
            </p:cNvSpPr>
            <p:nvPr/>
          </p:nvSpPr>
          <p:spPr bwMode="gray">
            <a:xfrm>
              <a:off x="407251" y="4670543"/>
              <a:ext cx="1694610" cy="362707"/>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400" i="1" dirty="0" smtClean="0">
                  <a:solidFill>
                    <a:srgbClr val="03522D"/>
                  </a:solidFill>
                  <a:latin typeface="Trebuchet MS" panose="020B0603020202020204" pitchFamily="34" charset="0"/>
                  <a:cs typeface="Arial" pitchFamily="34" charset="0"/>
                </a:rPr>
                <a:t>"Where they buy"</a:t>
              </a:r>
              <a:endParaRPr lang="en-US" sz="1400" i="1" dirty="0">
                <a:solidFill>
                  <a:srgbClr val="03522D"/>
                </a:solidFill>
                <a:latin typeface="Trebuchet MS" panose="020B0603020202020204" pitchFamily="34" charset="0"/>
                <a:cs typeface="Arial" pitchFamily="34" charset="0"/>
              </a:endParaRPr>
            </a:p>
          </p:txBody>
        </p:sp>
        <p:sp>
          <p:nvSpPr>
            <p:cNvPr id="18" name="ColumnHeader"/>
            <p:cNvSpPr>
              <a:spLocks noChangeArrowheads="1"/>
            </p:cNvSpPr>
            <p:nvPr/>
          </p:nvSpPr>
          <p:spPr bwMode="gray">
            <a:xfrm>
              <a:off x="-302664" y="4637937"/>
              <a:ext cx="3217616" cy="181081"/>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b="1" dirty="0" smtClean="0">
                  <a:solidFill>
                    <a:srgbClr val="29BA74">
                      <a:lumMod val="100000"/>
                    </a:srgbClr>
                  </a:solidFill>
                  <a:latin typeface="Trebuchet MS" panose="020B0603020202020204" pitchFamily="34" charset="0"/>
                  <a:cs typeface="Arial" pitchFamily="34" charset="0"/>
                </a:rPr>
                <a:t>Sales </a:t>
              </a:r>
            </a:p>
            <a:p>
              <a:pPr algn="ctr"/>
              <a:r>
                <a:rPr lang="en-US" b="1" dirty="0" smtClean="0">
                  <a:solidFill>
                    <a:srgbClr val="29BA74">
                      <a:lumMod val="100000"/>
                    </a:srgbClr>
                  </a:solidFill>
                  <a:latin typeface="Trebuchet MS" panose="020B0603020202020204" pitchFamily="34" charset="0"/>
                  <a:cs typeface="Arial" pitchFamily="34" charset="0"/>
                </a:rPr>
                <a:t>Channels</a:t>
              </a:r>
              <a:endParaRPr lang="en-US" b="1" dirty="0">
                <a:solidFill>
                  <a:srgbClr val="29BA74">
                    <a:lumMod val="100000"/>
                  </a:srgbClr>
                </a:solidFill>
                <a:latin typeface="Trebuchet MS" panose="020B0603020202020204" pitchFamily="34" charset="0"/>
                <a:cs typeface="Arial" pitchFamily="34" charset="0"/>
              </a:endParaRPr>
            </a:p>
          </p:txBody>
        </p:sp>
        <p:grpSp>
          <p:nvGrpSpPr>
            <p:cNvPr id="93" name="Group 92"/>
            <p:cNvGrpSpPr/>
            <p:nvPr/>
          </p:nvGrpSpPr>
          <p:grpSpPr>
            <a:xfrm>
              <a:off x="975175" y="3659664"/>
              <a:ext cx="612000" cy="576000"/>
              <a:chOff x="771543" y="3659664"/>
              <a:chExt cx="612000" cy="576000"/>
            </a:xfrm>
          </p:grpSpPr>
          <p:sp>
            <p:nvSpPr>
              <p:cNvPr id="47" name="Oval 46"/>
              <p:cNvSpPr/>
              <p:nvPr/>
            </p:nvSpPr>
            <p:spPr bwMode="gray">
              <a:xfrm>
                <a:off x="771543" y="3659664"/>
                <a:ext cx="612000" cy="576000"/>
              </a:xfrm>
              <a:prstGeom prst="ellipse">
                <a:avLst/>
              </a:prstGeom>
              <a:solidFill>
                <a:schemeClr val="bg1"/>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a:solidFill>
                    <a:schemeClr val="bg1">
                      <a:lumMod val="50000"/>
                    </a:schemeClr>
                  </a:solidFill>
                </a:endParaRPr>
              </a:p>
            </p:txBody>
          </p:sp>
          <p:grpSp>
            <p:nvGrpSpPr>
              <p:cNvPr id="48" name="Group 138"/>
              <p:cNvGrpSpPr>
                <a:grpSpLocks noChangeAspect="1"/>
              </p:cNvGrpSpPr>
              <p:nvPr/>
            </p:nvGrpSpPr>
            <p:grpSpPr bwMode="auto">
              <a:xfrm>
                <a:off x="861391" y="3744227"/>
                <a:ext cx="431903" cy="406874"/>
                <a:chOff x="1682" y="0"/>
                <a:chExt cx="4316" cy="4320"/>
              </a:xfrm>
            </p:grpSpPr>
            <p:sp>
              <p:nvSpPr>
                <p:cNvPr id="49" name="AutoShape 137"/>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50" name="Freeform 139"/>
                <p:cNvSpPr>
                  <a:spLocks/>
                </p:cNvSpPr>
                <p:nvPr/>
              </p:nvSpPr>
              <p:spPr bwMode="auto">
                <a:xfrm>
                  <a:off x="3510" y="399"/>
                  <a:ext cx="656" cy="657"/>
                </a:xfrm>
                <a:custGeom>
                  <a:avLst/>
                  <a:gdLst>
                    <a:gd name="T0" fmla="*/ 326 w 656"/>
                    <a:gd name="T1" fmla="*/ 0 h 657"/>
                    <a:gd name="T2" fmla="*/ 429 w 656"/>
                    <a:gd name="T3" fmla="*/ 220 h 657"/>
                    <a:gd name="T4" fmla="*/ 656 w 656"/>
                    <a:gd name="T5" fmla="*/ 255 h 657"/>
                    <a:gd name="T6" fmla="*/ 493 w 656"/>
                    <a:gd name="T7" fmla="*/ 417 h 657"/>
                    <a:gd name="T8" fmla="*/ 534 w 656"/>
                    <a:gd name="T9" fmla="*/ 657 h 657"/>
                    <a:gd name="T10" fmla="*/ 326 w 656"/>
                    <a:gd name="T11" fmla="*/ 540 h 657"/>
                    <a:gd name="T12" fmla="*/ 126 w 656"/>
                    <a:gd name="T13" fmla="*/ 657 h 657"/>
                    <a:gd name="T14" fmla="*/ 163 w 656"/>
                    <a:gd name="T15" fmla="*/ 417 h 657"/>
                    <a:gd name="T16" fmla="*/ 0 w 656"/>
                    <a:gd name="T17" fmla="*/ 255 h 657"/>
                    <a:gd name="T18" fmla="*/ 227 w 656"/>
                    <a:gd name="T19" fmla="*/ 220 h 657"/>
                    <a:gd name="T20" fmla="*/ 326 w 656"/>
                    <a:gd name="T21" fmla="*/ 0 h 657"/>
                    <a:gd name="T22" fmla="*/ 326 w 656"/>
                    <a:gd name="T23" fmla="*/ 0 h 657"/>
                    <a:gd name="T24" fmla="*/ 326 w 656"/>
                    <a:gd name="T25" fmla="*/ 0 h 657"/>
                    <a:gd name="T26" fmla="*/ 326 w 656"/>
                    <a:gd name="T27" fmla="*/ 0 h 657"/>
                    <a:gd name="T28" fmla="*/ 326 w 656"/>
                    <a:gd name="T29"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6" h="657">
                      <a:moveTo>
                        <a:pt x="326" y="0"/>
                      </a:moveTo>
                      <a:lnTo>
                        <a:pt x="429" y="220"/>
                      </a:lnTo>
                      <a:lnTo>
                        <a:pt x="656" y="255"/>
                      </a:lnTo>
                      <a:lnTo>
                        <a:pt x="493" y="417"/>
                      </a:lnTo>
                      <a:lnTo>
                        <a:pt x="534" y="657"/>
                      </a:lnTo>
                      <a:lnTo>
                        <a:pt x="326" y="540"/>
                      </a:lnTo>
                      <a:lnTo>
                        <a:pt x="126" y="657"/>
                      </a:lnTo>
                      <a:lnTo>
                        <a:pt x="163" y="417"/>
                      </a:lnTo>
                      <a:lnTo>
                        <a:pt x="0" y="255"/>
                      </a:lnTo>
                      <a:lnTo>
                        <a:pt x="227" y="220"/>
                      </a:lnTo>
                      <a:lnTo>
                        <a:pt x="326" y="0"/>
                      </a:lnTo>
                      <a:lnTo>
                        <a:pt x="326" y="0"/>
                      </a:lnTo>
                      <a:lnTo>
                        <a:pt x="326" y="0"/>
                      </a:lnTo>
                      <a:lnTo>
                        <a:pt x="326" y="0"/>
                      </a:lnTo>
                      <a:lnTo>
                        <a:pt x="32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51" name="Freeform 140"/>
                <p:cNvSpPr>
                  <a:spLocks/>
                </p:cNvSpPr>
                <p:nvPr/>
              </p:nvSpPr>
              <p:spPr bwMode="auto">
                <a:xfrm>
                  <a:off x="2761" y="728"/>
                  <a:ext cx="515" cy="493"/>
                </a:xfrm>
                <a:custGeom>
                  <a:avLst/>
                  <a:gdLst>
                    <a:gd name="T0" fmla="*/ 255 w 515"/>
                    <a:gd name="T1" fmla="*/ 0 h 493"/>
                    <a:gd name="T2" fmla="*/ 337 w 515"/>
                    <a:gd name="T3" fmla="*/ 166 h 493"/>
                    <a:gd name="T4" fmla="*/ 515 w 515"/>
                    <a:gd name="T5" fmla="*/ 185 h 493"/>
                    <a:gd name="T6" fmla="*/ 386 w 515"/>
                    <a:gd name="T7" fmla="*/ 313 h 493"/>
                    <a:gd name="T8" fmla="*/ 412 w 515"/>
                    <a:gd name="T9" fmla="*/ 493 h 493"/>
                    <a:gd name="T10" fmla="*/ 255 w 515"/>
                    <a:gd name="T11" fmla="*/ 403 h 493"/>
                    <a:gd name="T12" fmla="*/ 101 w 515"/>
                    <a:gd name="T13" fmla="*/ 493 h 493"/>
                    <a:gd name="T14" fmla="*/ 129 w 515"/>
                    <a:gd name="T15" fmla="*/ 313 h 493"/>
                    <a:gd name="T16" fmla="*/ 0 w 515"/>
                    <a:gd name="T17" fmla="*/ 185 h 493"/>
                    <a:gd name="T18" fmla="*/ 176 w 515"/>
                    <a:gd name="T19" fmla="*/ 166 h 493"/>
                    <a:gd name="T20" fmla="*/ 255 w 515"/>
                    <a:gd name="T21" fmla="*/ 0 h 493"/>
                    <a:gd name="T22" fmla="*/ 255 w 515"/>
                    <a:gd name="T23" fmla="*/ 0 h 493"/>
                    <a:gd name="T24" fmla="*/ 255 w 515"/>
                    <a:gd name="T25" fmla="*/ 0 h 493"/>
                    <a:gd name="T26" fmla="*/ 255 w 515"/>
                    <a:gd name="T27" fmla="*/ 0 h 493"/>
                    <a:gd name="T28" fmla="*/ 255 w 515"/>
                    <a:gd name="T2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493">
                      <a:moveTo>
                        <a:pt x="255" y="0"/>
                      </a:moveTo>
                      <a:lnTo>
                        <a:pt x="337" y="166"/>
                      </a:lnTo>
                      <a:lnTo>
                        <a:pt x="515" y="185"/>
                      </a:lnTo>
                      <a:lnTo>
                        <a:pt x="386" y="313"/>
                      </a:lnTo>
                      <a:lnTo>
                        <a:pt x="412" y="493"/>
                      </a:lnTo>
                      <a:lnTo>
                        <a:pt x="255" y="403"/>
                      </a:lnTo>
                      <a:lnTo>
                        <a:pt x="101" y="493"/>
                      </a:lnTo>
                      <a:lnTo>
                        <a:pt x="129" y="313"/>
                      </a:lnTo>
                      <a:lnTo>
                        <a:pt x="0" y="185"/>
                      </a:lnTo>
                      <a:lnTo>
                        <a:pt x="176" y="166"/>
                      </a:lnTo>
                      <a:lnTo>
                        <a:pt x="255" y="0"/>
                      </a:lnTo>
                      <a:lnTo>
                        <a:pt x="255" y="0"/>
                      </a:lnTo>
                      <a:lnTo>
                        <a:pt x="255" y="0"/>
                      </a:lnTo>
                      <a:lnTo>
                        <a:pt x="255" y="0"/>
                      </a:lnTo>
                      <a:lnTo>
                        <a:pt x="25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52" name="Freeform 141"/>
                <p:cNvSpPr>
                  <a:spLocks/>
                </p:cNvSpPr>
                <p:nvPr/>
              </p:nvSpPr>
              <p:spPr bwMode="auto">
                <a:xfrm>
                  <a:off x="2386" y="1243"/>
                  <a:ext cx="351" cy="328"/>
                </a:xfrm>
                <a:custGeom>
                  <a:avLst/>
                  <a:gdLst>
                    <a:gd name="T0" fmla="*/ 176 w 351"/>
                    <a:gd name="T1" fmla="*/ 0 h 328"/>
                    <a:gd name="T2" fmla="*/ 231 w 351"/>
                    <a:gd name="T3" fmla="*/ 111 h 328"/>
                    <a:gd name="T4" fmla="*/ 351 w 351"/>
                    <a:gd name="T5" fmla="*/ 130 h 328"/>
                    <a:gd name="T6" fmla="*/ 266 w 351"/>
                    <a:gd name="T7" fmla="*/ 212 h 328"/>
                    <a:gd name="T8" fmla="*/ 285 w 351"/>
                    <a:gd name="T9" fmla="*/ 328 h 328"/>
                    <a:gd name="T10" fmla="*/ 176 w 351"/>
                    <a:gd name="T11" fmla="*/ 272 h 328"/>
                    <a:gd name="T12" fmla="*/ 70 w 351"/>
                    <a:gd name="T13" fmla="*/ 328 h 328"/>
                    <a:gd name="T14" fmla="*/ 87 w 351"/>
                    <a:gd name="T15" fmla="*/ 212 h 328"/>
                    <a:gd name="T16" fmla="*/ 0 w 351"/>
                    <a:gd name="T17" fmla="*/ 130 h 328"/>
                    <a:gd name="T18" fmla="*/ 120 w 351"/>
                    <a:gd name="T19" fmla="*/ 111 h 328"/>
                    <a:gd name="T20" fmla="*/ 176 w 351"/>
                    <a:gd name="T21" fmla="*/ 0 h 328"/>
                    <a:gd name="T22" fmla="*/ 176 w 351"/>
                    <a:gd name="T23" fmla="*/ 0 h 328"/>
                    <a:gd name="T24" fmla="*/ 176 w 351"/>
                    <a:gd name="T25" fmla="*/ 0 h 328"/>
                    <a:gd name="T26" fmla="*/ 176 w 351"/>
                    <a:gd name="T27" fmla="*/ 0 h 328"/>
                    <a:gd name="T28" fmla="*/ 176 w 351"/>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1" h="328">
                      <a:moveTo>
                        <a:pt x="176" y="0"/>
                      </a:moveTo>
                      <a:lnTo>
                        <a:pt x="231" y="111"/>
                      </a:lnTo>
                      <a:lnTo>
                        <a:pt x="351" y="130"/>
                      </a:lnTo>
                      <a:lnTo>
                        <a:pt x="266" y="212"/>
                      </a:lnTo>
                      <a:lnTo>
                        <a:pt x="285" y="328"/>
                      </a:lnTo>
                      <a:lnTo>
                        <a:pt x="176" y="272"/>
                      </a:lnTo>
                      <a:lnTo>
                        <a:pt x="70" y="328"/>
                      </a:lnTo>
                      <a:lnTo>
                        <a:pt x="87" y="212"/>
                      </a:lnTo>
                      <a:lnTo>
                        <a:pt x="0" y="130"/>
                      </a:lnTo>
                      <a:lnTo>
                        <a:pt x="120" y="111"/>
                      </a:lnTo>
                      <a:lnTo>
                        <a:pt x="176" y="0"/>
                      </a:lnTo>
                      <a:lnTo>
                        <a:pt x="176" y="0"/>
                      </a:lnTo>
                      <a:lnTo>
                        <a:pt x="176" y="0"/>
                      </a:lnTo>
                      <a:lnTo>
                        <a:pt x="176" y="0"/>
                      </a:lnTo>
                      <a:lnTo>
                        <a:pt x="17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53" name="Freeform 142"/>
                <p:cNvSpPr>
                  <a:spLocks/>
                </p:cNvSpPr>
                <p:nvPr/>
              </p:nvSpPr>
              <p:spPr bwMode="auto">
                <a:xfrm>
                  <a:off x="4940" y="1243"/>
                  <a:ext cx="350" cy="328"/>
                </a:xfrm>
                <a:custGeom>
                  <a:avLst/>
                  <a:gdLst>
                    <a:gd name="T0" fmla="*/ 174 w 350"/>
                    <a:gd name="T1" fmla="*/ 0 h 328"/>
                    <a:gd name="T2" fmla="*/ 234 w 350"/>
                    <a:gd name="T3" fmla="*/ 111 h 328"/>
                    <a:gd name="T4" fmla="*/ 350 w 350"/>
                    <a:gd name="T5" fmla="*/ 130 h 328"/>
                    <a:gd name="T6" fmla="*/ 264 w 350"/>
                    <a:gd name="T7" fmla="*/ 212 h 328"/>
                    <a:gd name="T8" fmla="*/ 288 w 350"/>
                    <a:gd name="T9" fmla="*/ 328 h 328"/>
                    <a:gd name="T10" fmla="*/ 174 w 350"/>
                    <a:gd name="T11" fmla="*/ 272 h 328"/>
                    <a:gd name="T12" fmla="*/ 69 w 350"/>
                    <a:gd name="T13" fmla="*/ 328 h 328"/>
                    <a:gd name="T14" fmla="*/ 90 w 350"/>
                    <a:gd name="T15" fmla="*/ 212 h 328"/>
                    <a:gd name="T16" fmla="*/ 0 w 350"/>
                    <a:gd name="T17" fmla="*/ 130 h 328"/>
                    <a:gd name="T18" fmla="*/ 123 w 350"/>
                    <a:gd name="T19" fmla="*/ 111 h 328"/>
                    <a:gd name="T20" fmla="*/ 174 w 350"/>
                    <a:gd name="T21" fmla="*/ 0 h 328"/>
                    <a:gd name="T22" fmla="*/ 174 w 350"/>
                    <a:gd name="T23" fmla="*/ 0 h 328"/>
                    <a:gd name="T24" fmla="*/ 174 w 350"/>
                    <a:gd name="T25" fmla="*/ 0 h 328"/>
                    <a:gd name="T26" fmla="*/ 174 w 350"/>
                    <a:gd name="T27" fmla="*/ 0 h 328"/>
                    <a:gd name="T28" fmla="*/ 174 w 350"/>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0" h="328">
                      <a:moveTo>
                        <a:pt x="174" y="0"/>
                      </a:moveTo>
                      <a:lnTo>
                        <a:pt x="234" y="111"/>
                      </a:lnTo>
                      <a:lnTo>
                        <a:pt x="350" y="130"/>
                      </a:lnTo>
                      <a:lnTo>
                        <a:pt x="264" y="212"/>
                      </a:lnTo>
                      <a:lnTo>
                        <a:pt x="288" y="328"/>
                      </a:lnTo>
                      <a:lnTo>
                        <a:pt x="174" y="272"/>
                      </a:lnTo>
                      <a:lnTo>
                        <a:pt x="69" y="328"/>
                      </a:lnTo>
                      <a:lnTo>
                        <a:pt x="90" y="212"/>
                      </a:lnTo>
                      <a:lnTo>
                        <a:pt x="0" y="130"/>
                      </a:lnTo>
                      <a:lnTo>
                        <a:pt x="123" y="111"/>
                      </a:lnTo>
                      <a:lnTo>
                        <a:pt x="174" y="0"/>
                      </a:lnTo>
                      <a:lnTo>
                        <a:pt x="174" y="0"/>
                      </a:lnTo>
                      <a:lnTo>
                        <a:pt x="174" y="0"/>
                      </a:lnTo>
                      <a:lnTo>
                        <a:pt x="174" y="0"/>
                      </a:lnTo>
                      <a:lnTo>
                        <a:pt x="17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54" name="Freeform 143"/>
                <p:cNvSpPr>
                  <a:spLocks/>
                </p:cNvSpPr>
                <p:nvPr/>
              </p:nvSpPr>
              <p:spPr bwMode="auto">
                <a:xfrm>
                  <a:off x="4400" y="728"/>
                  <a:ext cx="515" cy="493"/>
                </a:xfrm>
                <a:custGeom>
                  <a:avLst/>
                  <a:gdLst>
                    <a:gd name="T0" fmla="*/ 257 w 515"/>
                    <a:gd name="T1" fmla="*/ 0 h 493"/>
                    <a:gd name="T2" fmla="*/ 337 w 515"/>
                    <a:gd name="T3" fmla="*/ 166 h 493"/>
                    <a:gd name="T4" fmla="*/ 515 w 515"/>
                    <a:gd name="T5" fmla="*/ 185 h 493"/>
                    <a:gd name="T6" fmla="*/ 388 w 515"/>
                    <a:gd name="T7" fmla="*/ 313 h 493"/>
                    <a:gd name="T8" fmla="*/ 418 w 515"/>
                    <a:gd name="T9" fmla="*/ 493 h 493"/>
                    <a:gd name="T10" fmla="*/ 257 w 515"/>
                    <a:gd name="T11" fmla="*/ 403 h 493"/>
                    <a:gd name="T12" fmla="*/ 98 w 515"/>
                    <a:gd name="T13" fmla="*/ 493 h 493"/>
                    <a:gd name="T14" fmla="*/ 124 w 515"/>
                    <a:gd name="T15" fmla="*/ 313 h 493"/>
                    <a:gd name="T16" fmla="*/ 0 w 515"/>
                    <a:gd name="T17" fmla="*/ 185 h 493"/>
                    <a:gd name="T18" fmla="*/ 178 w 515"/>
                    <a:gd name="T19" fmla="*/ 166 h 493"/>
                    <a:gd name="T20" fmla="*/ 257 w 515"/>
                    <a:gd name="T21" fmla="*/ 0 h 493"/>
                    <a:gd name="T22" fmla="*/ 257 w 515"/>
                    <a:gd name="T23" fmla="*/ 0 h 493"/>
                    <a:gd name="T24" fmla="*/ 257 w 515"/>
                    <a:gd name="T25" fmla="*/ 0 h 493"/>
                    <a:gd name="T26" fmla="*/ 257 w 515"/>
                    <a:gd name="T27" fmla="*/ 0 h 493"/>
                    <a:gd name="T28" fmla="*/ 257 w 515"/>
                    <a:gd name="T2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493">
                      <a:moveTo>
                        <a:pt x="257" y="0"/>
                      </a:moveTo>
                      <a:lnTo>
                        <a:pt x="337" y="166"/>
                      </a:lnTo>
                      <a:lnTo>
                        <a:pt x="515" y="185"/>
                      </a:lnTo>
                      <a:lnTo>
                        <a:pt x="388" y="313"/>
                      </a:lnTo>
                      <a:lnTo>
                        <a:pt x="418" y="493"/>
                      </a:lnTo>
                      <a:lnTo>
                        <a:pt x="257" y="403"/>
                      </a:lnTo>
                      <a:lnTo>
                        <a:pt x="98" y="493"/>
                      </a:lnTo>
                      <a:lnTo>
                        <a:pt x="124" y="313"/>
                      </a:lnTo>
                      <a:lnTo>
                        <a:pt x="0" y="185"/>
                      </a:lnTo>
                      <a:lnTo>
                        <a:pt x="178" y="166"/>
                      </a:lnTo>
                      <a:lnTo>
                        <a:pt x="257" y="0"/>
                      </a:lnTo>
                      <a:lnTo>
                        <a:pt x="257" y="0"/>
                      </a:lnTo>
                      <a:lnTo>
                        <a:pt x="257" y="0"/>
                      </a:lnTo>
                      <a:lnTo>
                        <a:pt x="257" y="0"/>
                      </a:lnTo>
                      <a:lnTo>
                        <a:pt x="25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55" name="Freeform 144"/>
                <p:cNvSpPr>
                  <a:spLocks/>
                </p:cNvSpPr>
                <p:nvPr/>
              </p:nvSpPr>
              <p:spPr bwMode="auto">
                <a:xfrm>
                  <a:off x="3113" y="1243"/>
                  <a:ext cx="1452" cy="1110"/>
                </a:xfrm>
                <a:custGeom>
                  <a:avLst/>
                  <a:gdLst>
                    <a:gd name="T0" fmla="*/ 773 w 775"/>
                    <a:gd name="T1" fmla="*/ 396 h 592"/>
                    <a:gd name="T2" fmla="*/ 387 w 775"/>
                    <a:gd name="T3" fmla="*/ 0 h 592"/>
                    <a:gd name="T4" fmla="*/ 1 w 775"/>
                    <a:gd name="T5" fmla="*/ 396 h 592"/>
                    <a:gd name="T6" fmla="*/ 16 w 775"/>
                    <a:gd name="T7" fmla="*/ 534 h 592"/>
                    <a:gd name="T8" fmla="*/ 16 w 775"/>
                    <a:gd name="T9" fmla="*/ 535 h 592"/>
                    <a:gd name="T10" fmla="*/ 54 w 775"/>
                    <a:gd name="T11" fmla="*/ 584 h 592"/>
                    <a:gd name="T12" fmla="*/ 80 w 775"/>
                    <a:gd name="T13" fmla="*/ 586 h 592"/>
                    <a:gd name="T14" fmla="*/ 175 w 775"/>
                    <a:gd name="T15" fmla="*/ 318 h 592"/>
                    <a:gd name="T16" fmla="*/ 684 w 775"/>
                    <a:gd name="T17" fmla="*/ 300 h 592"/>
                    <a:gd name="T18" fmla="*/ 688 w 775"/>
                    <a:gd name="T19" fmla="*/ 592 h 592"/>
                    <a:gd name="T20" fmla="*/ 716 w 775"/>
                    <a:gd name="T21" fmla="*/ 592 h 592"/>
                    <a:gd name="T22" fmla="*/ 760 w 775"/>
                    <a:gd name="T23" fmla="*/ 530 h 592"/>
                    <a:gd name="T24" fmla="*/ 760 w 775"/>
                    <a:gd name="T25" fmla="*/ 530 h 592"/>
                    <a:gd name="T26" fmla="*/ 773 w 775"/>
                    <a:gd name="T27" fmla="*/ 39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5" h="592">
                      <a:moveTo>
                        <a:pt x="773" y="396"/>
                      </a:moveTo>
                      <a:cubicBezTo>
                        <a:pt x="773" y="177"/>
                        <a:pt x="606" y="0"/>
                        <a:pt x="387" y="0"/>
                      </a:cubicBezTo>
                      <a:cubicBezTo>
                        <a:pt x="168" y="0"/>
                        <a:pt x="1" y="177"/>
                        <a:pt x="1" y="396"/>
                      </a:cubicBezTo>
                      <a:cubicBezTo>
                        <a:pt x="1" y="445"/>
                        <a:pt x="0" y="491"/>
                        <a:pt x="16" y="534"/>
                      </a:cubicBezTo>
                      <a:cubicBezTo>
                        <a:pt x="16" y="535"/>
                        <a:pt x="16" y="535"/>
                        <a:pt x="16" y="535"/>
                      </a:cubicBezTo>
                      <a:cubicBezTo>
                        <a:pt x="54" y="570"/>
                        <a:pt x="54" y="584"/>
                        <a:pt x="54" y="584"/>
                      </a:cubicBezTo>
                      <a:cubicBezTo>
                        <a:pt x="80" y="586"/>
                        <a:pt x="80" y="586"/>
                        <a:pt x="80" y="586"/>
                      </a:cubicBezTo>
                      <a:cubicBezTo>
                        <a:pt x="80" y="586"/>
                        <a:pt x="59" y="354"/>
                        <a:pt x="175" y="318"/>
                      </a:cubicBezTo>
                      <a:cubicBezTo>
                        <a:pt x="175" y="318"/>
                        <a:pt x="640" y="522"/>
                        <a:pt x="684" y="300"/>
                      </a:cubicBezTo>
                      <a:cubicBezTo>
                        <a:pt x="688" y="577"/>
                        <a:pt x="688" y="592"/>
                        <a:pt x="688" y="592"/>
                      </a:cubicBezTo>
                      <a:cubicBezTo>
                        <a:pt x="716" y="592"/>
                        <a:pt x="716" y="592"/>
                        <a:pt x="716" y="592"/>
                      </a:cubicBezTo>
                      <a:cubicBezTo>
                        <a:pt x="752" y="550"/>
                        <a:pt x="759" y="530"/>
                        <a:pt x="760" y="530"/>
                      </a:cubicBezTo>
                      <a:cubicBezTo>
                        <a:pt x="760" y="530"/>
                        <a:pt x="760" y="530"/>
                        <a:pt x="760" y="530"/>
                      </a:cubicBezTo>
                      <a:cubicBezTo>
                        <a:pt x="775" y="489"/>
                        <a:pt x="773" y="443"/>
                        <a:pt x="773" y="39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56" name="Freeform 145"/>
                <p:cNvSpPr>
                  <a:spLocks/>
                </p:cNvSpPr>
                <p:nvPr/>
              </p:nvSpPr>
              <p:spPr bwMode="auto">
                <a:xfrm>
                  <a:off x="2452" y="3191"/>
                  <a:ext cx="2772" cy="634"/>
                </a:xfrm>
                <a:custGeom>
                  <a:avLst/>
                  <a:gdLst>
                    <a:gd name="T0" fmla="*/ 1459 w 1480"/>
                    <a:gd name="T1" fmla="*/ 338 h 338"/>
                    <a:gd name="T2" fmla="*/ 1476 w 1480"/>
                    <a:gd name="T3" fmla="*/ 314 h 338"/>
                    <a:gd name="T4" fmla="*/ 1297 w 1480"/>
                    <a:gd name="T5" fmla="*/ 54 h 338"/>
                    <a:gd name="T6" fmla="*/ 979 w 1480"/>
                    <a:gd name="T7" fmla="*/ 0 h 338"/>
                    <a:gd name="T8" fmla="*/ 979 w 1480"/>
                    <a:gd name="T9" fmla="*/ 0 h 338"/>
                    <a:gd name="T10" fmla="*/ 736 w 1480"/>
                    <a:gd name="T11" fmla="*/ 114 h 338"/>
                    <a:gd name="T12" fmla="*/ 744 w 1480"/>
                    <a:gd name="T13" fmla="*/ 114 h 338"/>
                    <a:gd name="T14" fmla="*/ 501 w 1480"/>
                    <a:gd name="T15" fmla="*/ 0 h 338"/>
                    <a:gd name="T16" fmla="*/ 501 w 1480"/>
                    <a:gd name="T17" fmla="*/ 0 h 338"/>
                    <a:gd name="T18" fmla="*/ 183 w 1480"/>
                    <a:gd name="T19" fmla="*/ 54 h 338"/>
                    <a:gd name="T20" fmla="*/ 4 w 1480"/>
                    <a:gd name="T21" fmla="*/ 314 h 338"/>
                    <a:gd name="T22" fmla="*/ 21 w 1480"/>
                    <a:gd name="T23" fmla="*/ 338 h 338"/>
                    <a:gd name="T24" fmla="*/ 1459 w 1480"/>
                    <a:gd name="T25"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0" h="338">
                      <a:moveTo>
                        <a:pt x="1459" y="338"/>
                      </a:moveTo>
                      <a:cubicBezTo>
                        <a:pt x="1471" y="338"/>
                        <a:pt x="1480" y="325"/>
                        <a:pt x="1476" y="314"/>
                      </a:cubicBezTo>
                      <a:cubicBezTo>
                        <a:pt x="1453" y="253"/>
                        <a:pt x="1387" y="95"/>
                        <a:pt x="1297" y="54"/>
                      </a:cubicBezTo>
                      <a:cubicBezTo>
                        <a:pt x="1186" y="2"/>
                        <a:pt x="979" y="0"/>
                        <a:pt x="979" y="0"/>
                      </a:cubicBezTo>
                      <a:cubicBezTo>
                        <a:pt x="979" y="0"/>
                        <a:pt x="979" y="0"/>
                        <a:pt x="979" y="0"/>
                      </a:cubicBezTo>
                      <a:cubicBezTo>
                        <a:pt x="979" y="0"/>
                        <a:pt x="898" y="114"/>
                        <a:pt x="736" y="114"/>
                      </a:cubicBezTo>
                      <a:cubicBezTo>
                        <a:pt x="744" y="114"/>
                        <a:pt x="744" y="114"/>
                        <a:pt x="744" y="114"/>
                      </a:cubicBezTo>
                      <a:cubicBezTo>
                        <a:pt x="582" y="114"/>
                        <a:pt x="501" y="0"/>
                        <a:pt x="501" y="0"/>
                      </a:cubicBezTo>
                      <a:cubicBezTo>
                        <a:pt x="501" y="0"/>
                        <a:pt x="501" y="0"/>
                        <a:pt x="501" y="0"/>
                      </a:cubicBezTo>
                      <a:cubicBezTo>
                        <a:pt x="501" y="0"/>
                        <a:pt x="294" y="2"/>
                        <a:pt x="183" y="54"/>
                      </a:cubicBezTo>
                      <a:cubicBezTo>
                        <a:pt x="93" y="95"/>
                        <a:pt x="27" y="253"/>
                        <a:pt x="4" y="314"/>
                      </a:cubicBezTo>
                      <a:cubicBezTo>
                        <a:pt x="0" y="325"/>
                        <a:pt x="9" y="338"/>
                        <a:pt x="21" y="338"/>
                      </a:cubicBezTo>
                      <a:lnTo>
                        <a:pt x="1459" y="3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57" name="Freeform 146"/>
                <p:cNvSpPr>
                  <a:spLocks/>
                </p:cNvSpPr>
                <p:nvPr/>
              </p:nvSpPr>
              <p:spPr bwMode="auto">
                <a:xfrm>
                  <a:off x="3098" y="2346"/>
                  <a:ext cx="1480" cy="875"/>
                </a:xfrm>
                <a:custGeom>
                  <a:avLst/>
                  <a:gdLst>
                    <a:gd name="T0" fmla="*/ 0 w 790"/>
                    <a:gd name="T1" fmla="*/ 0 h 467"/>
                    <a:gd name="T2" fmla="*/ 1 w 790"/>
                    <a:gd name="T3" fmla="*/ 7 h 467"/>
                    <a:gd name="T4" fmla="*/ 58 w 790"/>
                    <a:gd name="T5" fmla="*/ 97 h 467"/>
                    <a:gd name="T6" fmla="*/ 183 w 790"/>
                    <a:gd name="T7" fmla="*/ 352 h 467"/>
                    <a:gd name="T8" fmla="*/ 190 w 790"/>
                    <a:gd name="T9" fmla="*/ 358 h 467"/>
                    <a:gd name="T10" fmla="*/ 190 w 790"/>
                    <a:gd name="T11" fmla="*/ 424 h 467"/>
                    <a:gd name="T12" fmla="*/ 191 w 790"/>
                    <a:gd name="T13" fmla="*/ 425 h 467"/>
                    <a:gd name="T14" fmla="*/ 234 w 790"/>
                    <a:gd name="T15" fmla="*/ 467 h 467"/>
                    <a:gd name="T16" fmla="*/ 234 w 790"/>
                    <a:gd name="T17" fmla="*/ 390 h 467"/>
                    <a:gd name="T18" fmla="*/ 395 w 790"/>
                    <a:gd name="T19" fmla="*/ 455 h 467"/>
                    <a:gd name="T20" fmla="*/ 556 w 790"/>
                    <a:gd name="T21" fmla="*/ 390 h 467"/>
                    <a:gd name="T22" fmla="*/ 556 w 790"/>
                    <a:gd name="T23" fmla="*/ 466 h 467"/>
                    <a:gd name="T24" fmla="*/ 599 w 790"/>
                    <a:gd name="T25" fmla="*/ 425 h 467"/>
                    <a:gd name="T26" fmla="*/ 600 w 790"/>
                    <a:gd name="T27" fmla="*/ 424 h 467"/>
                    <a:gd name="T28" fmla="*/ 600 w 790"/>
                    <a:gd name="T29" fmla="*/ 358 h 467"/>
                    <a:gd name="T30" fmla="*/ 606 w 790"/>
                    <a:gd name="T31" fmla="*/ 352 h 467"/>
                    <a:gd name="T32" fmla="*/ 732 w 790"/>
                    <a:gd name="T33" fmla="*/ 97 h 467"/>
                    <a:gd name="T34" fmla="*/ 790 w 790"/>
                    <a:gd name="T35" fmla="*/ 5 h 467"/>
                    <a:gd name="T36" fmla="*/ 790 w 790"/>
                    <a:gd name="T37" fmla="*/ 0 h 467"/>
                    <a:gd name="T38" fmla="*/ 739 w 790"/>
                    <a:gd name="T39" fmla="*/ 24 h 467"/>
                    <a:gd name="T40" fmla="*/ 704 w 790"/>
                    <a:gd name="T41" fmla="*/ 62 h 467"/>
                    <a:gd name="T42" fmla="*/ 694 w 790"/>
                    <a:gd name="T43" fmla="*/ 73 h 467"/>
                    <a:gd name="T44" fmla="*/ 577 w 790"/>
                    <a:gd name="T45" fmla="*/ 319 h 467"/>
                    <a:gd name="T46" fmla="*/ 395 w 790"/>
                    <a:gd name="T47" fmla="*/ 411 h 467"/>
                    <a:gd name="T48" fmla="*/ 213 w 790"/>
                    <a:gd name="T49" fmla="*/ 319 h 467"/>
                    <a:gd name="T50" fmla="*/ 96 w 790"/>
                    <a:gd name="T51" fmla="*/ 73 h 467"/>
                    <a:gd name="T52" fmla="*/ 85 w 790"/>
                    <a:gd name="T53" fmla="*/ 62 h 467"/>
                    <a:gd name="T54" fmla="*/ 51 w 790"/>
                    <a:gd name="T55" fmla="*/ 24 h 467"/>
                    <a:gd name="T56" fmla="*/ 0 w 790"/>
                    <a:gd name="T57"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0" h="467">
                      <a:moveTo>
                        <a:pt x="0" y="0"/>
                      </a:moveTo>
                      <a:cubicBezTo>
                        <a:pt x="0" y="2"/>
                        <a:pt x="0" y="5"/>
                        <a:pt x="1" y="7"/>
                      </a:cubicBezTo>
                      <a:cubicBezTo>
                        <a:pt x="4" y="30"/>
                        <a:pt x="17" y="72"/>
                        <a:pt x="58" y="97"/>
                      </a:cubicBezTo>
                      <a:cubicBezTo>
                        <a:pt x="78" y="147"/>
                        <a:pt x="148" y="321"/>
                        <a:pt x="183" y="352"/>
                      </a:cubicBezTo>
                      <a:cubicBezTo>
                        <a:pt x="185" y="354"/>
                        <a:pt x="188" y="356"/>
                        <a:pt x="190" y="358"/>
                      </a:cubicBezTo>
                      <a:cubicBezTo>
                        <a:pt x="190" y="424"/>
                        <a:pt x="190" y="424"/>
                        <a:pt x="190" y="424"/>
                      </a:cubicBezTo>
                      <a:cubicBezTo>
                        <a:pt x="191" y="425"/>
                        <a:pt x="191" y="425"/>
                        <a:pt x="191" y="425"/>
                      </a:cubicBezTo>
                      <a:cubicBezTo>
                        <a:pt x="193" y="427"/>
                        <a:pt x="207" y="446"/>
                        <a:pt x="234" y="467"/>
                      </a:cubicBezTo>
                      <a:cubicBezTo>
                        <a:pt x="234" y="390"/>
                        <a:pt x="234" y="390"/>
                        <a:pt x="234" y="390"/>
                      </a:cubicBezTo>
                      <a:cubicBezTo>
                        <a:pt x="283" y="422"/>
                        <a:pt x="348" y="455"/>
                        <a:pt x="395" y="455"/>
                      </a:cubicBezTo>
                      <a:cubicBezTo>
                        <a:pt x="442" y="455"/>
                        <a:pt x="507" y="422"/>
                        <a:pt x="556" y="390"/>
                      </a:cubicBezTo>
                      <a:cubicBezTo>
                        <a:pt x="556" y="466"/>
                        <a:pt x="556" y="466"/>
                        <a:pt x="556" y="466"/>
                      </a:cubicBezTo>
                      <a:cubicBezTo>
                        <a:pt x="584" y="445"/>
                        <a:pt x="598" y="425"/>
                        <a:pt x="599" y="425"/>
                      </a:cubicBezTo>
                      <a:cubicBezTo>
                        <a:pt x="600" y="424"/>
                        <a:pt x="600" y="424"/>
                        <a:pt x="600" y="424"/>
                      </a:cubicBezTo>
                      <a:cubicBezTo>
                        <a:pt x="600" y="358"/>
                        <a:pt x="600" y="358"/>
                        <a:pt x="600" y="358"/>
                      </a:cubicBezTo>
                      <a:cubicBezTo>
                        <a:pt x="602" y="356"/>
                        <a:pt x="604" y="354"/>
                        <a:pt x="606" y="352"/>
                      </a:cubicBezTo>
                      <a:cubicBezTo>
                        <a:pt x="642" y="321"/>
                        <a:pt x="712" y="147"/>
                        <a:pt x="732" y="97"/>
                      </a:cubicBezTo>
                      <a:cubicBezTo>
                        <a:pt x="775" y="71"/>
                        <a:pt x="787" y="24"/>
                        <a:pt x="790" y="5"/>
                      </a:cubicBezTo>
                      <a:cubicBezTo>
                        <a:pt x="790" y="3"/>
                        <a:pt x="790" y="2"/>
                        <a:pt x="790" y="0"/>
                      </a:cubicBezTo>
                      <a:cubicBezTo>
                        <a:pt x="739" y="24"/>
                        <a:pt x="739" y="24"/>
                        <a:pt x="739" y="24"/>
                      </a:cubicBezTo>
                      <a:cubicBezTo>
                        <a:pt x="733" y="38"/>
                        <a:pt x="722" y="53"/>
                        <a:pt x="704" y="62"/>
                      </a:cubicBezTo>
                      <a:cubicBezTo>
                        <a:pt x="700" y="64"/>
                        <a:pt x="696" y="68"/>
                        <a:pt x="694" y="73"/>
                      </a:cubicBezTo>
                      <a:cubicBezTo>
                        <a:pt x="659" y="164"/>
                        <a:pt x="599" y="300"/>
                        <a:pt x="577" y="319"/>
                      </a:cubicBezTo>
                      <a:cubicBezTo>
                        <a:pt x="542" y="350"/>
                        <a:pt x="446" y="411"/>
                        <a:pt x="395" y="411"/>
                      </a:cubicBezTo>
                      <a:cubicBezTo>
                        <a:pt x="344" y="411"/>
                        <a:pt x="248" y="350"/>
                        <a:pt x="213" y="319"/>
                      </a:cubicBezTo>
                      <a:cubicBezTo>
                        <a:pt x="191" y="300"/>
                        <a:pt x="131" y="164"/>
                        <a:pt x="96" y="73"/>
                      </a:cubicBezTo>
                      <a:cubicBezTo>
                        <a:pt x="94" y="68"/>
                        <a:pt x="90" y="64"/>
                        <a:pt x="85" y="62"/>
                      </a:cubicBezTo>
                      <a:cubicBezTo>
                        <a:pt x="67" y="53"/>
                        <a:pt x="57" y="38"/>
                        <a:pt x="51" y="24"/>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grpSp>
        </p:grpSp>
      </p:grpSp>
      <p:sp>
        <p:nvSpPr>
          <p:cNvPr id="72" name="ColumnHeader"/>
          <p:cNvSpPr>
            <a:spLocks noChangeArrowheads="1"/>
          </p:cNvSpPr>
          <p:nvPr/>
        </p:nvSpPr>
        <p:spPr bwMode="gray">
          <a:xfrm>
            <a:off x="2097237" y="5100371"/>
            <a:ext cx="10001121" cy="1130512"/>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ctr" anchorCtr="0">
            <a:noAutofit/>
          </a:bodyPr>
          <a:lstStyle/>
          <a:p>
            <a:pPr fontAlgn="base">
              <a:spcBef>
                <a:spcPts val="800"/>
              </a:spcBef>
              <a:buClr>
                <a:srgbClr val="000000"/>
              </a:buClr>
              <a:buSzPct val="100000"/>
              <a:buNone/>
            </a:pPr>
            <a:r>
              <a:rPr lang="en-US" sz="1400" b="1" dirty="0">
                <a:solidFill>
                  <a:schemeClr val="tx2">
                    <a:lumMod val="100000"/>
                  </a:schemeClr>
                </a:solidFill>
              </a:rPr>
              <a:t>8</a:t>
            </a:r>
            <a:r>
              <a:rPr lang="en-US" sz="1400" b="1" dirty="0" smtClean="0">
                <a:solidFill>
                  <a:schemeClr val="tx2">
                    <a:lumMod val="100000"/>
                  </a:schemeClr>
                </a:solidFill>
              </a:rPr>
              <a:t>. </a:t>
            </a:r>
            <a:r>
              <a:rPr lang="en-US" sz="1400" b="1" dirty="0" err="1" smtClean="0">
                <a:solidFill>
                  <a:schemeClr val="tx2">
                    <a:lumMod val="100000"/>
                  </a:schemeClr>
                </a:solidFill>
              </a:rPr>
              <a:t>Omnichannel</a:t>
            </a:r>
            <a:r>
              <a:rPr lang="en-US" sz="1400" b="1" dirty="0" smtClean="0">
                <a:solidFill>
                  <a:schemeClr val="tx2">
                    <a:lumMod val="100000"/>
                  </a:schemeClr>
                </a:solidFill>
              </a:rPr>
              <a:t>: </a:t>
            </a:r>
            <a:r>
              <a:rPr lang="en-US" sz="1400" dirty="0">
                <a:solidFill>
                  <a:schemeClr val="tx1">
                    <a:lumMod val="100000"/>
                  </a:schemeClr>
                </a:solidFill>
              </a:rPr>
              <a:t>achieved ~50%. </a:t>
            </a:r>
            <a:r>
              <a:rPr lang="en-US" sz="1400" dirty="0" smtClean="0">
                <a:solidFill>
                  <a:schemeClr val="tx1">
                    <a:lumMod val="100000"/>
                  </a:schemeClr>
                </a:solidFill>
              </a:rPr>
              <a:t>Online-solo keeps </a:t>
            </a:r>
            <a:r>
              <a:rPr lang="en-US" sz="1400" dirty="0">
                <a:solidFill>
                  <a:schemeClr val="tx1">
                    <a:lumMod val="100000"/>
                  </a:schemeClr>
                </a:solidFill>
              </a:rPr>
              <a:t>growing with older </a:t>
            </a:r>
            <a:r>
              <a:rPr lang="en-US" sz="1400" dirty="0" smtClean="0">
                <a:solidFill>
                  <a:schemeClr val="tx1">
                    <a:lumMod val="100000"/>
                  </a:schemeClr>
                </a:solidFill>
              </a:rPr>
              <a:t>consumers. Store-solo shows </a:t>
            </a:r>
            <a:r>
              <a:rPr lang="en-US" sz="1400" dirty="0">
                <a:solidFill>
                  <a:schemeClr val="tx1">
                    <a:lumMod val="100000"/>
                  </a:schemeClr>
                </a:solidFill>
              </a:rPr>
              <a:t>signs of recovery</a:t>
            </a:r>
          </a:p>
          <a:p>
            <a:pPr fontAlgn="base">
              <a:spcBef>
                <a:spcPts val="800"/>
              </a:spcBef>
              <a:buClr>
                <a:srgbClr val="000000"/>
              </a:buClr>
              <a:buSzPct val="100000"/>
              <a:buNone/>
            </a:pPr>
            <a:r>
              <a:rPr lang="en-US" sz="1400" b="1" dirty="0" smtClean="0">
                <a:solidFill>
                  <a:srgbClr val="29BA74"/>
                </a:solidFill>
              </a:rPr>
              <a:t>9. Online ecosystem: </a:t>
            </a:r>
            <a:r>
              <a:rPr lang="en-US" sz="1400" dirty="0">
                <a:solidFill>
                  <a:srgbClr val="575757"/>
                </a:solidFill>
              </a:rPr>
              <a:t>evolving with regional differences (brand.com vs multi-brand vs generalist marketplaces shares) </a:t>
            </a:r>
            <a:endParaRPr lang="en-US" sz="1400" dirty="0" smtClean="0">
              <a:solidFill>
                <a:srgbClr val="575757"/>
              </a:solidFill>
            </a:endParaRPr>
          </a:p>
          <a:p>
            <a:pPr fontAlgn="base">
              <a:spcBef>
                <a:spcPts val="800"/>
              </a:spcBef>
              <a:buClr>
                <a:srgbClr val="000000"/>
              </a:buClr>
              <a:buSzPct val="100000"/>
              <a:buNone/>
            </a:pPr>
            <a:r>
              <a:rPr lang="en-US" sz="1400" b="1" dirty="0" smtClean="0">
                <a:solidFill>
                  <a:srgbClr val="29BA74"/>
                </a:solidFill>
              </a:rPr>
              <a:t>10. </a:t>
            </a:r>
            <a:r>
              <a:rPr lang="en-US" sz="1400" b="1" dirty="0">
                <a:solidFill>
                  <a:srgbClr val="29BA74"/>
                </a:solidFill>
              </a:rPr>
              <a:t>Mono-brand </a:t>
            </a:r>
            <a:r>
              <a:rPr lang="en-US" sz="1400" b="1" dirty="0" smtClean="0">
                <a:solidFill>
                  <a:srgbClr val="29BA74"/>
                </a:solidFill>
              </a:rPr>
              <a:t>stores:</a:t>
            </a:r>
            <a:r>
              <a:rPr lang="en-US" sz="1400" b="1" dirty="0" smtClean="0">
                <a:solidFill>
                  <a:schemeClr val="tx1">
                    <a:lumMod val="100000"/>
                  </a:schemeClr>
                </a:solidFill>
              </a:rPr>
              <a:t> </a:t>
            </a:r>
            <a:r>
              <a:rPr lang="en-US" sz="1400" dirty="0" smtClean="0">
                <a:solidFill>
                  <a:schemeClr val="tx1">
                    <a:lumMod val="100000"/>
                  </a:schemeClr>
                </a:solidFill>
              </a:rPr>
              <a:t>stabilizing </a:t>
            </a:r>
            <a:r>
              <a:rPr lang="en-US" sz="1400" dirty="0">
                <a:solidFill>
                  <a:schemeClr val="tx1">
                    <a:lumMod val="100000"/>
                  </a:schemeClr>
                </a:solidFill>
              </a:rPr>
              <a:t>due to luxury brands' efforts –"Special </a:t>
            </a:r>
            <a:r>
              <a:rPr lang="en-US" sz="1400" dirty="0" smtClean="0">
                <a:solidFill>
                  <a:schemeClr val="tx1">
                    <a:lumMod val="100000"/>
                  </a:schemeClr>
                </a:solidFill>
              </a:rPr>
              <a:t>product" offer, in-store </a:t>
            </a:r>
            <a:r>
              <a:rPr lang="en-US" sz="1400" dirty="0">
                <a:solidFill>
                  <a:schemeClr val="tx1">
                    <a:lumMod val="100000"/>
                  </a:schemeClr>
                </a:solidFill>
              </a:rPr>
              <a:t>experience improvement</a:t>
            </a:r>
          </a:p>
        </p:txBody>
      </p:sp>
      <p:sp>
        <p:nvSpPr>
          <p:cNvPr id="24" name="ColumnHeader"/>
          <p:cNvSpPr>
            <a:spLocks noChangeArrowheads="1"/>
          </p:cNvSpPr>
          <p:nvPr/>
        </p:nvSpPr>
        <p:spPr bwMode="gray">
          <a:xfrm>
            <a:off x="-551019" y="4275829"/>
            <a:ext cx="3217616" cy="181081"/>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29BA74">
                    <a:lumMod val="100000"/>
                  </a:srgbClr>
                </a:solidFill>
                <a:latin typeface="Trebuchet MS" panose="020B0603020202020204" pitchFamily="34" charset="0"/>
                <a:cs typeface="Arial" pitchFamily="34" charset="0"/>
              </a:rPr>
              <a:t>Communication</a:t>
            </a:r>
            <a:br>
              <a:rPr lang="en-US" sz="1600" b="1" dirty="0" smtClean="0">
                <a:solidFill>
                  <a:srgbClr val="29BA74">
                    <a:lumMod val="100000"/>
                  </a:srgbClr>
                </a:solidFill>
                <a:latin typeface="Trebuchet MS" panose="020B0603020202020204" pitchFamily="34" charset="0"/>
                <a:cs typeface="Arial" pitchFamily="34" charset="0"/>
              </a:rPr>
            </a:br>
            <a:r>
              <a:rPr lang="en-US" sz="1600" b="1" dirty="0" smtClean="0">
                <a:solidFill>
                  <a:srgbClr val="29BA74">
                    <a:lumMod val="100000"/>
                  </a:srgbClr>
                </a:solidFill>
                <a:latin typeface="Trebuchet MS" panose="020B0603020202020204" pitchFamily="34" charset="0"/>
                <a:cs typeface="Arial" pitchFamily="34" charset="0"/>
              </a:rPr>
              <a:t>&amp; Media</a:t>
            </a:r>
            <a:endParaRPr lang="en-US" sz="1600" b="1" dirty="0">
              <a:solidFill>
                <a:srgbClr val="29BA74">
                  <a:lumMod val="100000"/>
                </a:srgbClr>
              </a:solidFill>
              <a:latin typeface="Trebuchet MS" panose="020B0603020202020204" pitchFamily="34" charset="0"/>
              <a:cs typeface="Arial" pitchFamily="34" charset="0"/>
            </a:endParaRPr>
          </a:p>
        </p:txBody>
      </p:sp>
      <p:sp>
        <p:nvSpPr>
          <p:cNvPr id="108" name="Pentagon 107"/>
          <p:cNvSpPr/>
          <p:nvPr/>
        </p:nvSpPr>
        <p:spPr>
          <a:xfrm>
            <a:off x="2052364" y="3699202"/>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109" name="Pentagon 108"/>
          <p:cNvSpPr/>
          <p:nvPr/>
        </p:nvSpPr>
        <p:spPr>
          <a:xfrm>
            <a:off x="2052364" y="4025675"/>
            <a:ext cx="9900000" cy="239283"/>
          </a:xfrm>
          <a:prstGeom prst="homePlate">
            <a:avLst/>
          </a:prstGeom>
          <a:solidFill>
            <a:schemeClr val="accent5">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it-IT" sz="1200" dirty="0" err="1" smtClean="0">
              <a:solidFill>
                <a:srgbClr val="FFFFFF"/>
              </a:solidFill>
            </a:endParaRPr>
          </a:p>
        </p:txBody>
      </p:sp>
      <p:sp>
        <p:nvSpPr>
          <p:cNvPr id="41" name="ColumnHeader"/>
          <p:cNvSpPr>
            <a:spLocks noChangeArrowheads="1"/>
          </p:cNvSpPr>
          <p:nvPr/>
        </p:nvSpPr>
        <p:spPr bwMode="gray">
          <a:xfrm>
            <a:off x="2097237" y="3555267"/>
            <a:ext cx="9495126" cy="858262"/>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ctr" anchorCtr="0">
            <a:noAutofit/>
          </a:bodyPr>
          <a:lstStyle/>
          <a:p>
            <a:pPr fontAlgn="base">
              <a:spcBef>
                <a:spcPts val="800"/>
              </a:spcBef>
              <a:buClr>
                <a:srgbClr val="000000"/>
              </a:buClr>
              <a:buSzPct val="100000"/>
              <a:buNone/>
            </a:pPr>
            <a:r>
              <a:rPr lang="en-US" sz="1400" b="1" dirty="0">
                <a:solidFill>
                  <a:schemeClr val="tx2">
                    <a:lumMod val="100000"/>
                  </a:schemeClr>
                </a:solidFill>
              </a:rPr>
              <a:t>6</a:t>
            </a:r>
            <a:r>
              <a:rPr lang="en-US" sz="1400" b="1" dirty="0" smtClean="0">
                <a:solidFill>
                  <a:schemeClr val="tx2">
                    <a:lumMod val="100000"/>
                  </a:schemeClr>
                </a:solidFill>
              </a:rPr>
              <a:t>. Social media:</a:t>
            </a:r>
            <a:r>
              <a:rPr lang="en-US" sz="1400" dirty="0" smtClean="0">
                <a:solidFill>
                  <a:schemeClr val="tx2">
                    <a:lumMod val="100000"/>
                  </a:schemeClr>
                </a:solidFill>
              </a:rPr>
              <a:t> </a:t>
            </a:r>
            <a:r>
              <a:rPr lang="en-US" sz="1400" dirty="0" smtClean="0">
                <a:solidFill>
                  <a:srgbClr val="575757"/>
                </a:solidFill>
              </a:rPr>
              <a:t>social media keep booming - from 9</a:t>
            </a:r>
            <a:r>
              <a:rPr lang="en-US" sz="1400" baseline="30000" dirty="0" smtClean="0">
                <a:solidFill>
                  <a:srgbClr val="575757"/>
                </a:solidFill>
              </a:rPr>
              <a:t>th</a:t>
            </a:r>
            <a:r>
              <a:rPr lang="en-US" sz="1400" dirty="0" smtClean="0">
                <a:solidFill>
                  <a:srgbClr val="575757"/>
                </a:solidFill>
              </a:rPr>
              <a:t> in 2013 to 1</a:t>
            </a:r>
            <a:r>
              <a:rPr lang="en-US" sz="1400" baseline="30000" dirty="0" smtClean="0">
                <a:solidFill>
                  <a:srgbClr val="575757"/>
                </a:solidFill>
              </a:rPr>
              <a:t>st</a:t>
            </a:r>
            <a:r>
              <a:rPr lang="en-US" sz="1400" dirty="0" smtClean="0">
                <a:solidFill>
                  <a:srgbClr val="575757"/>
                </a:solidFill>
              </a:rPr>
              <a:t> lever in 2017 on True-Luxury consumers </a:t>
            </a:r>
          </a:p>
          <a:p>
            <a:pPr fontAlgn="base">
              <a:spcBef>
                <a:spcPts val="800"/>
              </a:spcBef>
              <a:buClr>
                <a:srgbClr val="000000"/>
              </a:buClr>
              <a:buSzPct val="100000"/>
              <a:buNone/>
            </a:pPr>
            <a:r>
              <a:rPr lang="en-US" sz="1400" b="1" dirty="0" smtClean="0">
                <a:solidFill>
                  <a:schemeClr val="tx2">
                    <a:lumMod val="100000"/>
                  </a:schemeClr>
                </a:solidFill>
              </a:rPr>
              <a:t>7. Influencers: </a:t>
            </a:r>
            <a:r>
              <a:rPr lang="en-US" sz="1400" dirty="0">
                <a:solidFill>
                  <a:srgbClr val="575757"/>
                </a:solidFill>
              </a:rPr>
              <a:t>within social media, influencer power booming because of perceived authenticity</a:t>
            </a:r>
          </a:p>
        </p:txBody>
      </p:sp>
      <p:cxnSp>
        <p:nvCxnSpPr>
          <p:cNvPr id="44" name="Straight Connector 43"/>
          <p:cNvCxnSpPr/>
          <p:nvPr/>
        </p:nvCxnSpPr>
        <p:spPr>
          <a:xfrm flipV="1">
            <a:off x="1950290" y="3489034"/>
            <a:ext cx="0" cy="985565"/>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8" name="ColumnHeader"/>
          <p:cNvSpPr>
            <a:spLocks noChangeArrowheads="1"/>
          </p:cNvSpPr>
          <p:nvPr/>
        </p:nvSpPr>
        <p:spPr bwMode="gray">
          <a:xfrm>
            <a:off x="150579" y="4255892"/>
            <a:ext cx="1694610" cy="362707"/>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400" i="1" dirty="0" smtClean="0">
                <a:solidFill>
                  <a:srgbClr val="03522D"/>
                </a:solidFill>
                <a:latin typeface="Trebuchet MS" panose="020B0603020202020204" pitchFamily="34" charset="0"/>
                <a:cs typeface="Arial" pitchFamily="34" charset="0"/>
              </a:rPr>
              <a:t>"How to reach them"</a:t>
            </a:r>
            <a:endParaRPr lang="en-US" sz="1400" i="1" dirty="0">
              <a:solidFill>
                <a:srgbClr val="03522D"/>
              </a:solidFill>
              <a:latin typeface="Trebuchet MS" panose="020B0603020202020204" pitchFamily="34" charset="0"/>
              <a:cs typeface="Arial" pitchFamily="34" charset="0"/>
            </a:endParaRPr>
          </a:p>
        </p:txBody>
      </p:sp>
      <p:grpSp>
        <p:nvGrpSpPr>
          <p:cNvPr id="94" name="Group 93"/>
          <p:cNvGrpSpPr/>
          <p:nvPr/>
        </p:nvGrpSpPr>
        <p:grpSpPr>
          <a:xfrm>
            <a:off x="718503" y="3345035"/>
            <a:ext cx="612000" cy="576000"/>
            <a:chOff x="721127" y="5276112"/>
            <a:chExt cx="612000" cy="576000"/>
          </a:xfrm>
        </p:grpSpPr>
        <p:sp>
          <p:nvSpPr>
            <p:cNvPr id="59" name="Oval 58"/>
            <p:cNvSpPr/>
            <p:nvPr/>
          </p:nvSpPr>
          <p:spPr bwMode="gray">
            <a:xfrm>
              <a:off x="721127" y="5276112"/>
              <a:ext cx="612000" cy="576000"/>
            </a:xfrm>
            <a:prstGeom prst="ellipse">
              <a:avLst/>
            </a:prstGeom>
            <a:solidFill>
              <a:schemeClr val="bg1"/>
            </a:solidFill>
            <a:ln w="19050">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kern="0" dirty="0">
                <a:solidFill>
                  <a:schemeClr val="bg1">
                    <a:lumMod val="50000"/>
                  </a:schemeClr>
                </a:solidFill>
              </a:endParaRPr>
            </a:p>
          </p:txBody>
        </p:sp>
        <p:sp>
          <p:nvSpPr>
            <p:cNvPr id="61" name="AutoShape 8"/>
            <p:cNvSpPr>
              <a:spLocks noChangeAspect="1" noChangeArrowheads="1" noTextEdit="1"/>
            </p:cNvSpPr>
            <p:nvPr/>
          </p:nvSpPr>
          <p:spPr bwMode="auto">
            <a:xfrm>
              <a:off x="810434" y="5360675"/>
              <a:ext cx="431904" cy="40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62" name="Freeform 10"/>
            <p:cNvSpPr>
              <a:spLocks/>
            </p:cNvSpPr>
            <p:nvPr/>
          </p:nvSpPr>
          <p:spPr bwMode="auto">
            <a:xfrm>
              <a:off x="978352" y="5579463"/>
              <a:ext cx="96068" cy="148339"/>
            </a:xfrm>
            <a:custGeom>
              <a:avLst/>
              <a:gdLst>
                <a:gd name="T0" fmla="*/ 409 w 512"/>
                <a:gd name="T1" fmla="*/ 0 h 840"/>
                <a:gd name="T2" fmla="*/ 306 w 512"/>
                <a:gd name="T3" fmla="*/ 140 h 840"/>
                <a:gd name="T4" fmla="*/ 253 w 512"/>
                <a:gd name="T5" fmla="*/ 166 h 840"/>
                <a:gd name="T6" fmla="*/ 253 w 512"/>
                <a:gd name="T7" fmla="*/ 166 h 840"/>
                <a:gd name="T8" fmla="*/ 201 w 512"/>
                <a:gd name="T9" fmla="*/ 139 h 840"/>
                <a:gd name="T10" fmla="*/ 101 w 512"/>
                <a:gd name="T11" fmla="*/ 0 h 840"/>
                <a:gd name="T12" fmla="*/ 0 w 512"/>
                <a:gd name="T13" fmla="*/ 34 h 840"/>
                <a:gd name="T14" fmla="*/ 0 w 512"/>
                <a:gd name="T15" fmla="*/ 828 h 840"/>
                <a:gd name="T16" fmla="*/ 15 w 512"/>
                <a:gd name="T17" fmla="*/ 835 h 840"/>
                <a:gd name="T18" fmla="*/ 256 w 512"/>
                <a:gd name="T19" fmla="*/ 641 h 840"/>
                <a:gd name="T20" fmla="*/ 497 w 512"/>
                <a:gd name="T21" fmla="*/ 835 h 840"/>
                <a:gd name="T22" fmla="*/ 512 w 512"/>
                <a:gd name="T23" fmla="*/ 828 h 840"/>
                <a:gd name="T24" fmla="*/ 512 w 512"/>
                <a:gd name="T25" fmla="*/ 34 h 840"/>
                <a:gd name="T26" fmla="*/ 409 w 512"/>
                <a:gd name="T2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2" h="840">
                  <a:moveTo>
                    <a:pt x="409" y="0"/>
                  </a:moveTo>
                  <a:cubicBezTo>
                    <a:pt x="306" y="140"/>
                    <a:pt x="306" y="140"/>
                    <a:pt x="306" y="140"/>
                  </a:cubicBezTo>
                  <a:cubicBezTo>
                    <a:pt x="293" y="156"/>
                    <a:pt x="274" y="166"/>
                    <a:pt x="253" y="166"/>
                  </a:cubicBezTo>
                  <a:cubicBezTo>
                    <a:pt x="253" y="166"/>
                    <a:pt x="253" y="166"/>
                    <a:pt x="253" y="166"/>
                  </a:cubicBezTo>
                  <a:cubicBezTo>
                    <a:pt x="232" y="166"/>
                    <a:pt x="213" y="156"/>
                    <a:pt x="201" y="139"/>
                  </a:cubicBezTo>
                  <a:cubicBezTo>
                    <a:pt x="101" y="0"/>
                    <a:pt x="101" y="0"/>
                    <a:pt x="101" y="0"/>
                  </a:cubicBezTo>
                  <a:cubicBezTo>
                    <a:pt x="0" y="34"/>
                    <a:pt x="0" y="34"/>
                    <a:pt x="0" y="34"/>
                  </a:cubicBezTo>
                  <a:cubicBezTo>
                    <a:pt x="0" y="828"/>
                    <a:pt x="0" y="828"/>
                    <a:pt x="0" y="828"/>
                  </a:cubicBezTo>
                  <a:cubicBezTo>
                    <a:pt x="0" y="836"/>
                    <a:pt x="9" y="840"/>
                    <a:pt x="15" y="835"/>
                  </a:cubicBezTo>
                  <a:cubicBezTo>
                    <a:pt x="256" y="641"/>
                    <a:pt x="256" y="641"/>
                    <a:pt x="256" y="641"/>
                  </a:cubicBezTo>
                  <a:cubicBezTo>
                    <a:pt x="497" y="835"/>
                    <a:pt x="497" y="835"/>
                    <a:pt x="497" y="835"/>
                  </a:cubicBezTo>
                  <a:cubicBezTo>
                    <a:pt x="503" y="840"/>
                    <a:pt x="512" y="836"/>
                    <a:pt x="512" y="828"/>
                  </a:cubicBezTo>
                  <a:cubicBezTo>
                    <a:pt x="512" y="34"/>
                    <a:pt x="512" y="34"/>
                    <a:pt x="512" y="34"/>
                  </a:cubicBezTo>
                  <a:lnTo>
                    <a:pt x="4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63" name="Freeform 11"/>
            <p:cNvSpPr>
              <a:spLocks noEditPoints="1"/>
            </p:cNvSpPr>
            <p:nvPr/>
          </p:nvSpPr>
          <p:spPr bwMode="auto">
            <a:xfrm>
              <a:off x="940526" y="5421800"/>
              <a:ext cx="171721" cy="157663"/>
            </a:xfrm>
            <a:custGeom>
              <a:avLst/>
              <a:gdLst>
                <a:gd name="T0" fmla="*/ 350 w 916"/>
                <a:gd name="T1" fmla="*/ 751 h 893"/>
                <a:gd name="T2" fmla="*/ 184 w 916"/>
                <a:gd name="T3" fmla="*/ 808 h 893"/>
                <a:gd name="T4" fmla="*/ 172 w 916"/>
                <a:gd name="T5" fmla="*/ 799 h 893"/>
                <a:gd name="T6" fmla="*/ 176 w 916"/>
                <a:gd name="T7" fmla="*/ 643 h 893"/>
                <a:gd name="T8" fmla="*/ 169 w 916"/>
                <a:gd name="T9" fmla="*/ 634 h 893"/>
                <a:gd name="T10" fmla="*/ 9 w 916"/>
                <a:gd name="T11" fmla="*/ 590 h 893"/>
                <a:gd name="T12" fmla="*/ 4 w 916"/>
                <a:gd name="T13" fmla="*/ 575 h 893"/>
                <a:gd name="T14" fmla="*/ 107 w 916"/>
                <a:gd name="T15" fmla="*/ 454 h 893"/>
                <a:gd name="T16" fmla="*/ 107 w 916"/>
                <a:gd name="T17" fmla="*/ 442 h 893"/>
                <a:gd name="T18" fmla="*/ 4 w 916"/>
                <a:gd name="T19" fmla="*/ 317 h 893"/>
                <a:gd name="T20" fmla="*/ 9 w 916"/>
                <a:gd name="T21" fmla="*/ 303 h 893"/>
                <a:gd name="T22" fmla="*/ 169 w 916"/>
                <a:gd name="T23" fmla="*/ 261 h 893"/>
                <a:gd name="T24" fmla="*/ 176 w 916"/>
                <a:gd name="T25" fmla="*/ 252 h 893"/>
                <a:gd name="T26" fmla="*/ 172 w 916"/>
                <a:gd name="T27" fmla="*/ 95 h 893"/>
                <a:gd name="T28" fmla="*/ 184 w 916"/>
                <a:gd name="T29" fmla="*/ 86 h 893"/>
                <a:gd name="T30" fmla="*/ 344 w 916"/>
                <a:gd name="T31" fmla="*/ 140 h 893"/>
                <a:gd name="T32" fmla="*/ 354 w 916"/>
                <a:gd name="T33" fmla="*/ 137 h 893"/>
                <a:gd name="T34" fmla="*/ 449 w 916"/>
                <a:gd name="T35" fmla="*/ 6 h 893"/>
                <a:gd name="T36" fmla="*/ 463 w 916"/>
                <a:gd name="T37" fmla="*/ 5 h 893"/>
                <a:gd name="T38" fmla="*/ 560 w 916"/>
                <a:gd name="T39" fmla="*/ 137 h 893"/>
                <a:gd name="T40" fmla="*/ 571 w 916"/>
                <a:gd name="T41" fmla="*/ 140 h 893"/>
                <a:gd name="T42" fmla="*/ 731 w 916"/>
                <a:gd name="T43" fmla="*/ 86 h 893"/>
                <a:gd name="T44" fmla="*/ 744 w 916"/>
                <a:gd name="T45" fmla="*/ 95 h 893"/>
                <a:gd name="T46" fmla="*/ 738 w 916"/>
                <a:gd name="T47" fmla="*/ 252 h 893"/>
                <a:gd name="T48" fmla="*/ 744 w 916"/>
                <a:gd name="T49" fmla="*/ 261 h 893"/>
                <a:gd name="T50" fmla="*/ 907 w 916"/>
                <a:gd name="T51" fmla="*/ 303 h 893"/>
                <a:gd name="T52" fmla="*/ 912 w 916"/>
                <a:gd name="T53" fmla="*/ 317 h 893"/>
                <a:gd name="T54" fmla="*/ 808 w 916"/>
                <a:gd name="T55" fmla="*/ 442 h 893"/>
                <a:gd name="T56" fmla="*/ 808 w 916"/>
                <a:gd name="T57" fmla="*/ 454 h 893"/>
                <a:gd name="T58" fmla="*/ 912 w 916"/>
                <a:gd name="T59" fmla="*/ 575 h 893"/>
                <a:gd name="T60" fmla="*/ 907 w 916"/>
                <a:gd name="T61" fmla="*/ 590 h 893"/>
                <a:gd name="T62" fmla="*/ 744 w 916"/>
                <a:gd name="T63" fmla="*/ 634 h 893"/>
                <a:gd name="T64" fmla="*/ 738 w 916"/>
                <a:gd name="T65" fmla="*/ 643 h 893"/>
                <a:gd name="T66" fmla="*/ 744 w 916"/>
                <a:gd name="T67" fmla="*/ 799 h 893"/>
                <a:gd name="T68" fmla="*/ 731 w 916"/>
                <a:gd name="T69" fmla="*/ 808 h 893"/>
                <a:gd name="T70" fmla="*/ 571 w 916"/>
                <a:gd name="T71" fmla="*/ 754 h 893"/>
                <a:gd name="T72" fmla="*/ 560 w 916"/>
                <a:gd name="T73" fmla="*/ 757 h 893"/>
                <a:gd name="T74" fmla="*/ 463 w 916"/>
                <a:gd name="T75" fmla="*/ 888 h 893"/>
                <a:gd name="T76" fmla="*/ 449 w 916"/>
                <a:gd name="T77" fmla="*/ 888 h 893"/>
                <a:gd name="T78" fmla="*/ 350 w 916"/>
                <a:gd name="T79" fmla="*/ 751 h 893"/>
                <a:gd name="T80" fmla="*/ 350 w 916"/>
                <a:gd name="T81" fmla="*/ 751 h 893"/>
                <a:gd name="T82" fmla="*/ 458 w 916"/>
                <a:gd name="T83" fmla="*/ 230 h 893"/>
                <a:gd name="T84" fmla="*/ 242 w 916"/>
                <a:gd name="T85" fmla="*/ 446 h 893"/>
                <a:gd name="T86" fmla="*/ 458 w 916"/>
                <a:gd name="T87" fmla="*/ 663 h 893"/>
                <a:gd name="T88" fmla="*/ 674 w 916"/>
                <a:gd name="T89" fmla="*/ 446 h 893"/>
                <a:gd name="T90" fmla="*/ 458 w 916"/>
                <a:gd name="T91" fmla="*/ 23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6" h="893">
                  <a:moveTo>
                    <a:pt x="350" y="751"/>
                  </a:moveTo>
                  <a:cubicBezTo>
                    <a:pt x="184" y="808"/>
                    <a:pt x="184" y="808"/>
                    <a:pt x="184" y="808"/>
                  </a:cubicBezTo>
                  <a:cubicBezTo>
                    <a:pt x="178" y="810"/>
                    <a:pt x="171" y="805"/>
                    <a:pt x="172" y="799"/>
                  </a:cubicBezTo>
                  <a:cubicBezTo>
                    <a:pt x="176" y="643"/>
                    <a:pt x="176" y="643"/>
                    <a:pt x="176" y="643"/>
                  </a:cubicBezTo>
                  <a:cubicBezTo>
                    <a:pt x="176" y="639"/>
                    <a:pt x="174" y="635"/>
                    <a:pt x="169" y="634"/>
                  </a:cubicBezTo>
                  <a:cubicBezTo>
                    <a:pt x="9" y="590"/>
                    <a:pt x="9" y="590"/>
                    <a:pt x="9" y="590"/>
                  </a:cubicBezTo>
                  <a:cubicBezTo>
                    <a:pt x="2" y="588"/>
                    <a:pt x="0" y="580"/>
                    <a:pt x="4" y="575"/>
                  </a:cubicBezTo>
                  <a:cubicBezTo>
                    <a:pt x="107" y="454"/>
                    <a:pt x="107" y="454"/>
                    <a:pt x="107" y="454"/>
                  </a:cubicBezTo>
                  <a:cubicBezTo>
                    <a:pt x="110" y="451"/>
                    <a:pt x="110" y="446"/>
                    <a:pt x="107" y="442"/>
                  </a:cubicBezTo>
                  <a:cubicBezTo>
                    <a:pt x="4" y="317"/>
                    <a:pt x="4" y="317"/>
                    <a:pt x="4" y="317"/>
                  </a:cubicBezTo>
                  <a:cubicBezTo>
                    <a:pt x="0" y="312"/>
                    <a:pt x="2" y="304"/>
                    <a:pt x="9" y="303"/>
                  </a:cubicBezTo>
                  <a:cubicBezTo>
                    <a:pt x="169" y="261"/>
                    <a:pt x="169" y="261"/>
                    <a:pt x="169" y="261"/>
                  </a:cubicBezTo>
                  <a:cubicBezTo>
                    <a:pt x="173" y="260"/>
                    <a:pt x="176" y="256"/>
                    <a:pt x="176" y="252"/>
                  </a:cubicBezTo>
                  <a:cubicBezTo>
                    <a:pt x="172" y="95"/>
                    <a:pt x="172" y="95"/>
                    <a:pt x="172" y="95"/>
                  </a:cubicBezTo>
                  <a:cubicBezTo>
                    <a:pt x="171" y="88"/>
                    <a:pt x="178" y="84"/>
                    <a:pt x="184" y="86"/>
                  </a:cubicBezTo>
                  <a:cubicBezTo>
                    <a:pt x="344" y="140"/>
                    <a:pt x="344" y="140"/>
                    <a:pt x="344" y="140"/>
                  </a:cubicBezTo>
                  <a:cubicBezTo>
                    <a:pt x="348" y="141"/>
                    <a:pt x="352" y="140"/>
                    <a:pt x="354" y="137"/>
                  </a:cubicBezTo>
                  <a:cubicBezTo>
                    <a:pt x="449" y="6"/>
                    <a:pt x="449" y="6"/>
                    <a:pt x="449" y="6"/>
                  </a:cubicBezTo>
                  <a:cubicBezTo>
                    <a:pt x="452" y="1"/>
                    <a:pt x="460" y="0"/>
                    <a:pt x="463" y="5"/>
                  </a:cubicBezTo>
                  <a:cubicBezTo>
                    <a:pt x="560" y="137"/>
                    <a:pt x="560" y="137"/>
                    <a:pt x="560" y="137"/>
                  </a:cubicBezTo>
                  <a:cubicBezTo>
                    <a:pt x="563" y="140"/>
                    <a:pt x="567" y="141"/>
                    <a:pt x="571" y="140"/>
                  </a:cubicBezTo>
                  <a:cubicBezTo>
                    <a:pt x="731" y="86"/>
                    <a:pt x="731" y="86"/>
                    <a:pt x="731" y="86"/>
                  </a:cubicBezTo>
                  <a:cubicBezTo>
                    <a:pt x="738" y="84"/>
                    <a:pt x="744" y="89"/>
                    <a:pt x="744" y="95"/>
                  </a:cubicBezTo>
                  <a:cubicBezTo>
                    <a:pt x="738" y="252"/>
                    <a:pt x="738" y="252"/>
                    <a:pt x="738" y="252"/>
                  </a:cubicBezTo>
                  <a:cubicBezTo>
                    <a:pt x="737" y="256"/>
                    <a:pt x="740" y="260"/>
                    <a:pt x="744" y="261"/>
                  </a:cubicBezTo>
                  <a:cubicBezTo>
                    <a:pt x="907" y="303"/>
                    <a:pt x="907" y="303"/>
                    <a:pt x="907" y="303"/>
                  </a:cubicBezTo>
                  <a:cubicBezTo>
                    <a:pt x="914" y="304"/>
                    <a:pt x="916" y="312"/>
                    <a:pt x="912" y="317"/>
                  </a:cubicBezTo>
                  <a:cubicBezTo>
                    <a:pt x="808" y="442"/>
                    <a:pt x="808" y="442"/>
                    <a:pt x="808" y="442"/>
                  </a:cubicBezTo>
                  <a:cubicBezTo>
                    <a:pt x="805" y="446"/>
                    <a:pt x="805" y="451"/>
                    <a:pt x="808" y="454"/>
                  </a:cubicBezTo>
                  <a:cubicBezTo>
                    <a:pt x="912" y="575"/>
                    <a:pt x="912" y="575"/>
                    <a:pt x="912" y="575"/>
                  </a:cubicBezTo>
                  <a:cubicBezTo>
                    <a:pt x="916" y="580"/>
                    <a:pt x="914" y="588"/>
                    <a:pt x="907" y="590"/>
                  </a:cubicBezTo>
                  <a:cubicBezTo>
                    <a:pt x="744" y="634"/>
                    <a:pt x="744" y="634"/>
                    <a:pt x="744" y="634"/>
                  </a:cubicBezTo>
                  <a:cubicBezTo>
                    <a:pt x="740" y="635"/>
                    <a:pt x="737" y="639"/>
                    <a:pt x="738" y="643"/>
                  </a:cubicBezTo>
                  <a:cubicBezTo>
                    <a:pt x="744" y="799"/>
                    <a:pt x="744" y="799"/>
                    <a:pt x="744" y="799"/>
                  </a:cubicBezTo>
                  <a:cubicBezTo>
                    <a:pt x="744" y="805"/>
                    <a:pt x="738" y="810"/>
                    <a:pt x="731" y="808"/>
                  </a:cubicBezTo>
                  <a:cubicBezTo>
                    <a:pt x="571" y="754"/>
                    <a:pt x="571" y="754"/>
                    <a:pt x="571" y="754"/>
                  </a:cubicBezTo>
                  <a:cubicBezTo>
                    <a:pt x="567" y="752"/>
                    <a:pt x="563" y="754"/>
                    <a:pt x="560" y="757"/>
                  </a:cubicBezTo>
                  <a:cubicBezTo>
                    <a:pt x="463" y="888"/>
                    <a:pt x="463" y="888"/>
                    <a:pt x="463" y="888"/>
                  </a:cubicBezTo>
                  <a:cubicBezTo>
                    <a:pt x="460" y="893"/>
                    <a:pt x="452" y="893"/>
                    <a:pt x="449" y="888"/>
                  </a:cubicBezTo>
                  <a:cubicBezTo>
                    <a:pt x="350" y="751"/>
                    <a:pt x="350" y="751"/>
                    <a:pt x="350" y="751"/>
                  </a:cubicBezTo>
                  <a:cubicBezTo>
                    <a:pt x="350" y="751"/>
                    <a:pt x="350" y="751"/>
                    <a:pt x="350" y="751"/>
                  </a:cubicBezTo>
                  <a:close/>
                  <a:moveTo>
                    <a:pt x="458" y="230"/>
                  </a:moveTo>
                  <a:cubicBezTo>
                    <a:pt x="340" y="230"/>
                    <a:pt x="242" y="327"/>
                    <a:pt x="242" y="446"/>
                  </a:cubicBezTo>
                  <a:cubicBezTo>
                    <a:pt x="242" y="567"/>
                    <a:pt x="340" y="663"/>
                    <a:pt x="458" y="663"/>
                  </a:cubicBezTo>
                  <a:cubicBezTo>
                    <a:pt x="576" y="663"/>
                    <a:pt x="674" y="567"/>
                    <a:pt x="674" y="446"/>
                  </a:cubicBezTo>
                  <a:cubicBezTo>
                    <a:pt x="674" y="327"/>
                    <a:pt x="576" y="230"/>
                    <a:pt x="458" y="23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sp>
          <p:nvSpPr>
            <p:cNvPr id="64" name="Freeform 12"/>
            <p:cNvSpPr>
              <a:spLocks noEditPoints="1"/>
            </p:cNvSpPr>
            <p:nvPr/>
          </p:nvSpPr>
          <p:spPr bwMode="auto">
            <a:xfrm>
              <a:off x="916208" y="5399479"/>
              <a:ext cx="220355" cy="202400"/>
            </a:xfrm>
            <a:custGeom>
              <a:avLst/>
              <a:gdLst>
                <a:gd name="T0" fmla="*/ 585 w 1176"/>
                <a:gd name="T1" fmla="*/ 1146 h 1146"/>
                <a:gd name="T2" fmla="*/ 448 w 1176"/>
                <a:gd name="T3" fmla="*/ 971 h 1146"/>
                <a:gd name="T4" fmla="*/ 225 w 1176"/>
                <a:gd name="T5" fmla="*/ 1036 h 1146"/>
                <a:gd name="T6" fmla="*/ 222 w 1176"/>
                <a:gd name="T7" fmla="*/ 820 h 1146"/>
                <a:gd name="T8" fmla="*/ 2 w 1176"/>
                <a:gd name="T9" fmla="*/ 749 h 1146"/>
                <a:gd name="T10" fmla="*/ 137 w 1176"/>
                <a:gd name="T11" fmla="*/ 574 h 1146"/>
                <a:gd name="T12" fmla="*/ 2 w 1176"/>
                <a:gd name="T13" fmla="*/ 395 h 1146"/>
                <a:gd name="T14" fmla="*/ 222 w 1176"/>
                <a:gd name="T15" fmla="*/ 327 h 1146"/>
                <a:gd name="T16" fmla="*/ 225 w 1176"/>
                <a:gd name="T17" fmla="*/ 110 h 1146"/>
                <a:gd name="T18" fmla="*/ 448 w 1176"/>
                <a:gd name="T19" fmla="*/ 175 h 1146"/>
                <a:gd name="T20" fmla="*/ 585 w 1176"/>
                <a:gd name="T21" fmla="*/ 0 h 1146"/>
                <a:gd name="T22" fmla="*/ 603 w 1176"/>
                <a:gd name="T23" fmla="*/ 9 h 1146"/>
                <a:gd name="T24" fmla="*/ 930 w 1176"/>
                <a:gd name="T25" fmla="*/ 106 h 1146"/>
                <a:gd name="T26" fmla="*/ 959 w 1176"/>
                <a:gd name="T27" fmla="*/ 128 h 1146"/>
                <a:gd name="T28" fmla="*/ 1159 w 1176"/>
                <a:gd name="T29" fmla="*/ 380 h 1146"/>
                <a:gd name="T30" fmla="*/ 1170 w 1176"/>
                <a:gd name="T31" fmla="*/ 416 h 1146"/>
                <a:gd name="T32" fmla="*/ 1170 w 1176"/>
                <a:gd name="T33" fmla="*/ 728 h 1146"/>
                <a:gd name="T34" fmla="*/ 1159 w 1176"/>
                <a:gd name="T35" fmla="*/ 763 h 1146"/>
                <a:gd name="T36" fmla="*/ 959 w 1176"/>
                <a:gd name="T37" fmla="*/ 1018 h 1146"/>
                <a:gd name="T38" fmla="*/ 930 w 1176"/>
                <a:gd name="T39" fmla="*/ 1039 h 1146"/>
                <a:gd name="T40" fmla="*/ 603 w 1176"/>
                <a:gd name="T41" fmla="*/ 1137 h 1146"/>
                <a:gd name="T42" fmla="*/ 456 w 1176"/>
                <a:gd name="T43" fmla="*/ 922 h 1146"/>
                <a:gd name="T44" fmla="*/ 586 w 1176"/>
                <a:gd name="T45" fmla="*/ 1086 h 1146"/>
                <a:gd name="T46" fmla="*/ 724 w 1176"/>
                <a:gd name="T47" fmla="*/ 924 h 1146"/>
                <a:gd name="T48" fmla="*/ 907 w 1176"/>
                <a:gd name="T49" fmla="*/ 805 h 1146"/>
                <a:gd name="T50" fmla="*/ 1114 w 1176"/>
                <a:gd name="T51" fmla="*/ 730 h 1146"/>
                <a:gd name="T52" fmla="*/ 992 w 1176"/>
                <a:gd name="T53" fmla="*/ 560 h 1146"/>
                <a:gd name="T54" fmla="*/ 923 w 1176"/>
                <a:gd name="T55" fmla="*/ 365 h 1146"/>
                <a:gd name="T56" fmla="*/ 914 w 1176"/>
                <a:gd name="T57" fmla="*/ 158 h 1146"/>
                <a:gd name="T58" fmla="*/ 700 w 1176"/>
                <a:gd name="T59" fmla="*/ 214 h 1146"/>
                <a:gd name="T60" fmla="*/ 474 w 1176"/>
                <a:gd name="T61" fmla="*/ 214 h 1146"/>
                <a:gd name="T62" fmla="*/ 261 w 1176"/>
                <a:gd name="T63" fmla="*/ 158 h 1146"/>
                <a:gd name="T64" fmla="*/ 250 w 1176"/>
                <a:gd name="T65" fmla="*/ 365 h 1146"/>
                <a:gd name="T66" fmla="*/ 182 w 1176"/>
                <a:gd name="T67" fmla="*/ 560 h 1146"/>
                <a:gd name="T68" fmla="*/ 62 w 1176"/>
                <a:gd name="T69" fmla="*/ 730 h 1146"/>
                <a:gd name="T70" fmla="*/ 266 w 1176"/>
                <a:gd name="T71" fmla="*/ 804 h 1146"/>
                <a:gd name="T72" fmla="*/ 449 w 1176"/>
                <a:gd name="T73" fmla="*/ 92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6" h="1146">
                  <a:moveTo>
                    <a:pt x="585" y="1146"/>
                  </a:moveTo>
                  <a:cubicBezTo>
                    <a:pt x="585" y="1146"/>
                    <a:pt x="585" y="1146"/>
                    <a:pt x="585" y="1146"/>
                  </a:cubicBezTo>
                  <a:cubicBezTo>
                    <a:pt x="578" y="1146"/>
                    <a:pt x="572" y="1142"/>
                    <a:pt x="568" y="1137"/>
                  </a:cubicBezTo>
                  <a:cubicBezTo>
                    <a:pt x="448" y="971"/>
                    <a:pt x="448" y="971"/>
                    <a:pt x="448" y="971"/>
                  </a:cubicBezTo>
                  <a:cubicBezTo>
                    <a:pt x="245" y="1039"/>
                    <a:pt x="245" y="1039"/>
                    <a:pt x="245" y="1039"/>
                  </a:cubicBezTo>
                  <a:cubicBezTo>
                    <a:pt x="238" y="1042"/>
                    <a:pt x="231" y="1040"/>
                    <a:pt x="225" y="1036"/>
                  </a:cubicBezTo>
                  <a:cubicBezTo>
                    <a:pt x="219" y="1032"/>
                    <a:pt x="216" y="1025"/>
                    <a:pt x="216" y="1018"/>
                  </a:cubicBezTo>
                  <a:cubicBezTo>
                    <a:pt x="222" y="820"/>
                    <a:pt x="222" y="820"/>
                    <a:pt x="222" y="820"/>
                  </a:cubicBezTo>
                  <a:cubicBezTo>
                    <a:pt x="17" y="763"/>
                    <a:pt x="17" y="763"/>
                    <a:pt x="17" y="763"/>
                  </a:cubicBezTo>
                  <a:cubicBezTo>
                    <a:pt x="10" y="761"/>
                    <a:pt x="4" y="756"/>
                    <a:pt x="2" y="749"/>
                  </a:cubicBezTo>
                  <a:cubicBezTo>
                    <a:pt x="0" y="742"/>
                    <a:pt x="1" y="734"/>
                    <a:pt x="6" y="728"/>
                  </a:cubicBezTo>
                  <a:cubicBezTo>
                    <a:pt x="137" y="574"/>
                    <a:pt x="137" y="574"/>
                    <a:pt x="137" y="574"/>
                  </a:cubicBezTo>
                  <a:cubicBezTo>
                    <a:pt x="6" y="415"/>
                    <a:pt x="6" y="415"/>
                    <a:pt x="6" y="415"/>
                  </a:cubicBezTo>
                  <a:cubicBezTo>
                    <a:pt x="1" y="410"/>
                    <a:pt x="0" y="402"/>
                    <a:pt x="2" y="395"/>
                  </a:cubicBezTo>
                  <a:cubicBezTo>
                    <a:pt x="4" y="387"/>
                    <a:pt x="10" y="382"/>
                    <a:pt x="17" y="380"/>
                  </a:cubicBezTo>
                  <a:cubicBezTo>
                    <a:pt x="222" y="327"/>
                    <a:pt x="222" y="327"/>
                    <a:pt x="222" y="327"/>
                  </a:cubicBezTo>
                  <a:cubicBezTo>
                    <a:pt x="216" y="128"/>
                    <a:pt x="216" y="128"/>
                    <a:pt x="216" y="128"/>
                  </a:cubicBezTo>
                  <a:cubicBezTo>
                    <a:pt x="216" y="121"/>
                    <a:pt x="219" y="114"/>
                    <a:pt x="225" y="110"/>
                  </a:cubicBezTo>
                  <a:cubicBezTo>
                    <a:pt x="231" y="105"/>
                    <a:pt x="238" y="104"/>
                    <a:pt x="245" y="106"/>
                  </a:cubicBezTo>
                  <a:cubicBezTo>
                    <a:pt x="448" y="175"/>
                    <a:pt x="448" y="175"/>
                    <a:pt x="448" y="175"/>
                  </a:cubicBezTo>
                  <a:cubicBezTo>
                    <a:pt x="568" y="9"/>
                    <a:pt x="568" y="9"/>
                    <a:pt x="568" y="9"/>
                  </a:cubicBezTo>
                  <a:cubicBezTo>
                    <a:pt x="572" y="3"/>
                    <a:pt x="578" y="0"/>
                    <a:pt x="585" y="0"/>
                  </a:cubicBezTo>
                  <a:cubicBezTo>
                    <a:pt x="585" y="0"/>
                    <a:pt x="585" y="0"/>
                    <a:pt x="585" y="0"/>
                  </a:cubicBezTo>
                  <a:cubicBezTo>
                    <a:pt x="592" y="0"/>
                    <a:pt x="599" y="3"/>
                    <a:pt x="603" y="9"/>
                  </a:cubicBezTo>
                  <a:cubicBezTo>
                    <a:pt x="726" y="175"/>
                    <a:pt x="726" y="175"/>
                    <a:pt x="726" y="175"/>
                  </a:cubicBezTo>
                  <a:cubicBezTo>
                    <a:pt x="930" y="106"/>
                    <a:pt x="930" y="106"/>
                    <a:pt x="930" y="106"/>
                  </a:cubicBezTo>
                  <a:cubicBezTo>
                    <a:pt x="937" y="104"/>
                    <a:pt x="944" y="105"/>
                    <a:pt x="950" y="110"/>
                  </a:cubicBezTo>
                  <a:cubicBezTo>
                    <a:pt x="956" y="114"/>
                    <a:pt x="959" y="121"/>
                    <a:pt x="959" y="128"/>
                  </a:cubicBezTo>
                  <a:cubicBezTo>
                    <a:pt x="951" y="327"/>
                    <a:pt x="951" y="327"/>
                    <a:pt x="951" y="327"/>
                  </a:cubicBezTo>
                  <a:cubicBezTo>
                    <a:pt x="1159" y="380"/>
                    <a:pt x="1159" y="380"/>
                    <a:pt x="1159" y="380"/>
                  </a:cubicBezTo>
                  <a:cubicBezTo>
                    <a:pt x="1166" y="382"/>
                    <a:pt x="1172" y="387"/>
                    <a:pt x="1174" y="395"/>
                  </a:cubicBezTo>
                  <a:cubicBezTo>
                    <a:pt x="1176" y="402"/>
                    <a:pt x="1175" y="410"/>
                    <a:pt x="1170" y="416"/>
                  </a:cubicBezTo>
                  <a:cubicBezTo>
                    <a:pt x="1037" y="574"/>
                    <a:pt x="1037" y="574"/>
                    <a:pt x="1037" y="574"/>
                  </a:cubicBezTo>
                  <a:cubicBezTo>
                    <a:pt x="1170" y="728"/>
                    <a:pt x="1170" y="728"/>
                    <a:pt x="1170" y="728"/>
                  </a:cubicBezTo>
                  <a:cubicBezTo>
                    <a:pt x="1175" y="734"/>
                    <a:pt x="1176" y="741"/>
                    <a:pt x="1174" y="749"/>
                  </a:cubicBezTo>
                  <a:cubicBezTo>
                    <a:pt x="1172" y="756"/>
                    <a:pt x="1166" y="761"/>
                    <a:pt x="1159" y="763"/>
                  </a:cubicBezTo>
                  <a:cubicBezTo>
                    <a:pt x="951" y="820"/>
                    <a:pt x="951" y="820"/>
                    <a:pt x="951" y="820"/>
                  </a:cubicBezTo>
                  <a:cubicBezTo>
                    <a:pt x="959" y="1018"/>
                    <a:pt x="959" y="1018"/>
                    <a:pt x="959" y="1018"/>
                  </a:cubicBezTo>
                  <a:cubicBezTo>
                    <a:pt x="959" y="1025"/>
                    <a:pt x="956" y="1032"/>
                    <a:pt x="950" y="1036"/>
                  </a:cubicBezTo>
                  <a:cubicBezTo>
                    <a:pt x="944" y="1040"/>
                    <a:pt x="937" y="1042"/>
                    <a:pt x="930" y="1039"/>
                  </a:cubicBezTo>
                  <a:cubicBezTo>
                    <a:pt x="726" y="970"/>
                    <a:pt x="726" y="970"/>
                    <a:pt x="726" y="970"/>
                  </a:cubicBezTo>
                  <a:cubicBezTo>
                    <a:pt x="603" y="1137"/>
                    <a:pt x="603" y="1137"/>
                    <a:pt x="603" y="1137"/>
                  </a:cubicBezTo>
                  <a:cubicBezTo>
                    <a:pt x="599" y="1142"/>
                    <a:pt x="592" y="1146"/>
                    <a:pt x="585" y="1146"/>
                  </a:cubicBezTo>
                  <a:close/>
                  <a:moveTo>
                    <a:pt x="456" y="922"/>
                  </a:moveTo>
                  <a:cubicBezTo>
                    <a:pt x="463" y="922"/>
                    <a:pt x="470" y="926"/>
                    <a:pt x="474" y="932"/>
                  </a:cubicBezTo>
                  <a:cubicBezTo>
                    <a:pt x="586" y="1086"/>
                    <a:pt x="586" y="1086"/>
                    <a:pt x="586" y="1086"/>
                  </a:cubicBezTo>
                  <a:cubicBezTo>
                    <a:pt x="700" y="931"/>
                    <a:pt x="700" y="931"/>
                    <a:pt x="700" y="931"/>
                  </a:cubicBezTo>
                  <a:cubicBezTo>
                    <a:pt x="705" y="924"/>
                    <a:pt x="715" y="921"/>
                    <a:pt x="724" y="924"/>
                  </a:cubicBezTo>
                  <a:cubicBezTo>
                    <a:pt x="914" y="987"/>
                    <a:pt x="914" y="987"/>
                    <a:pt x="914" y="987"/>
                  </a:cubicBezTo>
                  <a:cubicBezTo>
                    <a:pt x="907" y="805"/>
                    <a:pt x="907" y="805"/>
                    <a:pt x="907" y="805"/>
                  </a:cubicBezTo>
                  <a:cubicBezTo>
                    <a:pt x="906" y="794"/>
                    <a:pt x="913" y="785"/>
                    <a:pt x="923" y="783"/>
                  </a:cubicBezTo>
                  <a:cubicBezTo>
                    <a:pt x="1114" y="730"/>
                    <a:pt x="1114" y="730"/>
                    <a:pt x="1114" y="730"/>
                  </a:cubicBezTo>
                  <a:cubicBezTo>
                    <a:pt x="992" y="589"/>
                    <a:pt x="992" y="589"/>
                    <a:pt x="992" y="589"/>
                  </a:cubicBezTo>
                  <a:cubicBezTo>
                    <a:pt x="985" y="581"/>
                    <a:pt x="985" y="569"/>
                    <a:pt x="992" y="560"/>
                  </a:cubicBezTo>
                  <a:cubicBezTo>
                    <a:pt x="1114" y="414"/>
                    <a:pt x="1114" y="414"/>
                    <a:pt x="1114" y="414"/>
                  </a:cubicBezTo>
                  <a:cubicBezTo>
                    <a:pt x="923" y="365"/>
                    <a:pt x="923" y="365"/>
                    <a:pt x="923" y="365"/>
                  </a:cubicBezTo>
                  <a:cubicBezTo>
                    <a:pt x="913" y="363"/>
                    <a:pt x="906" y="354"/>
                    <a:pt x="907" y="343"/>
                  </a:cubicBezTo>
                  <a:cubicBezTo>
                    <a:pt x="914" y="158"/>
                    <a:pt x="914" y="158"/>
                    <a:pt x="914" y="158"/>
                  </a:cubicBezTo>
                  <a:cubicBezTo>
                    <a:pt x="724" y="222"/>
                    <a:pt x="724" y="222"/>
                    <a:pt x="724" y="222"/>
                  </a:cubicBezTo>
                  <a:cubicBezTo>
                    <a:pt x="715" y="225"/>
                    <a:pt x="705" y="222"/>
                    <a:pt x="700" y="214"/>
                  </a:cubicBezTo>
                  <a:cubicBezTo>
                    <a:pt x="586" y="59"/>
                    <a:pt x="586" y="59"/>
                    <a:pt x="586" y="59"/>
                  </a:cubicBezTo>
                  <a:cubicBezTo>
                    <a:pt x="474" y="214"/>
                    <a:pt x="474" y="214"/>
                    <a:pt x="474" y="214"/>
                  </a:cubicBezTo>
                  <a:cubicBezTo>
                    <a:pt x="469" y="222"/>
                    <a:pt x="459" y="225"/>
                    <a:pt x="449" y="222"/>
                  </a:cubicBezTo>
                  <a:cubicBezTo>
                    <a:pt x="261" y="158"/>
                    <a:pt x="261" y="158"/>
                    <a:pt x="261" y="158"/>
                  </a:cubicBezTo>
                  <a:cubicBezTo>
                    <a:pt x="266" y="343"/>
                    <a:pt x="266" y="343"/>
                    <a:pt x="266" y="343"/>
                  </a:cubicBezTo>
                  <a:cubicBezTo>
                    <a:pt x="267" y="354"/>
                    <a:pt x="260" y="363"/>
                    <a:pt x="250" y="365"/>
                  </a:cubicBezTo>
                  <a:cubicBezTo>
                    <a:pt x="62" y="414"/>
                    <a:pt x="62" y="414"/>
                    <a:pt x="62" y="414"/>
                  </a:cubicBezTo>
                  <a:cubicBezTo>
                    <a:pt x="182" y="560"/>
                    <a:pt x="182" y="560"/>
                    <a:pt x="182" y="560"/>
                  </a:cubicBezTo>
                  <a:cubicBezTo>
                    <a:pt x="189" y="569"/>
                    <a:pt x="189" y="581"/>
                    <a:pt x="182" y="589"/>
                  </a:cubicBezTo>
                  <a:cubicBezTo>
                    <a:pt x="62" y="730"/>
                    <a:pt x="62" y="730"/>
                    <a:pt x="62" y="730"/>
                  </a:cubicBezTo>
                  <a:cubicBezTo>
                    <a:pt x="250" y="783"/>
                    <a:pt x="250" y="783"/>
                    <a:pt x="250" y="783"/>
                  </a:cubicBezTo>
                  <a:cubicBezTo>
                    <a:pt x="260" y="785"/>
                    <a:pt x="267" y="794"/>
                    <a:pt x="266" y="804"/>
                  </a:cubicBezTo>
                  <a:cubicBezTo>
                    <a:pt x="261" y="987"/>
                    <a:pt x="261" y="987"/>
                    <a:pt x="261" y="987"/>
                  </a:cubicBezTo>
                  <a:cubicBezTo>
                    <a:pt x="449" y="924"/>
                    <a:pt x="449" y="924"/>
                    <a:pt x="449" y="924"/>
                  </a:cubicBezTo>
                  <a:cubicBezTo>
                    <a:pt x="452" y="923"/>
                    <a:pt x="454" y="922"/>
                    <a:pt x="456" y="92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dirty="0"/>
            </a:p>
          </p:txBody>
        </p:sp>
      </p:grpSp>
      <p:sp>
        <p:nvSpPr>
          <p:cNvPr id="65" name="ee4pFootnotes"/>
          <p:cNvSpPr>
            <a:spLocks noChangeArrowheads="1"/>
          </p:cNvSpPr>
          <p:nvPr/>
        </p:nvSpPr>
        <p:spPr bwMode="auto">
          <a:xfrm>
            <a:off x="629999" y="6407083"/>
            <a:ext cx="7182000" cy="153888"/>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1000" dirty="0">
                <a:solidFill>
                  <a:schemeClr val="bg1">
                    <a:lumMod val="50000"/>
                  </a:schemeClr>
                </a:solidFill>
                <a:latin typeface="Trebuchet MS" panose="020B0603020202020204" pitchFamily="34" charset="0"/>
                <a:cs typeface="Arial" pitchFamily="34" charset="0"/>
              </a:rPr>
              <a:t>Source: BCG-</a:t>
            </a:r>
            <a:r>
              <a:rPr lang="en-US" sz="1000" dirty="0" err="1">
                <a:solidFill>
                  <a:schemeClr val="bg1">
                    <a:lumMod val="50000"/>
                  </a:schemeClr>
                </a:solidFill>
                <a:latin typeface="Trebuchet MS" panose="020B0603020202020204" pitchFamily="34" charset="0"/>
                <a:cs typeface="Arial" pitchFamily="34" charset="0"/>
              </a:rPr>
              <a:t>Altagamma</a:t>
            </a:r>
            <a:r>
              <a:rPr lang="en-US" sz="1000" dirty="0">
                <a:solidFill>
                  <a:schemeClr val="bg1">
                    <a:lumMod val="50000"/>
                  </a:schemeClr>
                </a:solidFill>
                <a:latin typeface="Trebuchet MS" panose="020B0603020202020204" pitchFamily="34" charset="0"/>
                <a:cs typeface="Arial" pitchFamily="34" charset="0"/>
              </a:rPr>
              <a:t> </a:t>
            </a:r>
            <a:r>
              <a:rPr lang="en-US" sz="1000" dirty="0" smtClean="0">
                <a:solidFill>
                  <a:schemeClr val="bg1">
                    <a:lumMod val="50000"/>
                  </a:schemeClr>
                </a:solidFill>
                <a:latin typeface="Trebuchet MS" panose="020B0603020202020204" pitchFamily="34" charset="0"/>
                <a:cs typeface="Arial" pitchFamily="34" charset="0"/>
              </a:rPr>
              <a:t>True-Luxury Global Consumer </a:t>
            </a:r>
            <a:r>
              <a:rPr lang="en-US" sz="1000" dirty="0">
                <a:solidFill>
                  <a:schemeClr val="bg1">
                    <a:lumMod val="50000"/>
                  </a:schemeClr>
                </a:solidFill>
                <a:latin typeface="Trebuchet MS" panose="020B0603020202020204" pitchFamily="34" charset="0"/>
                <a:cs typeface="Arial" pitchFamily="34" charset="0"/>
              </a:rPr>
              <a:t>Insight </a:t>
            </a:r>
            <a:r>
              <a:rPr lang="en-US" sz="1000" dirty="0" smtClean="0">
                <a:solidFill>
                  <a:schemeClr val="bg1">
                    <a:lumMod val="50000"/>
                  </a:schemeClr>
                </a:solidFill>
                <a:latin typeface="Trebuchet MS" panose="020B0603020202020204" pitchFamily="34" charset="0"/>
                <a:cs typeface="Arial" pitchFamily="34" charset="0"/>
              </a:rPr>
              <a:t>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spTree>
    <p:extLst>
      <p:ext uri="{BB962C8B-B14F-4D97-AF65-F5344CB8AC3E}">
        <p14:creationId xmlns:p14="http://schemas.microsoft.com/office/powerpoint/2010/main" val="3621093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8845" name="think-cell Slide" r:id="rId32" imgW="395" imgH="394" progId="TCLayout.ActiveDocument.1">
                  <p:embed/>
                </p:oleObj>
              </mc:Choice>
              <mc:Fallback>
                <p:oleObj name="think-cell Slide" r:id="rId32" imgW="395" imgH="394" progId="TCLayout.ActiveDocument.1">
                  <p:embed/>
                  <p:pic>
                    <p:nvPicPr>
                      <p:cNvPr id="0" name=""/>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400" dirty="0" err="1" smtClean="0">
              <a:solidFill>
                <a:srgbClr val="FFFFFF"/>
              </a:solidFill>
              <a:latin typeface="Trebuchet MS" panose="020B0603020202020204" pitchFamily="34" charset="0"/>
              <a:sym typeface="Trebuchet MS" panose="020B0603020202020204" pitchFamily="34" charset="0"/>
            </a:endParaRPr>
          </a:p>
        </p:txBody>
      </p:sp>
      <p:sp>
        <p:nvSpPr>
          <p:cNvPr id="7" name="Title 6"/>
          <p:cNvSpPr>
            <a:spLocks noGrp="1"/>
          </p:cNvSpPr>
          <p:nvPr>
            <p:ph type="title"/>
          </p:nvPr>
        </p:nvSpPr>
        <p:spPr>
          <a:xfrm>
            <a:off x="629999" y="622800"/>
            <a:ext cx="10755551" cy="941796"/>
          </a:xfrm>
        </p:spPr>
        <p:txBody>
          <a:bodyPr/>
          <a:lstStyle/>
          <a:p>
            <a:r>
              <a:rPr lang="en-US" dirty="0" smtClean="0"/>
              <a:t>Luxury casualwear confirmed as a major trend, especially for 'Forever Young' generations</a:t>
            </a:r>
            <a:endParaRPr lang="en-US" dirty="0"/>
          </a:p>
        </p:txBody>
      </p:sp>
      <p:sp>
        <p:nvSpPr>
          <p:cNvPr id="65" name="TextBox 64"/>
          <p:cNvSpPr txBox="1"/>
          <p:nvPr/>
        </p:nvSpPr>
        <p:spPr>
          <a:xfrm>
            <a:off x="837813" y="2081557"/>
            <a:ext cx="3498518" cy="553998"/>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73% vs 66% last year moving toward casual luxury</a:t>
            </a:r>
            <a:endParaRPr lang="en-US" dirty="0">
              <a:solidFill>
                <a:srgbClr val="29BA74"/>
              </a:solidFill>
              <a:latin typeface="Trebuchet MS" panose="020B0603020202020204" pitchFamily="34" charset="0"/>
            </a:endParaRPr>
          </a:p>
        </p:txBody>
      </p:sp>
      <p:sp>
        <p:nvSpPr>
          <p:cNvPr id="57" name="TextBox 56"/>
          <p:cNvSpPr txBox="1"/>
          <p:nvPr/>
        </p:nvSpPr>
        <p:spPr>
          <a:xfrm>
            <a:off x="9787648" y="2338496"/>
            <a:ext cx="1293624" cy="246221"/>
          </a:xfrm>
          <a:prstGeom prst="rect">
            <a:avLst/>
          </a:prstGeom>
          <a:noFill/>
        </p:spPr>
        <p:txBody>
          <a:bodyPr wrap="none" lIns="0" tIns="0" rIns="0" bIns="0" rtlCol="0" anchor="b">
            <a:spAutoFit/>
          </a:bodyPr>
          <a:lstStyle/>
          <a:p>
            <a:pPr>
              <a:buSzPct val="100000"/>
              <a:buFont typeface="Trebuchet MS" panose="020B0603020202020204" pitchFamily="34" charset="0"/>
              <a:buChar char="​"/>
            </a:pPr>
            <a:r>
              <a:rPr lang="en-US" sz="1600" dirty="0" smtClean="0">
                <a:solidFill>
                  <a:srgbClr val="29BA74"/>
                </a:solidFill>
                <a:latin typeface="Trebuchet MS" panose="020B0603020202020204" pitchFamily="34" charset="0"/>
              </a:rPr>
              <a:t>Forever Young</a:t>
            </a:r>
            <a:endParaRPr lang="en-US" sz="1600" dirty="0">
              <a:solidFill>
                <a:srgbClr val="29BA74"/>
              </a:solidFill>
              <a:latin typeface="Trebuchet MS" panose="020B0603020202020204" pitchFamily="34" charset="0"/>
            </a:endParaRPr>
          </a:p>
        </p:txBody>
      </p:sp>
      <p:graphicFrame>
        <p:nvGraphicFramePr>
          <p:cNvPr id="76" name="Object 75"/>
          <p:cNvGraphicFramePr>
            <a:graphicFrameLocks/>
          </p:cNvGraphicFramePr>
          <p:nvPr>
            <p:custDataLst>
              <p:tags r:id="rId4"/>
            </p:custDataLst>
            <p:extLst/>
          </p:nvPr>
        </p:nvGraphicFramePr>
        <p:xfrm>
          <a:off x="5588000" y="2819400"/>
          <a:ext cx="6121252" cy="2908344"/>
        </p:xfrm>
        <a:graphic>
          <a:graphicData uri="http://schemas.openxmlformats.org/presentationml/2006/ole">
            <mc:AlternateContent xmlns:mc="http://schemas.openxmlformats.org/markup-compatibility/2006">
              <mc:Choice xmlns:v="urn:schemas-microsoft-com:vml" Requires="v">
                <p:oleObj spid="_x0000_s1218846" name="Chart" r:id="rId34" imgW="6121296" imgH="2908208" progId="MSGraph.Chart.8">
                  <p:embed followColorScheme="full"/>
                </p:oleObj>
              </mc:Choice>
              <mc:Fallback>
                <p:oleObj name="Chart" r:id="rId34" imgW="6121296" imgH="2908208" progId="MSGraph.Chart.8">
                  <p:embed followColorScheme="full"/>
                  <p:pic>
                    <p:nvPicPr>
                      <p:cNvPr id="0" name=""/>
                      <p:cNvPicPr/>
                      <p:nvPr/>
                    </p:nvPicPr>
                    <p:blipFill>
                      <a:blip r:embed="rId35"/>
                      <a:stretch>
                        <a:fillRect/>
                      </a:stretch>
                    </p:blipFill>
                    <p:spPr>
                      <a:xfrm>
                        <a:off x="5588000" y="2819400"/>
                        <a:ext cx="6121252" cy="2908344"/>
                      </a:xfrm>
                      <a:prstGeom prst="rect">
                        <a:avLst/>
                      </a:prstGeom>
                    </p:spPr>
                  </p:pic>
                </p:oleObj>
              </mc:Fallback>
            </mc:AlternateContent>
          </a:graphicData>
        </a:graphic>
      </p:graphicFrame>
      <p:sp>
        <p:nvSpPr>
          <p:cNvPr id="83" name="Text Placeholder 3"/>
          <p:cNvSpPr>
            <a:spLocks noGrp="1"/>
          </p:cNvSpPr>
          <p:nvPr>
            <p:custDataLst>
              <p:tags r:id="rId5"/>
            </p:custDataLst>
          </p:nvPr>
        </p:nvSpPr>
        <p:spPr bwMode="gray">
          <a:xfrm>
            <a:off x="6099175" y="326548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C40FBD0-E5DB-4710-8C51-9B2E4A0E8F5C}" type="datetime'''''''''3''''3''''''''''''''''''''''%'''''''''''''">
              <a:rPr lang="en-US" altLang="en-US" sz="1400">
                <a:solidFill>
                  <a:schemeClr val="bg1"/>
                </a:solidFill>
              </a:rPr>
              <a:pPr/>
              <a:t>33%</a:t>
            </a:fld>
            <a:endParaRPr lang="en-US" sz="1400" dirty="0">
              <a:solidFill>
                <a:schemeClr val="bg1"/>
              </a:solidFill>
              <a:sym typeface="+mn-lt"/>
            </a:endParaRPr>
          </a:p>
        </p:txBody>
      </p:sp>
      <p:sp>
        <p:nvSpPr>
          <p:cNvPr id="81" name="Text Placeholder 3"/>
          <p:cNvSpPr>
            <a:spLocks noGrp="1"/>
          </p:cNvSpPr>
          <p:nvPr>
            <p:custDataLst>
              <p:tags r:id="rId6"/>
            </p:custDataLst>
          </p:nvPr>
        </p:nvSpPr>
        <p:spPr bwMode="gray">
          <a:xfrm>
            <a:off x="6099175" y="458628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2D9DC91-54BD-4784-9DD1-84583961CA1E}" type="datetime'''''''''''6''''''''''''''''''''''''''''''''''7''''%'''''''">
              <a:rPr lang="en-US" altLang="en-US" sz="1400">
                <a:solidFill>
                  <a:schemeClr val="bg1"/>
                </a:solidFill>
              </a:rPr>
              <a:pPr/>
              <a:t>67%</a:t>
            </a:fld>
            <a:endParaRPr lang="en-US" sz="1400" dirty="0">
              <a:solidFill>
                <a:schemeClr val="bg1"/>
              </a:solidFill>
              <a:sym typeface="+mn-lt"/>
            </a:endParaRPr>
          </a:p>
        </p:txBody>
      </p:sp>
      <p:sp>
        <p:nvSpPr>
          <p:cNvPr id="84" name="Text Placeholder 3"/>
          <p:cNvSpPr>
            <a:spLocks noGrp="1"/>
          </p:cNvSpPr>
          <p:nvPr>
            <p:custDataLst>
              <p:tags r:id="rId7"/>
            </p:custDataLst>
          </p:nvPr>
        </p:nvSpPr>
        <p:spPr bwMode="gray">
          <a:xfrm>
            <a:off x="6008688" y="5737225"/>
            <a:ext cx="54451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C9BC2A0A-B40D-444B-956E-C0812E1A48EB}" type="datetime'''''''''''G''''''''''e''''''''n''.'' ''Z'''''''''''">
              <a:rPr lang="en-US" altLang="en-US" sz="1400">
                <a:sym typeface="+mn-lt"/>
              </a:rPr>
              <a:pPr/>
              <a:t>Gen. Z</a:t>
            </a:fld>
            <a:endParaRPr lang="en-US" sz="1400" dirty="0">
              <a:sym typeface="+mn-lt"/>
            </a:endParaRPr>
          </a:p>
        </p:txBody>
      </p:sp>
      <p:sp>
        <p:nvSpPr>
          <p:cNvPr id="93" name="Text Placeholder 3"/>
          <p:cNvSpPr>
            <a:spLocks noGrp="1"/>
          </p:cNvSpPr>
          <p:nvPr>
            <p:custDataLst>
              <p:tags r:id="rId8"/>
            </p:custDataLst>
          </p:nvPr>
        </p:nvSpPr>
        <p:spPr bwMode="gray">
          <a:xfrm>
            <a:off x="7283450" y="3217863"/>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6C64646C-3EC6-4DCA-8D01-F0E5727F41B8}" type="datetime'''''''''''''''''''''''2''''''''''''''9''''%'''''''''">
              <a:rPr lang="en-US" altLang="en-US" sz="1400">
                <a:solidFill>
                  <a:schemeClr val="bg1"/>
                </a:solidFill>
                <a:sym typeface="+mn-lt"/>
              </a:rPr>
              <a:pPr/>
              <a:t>29%</a:t>
            </a:fld>
            <a:endParaRPr lang="en-US" sz="1400" dirty="0">
              <a:solidFill>
                <a:schemeClr val="bg1"/>
              </a:solidFill>
              <a:sym typeface="+mn-lt"/>
            </a:endParaRPr>
          </a:p>
        </p:txBody>
      </p:sp>
      <p:sp>
        <p:nvSpPr>
          <p:cNvPr id="92" name="Text Placeholder 3"/>
          <p:cNvSpPr>
            <a:spLocks noGrp="1"/>
          </p:cNvSpPr>
          <p:nvPr>
            <p:custDataLst>
              <p:tags r:id="rId9"/>
            </p:custDataLst>
          </p:nvPr>
        </p:nvSpPr>
        <p:spPr bwMode="gray">
          <a:xfrm>
            <a:off x="7283450" y="4538663"/>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DF81AC4F-982E-47CE-B0BC-D83155D428C1}" type="datetime'''''7''1''''''''''''''''''''''''''''''''''''%'''''">
              <a:rPr lang="en-US" altLang="en-US" sz="1400">
                <a:solidFill>
                  <a:schemeClr val="bg1"/>
                </a:solidFill>
                <a:sym typeface="+mn-lt"/>
              </a:rPr>
              <a:pPr/>
              <a:t>71%</a:t>
            </a:fld>
            <a:endParaRPr lang="en-US" sz="1400" dirty="0">
              <a:solidFill>
                <a:schemeClr val="bg1"/>
              </a:solidFill>
              <a:sym typeface="+mn-lt"/>
            </a:endParaRPr>
          </a:p>
        </p:txBody>
      </p:sp>
      <p:sp>
        <p:nvSpPr>
          <p:cNvPr id="86" name="Text Placeholder 3"/>
          <p:cNvSpPr>
            <a:spLocks noGrp="1"/>
          </p:cNvSpPr>
          <p:nvPr>
            <p:custDataLst>
              <p:tags r:id="rId10"/>
            </p:custDataLst>
          </p:nvPr>
        </p:nvSpPr>
        <p:spPr bwMode="gray">
          <a:xfrm>
            <a:off x="7038975" y="5737225"/>
            <a:ext cx="852488"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C9081F5-D1A8-480D-AAD2-BA70048C0949}" type="datetime'M''i''''''l''''''''l''''''''e''''''nn''i''''''''''''''a''''ls'">
              <a:rPr lang="en-US" altLang="en-US" sz="1400">
                <a:sym typeface="+mn-lt"/>
              </a:rPr>
              <a:pPr/>
              <a:t>Millennials</a:t>
            </a:fld>
            <a:endParaRPr lang="en-US" sz="1400" dirty="0">
              <a:sym typeface="+mn-lt"/>
            </a:endParaRPr>
          </a:p>
        </p:txBody>
      </p:sp>
      <p:sp>
        <p:nvSpPr>
          <p:cNvPr id="96" name="Text Placeholder 3"/>
          <p:cNvSpPr>
            <a:spLocks noGrp="1"/>
          </p:cNvSpPr>
          <p:nvPr>
            <p:custDataLst>
              <p:tags r:id="rId11"/>
            </p:custDataLst>
          </p:nvPr>
        </p:nvSpPr>
        <p:spPr bwMode="gray">
          <a:xfrm>
            <a:off x="8467725" y="319563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19EC73D-EEC3-4FA5-8F09-768847EF4E5A}" type="datetime'''''''''''2''''8''''''''''''''''''''''''''%'">
              <a:rPr lang="en-US" altLang="en-US" sz="1400">
                <a:solidFill>
                  <a:schemeClr val="bg1"/>
                </a:solidFill>
              </a:rPr>
              <a:pPr/>
              <a:t>28%</a:t>
            </a:fld>
            <a:endParaRPr lang="en-US" sz="1400" dirty="0">
              <a:solidFill>
                <a:schemeClr val="bg1"/>
              </a:solidFill>
              <a:sym typeface="+mn-lt"/>
            </a:endParaRPr>
          </a:p>
        </p:txBody>
      </p:sp>
      <p:sp>
        <p:nvSpPr>
          <p:cNvPr id="94" name="Text Placeholder 3"/>
          <p:cNvSpPr>
            <a:spLocks noGrp="1"/>
          </p:cNvSpPr>
          <p:nvPr>
            <p:custDataLst>
              <p:tags r:id="rId12"/>
            </p:custDataLst>
          </p:nvPr>
        </p:nvSpPr>
        <p:spPr bwMode="gray">
          <a:xfrm>
            <a:off x="8467725" y="451643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9E6B173-36B4-4BE6-91DE-1F67155FBD1A}" type="datetime'''''''7''''''''''''''''''''''''''''''''''''2''''''''''''%'">
              <a:rPr lang="en-US" altLang="en-US" sz="1400">
                <a:solidFill>
                  <a:schemeClr val="bg1"/>
                </a:solidFill>
              </a:rPr>
              <a:pPr/>
              <a:t>72%</a:t>
            </a:fld>
            <a:endParaRPr lang="en-US" sz="1400" dirty="0">
              <a:solidFill>
                <a:schemeClr val="bg1"/>
              </a:solidFill>
              <a:sym typeface="+mn-lt"/>
            </a:endParaRPr>
          </a:p>
        </p:txBody>
      </p:sp>
      <p:sp>
        <p:nvSpPr>
          <p:cNvPr id="87" name="Text Placeholder 3"/>
          <p:cNvSpPr>
            <a:spLocks noGrp="1"/>
          </p:cNvSpPr>
          <p:nvPr>
            <p:custDataLst>
              <p:tags r:id="rId13"/>
            </p:custDataLst>
          </p:nvPr>
        </p:nvSpPr>
        <p:spPr bwMode="gray">
          <a:xfrm>
            <a:off x="8377238" y="5737225"/>
            <a:ext cx="54451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3367630B-F27A-4D49-A819-A6319E6D8FEE}" type="datetime'G''''''''''''e''''''n''''.'''''''''''''' X'''''''''''''">
              <a:rPr lang="en-US" altLang="en-US" sz="1400">
                <a:sym typeface="+mn-lt"/>
              </a:rPr>
              <a:pPr/>
              <a:t>Gen. X</a:t>
            </a:fld>
            <a:endParaRPr lang="en-US" sz="1400" dirty="0">
              <a:sym typeface="+mn-lt"/>
            </a:endParaRPr>
          </a:p>
        </p:txBody>
      </p:sp>
      <p:sp>
        <p:nvSpPr>
          <p:cNvPr id="98" name="Text Placeholder 3"/>
          <p:cNvSpPr>
            <a:spLocks noGrp="1"/>
          </p:cNvSpPr>
          <p:nvPr>
            <p:custDataLst>
              <p:tags r:id="rId14"/>
            </p:custDataLst>
          </p:nvPr>
        </p:nvSpPr>
        <p:spPr bwMode="gray">
          <a:xfrm>
            <a:off x="9652000" y="311308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71D3953-F2E4-48E1-8AEB-AAC6686FE3E7}" type="datetime'''''2''''''2''''''''''%'''''''''''''''''''''''''">
              <a:rPr lang="en-US" altLang="en-US" sz="1400">
                <a:solidFill>
                  <a:schemeClr val="bg1"/>
                </a:solidFill>
                <a:sym typeface="+mn-lt"/>
              </a:rPr>
              <a:pPr/>
              <a:t>22%</a:t>
            </a:fld>
            <a:endParaRPr lang="en-US" sz="1400" dirty="0">
              <a:solidFill>
                <a:schemeClr val="bg1"/>
              </a:solidFill>
              <a:sym typeface="+mn-lt"/>
            </a:endParaRPr>
          </a:p>
        </p:txBody>
      </p:sp>
      <p:sp>
        <p:nvSpPr>
          <p:cNvPr id="97" name="Text Placeholder 3"/>
          <p:cNvSpPr>
            <a:spLocks noGrp="1"/>
          </p:cNvSpPr>
          <p:nvPr>
            <p:custDataLst>
              <p:tags r:id="rId15"/>
            </p:custDataLst>
          </p:nvPr>
        </p:nvSpPr>
        <p:spPr bwMode="gray">
          <a:xfrm>
            <a:off x="9652000" y="443388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83520C8-37C1-4DB9-A75D-07EADFB09BD9}" type="datetime'''''''''''''''7''''''''''''''8''''''''''''''''''''''%'''">
              <a:rPr lang="en-US" altLang="en-US" sz="1400">
                <a:solidFill>
                  <a:schemeClr val="bg1"/>
                </a:solidFill>
                <a:sym typeface="+mn-lt"/>
              </a:rPr>
              <a:pPr/>
              <a:t>78%</a:t>
            </a:fld>
            <a:endParaRPr lang="en-US" sz="1400" dirty="0">
              <a:solidFill>
                <a:schemeClr val="bg1"/>
              </a:solidFill>
              <a:sym typeface="+mn-lt"/>
            </a:endParaRPr>
          </a:p>
        </p:txBody>
      </p:sp>
      <p:sp>
        <p:nvSpPr>
          <p:cNvPr id="90" name="Text Placeholder 3"/>
          <p:cNvSpPr>
            <a:spLocks noGrp="1"/>
          </p:cNvSpPr>
          <p:nvPr>
            <p:custDataLst>
              <p:tags r:id="rId16"/>
            </p:custDataLst>
          </p:nvPr>
        </p:nvSpPr>
        <p:spPr bwMode="gray">
          <a:xfrm>
            <a:off x="9272588" y="5737225"/>
            <a:ext cx="112236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9874123C-C060-4483-A1AE-E4640FBB82A0}" type="datetime'B''''''''aby'' B''o''''''''''ome''''''''''''r''''''''s'''''''">
              <a:rPr lang="en-US" altLang="en-US" sz="1400">
                <a:sym typeface="+mn-lt"/>
              </a:rPr>
              <a:pPr/>
              <a:t>Baby Boomers</a:t>
            </a:fld>
            <a:endParaRPr lang="en-US" sz="1400" dirty="0">
              <a:sym typeface="+mn-lt"/>
            </a:endParaRPr>
          </a:p>
        </p:txBody>
      </p:sp>
      <p:sp>
        <p:nvSpPr>
          <p:cNvPr id="105" name="Text Placeholder 3"/>
          <p:cNvSpPr>
            <a:spLocks noGrp="1"/>
          </p:cNvSpPr>
          <p:nvPr>
            <p:custDataLst>
              <p:tags r:id="rId17"/>
            </p:custDataLst>
          </p:nvPr>
        </p:nvSpPr>
        <p:spPr bwMode="gray">
          <a:xfrm>
            <a:off x="10836275" y="299878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272CBE1-2106-482F-BCAE-F11935528E71}" type="datetime'''''''''''''''''1''''''3''''''%'''''''''''''''''''''''''''''">
              <a:rPr lang="en-US" altLang="en-US" sz="1400">
                <a:solidFill>
                  <a:schemeClr val="bg1"/>
                </a:solidFill>
              </a:rPr>
              <a:pPr/>
              <a:t>13%</a:t>
            </a:fld>
            <a:endParaRPr lang="en-US" sz="1400" dirty="0">
              <a:solidFill>
                <a:schemeClr val="bg1"/>
              </a:solidFill>
              <a:sym typeface="+mn-lt"/>
            </a:endParaRPr>
          </a:p>
        </p:txBody>
      </p:sp>
      <p:sp>
        <p:nvSpPr>
          <p:cNvPr id="99" name="Text Placeholder 3"/>
          <p:cNvSpPr>
            <a:spLocks noGrp="1"/>
          </p:cNvSpPr>
          <p:nvPr>
            <p:custDataLst>
              <p:tags r:id="rId18"/>
            </p:custDataLst>
          </p:nvPr>
        </p:nvSpPr>
        <p:spPr bwMode="gray">
          <a:xfrm>
            <a:off x="10836275" y="4319588"/>
            <a:ext cx="363538" cy="212725"/>
          </a:xfrm>
          <a:prstGeom prst="rect">
            <a:avLst/>
          </a:prstGeom>
          <a:noFill/>
          <a:extLst>
            <a:ext uri="{909E8E84-426E-40dd-AFC4-6F175D3DCCD1}">
              <a14:hiddenFill xmlns:a14="http://schemas.microsoft.com/office/drawing/2010/main">
                <a:solidFill>
                  <a:srgbClr val="197A56"/>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52B9C084-947A-4324-8164-CED3B1D73893}" type="datetime'''''''''''''8''''''''''''''''''''7%'''''''">
              <a:rPr lang="en-US" altLang="en-US" sz="1400">
                <a:solidFill>
                  <a:schemeClr val="bg1"/>
                </a:solidFill>
              </a:rPr>
              <a:pPr/>
              <a:t>87%</a:t>
            </a:fld>
            <a:endParaRPr lang="en-US" sz="1400" dirty="0">
              <a:solidFill>
                <a:schemeClr val="bg1"/>
              </a:solidFill>
              <a:sym typeface="+mn-lt"/>
            </a:endParaRPr>
          </a:p>
        </p:txBody>
      </p:sp>
      <p:sp>
        <p:nvSpPr>
          <p:cNvPr id="91" name="Text Placeholder 3"/>
          <p:cNvSpPr>
            <a:spLocks noGrp="1"/>
          </p:cNvSpPr>
          <p:nvPr>
            <p:custDataLst>
              <p:tags r:id="rId19"/>
            </p:custDataLst>
          </p:nvPr>
        </p:nvSpPr>
        <p:spPr bwMode="gray">
          <a:xfrm>
            <a:off x="10790238" y="5737225"/>
            <a:ext cx="45561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A04004B6-0F3F-4C4B-B6DD-93B7DCF1A26C}" type="datetime'''''''''''''S''''''i''''''''''l''v''''''''e''''''''r'''''''''">
              <a:rPr lang="en-US" altLang="en-US" sz="1400"/>
              <a:pPr/>
              <a:t>Silver</a:t>
            </a:fld>
            <a:endParaRPr lang="en-US" sz="1400" dirty="0">
              <a:sym typeface="+mn-lt"/>
            </a:endParaRPr>
          </a:p>
        </p:txBody>
      </p:sp>
      <p:grpSp>
        <p:nvGrpSpPr>
          <p:cNvPr id="4" name="Group 3"/>
          <p:cNvGrpSpPr/>
          <p:nvPr/>
        </p:nvGrpSpPr>
        <p:grpSpPr>
          <a:xfrm>
            <a:off x="5204587" y="2410223"/>
            <a:ext cx="306171" cy="3312000"/>
            <a:chOff x="5204587" y="2410223"/>
            <a:chExt cx="306171" cy="3312000"/>
          </a:xfrm>
        </p:grpSpPr>
        <p:cxnSp>
          <p:nvCxnSpPr>
            <p:cNvPr id="112" name="Straight Connector 111"/>
            <p:cNvCxnSpPr/>
            <p:nvPr/>
          </p:nvCxnSpPr>
          <p:spPr>
            <a:xfrm>
              <a:off x="5352322" y="2410223"/>
              <a:ext cx="0" cy="3312000"/>
            </a:xfrm>
            <a:prstGeom prst="line">
              <a:avLst/>
            </a:prstGeom>
            <a:ln w="19050"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5204587" y="3912768"/>
              <a:ext cx="306171" cy="306910"/>
              <a:chOff x="5942914" y="3833745"/>
              <a:chExt cx="306171" cy="306910"/>
            </a:xfrm>
          </p:grpSpPr>
          <p:sp>
            <p:nvSpPr>
              <p:cNvPr id="114" name="Freeform 94"/>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115"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cxnSp>
        <p:nvCxnSpPr>
          <p:cNvPr id="43" name="Straight Connector 42"/>
          <p:cNvCxnSpPr/>
          <p:nvPr>
            <p:custDataLst>
              <p:tags r:id="rId20"/>
            </p:custDataLst>
          </p:nvPr>
        </p:nvCxnSpPr>
        <p:spPr bwMode="gray">
          <a:xfrm flipV="1">
            <a:off x="1822450" y="3644900"/>
            <a:ext cx="768350" cy="18415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custDataLst>
              <p:tags r:id="rId21"/>
            </p:custDataLst>
          </p:nvPr>
        </p:nvCxnSpPr>
        <p:spPr bwMode="gray">
          <a:xfrm>
            <a:off x="1822450" y="2933700"/>
            <a:ext cx="768350" cy="0"/>
          </a:xfrm>
          <a:prstGeom prst="line">
            <a:avLst/>
          </a:prstGeom>
          <a:ln w="9525" cap="rnd">
            <a:solidFill>
              <a:srgbClr val="7F7F7F"/>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44" name="Object 43"/>
          <p:cNvGraphicFramePr>
            <a:graphicFrameLocks/>
          </p:cNvGraphicFramePr>
          <p:nvPr>
            <p:custDataLst>
              <p:tags r:id="rId22"/>
            </p:custDataLst>
            <p:extLst/>
          </p:nvPr>
        </p:nvGraphicFramePr>
        <p:xfrm>
          <a:off x="482600" y="2819400"/>
          <a:ext cx="3454400" cy="2908344"/>
        </p:xfrm>
        <a:graphic>
          <a:graphicData uri="http://schemas.openxmlformats.org/presentationml/2006/ole">
            <mc:AlternateContent xmlns:mc="http://schemas.openxmlformats.org/markup-compatibility/2006">
              <mc:Choice xmlns:v="urn:schemas-microsoft-com:vml" Requires="v">
                <p:oleObj spid="_x0000_s1218847" name="Chart" r:id="rId36" imgW="3454400" imgH="2908208" progId="MSGraph.Chart.8">
                  <p:embed followColorScheme="full"/>
                </p:oleObj>
              </mc:Choice>
              <mc:Fallback>
                <p:oleObj name="Chart" r:id="rId36" imgW="3454400" imgH="2908208" progId="MSGraph.Chart.8">
                  <p:embed followColorScheme="full"/>
                  <p:pic>
                    <p:nvPicPr>
                      <p:cNvPr id="0" name=""/>
                      <p:cNvPicPr/>
                      <p:nvPr/>
                    </p:nvPicPr>
                    <p:blipFill>
                      <a:blip r:embed="rId37"/>
                      <a:stretch>
                        <a:fillRect/>
                      </a:stretch>
                    </p:blipFill>
                    <p:spPr>
                      <a:xfrm>
                        <a:off x="482600" y="2819400"/>
                        <a:ext cx="3454400" cy="2908344"/>
                      </a:xfrm>
                      <a:prstGeom prst="rect">
                        <a:avLst/>
                      </a:prstGeom>
                    </p:spPr>
                  </p:pic>
                </p:oleObj>
              </mc:Fallback>
            </mc:AlternateContent>
          </a:graphicData>
        </a:graphic>
      </p:graphicFrame>
      <p:sp>
        <p:nvSpPr>
          <p:cNvPr id="49" name="Text Placeholder 3"/>
          <p:cNvSpPr>
            <a:spLocks noGrp="1"/>
          </p:cNvSpPr>
          <p:nvPr>
            <p:custDataLst>
              <p:tags r:id="rId23"/>
            </p:custDataLst>
          </p:nvPr>
        </p:nvSpPr>
        <p:spPr bwMode="gray">
          <a:xfrm>
            <a:off x="2825750" y="5737225"/>
            <a:ext cx="387350"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6358A659-ADA1-4E4B-90A6-37A32643A719}" type="datetime'''2''''''''''0''''''''''''''''''''''''''17'''''">
              <a:rPr lang="en-US" altLang="en-US" sz="1400"/>
              <a:pPr/>
              <a:t>2017</a:t>
            </a:fld>
            <a:endParaRPr lang="en-US" sz="1400" dirty="0">
              <a:sym typeface="+mn-lt"/>
            </a:endParaRPr>
          </a:p>
        </p:txBody>
      </p:sp>
      <p:sp>
        <p:nvSpPr>
          <p:cNvPr id="56" name="Text Placeholder 3"/>
          <p:cNvSpPr>
            <a:spLocks noGrp="1"/>
          </p:cNvSpPr>
          <p:nvPr>
            <p:custDataLst>
              <p:tags r:id="rId24"/>
            </p:custDataLst>
          </p:nvPr>
        </p:nvSpPr>
        <p:spPr bwMode="gray">
          <a:xfrm>
            <a:off x="3549650" y="3076575"/>
            <a:ext cx="1506538" cy="42545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E8650559-F886-48F1-BC34-E5B5F60DE7F9}" type="datetime'No'' chang''e ''towa''''rds&#10;luxury ''casua''''lw''''''''ear'">
              <a:rPr lang="en-US" altLang="en-US" sz="1400"/>
              <a:pPr/>
              <a:t>No change towards
luxury casualwear</a:t>
            </a:fld>
            <a:endParaRPr lang="en-US" sz="1400" dirty="0">
              <a:sym typeface="+mn-lt"/>
            </a:endParaRPr>
          </a:p>
        </p:txBody>
      </p:sp>
      <p:sp>
        <p:nvSpPr>
          <p:cNvPr id="58" name="Text Placeholder 3"/>
          <p:cNvSpPr>
            <a:spLocks noGrp="1"/>
          </p:cNvSpPr>
          <p:nvPr>
            <p:custDataLst>
              <p:tags r:id="rId25"/>
            </p:custDataLst>
          </p:nvPr>
        </p:nvSpPr>
        <p:spPr bwMode="gray">
          <a:xfrm>
            <a:off x="3549650" y="4397375"/>
            <a:ext cx="1433513" cy="42545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nSpc>
                <a:spcPct val="100000"/>
              </a:lnSpc>
              <a:spcBef>
                <a:spcPct val="0"/>
              </a:spcBef>
              <a:spcAft>
                <a:spcPct val="0"/>
              </a:spcAft>
            </a:pPr>
            <a:fld id="{717D7C64-DDD7-4DA9-B0A0-FAD73F58374D}" type="datetime'Shi''''f''''t to''ward''''s ''&#10;l''uxury'' ''casual''wea''''r'">
              <a:rPr lang="en-US" altLang="en-US" sz="1400"/>
              <a:pPr/>
              <a:t>Shift towards 
luxury casualwear</a:t>
            </a:fld>
            <a:endParaRPr lang="en-US" sz="1400" dirty="0">
              <a:sym typeface="+mn-lt"/>
            </a:endParaRPr>
          </a:p>
        </p:txBody>
      </p:sp>
      <p:sp>
        <p:nvSpPr>
          <p:cNvPr id="47" name="Text Placeholder 3"/>
          <p:cNvSpPr>
            <a:spLocks noGrp="1"/>
          </p:cNvSpPr>
          <p:nvPr>
            <p:custDataLst>
              <p:tags r:id="rId26"/>
            </p:custDataLst>
          </p:nvPr>
        </p:nvSpPr>
        <p:spPr bwMode="gray">
          <a:xfrm>
            <a:off x="2838450" y="4503738"/>
            <a:ext cx="363538" cy="212725"/>
          </a:xfrm>
          <a:prstGeom prst="rect">
            <a:avLst/>
          </a:prstGeom>
          <a:noFill/>
          <a:extLst>
            <a:ext uri="{909E8E84-426E-40dd-AFC4-6F175D3DCCD1}">
              <a14:hiddenFill xmlns:a14="http://schemas.microsoft.com/office/drawing/2010/main">
                <a:solidFill>
                  <a:srgbClr val="C8C8C8"/>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654D988B-7F5B-4341-BB2C-1C8A91E85FB7}" type="datetime'73''''''''''''''''%'''''''''''''">
              <a:rPr lang="en-US" altLang="en-US" sz="1400">
                <a:solidFill>
                  <a:schemeClr val="bg1"/>
                </a:solidFill>
              </a:rPr>
              <a:pPr/>
              <a:t>73%</a:t>
            </a:fld>
            <a:endParaRPr lang="en-US" sz="1400" dirty="0">
              <a:solidFill>
                <a:schemeClr val="bg1"/>
              </a:solidFill>
              <a:sym typeface="+mn-lt"/>
            </a:endParaRPr>
          </a:p>
        </p:txBody>
      </p:sp>
      <p:sp>
        <p:nvSpPr>
          <p:cNvPr id="52" name="Text Placeholder 3"/>
          <p:cNvSpPr>
            <a:spLocks noGrp="1"/>
          </p:cNvSpPr>
          <p:nvPr>
            <p:custDataLst>
              <p:tags r:id="rId27"/>
            </p:custDataLst>
          </p:nvPr>
        </p:nvSpPr>
        <p:spPr bwMode="gray">
          <a:xfrm>
            <a:off x="2838450" y="3182938"/>
            <a:ext cx="363538" cy="212725"/>
          </a:xfrm>
          <a:prstGeom prst="rect">
            <a:avLst/>
          </a:prstGeom>
          <a:noFill/>
          <a:extLst>
            <a:ext uri="{909E8E84-426E-40dd-AFC4-6F175D3DCCD1}">
              <a14:hiddenFill xmlns:a14="http://schemas.microsoft.com/office/drawing/2010/main">
                <a:solidFill>
                  <a:srgbClr val="6E6F73"/>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221323F-2ED7-46EC-99AD-C3EE729CDE1E}" type="datetime'''''''''''''''''''2''''''''''''''''''''''7''''''''''''''''%'">
              <a:rPr lang="en-US" altLang="en-US" sz="1400">
                <a:solidFill>
                  <a:schemeClr val="bg1"/>
                </a:solidFill>
              </a:rPr>
              <a:pPr/>
              <a:t>27%</a:t>
            </a:fld>
            <a:endParaRPr lang="en-US" sz="1400" dirty="0">
              <a:solidFill>
                <a:schemeClr val="bg1"/>
              </a:solidFill>
              <a:sym typeface="+mn-lt"/>
            </a:endParaRPr>
          </a:p>
        </p:txBody>
      </p:sp>
      <p:sp>
        <p:nvSpPr>
          <p:cNvPr id="46" name="Text Placeholder 3"/>
          <p:cNvSpPr>
            <a:spLocks noGrp="1"/>
          </p:cNvSpPr>
          <p:nvPr>
            <p:custDataLst>
              <p:tags r:id="rId28"/>
            </p:custDataLst>
          </p:nvPr>
        </p:nvSpPr>
        <p:spPr bwMode="gray">
          <a:xfrm>
            <a:off x="1212850" y="459581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CFDAC0A-21ED-4E1F-BC2A-E087931375F9}" type="datetime'''''''66%'''''''''''''''''''''''''''''''''''''''''''''''''''''">
              <a:rPr lang="en-US" altLang="en-US" sz="1400">
                <a:solidFill>
                  <a:schemeClr val="bg1"/>
                </a:solidFill>
              </a:rPr>
              <a:pPr/>
              <a:t>66%</a:t>
            </a:fld>
            <a:endParaRPr lang="en-US" sz="1400" dirty="0">
              <a:solidFill>
                <a:schemeClr val="bg1"/>
              </a:solidFill>
              <a:sym typeface="+mn-lt"/>
            </a:endParaRPr>
          </a:p>
        </p:txBody>
      </p:sp>
      <p:sp>
        <p:nvSpPr>
          <p:cNvPr id="51" name="Text Placeholder 3"/>
          <p:cNvSpPr>
            <a:spLocks noGrp="1"/>
          </p:cNvSpPr>
          <p:nvPr>
            <p:custDataLst>
              <p:tags r:id="rId29"/>
            </p:custDataLst>
          </p:nvPr>
        </p:nvSpPr>
        <p:spPr bwMode="gray">
          <a:xfrm>
            <a:off x="1212850" y="3275013"/>
            <a:ext cx="3635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4925" tIns="0" rIns="349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7FDAF767-2C74-41D8-8AD8-3FD99533559C}" type="datetime'''''''''34''''''''''''''''''''''''''''''''%'''">
              <a:rPr lang="en-US" altLang="en-US" sz="1400">
                <a:solidFill>
                  <a:schemeClr val="bg1"/>
                </a:solidFill>
              </a:rPr>
              <a:pPr/>
              <a:t>34%</a:t>
            </a:fld>
            <a:endParaRPr lang="en-US" sz="1400" dirty="0">
              <a:solidFill>
                <a:schemeClr val="bg1"/>
              </a:solidFill>
              <a:sym typeface="+mn-lt"/>
            </a:endParaRPr>
          </a:p>
        </p:txBody>
      </p:sp>
      <p:sp>
        <p:nvSpPr>
          <p:cNvPr id="50" name="Text Placeholder 3"/>
          <p:cNvSpPr>
            <a:spLocks noGrp="1"/>
          </p:cNvSpPr>
          <p:nvPr>
            <p:custDataLst>
              <p:tags r:id="rId30"/>
            </p:custDataLst>
          </p:nvPr>
        </p:nvSpPr>
        <p:spPr bwMode="gray">
          <a:xfrm>
            <a:off x="1200150" y="5737225"/>
            <a:ext cx="387350"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47982F9C-AD8F-423E-81CC-C98A7B14CA41}" type="datetime'2''''''''''''''''''''''''''''''''''''''0''''''''''16'''''''">
              <a:rPr lang="en-US" altLang="en-US" sz="1400"/>
              <a:pPr/>
              <a:t>2016</a:t>
            </a:fld>
            <a:endParaRPr lang="en-US" sz="1400" dirty="0">
              <a:sym typeface="+mn-lt"/>
            </a:endParaRPr>
          </a:p>
        </p:txBody>
      </p:sp>
      <p:sp>
        <p:nvSpPr>
          <p:cNvPr id="55" name="Oval 20"/>
          <p:cNvSpPr>
            <a:spLocks noChangeArrowheads="1"/>
          </p:cNvSpPr>
          <p:nvPr/>
        </p:nvSpPr>
        <p:spPr bwMode="auto">
          <a:xfrm>
            <a:off x="1774825" y="4355107"/>
            <a:ext cx="807484" cy="434287"/>
          </a:xfrm>
          <a:prstGeom prst="ellipse">
            <a:avLst/>
          </a:prstGeom>
          <a:noFill/>
          <a:ln>
            <a:noFill/>
          </a:ln>
          <a:extLst>
            <a:ext uri="{909E8E84-426E-40dd-AFC4-6F175D3DCCD1}">
              <a14:hiddenFill xmlns:a14="http://schemas.microsoft.com/office/drawing/2010/main">
                <a:solidFill>
                  <a:schemeClr val="tx2"/>
                </a:solidFill>
              </a14:hiddenFill>
            </a:ext>
          </a:extLst>
        </p:spPr>
        <p:txBody>
          <a:bodyPr vert="horz" wrap="square" lIns="0" tIns="0" rIns="0" bIns="0" numCol="1" anchor="ctr" anchorCtr="0" compatLnSpc="1">
            <a:prstTxWarp prst="textNoShape">
              <a:avLst/>
            </a:prstTxWarp>
          </a:bodyPr>
          <a:lstStyle/>
          <a:p>
            <a:pPr algn="ctr"/>
            <a:r>
              <a:rPr lang="en-US" sz="1400" b="1" i="1" dirty="0" smtClean="0">
                <a:solidFill>
                  <a:srgbClr val="29BA74"/>
                </a:solidFill>
              </a:rPr>
              <a:t>+7pp</a:t>
            </a:r>
            <a:endParaRPr lang="en-US" sz="1400" b="1" i="1" dirty="0">
              <a:solidFill>
                <a:srgbClr val="29BA74"/>
              </a:solidFill>
            </a:endParaRPr>
          </a:p>
        </p:txBody>
      </p:sp>
      <p:sp>
        <p:nvSpPr>
          <p:cNvPr id="59" name="ee4pFootnotes"/>
          <p:cNvSpPr>
            <a:spLocks noChangeArrowheads="1"/>
          </p:cNvSpPr>
          <p:nvPr/>
        </p:nvSpPr>
        <p:spPr bwMode="auto">
          <a:xfrm>
            <a:off x="629999" y="6253194"/>
            <a:ext cx="7182000" cy="307777"/>
          </a:xfrm>
          <a:prstGeom prst="rect">
            <a:avLst/>
          </a:prstGeom>
          <a:noFill/>
          <a:ln w="9525" algn="ctr">
            <a:noFill/>
            <a:miter lim="800000"/>
            <a:headEnd type="none" w="lg" len="lg"/>
            <a:tailEnd type="none" w="lg" len="lg"/>
          </a:ln>
        </p:spPr>
        <p:txBody>
          <a:bodyPr vert="horz" wrap="square" lIns="0" tIns="0" rIns="0" bIns="0" anchor="b" anchorCtr="0">
            <a:spAutoFit/>
          </a:bodyPr>
          <a:lstStyle/>
          <a:p>
            <a:endParaRPr lang="en-US" sz="1000" dirty="0" smtClean="0">
              <a:solidFill>
                <a:schemeClr val="bg1">
                  <a:lumMod val="50000"/>
                </a:schemeClr>
              </a:solidFill>
              <a:latin typeface="Trebuchet MS" panose="020B0603020202020204" pitchFamily="34" charset="0"/>
              <a:cs typeface="Arial" pitchFamily="34" charset="0"/>
            </a:endParaRPr>
          </a:p>
          <a:p>
            <a:r>
              <a:rPr lang="en-US" sz="1000" dirty="0" smtClean="0">
                <a:solidFill>
                  <a:schemeClr val="bg1">
                    <a:lumMod val="50000"/>
                  </a:schemeClr>
                </a:solidFill>
                <a:latin typeface="Trebuchet MS" panose="020B0603020202020204" pitchFamily="34" charset="0"/>
                <a:cs typeface="Arial" pitchFamily="34" charset="0"/>
              </a:rPr>
              <a:t>Source: BCG-</a:t>
            </a:r>
            <a:r>
              <a:rPr lang="en-US" sz="1000" dirty="0" err="1" smtClean="0">
                <a:solidFill>
                  <a:schemeClr val="bg1">
                    <a:lumMod val="50000"/>
                  </a:schemeClr>
                </a:solidFill>
                <a:latin typeface="Trebuchet MS" panose="020B0603020202020204" pitchFamily="34" charset="0"/>
                <a:cs typeface="Arial" pitchFamily="34" charset="0"/>
              </a:rPr>
              <a:t>Altagamma</a:t>
            </a:r>
            <a:r>
              <a:rPr lang="en-US" sz="1000" dirty="0" smtClean="0">
                <a:solidFill>
                  <a:schemeClr val="bg1">
                    <a:lumMod val="50000"/>
                  </a:schemeClr>
                </a:solidFill>
                <a:latin typeface="Trebuchet MS" panose="020B0603020202020204" pitchFamily="34" charset="0"/>
                <a:cs typeface="Arial" pitchFamily="34" charset="0"/>
              </a:rPr>
              <a:t> True-Luxury Global Consumer Insight Survey 2017 (12K + respondents in 10 countries)</a:t>
            </a:r>
            <a:endParaRPr lang="en-US" sz="1000" dirty="0">
              <a:solidFill>
                <a:schemeClr val="bg1">
                  <a:lumMod val="50000"/>
                </a:schemeClr>
              </a:solidFill>
              <a:latin typeface="Trebuchet MS" panose="020B0603020202020204" pitchFamily="34" charset="0"/>
              <a:cs typeface="Arial" pitchFamily="34" charset="0"/>
            </a:endParaRPr>
          </a:p>
        </p:txBody>
      </p:sp>
      <p:cxnSp>
        <p:nvCxnSpPr>
          <p:cNvPr id="66" name="Straight Connector 65"/>
          <p:cNvCxnSpPr/>
          <p:nvPr/>
        </p:nvCxnSpPr>
        <p:spPr>
          <a:xfrm flipH="1">
            <a:off x="9552460" y="2616322"/>
            <a:ext cx="1764000" cy="0"/>
          </a:xfrm>
          <a:prstGeom prst="line">
            <a:avLst/>
          </a:prstGeom>
          <a:ln w="9525" cap="rnd">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792015" y="2081557"/>
            <a:ext cx="3498518" cy="276999"/>
          </a:xfrm>
          <a:prstGeom prst="rect">
            <a:avLst/>
          </a:prstGeom>
          <a:noFill/>
        </p:spPr>
        <p:txBody>
          <a:bodyPr wrap="square" lIns="0" tIns="0" rIns="0" bIns="0" rtlCol="0" anchor="b">
            <a:spAutoFit/>
          </a:bodyPr>
          <a:lstStyle/>
          <a:p>
            <a:pPr>
              <a:buSzPct val="100000"/>
              <a:buFont typeface="Trebuchet MS" panose="020B0603020202020204" pitchFamily="34" charset="0"/>
              <a:buChar char="​"/>
            </a:pPr>
            <a:r>
              <a:rPr lang="en-US" dirty="0" smtClean="0">
                <a:solidFill>
                  <a:srgbClr val="29BA74"/>
                </a:solidFill>
                <a:latin typeface="Trebuchet MS" panose="020B0603020202020204" pitchFamily="34" charset="0"/>
              </a:rPr>
              <a:t>By Generation</a:t>
            </a:r>
            <a:endParaRPr lang="en-US" dirty="0">
              <a:solidFill>
                <a:srgbClr val="29BA74"/>
              </a:solidFill>
              <a:latin typeface="Trebuchet MS" panose="020B0603020202020204" pitchFamily="34" charset="0"/>
            </a:endParaRPr>
          </a:p>
        </p:txBody>
      </p:sp>
      <p:sp>
        <p:nvSpPr>
          <p:cNvPr id="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63" name="Oval 62"/>
          <p:cNvSpPr>
            <a:spLocks noChangeAspect="1"/>
          </p:cNvSpPr>
          <p:nvPr/>
        </p:nvSpPr>
        <p:spPr>
          <a:xfrm>
            <a:off x="11674375" y="141477"/>
            <a:ext cx="324000" cy="324000"/>
          </a:xfrm>
          <a:prstGeom prst="ellipse">
            <a:avLst/>
          </a:prstGeom>
          <a:solidFill>
            <a:srgbClr val="FFFFFF"/>
          </a:solidFill>
          <a:ln w="1905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r>
              <a:rPr lang="en-US" sz="1200" b="1" kern="0" dirty="0" smtClean="0">
                <a:solidFill>
                  <a:schemeClr val="accent5"/>
                </a:solidFill>
              </a:rPr>
              <a:t>1</a:t>
            </a:r>
            <a:endParaRPr lang="en-US" sz="1200" b="1" kern="0" dirty="0">
              <a:solidFill>
                <a:schemeClr val="accent5"/>
              </a:solidFill>
            </a:endParaRPr>
          </a:p>
        </p:txBody>
      </p:sp>
      <p:sp>
        <p:nvSpPr>
          <p:cNvPr id="6" name="TextBox 5"/>
          <p:cNvSpPr txBox="1"/>
          <p:nvPr/>
        </p:nvSpPr>
        <p:spPr>
          <a:xfrm>
            <a:off x="9596362" y="60353"/>
            <a:ext cx="2147887" cy="48624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rgbClr val="575757"/>
                </a:solidFill>
              </a:rPr>
              <a:t>Luxury Casualwear</a:t>
            </a:r>
          </a:p>
        </p:txBody>
      </p:sp>
      <p:sp>
        <p:nvSpPr>
          <p:cNvPr id="8" name="Rectangle 7"/>
          <p:cNvSpPr/>
          <p:nvPr/>
        </p:nvSpPr>
        <p:spPr>
          <a:xfrm>
            <a:off x="9459912" y="3487738"/>
            <a:ext cx="756000" cy="2088000"/>
          </a:xfrm>
          <a:prstGeom prst="rect">
            <a:avLst/>
          </a:prstGeom>
          <a:noFill/>
          <a:ln w="31750" cap="rnd" cmpd="sng" algn="ctr">
            <a:solidFill>
              <a:srgbClr val="D4DF33"/>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sp>
        <p:nvSpPr>
          <p:cNvPr id="54" name="Rectangle 53"/>
          <p:cNvSpPr/>
          <p:nvPr/>
        </p:nvSpPr>
        <p:spPr>
          <a:xfrm>
            <a:off x="10640044" y="3275013"/>
            <a:ext cx="756000" cy="2300725"/>
          </a:xfrm>
          <a:prstGeom prst="rect">
            <a:avLst/>
          </a:prstGeom>
          <a:noFill/>
          <a:ln w="31750" cap="rnd" cmpd="sng" algn="ctr">
            <a:solidFill>
              <a:srgbClr val="D4DF33"/>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smtClean="0">
              <a:solidFill>
                <a:srgbClr val="FFFFFF"/>
              </a:solidFill>
            </a:endParaRPr>
          </a:p>
        </p:txBody>
      </p:sp>
      <p:grpSp>
        <p:nvGrpSpPr>
          <p:cNvPr id="60" name="Group 59"/>
          <p:cNvGrpSpPr/>
          <p:nvPr/>
        </p:nvGrpSpPr>
        <p:grpSpPr>
          <a:xfrm>
            <a:off x="202019" y="131021"/>
            <a:ext cx="2636659" cy="427981"/>
            <a:chOff x="202019" y="131021"/>
            <a:chExt cx="2636659" cy="427981"/>
          </a:xfrm>
        </p:grpSpPr>
        <p:sp>
          <p:nvSpPr>
            <p:cNvPr id="61" name="ColumnHeader"/>
            <p:cNvSpPr>
              <a:spLocks noChangeArrowheads="1"/>
            </p:cNvSpPr>
            <p:nvPr/>
          </p:nvSpPr>
          <p:spPr bwMode="gray">
            <a:xfrm rot="10800000" flipV="1">
              <a:off x="606678" y="229152"/>
              <a:ext cx="2232000" cy="244858"/>
            </a:xfrm>
            <a:prstGeom prst="rect">
              <a:avLst/>
            </a:prstGeom>
            <a:noFill/>
            <a:ln w="9525" algn="ctr">
              <a:no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25400" dir="5400000" sx="99000" sy="99000" algn="ctr" rotWithShape="0">
                      <a:schemeClr val="tx2"/>
                    </a:outerShdw>
                  </a:effectLst>
                </a14:hiddenEffects>
              </a:ext>
            </a:extLst>
          </p:spPr>
          <p:txBody>
            <a:bodyPr vert="horz" wrap="square" lIns="0" tIns="0" rIns="0" bIns="0" anchor="b" anchorCtr="0">
              <a:noAutofit/>
            </a:bodyPr>
            <a:lstStyle/>
            <a:p>
              <a:pPr algn="ctr"/>
              <a:r>
                <a:rPr lang="en-US" sz="1600" b="1" dirty="0" smtClean="0">
                  <a:solidFill>
                    <a:srgbClr val="575757"/>
                  </a:solidFill>
                  <a:latin typeface="Trebuchet MS" panose="020B0603020202020204" pitchFamily="34" charset="0"/>
                  <a:cs typeface="Arial" pitchFamily="34" charset="0"/>
                </a:rPr>
                <a:t>Global market trends</a:t>
              </a:r>
              <a:endParaRPr lang="en-US" sz="1600" b="1" dirty="0">
                <a:solidFill>
                  <a:srgbClr val="575757"/>
                </a:solidFill>
                <a:latin typeface="Trebuchet MS" panose="020B0603020202020204" pitchFamily="34" charset="0"/>
                <a:cs typeface="Arial" pitchFamily="34" charset="0"/>
              </a:endParaRPr>
            </a:p>
          </p:txBody>
        </p:sp>
        <p:pic>
          <p:nvPicPr>
            <p:cNvPr id="62" name="Picture 6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02019" y="131021"/>
              <a:ext cx="433399" cy="427981"/>
            </a:xfrm>
            <a:prstGeom prst="rect">
              <a:avLst/>
            </a:prstGeom>
          </p:spPr>
        </p:pic>
      </p:grpSp>
    </p:spTree>
    <p:extLst>
      <p:ext uri="{BB962C8B-B14F-4D97-AF65-F5344CB8AC3E}">
        <p14:creationId xmlns:p14="http://schemas.microsoft.com/office/powerpoint/2010/main" val="1664947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39dcc26a-7131-49f4-a9eb-1c0521500c03"/>
  <p:tag name="EE4P_MASTERWIZARD_MARGINS" val="0"/>
  <p:tag name="EE4P_MASTERWIZARD_DRAFT" val="0"/>
  <p:tag name="EE4P_AGENDAWIZARD" val="&lt;ee4p&gt;&lt;layouts&gt;&lt;layout name=&quot;Section Header&quot; id=&quot;227_1-1&quot;&gt;&lt;standard&gt;&lt;textframe horizontalAnchor=&quot;1&quot; marginBottom=&quot;0&quot; marginLeft=&quot;0&quot; marginRight=&quot;0&quot; marginTop=&quot;0&quot; orientation=&quot;1&quot; verticalAnchor=&quot;1&quot; /&gt;&lt;font name=&quot;Trebuchet MS&quot; bold=&quot;0&quot; italic=&quot;0&quot; color=&quot;#ffffff&quot; size=&quot;24&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quot; title=&quot;&quot; subtitle=&quot;&quot; sizingModeId=&quot;1&quot; fontSize=&quot;24&quot; fontSizeAuto=&quot;1&quot; startTime=&quot;540&quot; timeFormatId=&quot;1&quot; startItemNo=&quot;1&quot; createSingleAgendaSlide=&quot;1&quot; createSeparatingSlides=&quot;1&quot; createBackupSlide=&quot;1&quot; /&gt;&lt;columns&gt;&lt;column field=&quot;itemno&quot; label=&quot;No.&quot; checked=&quot;0&quot; leftSpacing=&quot;0&quot; rightSpacing=&quot;0&quot; dock=&quot;1&quot; fixedWidth=&quot;51.87527&quot; /&gt;&lt;column field=&quot;topic&quot; label=&quot;Topic&quot; leftSpacing=&quot;0&quot; rightDistribute=&quot;1&quot; dock=&quot;1&quot; /&gt;&lt;column field=&quot;responsible&quot; label=&quot;Responsible&quot; visible=&quot;0&quot; checked=&quot;0&quot; leftSpacing=&quot;10&quot; rightDistribute=&quot;1&quot; dock=&quot;1&quot; /&gt;&lt;column field=&quot;freecolumn&quot; label=&quot;&quot; visible=&quot;0&quot; checked=&quot;0&quot; leftSpacing=&quot;10&quot; rightDistribute=&quot;1&quot; dock=&quot;1&quot; /&gt;&lt;column field=&quot;timeslot&quot; label=&quot;Time Slot&quot; visible=&quot;1&quot; checked=&quot;0&quot; leftSpacing=&quot;34&quot; rightSpacing=&quot;0&quot; dock=&quot;2&quot; /&gt;&lt;column field=&quot;pageno&quot; label=&quot;Page No.&quot; visible=&quot;0&quot; checked=&quot;0&quot; leftSpacing=&quot;34&quot; rightSpacing=&quot;0&quot; dock=&quot;2&quot; /&gt;&lt;/columns&gt;&lt;position left=&quot;395.4111&quot; top=&quot;116.9109&quot; width=&quot;515.0769&quot; height=&quot;345.2203&quot; /&gt;&lt;!--&#10;      &lt;subtitle&gt;&#10;      &#10;        &lt;position left=&quot;197.597&quot; top=&quot;369.3848&quot; width=&quot;123.634&quot; height=&quot;115.6044&quot; autoshape=&quot;1&quot; rotation=&quot;0&quot; /&gt;&#10;        &lt;line visible=&quot;1&quot; weight=&quot;0.75&quot; style=&quot;1&quot; dashStyle=&quot;1&quot; foreColor=&quot;14&quot; /&gt;&#10;        &lt;fill visible=&quot;0&quot; /&gt;&#10;        &lt;textframe horizontalAnchor=&quot;1&quot; verticalAnchor=&quot;1&quot; orientation=&quot;1&quot; wordWrap=&quot;1&quot; autoSize=&quot;0&quot; marginLeft=&quot;8.503937&quot; marginRight=&quot;0&quot; marginTop=&quot;14.17323&quot; marginBottom=&quot;0&quot; /&gt;&#10;        &lt;paragraphformat alignment=&quot;1&quot; lineRuleBefore=&quot;0&quot; lineRuleWithin=&quot;1&quot; lineRuleAfter=&quot;0&quot; spaceBefore=&quot;0&quot; spaceWithin=&quot;0.95&quot; spaceAfter=&quot;0&quot; /&gt;&#10;        &lt;font name=&quot;Trebuchet MS&quot; size=&quot;10&quot; bold=&quot;0&quot; italic=&quot;0&quot; underlineStyle=&quot;0&quot; color=&quot;#ffffff&quot; spacing=&quot;0&quot; kerning=&quot;12&quot; /&gt;&#10;      &#10;      &lt;/subtitle&gt;&#10;      --&gt;&lt;settings allowedSizingModeIds=&quot;1|2&quot; allowedFontSizes=&quot;8|9|10.5|11|12|14|16|18|20|22|24&quot; allowedTimeFormatIds=&quot;1|2|3&quot; slideLayout=&quot;11&quot; customLayoutName=&quot;Blank green|Presentation¦Blank green&quot; customLayoutIndex=&quot;&quot; showBreak=&quot;0&quot; singleAgendaSlideSelected=&quot;0&quot; backupSlideTitle=&quot;Unused Slides&quot; topMargin=&quot;0&quot; leftMargin=&quot;0&quot; allowedLevels=&quot;2&quot; itemNoFormats=&quot;{1}¦{1}.{2}¦{3:alphaLC}¦{3:alphaLC}.{4:alphaLC}&quot; customLayoutNameBackup=&quot;Special gray|Presentation¦Special gray&quot; titlePrompt=&quot;Insert Title&quot; namePrompt=&quot;Insert Date&quot; /&gt;&lt;cases&gt;&lt;case level=&quot;1&quot; single=&quot;1&quot; break=&quot;0&quot; topMinSpacing=&quot;5&quot; topMaxSpacing=&quot;15&quot; bottomMinSpacing=&quot;0&quot; bottomMaxSpacing=&quot;0&quot;&gt;&lt;element field=&quot;topic&quot; type=&quot;autoshape&quot; autoShapeType=&quot;1&quot;&gt;&lt;paragraphformat alignment=&quot;1&quot; lineRuleBefore=&quot;0&quot; lineRuleWithin=&quot;1&quot; lineRuleAfter=&quot;0&quot; spaceBefore=&quot;6&quot; spaceWithin=&quot;1.1&quot; spaceAfter=&quot;3&quot; /&gt;&lt;textframe marginLeft=&quot;0&quot; /&gt;&lt;font size=&quot;24&quot; /&gt;&lt;/element&gt;&lt;element field=&quot;responsible&quot; type=&quot;autoshape&quot; autoShapeType=&quot;1&quot;&gt;&lt;paragraphformat alignment=&quot;1&quot; lineRuleBefore=&quot;0&quot; lineRuleWithin=&quot;1&quot; lineRuleAfter=&quot;0&quot; spaceBefore=&quot;6&quot; spaceWithin=&quot;1.1&quot; spaceAfter=&quot;3&quot; /&gt;&lt;font size=&quot;24&quot; /&gt;&lt;/element&gt;&lt;element field=&quot;freecolumn&quot; type=&quot;autoshape&quot; autoShapeType=&quot;1&quot;&gt;&lt;paragraphformat alignment=&quot;1&quot; lineRuleBefore=&quot;0&quot; lineRuleWithin=&quot;1&quot; lineRuleAfter=&quot;0&quot; spaceBefore=&quot;6&quot; spaceWithin=&quot;1.1&quot; spaceAfter=&quot;3&quot; /&gt;&lt;font size=&quot;24&quot; /&gt;&lt;/element&gt;&lt;element field=&quot;timeslot&quot; type=&quot;autoshape&quot; autoShapeType=&quot;1&quot;&gt;&lt;paragraphformat alignment=&quot;1&quot; lineRuleBefore=&quot;0&quot; lineRuleWithin=&quot;1&quot; lineRuleAfter=&quot;0&quot; spaceBefore=&quot;6&quot; spaceWithin=&quot;1.1&quot; spaceAfter=&quot;3&quot; /&gt;&lt;font size=&quot;24&quot; /&gt;&lt;/element&gt;&lt;element field=&quot;pageno&quot; type=&quot;autoshape&quot; autoShapeType=&quot;1&quot;&gt;&lt;paragraphformat alignment=&quot;3&quot; /&gt;&lt;font size=&quot;24&quot; /&gt;&lt;/element&gt;&lt;/case&gt;&lt;case level=&quot;2&quot; single=&quot;1&quot; break=&quot;0&quot; topMinSpacing=&quot;4&quot; topMaxSpacing=&quot;4&quot; bottomMinSpacing=&quot;0&quot; bottomMaxSpacing=&quot;0&quot;&gt;&lt;element field=&quot;topic&quot; type=&quot;autoshape&quot; autoShapeType=&quot;1&quot;&gt;&lt;paragraphformat alignment=&quot;1&quot; lineRuleBefore=&quot;0&quot; lineRuleWithin=&quot;1&quot; lineRuleAfter=&quot;0&quot; spaceBefore=&quot;6&quot; spaceWithin=&quot;1.1&quot; spaceAfter=&quot;3&quot; /&gt;&lt;textframe marginLeft=&quot;0&quot; /&gt;&lt;font size=&quot;18&quot; /&gt;&lt;/element&gt;&lt;element field=&quot;responsible&quot; type=&quot;autoshape&quot; autoShapeType=&quot;1&quot;&gt;&lt;paragraphformat alignment=&quot;1&quot; lineRuleBefore=&quot;0&quot; lineRuleWithin=&quot;1&quot; lineRuleAfter=&quot;0&quot; spaceBefore=&quot;6&quot; spaceWithin=&quot;1.1&quot; spaceAfter=&quot;3&quot; /&gt;&lt;font size=&quot;18&quot; /&gt;&lt;/element&gt;&lt;element field=&quot;freecolumn&quot; type=&quot;autoshape&quot; autoShapeType=&quot;1&quot;&gt;&lt;paragraphformat alignment=&quot;1&quot; lineRuleBefore=&quot;0&quot; lineRuleWithin=&quot;1&quot; lineRuleAfter=&quot;0&quot; spaceBefore=&quot;6&quot; spaceWithin=&quot;1.1&quot; spaceAfter=&quot;3&quot; /&gt;&lt;font size=&quot;18&quot; /&gt;&lt;/element&gt;&lt;element field=&quot;timeslot&quot; type=&quot;autoshape&quot; autoShapeType=&quot;1&quot;&gt;&lt;paragraphformat alignment=&quot;1&quot; lineRuleBefore=&quot;0&quot; lineRuleWithin=&quot;1&quot; lineRuleAfter=&quot;0&quot; spaceBefore=&quot;6&quot; spaceWithin=&quot;1.1&quot; spaceAfter=&quot;3&quot; /&gt;&lt;font size=&quot;18&quot; /&gt;&lt;/element&gt;&lt;element field=&quot;pageno&quot; type=&quot;autoshape&quot; autoShapeType=&quot;1&quot;&gt;&lt;paragraphformat alignment=&quot;3&quot; /&gt;&lt;font size=&quot;18&quot; /&gt;&lt;/element&gt;&lt;/case&gt;&lt;/cases&gt;&lt;elements&gt;&lt;element type=&quot;autoshape&quot; autoShapeType=&quot;1&quot; value=&quot;%agendaTitle%&quot; slideType=&quot;1&quot;&gt;&lt;position left=&quot;-345.68251&quot; top=&quot;-45.376146&quot; width=&quot;271.5024&quot; height=&quot;274.7323&quot; autoshape=&quot;1&quot; rotation=&quot;0&quot; /&gt;&lt;line visible=&quot;1&quot; weight=&quot;0.75&quot; style=&quot;1&quot; dashStyle=&quot;1&quot; foreColor=&quot;#ffffff&quot; /&gt;&lt;fill visible=&quot;0&quot; /&gt;&lt;textframe horizontalAnchor=&quot;1&quot; verticalAnchor=&quot;1&quot; orientation=&quot;1&quot; wordWrap=&quot;1&quot; autoSize=&quot;0&quot; marginLeft=&quot;0&quot; marginRight=&quot;0&quot; marginTop=&quot;19.84252&quot; marginBottom=&quot;0&quot; /&gt;&lt;paragraphformat alignment=&quot;2&quot; lineRuleBefore=&quot;0&quot; lineRuleWithin=&quot;1&quot; lineRuleAfter=&quot;0&quot; spaceBefore=&quot;0&quot; spaceWithin=&quot;0.95&quot; spaceAfter=&quot;0&quot; /&gt;&lt;font name=&quot;Trebuchet MS&quot; size=&quot;54&quot; bold=&quot;0&quot; italic=&quot;0&quot; underlineStyle=&quot;0&quot; color=&quot;#ffffff&quot; spacing=&quot;0&quot; kerning=&quot;12&quot; /&gt;&lt;/element&gt;&lt;element type=&quot;autoshape&quot; autoShapeType=&quot;1&quot; value=&quot;%agendaName%&quot; slideType=&quot;1&quot;&gt;&lt;position left=&quot;-197.81411&quot; top=&quot;252.473934&quot; width=&quot;123.634&quot; height=&quot;115.6044&quot; autoshape=&quot;1&quot; rotation=&quot;0&quot; /&gt;&lt;line visible=&quot;1&quot; weight=&quot;0.75&quot; style=&quot;1&quot; dashStyle=&quot;1&quot; foreColor=&quot;#ffffff&quot; /&gt;&lt;fill visible=&quot;0&quot; /&gt;&lt;textframe horizontalAnchor=&quot;1&quot; verticalAnchor=&quot;1&quot; orientation=&quot;1&quot; wordWrap=&quot;1&quot; autoSize=&quot;0&quot; marginLeft=&quot;8.503937&quot; marginRight=&quot;0&quot; marginTop=&quot;14.17323&quot; marginBottom=&quot;0&quot; /&gt;&lt;paragraphformat alignment=&quot;1&quot; lineRuleBefore=&quot;0&quot; lineRuleWithin=&quot;1&quot; lineRuleAfter=&quot;0&quot; spaceBefore=&quot;0&quot; spaceWithin=&quot;0.95&quot; spaceAfter=&quot;0&quot; /&gt;&lt;font name=&quot;Trebuchet MS&quot; size=&quot;10&quot; bold=&quot;0&quot; italic=&quot;0&quot; underlineStyle=&quot;0&quot; color=&quot;#ffffff&quot; spacing=&quot;0&quot; kerning=&quot;12&quot; /&gt;&lt;/element&gt;&lt;element type=&quot;autoshape&quot; autoShapeType=&quot;1&quot; value=&quot;&quot; slideType=&quot;1&quot;&gt;&lt;position left=&quot;-286.10831&quot; top=&quot;252.473934&quot; width=&quot;73.17614&quot; height=&quot;78.41528&quot; autoshape=&quot;1&quot; rotation=&quot;0&quot; /&gt;&lt;line visible=&quot;1&quot; weight=&quot;0.75&quot; style=&quot;1&quot; dashStyle=&quot;1&quot; foreColor=&quot;#ffffff&quot; /&gt;&lt;fill visible=&quot;0&quot; /&gt;&lt;/element&gt;&lt;element type=&quot;autoshape&quot; autoShapeType=&quot;1&quot; value=&quot;&quot; slideType=&quot;2&quot;&gt;&lt;position left=&quot;-294.2502816&quot; top=&quot;-4.4596064&quot; width=&quot;74.61984&quot; height=&quot;74.61984&quot; autoshape=&quot;1&quot; rotation=&quot;0&quot; /&gt;&lt;line visible=&quot;1&quot; weight=&quot;0.75&quot; style=&quot;1&quot; dashStyle=&quot;1&quot; foreColor=&quot;#ffffff&quot; /&gt;&lt;fill visible=&quot;0&quot; /&gt;&lt;/element&gt;&lt;element type=&quot;autoshape&quot; autoShapeType=&quot;1&quot; value=&quot;%topic%&quot; slideType=&quot;2&quot;&gt;&lt;position left=&quot;-294.2502816&quot; top=&quot;93.1711075&quot; width=&quot;758.6493&quot; height=&quot;252.2583&quot; autoshape=&quot;1&quot; rotation=&quot;0&quot; /&gt;&lt;line visible=&quot;1&quot; weight=&quot;0.75&quot; style=&quot;1&quot; dashStyle=&quot;1&quot; foreColor=&quot;#ffffff&quot; /&gt;&lt;fill visible=&quot;0&quot; /&gt;&lt;textframe horizontalAnchor=&quot;1&quot; verticalAnchor=&quot;4&quot; orientation=&quot;1&quot; wordWrap=&quot;1&quot; autoSize=&quot;0&quot; marginLeft=&quot;21.6&quot; marginRight=&quot;21.6&quot; marginTop=&quot;21.6&quot; marginBottom=&quot;10.8&quot; /&gt;&lt;paragraphformat alignment=&quot;1&quot; lineRuleBefore=&quot;0&quot; lineRuleWithin=&quot;0&quot; lineRuleAfter=&quot;0&quot; spaceBefore=&quot;0&quot; spaceWithin=&quot;60&quot; spaceAfter=&quot;0&quot; /&gt;&lt;font name=&quot;Trebuchet MS&quot; size=&quot;54&quot; bold=&quot;0&quot; italic=&quot;0&quot; underlineStyle=&quot;0&quot; color=&quot;#ffffff&quot; spacing=&quot;0&quot; kerning=&quot;12&quot; /&gt;&lt;/element&gt;&lt;/elements&gt;&lt;/layout&gt;&lt;/layouts&gt;&lt;contents&gt;&lt;agenda name=&quot;&quot; title=&quot;&quot; subtitle=&quot;&quot; sizingModeId=&quot;1&quot; fontSize=&quot;24&quot; fontSizeAuto=&quot;1&quot; startTime=&quot;540&quot; timeFormatId=&quot;1&quot; startItemNo=&quot;1&quot; createSingleAgendaSlide=&quot;1&quot; createSeparatingSlides=&quot;1&quot; createBackupSlide=&quot;1&quot; layoutId=&quot;227_1-1&quot; createSections=&quot;0&quot; singleSlideId=&quot;3717e892-b40d-4674-9748-ea5eb1a41f84&quot; backupSlideId=&quot;c3568605-7674-49f0-889c-926c9e6c8e52&quot;&gt;&lt;columns&gt;&lt;column field=&quot;itemno&quot; label=&quot;No.&quot; checked=&quot;0&quot; leftSpacing=&quot;0&quot; rightSpacing=&quot;0&quot; dock=&quot;1&quot; fixedWidth=&quot;51.87527&quot; /&gt;&lt;column field=&quot;topic&quot; label=&quot;Topic&quot; leftSpacing=&quot;0&quot; rightDistribute=&quot;1&quot; dock=&quot;1&quot; rightSpacing=&quot;5.265067E-06&quot; /&gt;&lt;column field=&quot;responsible&quot; label=&quot;Responsible&quot; visible=&quot;0&quot; checked=&quot;0&quot; leftSpacing=&quot;10&quot; rightDistribute=&quot;1&quot; dock=&quot;1&quot; /&gt;&lt;column field=&quot;freecolumn&quot; label=&quot;&quot; visible=&quot;0&quot; checked=&quot;0&quot; leftSpacing=&quot;10&quot; rightDistribute=&quot;1&quot; dock=&quot;1&quot; /&gt;&lt;column field=&quot;timeslot&quot; label=&quot;Time Slot&quot; visible=&quot;1&quot; checked=&quot;0&quot; leftSpacing=&quot;34&quot; rightSpacing=&quot;0&quot; dock=&quot;2&quot; /&gt;&lt;column field=&quot;pageno&quot; label=&quot;Page No.&quot; visible=&quot;0&quot; checked=&quot;0&quot; leftSpacing=&quot;34&quot; rightSpacing=&quot;0&quot; dock=&quot;2&quot; /&gt;&lt;/columns&gt;&lt;items&gt;&lt;item duration=&quot;30&quot; id=&quot;f340449e-1028-4710-b944-75cfe9f69193&quot; parentId=&quot;&quot; level=&quot;1&quot; generateAgendaSlide=&quot;1&quot; showAgendaItem=&quot;1&quot; isBreak=&quot;0&quot; topic=&quot;Preview of the Global Luxury Market Overview&quot; agendaSlideId=&quot;62acdbf9-cf6d-43d7-86c2-c8dfc3cffc7f&quot; /&gt;&lt;item duration=&quot;30&quot; id=&quot;ac39cb98-3cab-45e6-89fa-7976517fa4dd&quot; parentId=&quot;&quot; level=&quot;1&quot; generateAgendaSlide=&quot;1&quot; showAgendaItem=&quot;1&quot; isBreak=&quot;0&quot; agendaSlideId=&quot;b3a3f7ef-b058-41a6-8dde-1e559bdc8c9d&quot; topic=&quot;Preview of some first insights from the 2017 survey&quot; /&gt;&lt;/items&gt;&lt;/agenda&gt;&lt;/contents&gt;&lt;/ee4p&gt;"/>
  <p:tag name="THINKCELLPRESENTATIONDONOTDELETE" val="&lt;?xml version=&quot;1.0&quot; encoding=&quot;UTF-16&quot; standalone=&quot;yes&quot;?&gt;&lt;root reqver=&quot;23045&quot;&gt;&lt;version val=&quot;25159&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fhi7IiHfQamuyMNaoSx0L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l5lpupP8RoWOQGPJMJl_R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2YYFwFpHTTSvvN70v8zQO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ayt7k9hcQ6CZe32dNJQvf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6.X6P3HSrCP6j73LtwLo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YsQKobeVQeW9dvb9hueDf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TwF5DGk6TlOQsFRNZ5bTE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gvo11AU5Tn2J64M95rPDA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V1ff5r_iQqmpamTDcW3ZI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O7O8U_vFSfWU2YK2qUSleA"/>
</p:tagLst>
</file>

<file path=ppt/tags/tag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4Vui7HTBQc.TLYdXD2UtR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eDUpA.HTRW64gyy.bRAr1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xx4KsMk8R62v0WznSTy9f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McZMvvlbSMaKhBbH99BM3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GMIvSvy_T1iBAffnAGxyZ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4eM9ZoFxQr2osXrvPJ6nO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Bbz_baxHSLmFmdyAQCCT5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nn.mdTTETh6TDcRmudkgm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ZwObv.YQkilrjCSQIUiR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AGgf.jp0Q3OHbkrlI3K64Q"/>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o.wHKvoDQq2w27EIyCOKp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vPmM24cgTeCfMAa.ItITkg"/>
</p:tagLst>
</file>

<file path=ppt/tags/tag122.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F3Z4_9QpTw6LyT9kWputB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z2oxOyr5SxylrXlLSrlh7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awXFRm2iQWmxlaVfBwaO5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TocyqzDPT1W_uvY8NBRlNA"/>
</p:tagLst>
</file>

<file path=ppt/tags/tag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yOmkzpi5Q5C33NVyBjuGt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FSiVD7R_QqKendiwH8Qmw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Bp9WncMS1GdFWK4M001o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udvA_WnTUKDGvRUTF.wl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QN6KDvRqRu28bIUhJnVw7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THDMFjlkRDinOD9CQTliQ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tSqKiRKDRUyFhTrocjtsb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J9p.h6d4TUi7h01RbQK_U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S6bbLAP1RZaCn6X_HOfcj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uQ7dJ9mZQPK1E7FykESV7A"/>
</p:tagLst>
</file>

<file path=ppt/tags/tag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Ig8O7ge.Rx6I6mx9CXwdz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0iNv.j94S3yAp0vhDCSDs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Ihpic.TZSjaJoexQ4OY5k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eVtqssOoSvCOhy67EddZg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ukHbFSLdS3.85NgxT9t4U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vuSAyc7ET.OBu8YR1cxGl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ckxnCCMTSlu5nAY7k292U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V6BcbE0ySWOahoVFlQiYa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7EKrm8xgR4i30tdiBzT6R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5zk6Ta.sR8mjrHaRaSb8zg"/>
</p:tagLst>
</file>

<file path=ppt/tags/tag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1uwRCgcEQK.muyP6j9DH_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8ZgyVJFzTbGSQp0DCH7mK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iaumbVyATMelDrVPGhdVm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7LamwtpQ3OeWtzafoAHi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3RCZJyOoR4ydrXydJ0d.H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TAz1CNSkRvuIDqjPXMAA4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0ewu7XppSwG9anAI5sPDz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zPdUBUAOQLyp7GKjsG6BN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W9g1iQyrSRC350djVzEEhA"/>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E6GChoM.Qjm4tiENMOxXz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JsSFSrW2TfGrx_uZ7VWpD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SXnZDUrSP20FRck36Blq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kTQjV2TRAOYEynviW7q6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tdhQ606pRoW_r_SBTMcY9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0bVvP6moQOijm_VhIEWdy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aqkDxGm9RnCYsKeRcKSq1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JB1Q_YtIQUmMngvxvhkSU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P8WEpE9mTF.5EldZ5lUeZ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iiOnvfoKQ1GBmAFzwue9yA"/>
</p:tagLst>
</file>

<file path=ppt/tags/tag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5GE2tHxiSMKXFevHo1dCK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yDkniGV4RnugSInkdipg0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MqsWurVfSSmaZUfJB7Ceo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fHRVci2eTqKYa52UHOtrt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VXaRD.rpQ6ahOE_6AStK.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Pe2TAwKoTkq4g6PNyjiNl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e4cMORICR7GnMFHUnqSqD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f1jSEHCNQTKEIBGP0CXcM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xzNDdc5zRj6wmIDJlgS9e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rEwZzPz_Sui.Gg2OItEzzg"/>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UqDqdkH7ROKNj5mEnBa.n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lD6MZCBfQ.uHmAFZYiDHp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xiIhfAfzT4q0HOFxgMsOk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is2jFKWdT3e7x9xySQ27f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L7aXY287TEWOFfCAHeyzn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g9L7r..zT6qwZ32BH3Mr6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7hPSodLbT6mQBJ5TlcrGN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paDMfGCzT1aFSnoDgGmCp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feEtCwFwSt2FE52SUgCX6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R.p7dvEBRAaD1G_b1eSe_A"/>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tmoN4V03Tiq8B645X3JAw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mJ2nwLC3Rb63HITLCEepg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GG3QWjAqQm69kzeXPlgVb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NPM.oAZ.Q02MNEemvzTx_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Q95.tcn1T1aegFPC6uj4f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z9IJG9WXQRmgwnzb1neT1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csGx27gTTUeK000Nv3MbZ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PeKF0S0xQk.9EyQRdgbix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dQU5zZyLSkGX2yBtOmGhz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lXRBZt9STIu0oDhbil1IR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3b_tGVTKSZG5eHYhXGIg3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VbCWHUf3S0W534T7ZhnJxQ"/>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PE.B6K91S62HMbJosar7S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Bb50IhWETtWbSGs8vAMLF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_JwHkaZcRJKYTitT3tAfu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2X2ZXvr4SYS7HBIDYuLry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s8IGGdprQVKhvhOR9qybk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zXfk9GfYR2Cu_ImFLTfDo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bU1JIlyJRpGixPwwfXxtAA"/>
</p:tagLst>
</file>

<file path=ppt/tags/tag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MFrGfBOHS1WfBBPx8u4Xm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F3Z4_9QpTw6LyT9kWputB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ueoh1uwNS5CxJLZUNuE7J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Ym4eqENXTQCHl39p1SGWJ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dNWmYmCXR0aFS95ek2HpY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PZ96vBSyQe66TKa79w1lE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DRGxAb.QzmwZRhuqGFwk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ZNKNJV5AQzK0.GH9WAFej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4cjM6AK9Tk61cBVGQ5bpjg"/>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8_QIDJDIRJmm_47XQsKMd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4gWSEV_fStKt_oPUQDkNc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_jh1Yf69Qf2lPH3ofsGeV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mLMiJ.SGQAeGnYOVo.oxC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8WK6HypbQZWbfG2nIdwb0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aT1ORXhIRYi9CvZtf7b.8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gwRco5E_TLaKGHZhQwYKK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mGV_ppCdSbGgYnY5fi7tV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BA.hoU_NTZi_6gOyR_zed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rNqNj734TFqtbcIxilFS_A"/>
</p:tagLst>
</file>

<file path=ppt/tags/tag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gMj94livSdicJ8xEn8hwK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A.85ry5bTue7lmNTCqnsW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skFG1l6qTRSMtVidueMbF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4xaApNuBSEuTGnJ.lVuVT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bp_0Us7VSU.dr6sZ5bc4R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zsM74GpxTjWbQ__lmKPM_Q"/>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PZgUczLhTdOfWSv0dgPgy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7_DbQG8yRWm4pR58rJe8t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F3Z4_9QpTw6LyT9kWputBw"/>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SlSGPA6cRwyOZCOHFG1xF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PNTJ_CmTI2imkfy_aHI0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Ye2e5zy4QkW7_LY_PvxSX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vrDYPiCNQwG5Ae9TOW.qA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QpJSIwUwQ12l6Lt3W266V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gB_3NZpXS.aF_rG6q7tkl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sk5QMzDGSReubt8e8PIXQ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sd_S8FyXTWiG6Xbw5.XQv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K0pGEuUSQ2.IrnbMwqblG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s_2.Ate.Rz2V2E5m12L_xA"/>
</p:tagLst>
</file>

<file path=ppt/tags/tag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PrAkEvvYReSzb4yQBk2cc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rwoMSSTqTNWscNjGtOyI7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kpvwWDRXTAiQOGn_pdN1P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oaKzhrheTGGeIPKQ_AtCO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GEQxwfZFSbegQaOnVSwc2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n7i.r5DvSmCNhhZjt3oIF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lFWDEVU7TE6QUZBYs25fI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o1ljRi7xR1qAzReHWWyNa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MHg_ipncRrGR.Y_63iPv.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LJhvoZLwRgaWTK5LwFtjD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8KhU4UM4Sa.G7bhZ13ycu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r9bQRllhRji3EO4aj8h.W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2YMjsLhwSVCodd7WV7IZz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3skovtc1RSuluMe3RFwzC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AbNONHbAR9q0YPOsbnOQl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v9CZO5RMSDSBIqS.H6AVP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4Gr55w08RSCcKj5tpLaCw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YA9H91.TAicAQ4gDwFXM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t5nLmmJoQ5.85we6wLRGg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Su8R2oqpTtqKP8y69pIEfQ"/>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FNpXjITeRnusTWQlMgM3o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GfnUNfE4To21pCnDnwS5n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CWREgJdjQtCcY1TctpD9R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Y8RrL_uDQSqAp_bPVfqhu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kS52MU.fQj2upBDhXMIC1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UmWqEfcoRhibevjhQgQMN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iDvlC0ogTqO.6xgw9nufl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zBd8c.ZMQGKdKYgRHhtjw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u_XJTdhYTOOJxBnJ3pk.s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chq8DFqvS2aid9HE4VJuOg"/>
</p:tagLst>
</file>

<file path=ppt/tags/tag28.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_SVQD1OXRf2Vhxrh.e5RU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Xq_wp0CATpCZT3GM4gcYu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dhtn0zDIRYCk5m3Xnmmnt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4f_WofsHSkOtPSUXAgNpD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z1oUQmDURGmYQRTGBR8Kh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NbhkP2W_Sz.FPHg2zEj_Y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CMVV7oMjS9uoMyMun4ov8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RAHZ8oeVRH69ZbRixJjHv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s.ZnhNR7RuOkCSE_GhYh.Q"/>
</p:tagLst>
</file>

<file path=ppt/tags/tag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f9dTuDPOTvWerZxMeL4Dj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ppHcn2LhSdKPOJK0dxfF2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k2jI3_5bSZ6o_oK5aA4sL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oQHhwrZSSlei8kkAgKvuV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3Ga_0ADcT9CG_a_oY_cR0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kn5.FrRsRiqr5Th_6Q43z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BlwI03mSS9mw94IoVMxhrg"/>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Rf4YO2uhT_G0SN_CVi0BG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Jdzu9mTmSQ6SwxlN89gMX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S7h_aSy5QzaOqeom2jX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2OzctNayT4StCwfWXoYvn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lpNayZ2oSQCxeZvpaYUS1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US724ytHQUmmI36R2ia6i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M4qvihzkTzqzS2s_pxApT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lsEUx9KCTxKcNOtu0QK3C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Fv9Ih1yCQGuxYL2_Bto4I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ki_egK0pRr6fq1WIXg5M6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GG3QWjAqQm69kzeXPlgVb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JcSGim5aTGSFTcOA0t1Q5g"/>
</p:tagLst>
</file>

<file path=ppt/tags/tag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ga.sK.3gRCi3jHW6PiXtg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aKvqD8f3SaCxHoV9W9Uqb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4JAtoi7nTrC7O41Objbh5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psJP3YhZSs.MWLWaILygU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co58HGvfQZeEAEcVJDc2b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UcvD0.jFSJyHS2s1VfwXF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mjdGQT6LSz63l1IOp0ef.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DQjN7G1nRMWmjFmzwO2Z1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aRYN8ymxTsSGm6bTvAS7Y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kV8Auj8vTX.04CNDOprI7g"/>
</p:tagLst>
</file>

<file path=ppt/tags/tag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AYM8qkCNRcq2sBPF9VmP3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gQaQqYkDR4.5.g2fQO4laA"/>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Q_9m1DGrQHOfnb1AqRpAH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wfahOhLgTJadiWbPZ1gty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bOyIBhbES0OAbpsfQf5eN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Km.KTWn4TAqTgVj4fC_kBQ"/>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mgFTYt4QS1WYe1ZQDGiMc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PRJZSqjERW65Xow04Oa6E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NPM.oAZ.Q02MNEemvzTx_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rTBU5T2OTDSBOwUQLYqjbQ"/>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Q95.tcn1T1aegFPC6uj4f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_SCUusCuTXSeDdM1RrVhZ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8RqgaHOgSzy8yfHcjVGbY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zuAkWlJRSZa3ABd8zuNXc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Uw.70rW5RxmDiYbCOZXRS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z9IJG9WXQRmgwnzb1neT1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X3kTpotsS2epBLE6aH6zn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F3Z4_9QpTw6LyT9kWputBw"/>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Vv76pSQ5R4uFDPie8rreSg"/>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En0eScF7T.mB5279RnxeUQ"/>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0jeQ40IOQJi8x._3D2ZHC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i3FgfbYvR5CH.KwS1vmRT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6IIJlUuBQAW15haEgRkgx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A0GB3ZFkSFCSeVz4FAwu1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PhLCGn_5SpyhswGhqc1fP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u6seDe0wQzu1tO_SCdoCQw"/>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34snU1HbTKqSLrF6Kyrd5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BR2rD65ySJuRtr84b.Vi4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AQWMOWlgR.S2gSbBSy1Xyw"/>
</p:tagLst>
</file>

<file path=ppt/tags/tag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VtczLbTVRkORBWW2pqWL3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96bsIQNQf26KBKiECDvO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Ai2eXKFYSwKOCDPy3cyIgQ"/>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phlnzvQQkGZ3mv_Y4PTO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yDxWstwqRw.QQWXHS0J_Bg"/>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MR0lTUcBQt2SWgSpeaeGNQ"/>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Y3.wH4WfTj.vieZwbpzI0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gzE8xb.4Tz6NntmAzQiiB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Bcr_cVkxQdO64neO0L5ye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oGLSBXmuTaWE0H_tJ6apVg"/>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_6isIVzXTWufhCV7p5DnIw"/>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Jw2l1ebeQcK.aIp0euH5g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0TQju1mIQ3.XxYOIaFQgU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zcXyY1jYRle2h7aPjcbPJ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03PqeNtWTBqUKlO6ijCNo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z6ALkFcQSvqoXt2dlvyg5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LOvZKuj.SSGu2NUWhdRv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6oEjDq8HQWmrWiSqBrkXv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ytHKZKPSQu.W0OPQCSUMZg"/>
</p:tagLst>
</file>

<file path=ppt/tags/tag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yzdVuNx.QC6q1G1daLltZQ"/>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C79BMI7ASYCRz__ntgFQm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Fnego6PcRi2yKIsqMLdkG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ZwxfuWygSIS0S9K_eFGfd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keEMhq_3TSKr_wM08AfeR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Zvfil3slTUiDnSisKEewjw"/>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6lgzfLf7RY6S4bYlD9jcH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U1S4lBKWRm.fWe7qBmfDZ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F3Z4_9QpTw6LyT9kWputBw"/>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sf0ChS_XSA67bQqw4MB1s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3gpODx5BStOha7jI5ZZcq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gy63dP1tShu4dWtC_BMOeg"/>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TgEuxn1NQCGXqDXqxh4s3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Qa_dJ8igSnK9csNiT306T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abw8fv7oTp6RAENlTK80t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UHDSp9hkQxSXKfTWV5H7MA"/>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qcUX2nSjSN69V8ZNA9htRg"/>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WluY.Lj0Tcy_us.uBwJBe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tfw5KFI.R1y8SLrpiRpWOg"/>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gfDMk_6jQx.6PiPy1.miPA"/>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H46ZzTlKVPpMW3FVIcw"/>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ySjekZIpScSnu8Nb_OOWNQ"/>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bM24srBwSdK_g0PigFChN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YDi5mQamRBeYYcxQguTirg"/>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eYqBhmOkQpqaoMzzPW6uCg"/>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IxOW6vHBSsmMX1yMXPbmy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epEZpW9yQtqW8aIkOxGqg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wQwMQ1EfRL6NUlxrVEGuP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rYNsv.vSQuaSpYe6Uy.5Ew"/>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YEGsy.0tRy28gom09EoEK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G0vp8791TcaSATzSQnH_8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ElNLEEa_T9.CNBav91oaug"/>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p8EWUwHDQySU7p00fyC0h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3rYPZeXTQjWFr14zFw3tU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NO92huZOTXCC4utr9KFPtQ"/>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t48xb3STi7CYZq1Lts6g"/>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cN4qOPtmSyGH9ZU1fGElcQ"/>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rhZ.z_UURje.3HV0TyX6YA"/>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bwWXvSCbTd2ujKShJsy._w"/>
</p:tagLst>
</file>

<file path=ppt/tags/tag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wDdem9R4Q0SL5JmnNZVa.Q"/>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kEmAkljtR2e4nGQaS.PeAg"/>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edBs3EHlSTqYG8bdKzcS7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2zNZK3EjTf.CD2jfK5.RqQ"/>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umZo9AzKSAmC75AZrBS.cg"/>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NGK1K3p0Re6G8MvbKHOyeg"/>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DQCBXpQzSe2Ob5X5ZORK1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4kDtVfCBRdCVrEnSW6perQ"/>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genhOcgYS0GUTHuTaEMEZQ"/>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K_wH59GTCKiDp_IIIY26A"/>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A6rMqZbUTnG_2eGkFPKYVg"/>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msca1VdZRgC2PAxLaPzz.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q1K0p7onQy68hBRJqBFfw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8CR47DtgR.ymNV59sg8GNg"/>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wGBJGqeeQ7.zZOzNgC94v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be7hPdDOQtaKAxiSRtJVZw"/>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W3h3NgPeTa6e02lQOs9SvQ"/>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33v_rHpbRmWSVNyBySe6mw"/>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eG.883QzRo.PFSFKaqUYNw"/>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yfeij9mVSnW8G99hg5O5XQ"/>
</p:tagLst>
</file>

<file path=ppt/tags/tag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0MinPmDST_aK7zZwO6hhqg"/>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W3SGREwAR_ykchxT_907kw"/>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ZjxRjWz1TuCeKaJhI3vJEw"/>
</p:tagLst>
</file>

<file path=ppt/tags/tag433.xml><?xml version="1.0" encoding="utf-8"?>
<p:tagLst xmlns:a="http://schemas.openxmlformats.org/drawingml/2006/main" xmlns:r="http://schemas.openxmlformats.org/officeDocument/2006/relationships" xmlns:p="http://schemas.openxmlformats.org/presentationml/2006/main">
  <p:tag name="BCG_MODE" val="Presentation"/>
  <p:tag name="BCG_DESIGN" val="Three heading"/>
  <p:tag name="EE4P_STRETCH" val="1"/>
  <p:tag name="EE4P_LAYOUT_ID" val="K"/>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0bWKOo_jT.uQV1sOosq5cw"/>
</p:tagLst>
</file>

<file path=ppt/tags/tag436.xml><?xml version="1.0" encoding="utf-8"?>
<p:tagLst xmlns:a="http://schemas.openxmlformats.org/drawingml/2006/main" xmlns:r="http://schemas.openxmlformats.org/officeDocument/2006/relationships" xmlns:p="http://schemas.openxmlformats.org/presentationml/2006/main">
  <p:tag name="BCG_MODE" val="Presentation"/>
  <p:tag name="BCG_DESIGN" val="Arrow two third (P)"/>
  <p:tag name="EE4P_LAYOUT_ID" val="K"/>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D9sWoyyJQNaAGYL9uKBUdw"/>
</p:tagLst>
</file>

<file path=ppt/tags/tag43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YFdRwj16SZmplhrtTOWv1w"/>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fsYqaP_8S_KjrCUHzmsJp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WXAZ0kE8RnGYyRcME2UotA"/>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IjYc7tWcQsqbmR6KA2_rig"/>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iRJrbDniSWCGfHG3jCGw6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5f9S..uyT2qpOUFTYqdbB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wi1DyHVZQBKyZchMFcdIWA"/>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AFJmg7JRASRkpAVdW.pz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TUOr5n42SgGcwdQqO0rsVg"/>
</p:tagLst>
</file>

<file path=ppt/tags/tag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et5Yhg3ET2i6wqcRfE.uTA"/>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pT5SqEp8QZCZ6WYDNJ6DPQ"/>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2gNR6WHoRCqQRbM7sWiLuQ"/>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SsZYiyg.SaOlFPgmakZBBA"/>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sQz7IoM2T3iXFZt3hkOdoQ"/>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T8VVsbMlSrGT7VPAP6q76A"/>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lyWkixWPQhWC1fJxcj6FtQ"/>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n8_Zf0V9QJ6IxnVyXDOAlw"/>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S4oDvBYQx2fiPH10BvTGw"/>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6xNFN.97QcKr2ETqIRh5_g"/>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70jp0is7T8S0rCWcDxd5SQ"/>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Y1QgOSzERU6Y3N0jD8LLTQ"/>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wzrCuJRhQo2BnKCDnWM36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VizxLE3nSO6eecfysnfRc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AJw4dfHpRmWJ6qKU4cbZYQ"/>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Fu32AW6SQtOB1cyU84lAcg"/>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AVLclOhpQDq_Qlo4mplE5Q"/>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8_ouTo7MThK42jEv9bVJ.w"/>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jC8gFDJrSUWp2C3xE0LWEA"/>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CJRHyuwjTfeTh9q4QGdCwg"/>
</p:tagLst>
</file>

<file path=ppt/tags/tag4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1eqG73K1R5C1g8Y7ugPaGQ"/>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1e0bbjkARjy2ps2m6RVQEw"/>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sSP_THsPTY2B.shvqMjozg"/>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5zv2RfdgRoG.9pWzt6YDAw"/>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Ah78Qj8US267vM.TcUF9o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dc7a.ZN4S0GtFewL2Jje7g"/>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PKi0j2ocTwqzgROzSryAnw"/>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tn3t0qSSGSH_yfj_rBkmg"/>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WFBKdEnbQcaFfMXwVvtQDw"/>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9oQ2.cbQTqmHkUIj_1nZ8g"/>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yCuYoIRkSAuXMVVSCJyytQ"/>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9hYm1GJFQmqCFjeP2ueE7g"/>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ZdD_tUUpQ5izVp3FBnLUuw"/>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m3gSHfW3T6Gza2EQl0Xskg"/>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ZuuHYX4gSvWuR8zyxPhW9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5b0whLzXSNGQmE75ODhtIg"/>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4Udl4TgrQYWGs7_aNq9avw"/>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oFCdGjJuRnG7m64ZvuCeDw"/>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NYn5f1U_SzK1gDYGXESVaA"/>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aGUy0urUTWqPJoliPNtiHQ"/>
</p:tagLst>
</file>

<file path=ppt/tags/tag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_iXB_S1ITemr6hvG8jLEiA"/>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R2AnuhfrRl6fF8m86shrJw"/>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Yl8uPx4PTK2M0r8hDZUAyA"/>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WquFvpoRQqKKJHmmE_ZBEA"/>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VFXkUiWNTeqtRvyHKUJVE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LfceMwNNSXWv7HsXdnJKsQ"/>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nP_RRpqCR7yj9SrBy3U2DA"/>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KQH6AiGhRKWo1Jqp_KFjyA"/>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yEQtwQS2RkSkZ2XiJK_F3w"/>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03rMlnoQRV.e8VXgWGnEWA"/>
</p:tagLst>
</file>

<file path=ppt/tags/tag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C7QgXW2TREWHApj428hSKQ"/>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AlMdtPKpTCeXzrrKIb7Axg"/>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Wdc3cDvyRQKb5uH5p3MFgA"/>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GVjhJvhWR8ubBFwdlTjEUg"/>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pGP.Tz7.Sk2dXbazUf0WYA"/>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V26Ek4wmQqSchzsYKzEZbg"/>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H.xDN63JSoetDFrZhGuomA"/>
</p:tagLst>
</file>

<file path=ppt/tags/tag50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vqbjBbDwSduSx33lY6S7hQ"/>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XDpM3vVoSqiS8rbpPzvyww"/>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_p6gESfMTZe.7AhGkOE5Uw"/>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D.P7TGjBTE.e2f1eQ9U1JA"/>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fL6PiHUJTd.sdQ8vGy6QJA"/>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sYXUgd.lQxif11PiXBOYZQ"/>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SR3FX.s3Qj2KfBRIKKklqQ"/>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Fg1.HJqBQd.npqPKcZI9DA"/>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TT35gKtATbO7ivDon1_HGw"/>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xuZkyzu2R3S9WaUi1TaMDg"/>
</p:tagLst>
</file>

<file path=ppt/tags/tag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pxAs1D5PS7eLbD0S8kNdzA"/>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mDus5LjVRbaa7j1..SGOvQ"/>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9Kfy1UnrSmyhwid2DVLR.w"/>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QNPeXdSATL2aX9iEW9d3q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flK76QRCS0e4cqI8zCtbnw"/>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B8cwFVwiQYaD7Jj9E5q_gw"/>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m_hNvV6IQlmHfW1kS_XUjg"/>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rsGqbnm6RLW7yM80d3YwAQ"/>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viKILwtbSIa7tVQlZqk30A"/>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bZLnGQD1QWCxjKKAe2vCow"/>
</p:tagLst>
</file>

<file path=ppt/tags/tag53.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aZOZc_14Qhm20g0LxBI7mQ"/>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0KlYo0.FQWa3rQ9U04eNSA"/>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EMH8by.jR5KcUcgBzpLjFw"/>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n_XwnnwoQwaEo5LPR9GCNg"/>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uufznglrQsSQlRQ1CAk_Q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q1BhY4boTrOajs9ybHmAQg"/>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H.vo6N7ySM6ppj4TIOzyFQ"/>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LE_u67uqS_ugLo1dduAV7g"/>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G1p68NXrSVyFApmnenkDPw"/>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WjIXOEZZSum0s6YEp.o96A"/>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JeII9KstS_Sk1.eDTP69fw"/>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Y4rd1NciTIaYyYbG6.6LgQ"/>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wbXiVl6RQ3ygOj.cOggnNg"/>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wEa8POtyRMqd7D5xfx12jA"/>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7UtOYQnqQwWgu6GD62WnDw"/>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HeDOi9InQde7UzRoazi4lA"/>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_wg5rlg2Q5SgZxt1HsZnYQ"/>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bKpvjPpCQVmSy3dVcIX5eg"/>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F3Z4_9QpTw6LyT9kWputB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i_EkJ3URQ3KKJNksrt7fgw"/>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FXb39lPxTPyDyGO.umWMiw"/>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TNgsboeYTPCTsnnSiukL.g"/>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PW629S3iQR6oh.PTBWNsMA"/>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HN3zsT5pQIKdwz_98WBfug"/>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8kG1pf3dREGPrPOnNBCLAA"/>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813qOREoQcqMnOCKStiUkw"/>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RG4ZUa3AR0u3GRC6NkZfPQ"/>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FuuyGTzTT5O7T2gBZj1FdA"/>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8ZNK5Ww3TriKqxEUbgasyA"/>
</p:tagLst>
</file>

<file path=ppt/tags/tag5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hPsAB6EXQSu_xl1DryFHPw"/>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WGTtokR6TJqXw_pgIBmgbw"/>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njelp3tvSgGV3dPjDqtS1A"/>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9L3oEQppRkCmfyxi9DXcUg"/>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6I2zfD_DSluZXFjRMQI8E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FFFd7YdZQS.GgQ4u6wyDDg"/>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bM2UzJVuT76FIVcvj4PutA"/>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SZpgdJhESKOEYMWCYzVxdg"/>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z7Qu9OVqTVOiQNtHndkEKA"/>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Se2uKTA4RWWyZAnyud8SZ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FX_HB94PQFeS_7GqMtPVsg"/>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8HXTik6dTX6IjL8a8Ev5HQ"/>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m5uONsNYSM.9gWV9Qg3vMg"/>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dZYRBTAuQBiHEDfnoJNaBA"/>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UeqRy6lnSiGh9aY43NG3hQ"/>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YsOerCsqT0iPvoTR92eOKg"/>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OHjsvxsiRriM8IgbDLSCs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35YaGQ5rRDyQ59SabCB_.g"/>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RoQIlDKgTgCR.m8vbJCMDQ"/>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xsaIlnhxTgmlWzrXY1tFv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DgBd3z1TRReTy79ieDStGQ"/>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e3ZkLlu2SKecIQQxeG16Xg"/>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mj49ZjcIROK_hpOI0A5uzw"/>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2T5DCjH6SDS_JB2OEmFTPw"/>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9AC6LP6USMyVVoUGTjx7sA"/>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5GoNnIeDSOiJf8EI6AldEA"/>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Ongohc4TVW_CuIlJOj.Yw"/>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kq0lEG59TNmYofhS1qLcww"/>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z1RHbdHnQj.MzLowV5jNE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BLPdLnN8SdicTr.Yl1kLS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7MHGnDniQvicRkhrghvDag"/>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Y0jxZuAzRMir7CXzHfQjuA"/>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WSyyuWaYTriPhmg3h1JLWA"/>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pgDdwehnTOGD.4PvLcJ.3Q"/>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9Xjx7mQjTMG0EQbU1Xwr6A"/>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ezc2LNTISDavC8608Xi7EA"/>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geUwEDjMQxatYePOtIpiiA"/>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igRwsp0cScmw5tqv6GDxfg"/>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ADLxjJGeQ6GzaTngSdIKbQ"/>
</p:tagLst>
</file>

<file path=ppt/tags/tag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J9_Trs7rTvGqybYT0phrRw"/>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CTdeSfnORpipOT9eSakP7g"/>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_S1jxBuBRL2jOtkKzhT9CQ"/>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_l5rWF3IR1.TcLZUbEIxDQ"/>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Cm1xyEq8RhWpoT0uDR6z9g"/>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nxoQJKcZSra5leXSiBUR0w"/>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5EidK_k5T62hY0QgLP7mD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ZQIbX1ZhR3uOM6Ac8LB8nQ"/>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CQ44ir.PS82QxaaiK8Oy1Q"/>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62tp8Pb0SkOrxscBr3GaQ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R9JpYwqHS5azxkGzxlsl.g"/>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hGe2yqCJREqTgywhcBEK7A"/>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WwpRluiyR160hPEK6t8jCw"/>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TMyhbZkiQXGuNCM6_xpAfw"/>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nQNLIxvWQpKUhCtqU4Pmrw"/>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kTJ2d4F3REmR4CCie7yOmw"/>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uzRZcO.kQeCfpi.2kljLRg"/>
</p:tagLst>
</file>

<file path=ppt/tags/tag6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mHQeUIpeS8Kzboru9fTDfg"/>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epE5dO5aSmKZ96s8DC7Iig"/>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FNrxO8uvRqGlXiCsV87FUQ"/>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9QRUA6xPQgOErfbpnVNpBA"/>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L9rnI4N_Smq9gKUBpfpuPg"/>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BkKgdgB8TLutSbFwSr1JLw"/>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DVzrk0fJR7C8YuFw1lpyqg"/>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T5ifGr5rQkuJsadwQh.tuw"/>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zt_d1B49QdaN.ElH.4sTNw"/>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6hn.wyC3QpK4DC2PjOFBk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kOCLvcWNShqBvFF0wr_8qw"/>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T8R2X_z0SWe9NUsVie_S6Q"/>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zcENaf5uQlGsy9Nd9UqVpQ"/>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R3H2ICPtTimApE9SmkRQRQ"/>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BbjVSkggQo.JeUaGuH2Mow"/>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VUciWBCMQ72jLNTUFVjYtg"/>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tI_WghaXQGKuAZFRT23oIQ"/>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h54zEQvDRQ6yZoEvAlT19g"/>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XsWpnxrCR2G7C7GIglEBog"/>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zGL97rFMTC2p2D64s3UXe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CPcuafGfQ1ef1sstGnmqqA"/>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SRCAD205TUeio6VDa7UQ9A"/>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a9XfIMVrSV.zNWBODQnDYg"/>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ojc8H698RdiTXXA7usUpvw"/>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CJm39coYT8.Pb3EtjLrYTQ"/>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x0ffboGLS9Kx5utq.Y57zg"/>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d71UjjL0QUeVorZqynLZew"/>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ZxGmRPMpQA.B793lO7ok8A"/>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jNfR1rY8QDKiymvRTBWaDg"/>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6bv8BYfPTACYzQ7Er597C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IDsu7vU2RASu7b0EGG_FCA"/>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XPUWWz5WThSsVcoHGoFHUw"/>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Vun_RMQmRp2DIi_vsMxHh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iUdez713S4GWU3NDZmUWRA"/>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WHMS1UzPQFu5iz7cIIkSbg"/>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SPO1pC51TmqwyU3HBWBrjg"/>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sEH9Sqp6Q.SdrBNfKdZVmQ"/>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iEYAnhHZQ3WieuPWm6bz6g"/>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2YM5_2JLT6W6MDnV5x6FNw"/>
</p:tagLst>
</file>

<file path=ppt/tags/tag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l373U477QDaYMT_B7k7GdQ"/>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npEu7NoPQxSC8LpJnCyPOA"/>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UzuxoMCrRx2QNEHJgg0xjA"/>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vo3.DEqJR7uTflMNI87ehg"/>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Cp7CAyf1SaW8LiUDAKq4VA"/>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0RKhpB95RoeudORK2TV65w"/>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SuzU5nd5QSCDUTK_K.aaJg"/>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Fq2cA5EDTJ6I9s8tL3bpyw"/>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nbOwc0rqShaSJPj3U7tbE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YLSilLgbS5W7PHzin65qe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ExTllHOYTby8lDIFL7amjA"/>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nFJcqXmgSTOVkwBleascCQ"/>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tiFcWLGxQmqrLa9mH5PGxA"/>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t0PJrUImTZmTa08hfYTv4Q"/>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vLiRTsLnSvOcgHRNrHNRfQ"/>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2kT1FaBGRoSRT0OYWm00RQ"/>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pIBGuH4SqKxAkUTRgaW.A"/>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069TtdP9Ta2DDrXGb7Axvg"/>
</p:tagLst>
</file>

<file path=ppt/tags/tag678.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F3Z4_9QpTw6LyT9kWputBw"/>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lyc_Y0b9QieZhJEIiQmXDA"/>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yB1A4dztQAmdnEIlfQHZvQ"/>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uhpKEmM8QgmUyn56jIqgVw"/>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gdcQMLlaT_aBpNtTQ_bzGQ"/>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idFl7TH7SWWmZyRlEBicVQ"/>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1pNaKihuSDWNkdHV.iQWuw"/>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PV.EEZAcQKO7XMpTrQmlg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IXCFTJEJTyGOEoYCI5dNr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YGWmXeQyRqa2M9b.5xdmAQ"/>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H.5ciIqXRBWMR.N6tsnkp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iGp9RXQvTBWImD4KGPymKA"/>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wqV6lbvdRLygZZwE8J8zgQ"/>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VRMnuITgQ46j4Wqvh_4T3A"/>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dbpxqYkhQOGRy7EmWpK.Ag"/>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V_0ieedzSQuEQRJxUW4XPA"/>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vPXGtjEjSp68mVkmPni20A"/>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jbklEsXwTVqAYo9VWmhxTw"/>
</p:tagLst>
</file>

<file path=ppt/tags/tag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DjafDOBASwWdYeL5kkrNLA"/>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63gq4zXITRWYBJi3eQvE9w"/>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sf0ChS_XSA67bQqw4MB1sw"/>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IxOW6vHBSsmMX1yMXPbmyA"/>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WluY.Lj0Tcy_us.uBwJBe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3gpODx5BStOha7jI5ZZcqA"/>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bM24srBwSdK_g0PigFChNw"/>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YDi5mQamRBeYYcxQguTirg"/>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eYqBhmOkQpqaoMzzPW6uCg"/>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QmbnGTImRwOV7Wv033icxg"/>
</p:tagLst>
</file>

<file path=ppt/tags/tag71.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UHDSp9hkQxSXKfTWV5H7MA"/>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zyNiODlxRiOC3avXm47J4g"/>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gy63dP1tShu4dWtC_BMOeg"/>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Qa_dJ8igSnK9csNiT306TQ"/>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abw8fv7oTp6RAENlTK80tg"/>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TgEuxn1NQCGXqDXqxh4s3g"/>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qcUX2nSjSN69V8ZNA9htRg"/>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gfDMk_6jQx.6PiPy1.miPA"/>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NGK1K3p0Re6G8MvbKHOyeg"/>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wGBJGqeeQ7.zZOzNgC94v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ZjxRjWz1TuCeKaJhI3vJEw"/>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yfeij9mVSnW8G99hg5O5XQ"/>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be7hPdDOQtaKAxiSRtJVZw"/>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W3SGREwAR_ykchxT_907kw"/>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0MinPmDST_aK7zZwO6hhqg"/>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genhOcgYS0GUTHuTaEMEZQ"/>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33v_rHpbRmWSVNyBySe6mw"/>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8CR47DtgR.ymNV59sg8GNg"/>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q1K0p7onQy68hBRJqBFfwA"/>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K_wH59GTCKiDp_IIIY26A"/>
</p:tagLst>
</file>

<file path=ppt/tags/tag73.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A6rMqZbUTnG_2eGkFPKYVg"/>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msca1VdZRgC2PAxLaPzz.w"/>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eG.883QzRo.PFSFKaqUYNw"/>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u6kn2XV6Sw.C.XsAH9wKVQ"/>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W3h3NgPeTa6e02lQOs9SvQ"/>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1ErUHs8bTqqbysjBXPuhWA"/>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qVHw_8iYTH.nDOdL_F619g"/>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xE1WvNXyRsOptaTOah3pgw"/>
</p:tagLst>
</file>

<file path=ppt/tags/tag738.xml><?xml version="1.0" encoding="utf-8"?>
<p:tagLst xmlns:a="http://schemas.openxmlformats.org/drawingml/2006/main" xmlns:r="http://schemas.openxmlformats.org/officeDocument/2006/relationships" xmlns:p="http://schemas.openxmlformats.org/presentationml/2006/main">
  <p:tag name="BCG_MODE" val="Presentation"/>
  <p:tag name="BCG_DESIGN" val="Arrow two third (P)"/>
  <p:tag name="EE4P_LAYOUT_ID" val="K"/>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iDqfIOITTR.sHT5jZMpOow"/>
</p:tagLst>
</file>

<file path=ppt/tags/tag74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7Rcl9r8dTc6SDP4Q4VkiDg"/>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zwAjcDdaQQyJPHvn3gzTOg"/>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7ZrEJvtpQb2CDDyLpyRG4w"/>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ihkDmLPbTP6eKs0VSBtghQ"/>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06ycKwbFSk.OfhLXyXyvbA"/>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e0I1CyJqTMaIjUHO69ytIw"/>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dctu_PFBRmGaC5XMfLxO0w"/>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7KJJOvt6R26srAg31bJuA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Ihyy_kKNSUGBLEzrhCXsEQ"/>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bxx57e8kT12nebvbaHTktQ"/>
</p:tagLst>
</file>

<file path=ppt/tags/tag752.xml><?xml version="1.0" encoding="utf-8"?>
<p:tagLst xmlns:a="http://schemas.openxmlformats.org/drawingml/2006/main" xmlns:r="http://schemas.openxmlformats.org/officeDocument/2006/relationships" xmlns:p="http://schemas.openxmlformats.org/presentationml/2006/main">
  <p:tag name="BCG_MODE" val="Presentation"/>
  <p:tag name="BCG_DESIGN" val="Arrow two third (P)"/>
  <p:tag name="EE4P_LAYOUT_ID" val="K"/>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soMuQzSGRAiVB8vOaz36tw"/>
</p:tagLst>
</file>

<file path=ppt/tags/tag75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18SYv332RW6UX_ibk.VDNQ"/>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t9nOH_5ETM2uSL5juwmxdA"/>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a8ogm0IpTia5sZ0f0GXe0A"/>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soUCSISyQte5lcdYXRoh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_MwHOeIY6E.7OU61NRuCwA"/>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MJgtdJmBQ3mSZ9tXLjU6kA"/>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5oo3FFYeRGmZq4Xg90FwTQ"/>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1sz7cKogRuubvhnoL5Wgww"/>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xBBhm3R8SV.JmNLAac80Uw"/>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U_M9Xg7FTp6.dFewR9.UHg"/>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LiADC5URZGRBs8rLVnACQ"/>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EK5k7FRJTcSnY_jwrHHIbg"/>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W53LYlnrQ_uXh55JwmH22g"/>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kE.LoHK1Qqe6p61r03PGLA"/>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bX0vYx6CTJGD2u1Bo7Gke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7ha4.kO_TlGBiDjkfT1HyA"/>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VPkwDvmNRE.jiIlqM4tHjg"/>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fSDF7RVaTuSmnyDiOZJczg"/>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lcPjxpZ1Tf.67.ZFuSfY.g"/>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5yAk7TqiTdu8NPMGtwaAPw"/>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GWiTeoaFReOZwTIQg.CWxg"/>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p7BtlQuUR5qtx3V8SUkjkA"/>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nqy.3PIESh2ozh0gClOQUw"/>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nAjKrJkMQ8iLR5yQoFwNKA"/>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8FMXoQI4Qnq0J5EY_9iMt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9YgxDR_cRcmzQ26eNJBLfQ"/>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3FY.gCrKTvyDrcEeDT_yoQ"/>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pOidVXlmSG6ZboFy1yEGeA"/>
</p:tagLst>
</file>

<file path=ppt/tags/tag782.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5.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H.xDN63JSoetDFrZhGuomA"/>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DYmFNK63RlaMI.qyBhVdJ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YgPPDSeLR6ezQXPPK4x1Yg"/>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QA_4ueU9SNeRSyRMdTHVYA"/>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XsGgP90KR_OSOs4Mozt3Gg"/>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cHURcUdRS7G7n2aQWdP0jw"/>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RGPHvJKnQx6LVfHtfmAm4Q"/>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IzdsdHOxRYKSXbRGEop2jA"/>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dNRepZs2QUG8BJGHdO1NUw"/>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fjmMEDz0S3iTx6K65d0NfA"/>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7bRgyWBvR1WRNQ6CPhsEDQ"/>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7Y4gvxjwR2KdFsGLxnVvJg"/>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DwvD5W.wTjaTw6BNhsz6qg"/>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jioBa3M9SsSqFTCS1Uj3Aw"/>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YX2IzofuS_qZGqPFnOmzLQ"/>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utHEI_o_RmWAfJi4c692jg"/>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EQHFD1R_QjCf0uJLPiQOwg"/>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uL9Z4epBTTyeZgjk4JOIyQ"/>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CrIkqmU4RcONZxLXbTwOLA"/>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QG86_rdHT9eeiMTyNlz6ng"/>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2Ki_pbMcTZa6R5PeU2egVA"/>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GWvZ4lx4T9.LyrK2Yi7XMA"/>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hERL3Y8NRcScfecJarFE0g"/>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e7gMMHMCSsC2.YWmaVRGU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D5d2whh8TYmFT0rJFRYBiw"/>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wlwBW8dxS1mTosjqq6mo4A"/>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X8EGJS66R9CeIVc1MRi79g"/>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EEI7Ef45SDGkLvxDpc5xuw"/>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eKPRLp56STupYsGltDc8kg"/>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xl3LJfIDSO.9mVXzYWkwiw"/>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bFIbMBCrSM2kBpe.S4ycew"/>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vf_UunnlQoKcSjdCotHyqA"/>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7GQx6d0QTqCaYrKp.stCpg"/>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EbSds_lxSwWZt5iSjndW5w"/>
</p:tagLst>
</file>

<file path=ppt/tags/tag81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xM3jFhNERvarqYGiAm84fQ"/>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dhgGR80dTLOHHiCkl7qZGQ"/>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BvqZK9koS7mFKeogbKKHh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5oUF4kmMQmGb0BX7fXq22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CuYLgXVWT.2FdCfRQPmqL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FKBZPqDSRJuhiMIm0I8yx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FQie9HmBRB2wSySSnjmkM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lEXb6MClSP26uX7wQeThu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OuYo.SspSZKbVOngOGmtX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mRYNhLC7TPac2ecXoA0wIQ"/>
</p:tagLst>
</file>

<file path=ppt/tags/tag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tYmcRpBNQIOEWQy_oRWH2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2aoBUJRSRiEIxMSnTVQ_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eMS3nJIbStaxPnFj8FM_8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N.6fic8sS.CwwsaJKnVw1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emEiJ9cCRaWDH.p_SY65J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ORwjWDbUSOu5TfmmDXGJf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DOav_hOFSI2NMQCBwZCEp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2Xj_hEAFSY2OGCMSANXqu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j5HlD1BdSjuqItubHn8Vj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kEc_w0_7TJy0ra.mT3ChUA"/>
</p:tagLst>
</file>

<file path=ppt/theme/theme1.xml><?xml version="1.0" encoding="utf-8"?>
<a:theme xmlns:a="http://schemas.openxmlformats.org/drawingml/2006/main" name="BCG Grid 16:9">
  <a:themeElements>
    <a:clrScheme name="The Boston Consulting Group">
      <a:dk1>
        <a:srgbClr val="575757"/>
      </a:dk1>
      <a:lt1>
        <a:sysClr val="window" lastClr="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xmlns="" name="blank.potx" id="{BACA93AB-A3CE-41C6-A55B-C35CF9CEFDFD}" vid="{23B7CEC8-2C99-4261-B38D-2572E8C2F493}"/>
    </a:ext>
  </a:extLst>
</a:theme>
</file>

<file path=ppt/theme/theme2.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1530</TotalTime>
  <Words>4558</Words>
  <Application>Microsoft Macintosh PowerPoint</Application>
  <PresentationFormat>Custom</PresentationFormat>
  <Paragraphs>1321</Paragraphs>
  <Slides>41</Slides>
  <Notes>18</Notes>
  <HiddenSlides>0</HiddenSlides>
  <MMClips>0</MMClips>
  <ScaleCrop>false</ScaleCrop>
  <HeadingPairs>
    <vt:vector size="8" baseType="variant">
      <vt:variant>
        <vt:lpstr>Theme</vt:lpstr>
      </vt:variant>
      <vt:variant>
        <vt:i4>1</vt:i4>
      </vt:variant>
      <vt:variant>
        <vt:lpstr>Embedded OLE Servers</vt:lpstr>
      </vt:variant>
      <vt:variant>
        <vt:i4>2</vt:i4>
      </vt:variant>
      <vt:variant>
        <vt:lpstr>Slide Titles</vt:lpstr>
      </vt:variant>
      <vt:variant>
        <vt:i4>41</vt:i4>
      </vt:variant>
      <vt:variant>
        <vt:lpstr>Custom Shows</vt:lpstr>
      </vt:variant>
      <vt:variant>
        <vt:i4>1</vt:i4>
      </vt:variant>
    </vt:vector>
  </HeadingPairs>
  <TitlesOfParts>
    <vt:vector size="45" baseType="lpstr">
      <vt:lpstr>BCG Grid 16:9</vt:lpstr>
      <vt:lpstr>think-cell Slide</vt:lpstr>
      <vt:lpstr>Chart</vt:lpstr>
      <vt:lpstr>2018 True-Luxury Global Consumer Insight  </vt:lpstr>
      <vt:lpstr>The BCG-Altagamma True-Luxury Global Consumer insight panel</vt:lpstr>
      <vt:lpstr>PowerPoint Presentation</vt:lpstr>
      <vt:lpstr>PowerPoint Presentation</vt:lpstr>
      <vt:lpstr>18 M True Luxury Consumers generating ~30% of global market, expected to further polarize in the next years </vt:lpstr>
      <vt:lpstr>2 most relevant avenues of growth for the Personal Luxury market</vt:lpstr>
      <vt:lpstr>PowerPoint Presentation</vt:lpstr>
      <vt:lpstr>10 trends relevant for the True-Luxury Consumers</vt:lpstr>
      <vt:lpstr>Luxury casualwear confirmed as a major trend, especially for 'Forever Young' generations</vt:lpstr>
      <vt:lpstr>Luxury casualwear the "new normal": driven by formal saturation &amp; comfort for older, by coolness for young</vt:lpstr>
      <vt:lpstr>Among top 5 future luxury spending categories True-Luxury Consumers do see 3 casual oriented ones</vt:lpstr>
      <vt:lpstr>Traditional luxury values still predominant, however  new values key for success amongst Chinese &amp; Millennials</vt:lpstr>
      <vt:lpstr>88% of True-Luxury Consumers aware of collaborations, Generation Z and Millennials reaching ~94%</vt:lpstr>
      <vt:lpstr>Collaborations with streetwear &amp; artists have a positive impact on young generations and no impact on older ones</vt:lpstr>
      <vt:lpstr>Additionally, collaborations have a positive impact on the willingness to buy for ~55% of True-Luxury Consumers</vt:lpstr>
      <vt:lpstr>The mix &amp; match trend attains ~54% for millennials</vt:lpstr>
      <vt:lpstr>~54% of Millennials shift from luxury brands;  they trade down or mix styles buying niche brands </vt:lpstr>
      <vt:lpstr>Although they mix &amp; match, Millennials are the most loyal generation across luxury brand categories </vt:lpstr>
      <vt:lpstr>Social Media rank as 1st influence lever on  True-Luxury Consumers, +29pp vs 2013 and +1pp vs 2016</vt:lpstr>
      <vt:lpstr>Instagram gaining space vs. Facebook and Youtube in the West; Wechat, Weibo and QQ leading among Chinese </vt:lpstr>
      <vt:lpstr>PowerPoint Presentation</vt:lpstr>
      <vt:lpstr>Omnichannel stabilizing, Online-solo up with early signs of store recovery</vt:lpstr>
      <vt:lpstr>3 channels dominate True-Luxury online ecosystem, counting for ~90%</vt:lpstr>
      <vt:lpstr>Mobile prevailing over PC for online shopping,  driven by Chinese and youth; further increases expected</vt:lpstr>
      <vt:lpstr>Mono-brand still the most used channel by True-Luxury Consumers, gaining back some ground vs Dept. Stores</vt:lpstr>
      <vt:lpstr>Brands efforts to offer special editions &amp; new experiences in store drive consumers to increase visits to mono-brands </vt:lpstr>
      <vt:lpstr>PowerPoint Presentation</vt:lpstr>
      <vt:lpstr>PowerPoint Presentation</vt:lpstr>
      <vt:lpstr>We have been exploring behavior of Luxury consumers for the last 5 years, focusing on the True-Luxury Consumers </vt:lpstr>
      <vt:lpstr>PowerPoint Presentation</vt:lpstr>
      <vt:lpstr>PowerPoint Presentation</vt:lpstr>
      <vt:lpstr>PowerPoint Presentation</vt:lpstr>
      <vt:lpstr>China's digital ecosystem is highly integrated and dominated by two players</vt:lpstr>
      <vt:lpstr>Social Media rank as the 1st influence lever,  followed by Word of Mouth &amp; Brands websites </vt:lpstr>
      <vt:lpstr>Chinese True-Luxury Consumers increasingly use Social Media</vt:lpstr>
      <vt:lpstr>Within online sources, Brand Social Media 1st, influencers 3rd</vt:lpstr>
      <vt:lpstr>Social media: Tencent's WeChat helps brands influence consumers along the entire shopping journey</vt:lpstr>
      <vt:lpstr>Moments Ads: engage with fans and potential customers on China's most widely used social sharing platform</vt:lpstr>
      <vt:lpstr>Digital content: Tencent's content ecosystem reaches and engages a wide range of potential customers</vt:lpstr>
      <vt:lpstr>Chinese ROPO over indexed due to online struggles</vt:lpstr>
      <vt:lpstr>Chinese: some brands well ahead of competition</vt:lpstr>
      <vt:lpstr>Format Guide Workshop</vt:lpstr>
    </vt:vector>
  </TitlesOfParts>
  <Company>The Boston Consulting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True-Luxury Global Consumer Insight</dc:title>
  <dc:creator>Burgio Olivia</dc:creator>
  <cp:lastModifiedBy>Mir Maqbool Alam Khan</cp:lastModifiedBy>
  <cp:revision>1017</cp:revision>
  <cp:lastPrinted>2018-01-25T18:10:07Z</cp:lastPrinted>
  <dcterms:created xsi:type="dcterms:W3CDTF">2017-12-04T10:11:29Z</dcterms:created>
  <dcterms:modified xsi:type="dcterms:W3CDTF">2018-05-09T10:45:08Z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8336301</vt:lpwstr>
  </property>
  <property fmtid="{D5CDD505-2E9C-101B-9397-08002B2CF9AE}" pid="4" name="NXPowerLiteSettings">
    <vt:lpwstr>87000AA0054001</vt:lpwstr>
  </property>
  <property fmtid="{D5CDD505-2E9C-101B-9397-08002B2CF9AE}" pid="5" name="NXPowerLiteVersion">
    <vt:lpwstr>D7.1.8</vt:lpwstr>
  </property>
  <property fmtid="{D5CDD505-2E9C-101B-9397-08002B2CF9AE}" pid="6" name="Template Name">
    <vt:lpwstr>16x9</vt:lpwstr>
  </property>
  <property fmtid="{D5CDD505-2E9C-101B-9397-08002B2CF9AE}" pid="7" name="_NewReviewCycle">
    <vt:lpwstr/>
  </property>
</Properties>
</file>