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ags/tag2.xml" ContentType="application/vnd.openxmlformats-officedocument.presentationml.tags+xml"/>
  <Override PartName="/ppt/embeddings/oleObject1.bin" ContentType="application/vnd.openxmlformats-officedocument.oleObject"/>
  <Override PartName="/ppt/tags/tag3.xml" ContentType="application/vnd.openxmlformats-officedocument.presentationml.tags+xml"/>
  <Override PartName="/ppt/embeddings/oleObject2.bin" ContentType="application/vnd.openxmlformats-officedocument.oleObject"/>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embeddings/oleObject3.bin" ContentType="application/vnd.openxmlformats-officedocument.oleObject"/>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embeddings/oleObject4.bin" ContentType="application/vnd.openxmlformats-officedocument.oleObject"/>
  <Override PartName="/ppt/tags/tag57.xml" ContentType="application/vnd.openxmlformats-officedocument.presentationml.tags+xml"/>
  <Override PartName="/ppt/embeddings/oleObject5.bin" ContentType="application/vnd.openxmlformats-officedocument.oleObject"/>
  <Override PartName="/ppt/tags/tag58.xml" ContentType="application/vnd.openxmlformats-officedocument.presentationml.tags+xml"/>
  <Override PartName="/ppt/embeddings/oleObject6.bin" ContentType="application/vnd.openxmlformats-officedocument.oleObject"/>
  <Override PartName="/ppt/tags/tag59.xml" ContentType="application/vnd.openxmlformats-officedocument.presentationml.tags+xml"/>
  <Override PartName="/ppt/tags/tag60.xml" ContentType="application/vnd.openxmlformats-officedocument.presentationml.tags+xml"/>
  <Override PartName="/ppt/embeddings/oleObject7.bin" ContentType="application/vnd.openxmlformats-officedocument.oleObject"/>
  <Override PartName="/ppt/tags/tag61.xml" ContentType="application/vnd.openxmlformats-officedocument.presentationml.tags+xml"/>
  <Override PartName="/ppt/tags/tag62.xml" ContentType="application/vnd.openxmlformats-officedocument.presentationml.tags+xml"/>
  <Override PartName="/ppt/embeddings/oleObject8.bin" ContentType="application/vnd.openxmlformats-officedocument.oleObject"/>
  <Override PartName="/ppt/tags/tag63.xml" ContentType="application/vnd.openxmlformats-officedocument.presentationml.tags+xml"/>
  <Override PartName="/ppt/embeddings/oleObject9.bin" ContentType="application/vnd.openxmlformats-officedocument.oleObject"/>
  <Override PartName="/ppt/tags/tag64.xml" ContentType="application/vnd.openxmlformats-officedocument.presentationml.tags+xml"/>
  <Override PartName="/ppt/embeddings/oleObject10.bin" ContentType="application/vnd.openxmlformats-officedocument.oleObject"/>
  <Override PartName="/ppt/tags/tag65.xml" ContentType="application/vnd.openxmlformats-officedocument.presentationml.tags+xml"/>
  <Override PartName="/ppt/tags/tag66.xml" ContentType="application/vnd.openxmlformats-officedocument.presentationml.tags+xml"/>
  <Override PartName="/ppt/embeddings/oleObject11.bin" ContentType="application/vnd.openxmlformats-officedocument.oleObject"/>
  <Override PartName="/ppt/tags/tag67.xml" ContentType="application/vnd.openxmlformats-officedocument.presentationml.tags+xml"/>
  <Override PartName="/ppt/embeddings/oleObject12.bin" ContentType="application/vnd.openxmlformats-officedocument.oleObject"/>
  <Override PartName="/ppt/tags/tag68.xml" ContentType="application/vnd.openxmlformats-officedocument.presentationml.tags+xml"/>
  <Override PartName="/ppt/embeddings/oleObject13.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tags/tag69.xml" ContentType="application/vnd.openxmlformats-officedocument.presentationml.tags+xml"/>
  <Override PartName="/ppt/tags/tag70.xml" ContentType="application/vnd.openxmlformats-officedocument.presentationml.tags+xml"/>
  <Override PartName="/ppt/embeddings/oleObject14.bin" ContentType="application/vnd.openxmlformats-officedocument.oleObject"/>
  <Override PartName="/ppt/tags/tag71.xml" ContentType="application/vnd.openxmlformats-officedocument.presentationml.tags+xml"/>
  <Override PartName="/ppt/tags/tag72.xml" ContentType="application/vnd.openxmlformats-officedocument.presentationml.tags+xml"/>
  <Override PartName="/ppt/notesSlides/notesSlide1.xml" ContentType="application/vnd.openxmlformats-officedocument.presentationml.notesSlide+xml"/>
  <Override PartName="/ppt/embeddings/oleObject15.bin" ContentType="application/vnd.openxmlformats-officedocument.oleObject"/>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embeddings/oleObject16.bin" ContentType="application/vnd.openxmlformats-officedocument.oleObject"/>
  <Override PartName="/ppt/charts/chart1.xml" ContentType="application/vnd.openxmlformats-officedocument.drawingml.chart+xml"/>
  <Override PartName="/ppt/charts/chart2.xml" ContentType="application/vnd.openxmlformats-officedocument.drawingml.chart+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embeddings/oleObject17.bin" ContentType="application/vnd.openxmlformats-officedocument.oleObjec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embeddings/oleObject18.bin" ContentType="application/vnd.openxmlformats-officedocument.oleObject"/>
  <Override PartName="/ppt/charts/chart6.xml" ContentType="application/vnd.openxmlformats-officedocument.drawingml.chart+xml"/>
  <Override PartName="/ppt/charts/chart7.xml" ContentType="application/vnd.openxmlformats-officedocument.drawingml.chart+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embeddings/oleObject19.bin" ContentType="application/vnd.openxmlformats-officedocument.oleObject"/>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ags/tag221.xml" ContentType="application/vnd.openxmlformats-officedocument.presentationml.tags+xml"/>
  <Override PartName="/ppt/tags/tag222.xml" ContentType="application/vnd.openxmlformats-officedocument.presentationml.tags+xml"/>
  <Override PartName="/ppt/notesSlides/notesSlide2.xml" ContentType="application/vnd.openxmlformats-officedocument.presentationml.notesSlide+xml"/>
  <Override PartName="/ppt/embeddings/oleObject20.bin" ContentType="application/vnd.openxmlformats-officedocument.oleObject"/>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embeddings/oleObject21.bin" ContentType="application/vnd.openxmlformats-officedocument.oleObject"/>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embeddings/oleObject22.bin" ContentType="application/vnd.openxmlformats-officedocument.oleObject"/>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embeddings/oleObject23.bin" ContentType="application/vnd.openxmlformats-officedocument.oleObject"/>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embeddings/oleObject24.bin" ContentType="application/vnd.openxmlformats-officedocument.oleObject"/>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embeddings/oleObject25.bin" ContentType="application/vnd.openxmlformats-officedocument.oleObject"/>
  <Override PartName="/ppt/charts/chart35.xml" ContentType="application/vnd.openxmlformats-officedocument.drawingml.chart+xml"/>
  <Override PartName="/ppt/charts/chart36.xml" ContentType="application/vnd.openxmlformats-officedocument.drawingml.chart+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embeddings/oleObject26.bin" ContentType="application/vnd.openxmlformats-officedocument.oleObject"/>
  <Override PartName="/ppt/charts/chart37.xml" ContentType="application/vnd.openxmlformats-officedocument.drawingml.chart+xml"/>
  <Override PartName="/ppt/charts/chart38.xml" ContentType="application/vnd.openxmlformats-officedocument.drawingml.chart+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embeddings/oleObject27.bin" ContentType="application/vnd.openxmlformats-officedocument.oleObject"/>
  <Override PartName="/ppt/charts/chart39.xml" ContentType="application/vnd.openxmlformats-officedocument.drawingml.chart+xml"/>
  <Override PartName="/ppt/charts/chart40.xml" ContentType="application/vnd.openxmlformats-officedocument.drawingml.chart+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notesSlides/notesSlide3.xml" ContentType="application/vnd.openxmlformats-officedocument.presentationml.notesSlide+xml"/>
  <Override PartName="/ppt/embeddings/oleObject28.bin" ContentType="application/vnd.openxmlformats-officedocument.oleObject"/>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embeddings/oleObject29.bin" ContentType="application/vnd.openxmlformats-officedocument.oleObject"/>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notesSlides/notesSlide4.xml" ContentType="application/vnd.openxmlformats-officedocument.presentationml.notesSlide+xml"/>
  <Override PartName="/ppt/embeddings/oleObject30.bin" ContentType="application/vnd.openxmlformats-officedocument.oleObject"/>
  <Override PartName="/ppt/charts/chart44.xml" ContentType="application/vnd.openxmlformats-officedocument.drawingml.chart+xml"/>
  <Override PartName="/ppt/charts/chart45.xml" ContentType="application/vnd.openxmlformats-officedocument.drawingml.chart+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notesSlides/notesSlide5.xml" ContentType="application/vnd.openxmlformats-officedocument.presentationml.notesSlide+xml"/>
  <Override PartName="/ppt/embeddings/oleObject31.bin" ContentType="application/vnd.openxmlformats-officedocument.oleObject"/>
  <Override PartName="/ppt/tags/tag467.xml" ContentType="application/vnd.openxmlformats-officedocument.presentationml.tags+xml"/>
  <Override PartName="/ppt/tags/tag468.xml" ContentType="application/vnd.openxmlformats-officedocument.presentationml.tags+xml"/>
  <Override PartName="/ppt/embeddings/oleObject32.bin" ContentType="application/vnd.openxmlformats-officedocument.oleObject"/>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embeddings/oleObject33.bin" ContentType="application/vnd.openxmlformats-officedocument.oleObject"/>
  <Override PartName="/ppt/charts/chart46.xml" ContentType="application/vnd.openxmlformats-officedocument.drawingml.chart+xml"/>
  <Override PartName="/ppt/charts/chart47.xml" ContentType="application/vnd.openxmlformats-officedocument.drawingml.chart+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embeddings/oleObject34.bin" ContentType="application/vnd.openxmlformats-officedocument.oleObject"/>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embeddings/oleObject35.bin" ContentType="application/vnd.openxmlformats-officedocument.oleObject"/>
  <Override PartName="/ppt/charts/chart51.xml" ContentType="application/vnd.openxmlformats-officedocument.drawingml.chart+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embeddings/oleObject36.bin" ContentType="application/vnd.openxmlformats-officedocument.oleObject"/>
  <Override PartName="/ppt/charts/chart52.xml" ContentType="application/vnd.openxmlformats-officedocument.drawingml.chart+xml"/>
  <Override PartName="/ppt/tags/tag597.xml" ContentType="application/vnd.openxmlformats-officedocument.presentationml.tags+xml"/>
  <Override PartName="/ppt/embeddings/oleObject37.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117" r:id="rId1"/>
  </p:sldMasterIdLst>
  <p:notesMasterIdLst>
    <p:notesMasterId r:id="rId27"/>
  </p:notesMasterIdLst>
  <p:handoutMasterIdLst>
    <p:handoutMasterId r:id="rId28"/>
  </p:handoutMasterIdLst>
  <p:sldIdLst>
    <p:sldId id="1636" r:id="rId2"/>
    <p:sldId id="1612" r:id="rId3"/>
    <p:sldId id="1611" r:id="rId4"/>
    <p:sldId id="1665" r:id="rId5"/>
    <p:sldId id="1621" r:id="rId6"/>
    <p:sldId id="1622" r:id="rId7"/>
    <p:sldId id="1623" r:id="rId8"/>
    <p:sldId id="1624" r:id="rId9"/>
    <p:sldId id="1663" r:id="rId10"/>
    <p:sldId id="1661" r:id="rId11"/>
    <p:sldId id="1589" r:id="rId12"/>
    <p:sldId id="1650" r:id="rId13"/>
    <p:sldId id="1651" r:id="rId14"/>
    <p:sldId id="1652" r:id="rId15"/>
    <p:sldId id="1630" r:id="rId16"/>
    <p:sldId id="1628" r:id="rId17"/>
    <p:sldId id="1632" r:id="rId18"/>
    <p:sldId id="1635" r:id="rId19"/>
    <p:sldId id="1664" r:id="rId20"/>
    <p:sldId id="1582" r:id="rId21"/>
    <p:sldId id="1583" r:id="rId22"/>
    <p:sldId id="1584" r:id="rId23"/>
    <p:sldId id="1585" r:id="rId24"/>
    <p:sldId id="1637" r:id="rId25"/>
    <p:sldId id="1287" r:id="rId26"/>
  </p:sldIdLst>
  <p:sldSz cx="12192000" cy="6858000"/>
  <p:notesSz cx="9926638" cy="6797675"/>
  <p:custShowLst>
    <p:custShow name="Format Guide Workshop" id="0">
      <p:sldLst/>
    </p:custShow>
  </p:custShowLst>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oc Evento 20 Febbraio" id="{4A392406-5BB6-4B48-A7B7-0D4B7EDFE91D}">
          <p14:sldIdLst>
            <p14:sldId id="1636"/>
            <p14:sldId id="1612"/>
            <p14:sldId id="1611"/>
            <p14:sldId id="1665"/>
            <p14:sldId id="1621"/>
            <p14:sldId id="1622"/>
            <p14:sldId id="1623"/>
            <p14:sldId id="1624"/>
            <p14:sldId id="1663"/>
            <p14:sldId id="1661"/>
            <p14:sldId id="1589"/>
            <p14:sldId id="1650"/>
            <p14:sldId id="1651"/>
            <p14:sldId id="1652"/>
            <p14:sldId id="1630"/>
            <p14:sldId id="1628"/>
            <p14:sldId id="1632"/>
            <p14:sldId id="1635"/>
            <p14:sldId id="1664"/>
            <p14:sldId id="1582"/>
            <p14:sldId id="1583"/>
            <p14:sldId id="1584"/>
            <p14:sldId id="1585"/>
            <p14:sldId id="1637"/>
            <p14:sldId id="1287"/>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89A"/>
    <a:srgbClr val="FF9900"/>
    <a:srgbClr val="FF0066"/>
    <a:srgbClr val="009999"/>
    <a:srgbClr val="EE4112"/>
    <a:srgbClr val="F2F2F2"/>
    <a:srgbClr val="00C1D7"/>
    <a:srgbClr val="1F8B57"/>
    <a:srgbClr val="D4DF33"/>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2" autoAdjust="0"/>
    <p:restoredTop sz="94095" autoAdjust="0"/>
  </p:normalViewPr>
  <p:slideViewPr>
    <p:cSldViewPr snapToGrid="0">
      <p:cViewPr varScale="1">
        <p:scale>
          <a:sx n="87" d="100"/>
          <a:sy n="87" d="100"/>
        </p:scale>
        <p:origin x="-112" y="-35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5136"/>
    </p:cViewPr>
  </p:sorterViewPr>
  <p:notesViewPr>
    <p:cSldViewPr snapToGrid="0">
      <p:cViewPr varScale="1">
        <p:scale>
          <a:sx n="71" d="100"/>
          <a:sy n="71" d="100"/>
        </p:scale>
        <p:origin x="948" y="56"/>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17"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tags" Target="tags/tag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Sheet5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27249842668345"/>
          <c:y val="0.0248210023866348"/>
          <c:w val="0.934550031466331"/>
          <c:h val="0.95035799522673"/>
        </c:manualLayout>
      </c:layout>
      <c:barChart>
        <c:barDir val="col"/>
        <c:grouping val="stacked"/>
        <c:varyColors val="0"/>
        <c:ser>
          <c:idx val="0"/>
          <c:order val="0"/>
          <c:spPr>
            <a:solidFill>
              <a:srgbClr val="A8B21C"/>
            </a:solidFill>
            <a:ln w="3175">
              <a:solidFill>
                <a:srgbClr val="FFFFFF"/>
              </a:solidFill>
              <a:prstDash val="solid"/>
            </a:ln>
          </c:spPr>
          <c:invertIfNegative val="0"/>
          <c:val>
            <c:numRef>
              <c:f>Sheet1!$A$1:$B$1</c:f>
              <c:numCache>
                <c:formatCode>General</c:formatCode>
                <c:ptCount val="2"/>
                <c:pt idx="0">
                  <c:v>9.815974555593522</c:v>
                </c:pt>
                <c:pt idx="1">
                  <c:v>0.122573449831543</c:v>
                </c:pt>
              </c:numCache>
            </c:numRef>
          </c:val>
        </c:ser>
        <c:ser>
          <c:idx val="1"/>
          <c:order val="1"/>
          <c:spPr>
            <a:solidFill>
              <a:srgbClr val="A8B21C"/>
            </a:solidFill>
            <a:ln w="3175">
              <a:solidFill>
                <a:srgbClr val="FFFFFF"/>
              </a:solidFill>
              <a:prstDash val="solid"/>
            </a:ln>
          </c:spPr>
          <c:invertIfNegative val="0"/>
          <c:dPt>
            <c:idx val="0"/>
            <c:invertIfNegative val="0"/>
            <c:bubble3D val="0"/>
            <c:spPr>
              <a:solidFill>
                <a:srgbClr val="D4DF33"/>
              </a:solidFill>
              <a:ln w="3175">
                <a:solidFill>
                  <a:srgbClr val="FFFFFF"/>
                </a:solidFill>
                <a:prstDash val="solid"/>
              </a:ln>
            </c:spPr>
          </c:dPt>
          <c:dLbls>
            <c:dLbl>
              <c:idx val="0"/>
              <c:layout>
                <c:manualLayout>
                  <c:x val="0.0"/>
                  <c:y val="0.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1"/>
              <c:layout>
                <c:manualLayout>
                  <c:x val="0.0"/>
                  <c:y val="0.0"/>
                </c:manualLayout>
              </c:layout>
              <c:numFmt formatCode="#,##0;&quot;-&quot;#,##0" sourceLinked="0"/>
              <c:spPr>
                <a:noFill/>
                <a:ln>
                  <a:noFill/>
                </a:ln>
              </c:spPr>
              <c:txPr>
                <a:bodyPr wrap="none"/>
                <a:lstStyle/>
                <a:p>
                  <a:pPr>
                    <a:defRPr sz="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96.19655064481652</c:v>
                </c:pt>
                <c:pt idx="1">
                  <c:v>28.7230450771915</c:v>
                </c:pt>
              </c:numCache>
            </c:numRef>
          </c:val>
        </c:ser>
        <c:ser>
          <c:idx val="2"/>
          <c:order val="2"/>
          <c:spPr>
            <a:solidFill>
              <a:srgbClr val="03522D"/>
            </a:solidFill>
            <a:ln w="3175">
              <a:solidFill>
                <a:srgbClr val="FFFFFF"/>
              </a:solidFill>
              <a:prstDash val="solid"/>
            </a:ln>
          </c:spPr>
          <c:invertIfNegative val="0"/>
          <c:dPt>
            <c:idx val="1"/>
            <c:invertIfNegative val="0"/>
            <c:bubble3D val="0"/>
            <c:spPr>
              <a:solidFill>
                <a:srgbClr val="D4DF33"/>
              </a:solidFill>
              <a:ln w="3175">
                <a:solidFill>
                  <a:srgbClr val="FFFFFF"/>
                </a:solidFill>
                <a:prstDash val="solid"/>
              </a:ln>
            </c:spPr>
          </c:dPt>
          <c:dLbls>
            <c:dLbl>
              <c:idx val="0"/>
              <c:layout>
                <c:manualLayout>
                  <c:x val="0.0"/>
                  <c:y val="0.0"/>
                </c:manualLayout>
              </c:layout>
              <c:numFmt formatCode="#,##0;&quot;-&quot;#,##0" sourceLinked="0"/>
              <c:spPr>
                <a:noFill/>
                <a:ln>
                  <a:noFill/>
                </a:ln>
              </c:spPr>
              <c:txPr>
                <a:bodyPr wrap="none"/>
                <a:lstStyle/>
                <a:p>
                  <a:pPr>
                    <a:defRPr sz="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1"/>
              <c:layout>
                <c:manualLayout>
                  <c:x val="0.0"/>
                  <c:y val="0.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127.6076692227158</c:v>
                </c:pt>
                <c:pt idx="1">
                  <c:v>199.7947232254145</c:v>
                </c:pt>
              </c:numCache>
            </c:numRef>
          </c:val>
        </c:ser>
        <c:ser>
          <c:idx val="3"/>
          <c:order val="3"/>
          <c:spPr>
            <a:solidFill>
              <a:srgbClr val="03522D"/>
            </a:solidFill>
            <a:ln w="3175">
              <a:solidFill>
                <a:srgbClr val="FFFFFF"/>
              </a:solidFill>
              <a:prstDash val="solid"/>
            </a:ln>
          </c:spPr>
          <c:invertIfNegative val="0"/>
          <c:dPt>
            <c:idx val="0"/>
            <c:invertIfNegative val="0"/>
            <c:bubble3D val="0"/>
            <c:spPr>
              <a:solidFill>
                <a:srgbClr val="197A56"/>
              </a:solidFill>
              <a:ln w="3175">
                <a:solidFill>
                  <a:srgbClr val="FFFFFF"/>
                </a:solidFill>
                <a:prstDash val="solid"/>
              </a:ln>
            </c:spPr>
          </c:dPt>
          <c:dLbls>
            <c:dLbl>
              <c:idx val="1"/>
              <c:layout>
                <c:manualLayout>
                  <c:x val="0.0"/>
                  <c:y val="0.0"/>
                </c:manualLayout>
              </c:layout>
              <c:numFmt formatCode="#,##0;&quot;-&quot;#,##0" sourceLinked="0"/>
              <c:spPr>
                <a:noFill/>
                <a:ln>
                  <a:noFill/>
                </a:ln>
              </c:spPr>
              <c:txPr>
                <a:bodyPr wrap="none"/>
                <a:lstStyle/>
                <a:p>
                  <a:pPr>
                    <a:defRPr sz="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85.07177948181056</c:v>
                </c:pt>
                <c:pt idx="1">
                  <c:v>138.9165764757483</c:v>
                </c:pt>
              </c:numCache>
            </c:numRef>
          </c:val>
        </c:ser>
        <c:ser>
          <c:idx val="4"/>
          <c:order val="4"/>
          <c:spPr>
            <a:solidFill>
              <a:srgbClr val="197A56"/>
            </a:solidFill>
            <a:ln w="3175">
              <a:solidFill>
                <a:srgbClr val="FFFFFF"/>
              </a:solidFill>
              <a:prstDash val="solid"/>
            </a:ln>
          </c:spPr>
          <c:invertIfNegative val="0"/>
          <c:dPt>
            <c:idx val="0"/>
            <c:invertIfNegative val="0"/>
            <c:bubble3D val="0"/>
            <c:spPr>
              <a:solidFill>
                <a:srgbClr val="3EAD92"/>
              </a:solidFill>
              <a:ln w="3175">
                <a:solidFill>
                  <a:srgbClr val="FFFFFF"/>
                </a:solidFill>
                <a:prstDash val="solid"/>
              </a:ln>
            </c:spPr>
          </c:dPt>
          <c:val>
            <c:numRef>
              <c:f>Sheet1!$A$5:$B$5</c:f>
              <c:numCache>
                <c:formatCode>General</c:formatCode>
                <c:ptCount val="2"/>
                <c:pt idx="0">
                  <c:v>8.507177948181038</c:v>
                </c:pt>
                <c:pt idx="1">
                  <c:v>40.85781661051424</c:v>
                </c:pt>
              </c:numCache>
            </c:numRef>
          </c:val>
        </c:ser>
        <c:ser>
          <c:idx val="5"/>
          <c:order val="5"/>
          <c:spPr>
            <a:solidFill>
              <a:srgbClr val="A8B21C"/>
            </a:solidFill>
            <a:ln w="3175">
              <a:solidFill>
                <a:srgbClr val="FFFFFF"/>
              </a:solidFill>
              <a:prstDash val="solid"/>
            </a:ln>
          </c:spPr>
          <c:invertIfNegative val="0"/>
          <c:dPt>
            <c:idx val="1"/>
            <c:invertIfNegative val="0"/>
            <c:bubble3D val="0"/>
            <c:spPr>
              <a:solidFill>
                <a:srgbClr val="3EAD92"/>
              </a:solidFill>
              <a:ln w="3175">
                <a:solidFill>
                  <a:srgbClr val="FFFFFF"/>
                </a:solidFill>
                <a:prstDash val="solid"/>
              </a:ln>
            </c:spPr>
          </c:dPt>
          <c:val>
            <c:numRef>
              <c:f>Sheet1!$A$6:$B$6</c:f>
              <c:numCache>
                <c:formatCode>General</c:formatCode>
                <c:ptCount val="2"/>
                <c:pt idx="0">
                  <c:v>0.0</c:v>
                </c:pt>
                <c:pt idx="1">
                  <c:v>0.163431266442046</c:v>
                </c:pt>
              </c:numCache>
            </c:numRef>
          </c:val>
        </c:ser>
        <c:dLbls>
          <c:showLegendKey val="0"/>
          <c:showVal val="0"/>
          <c:showCatName val="0"/>
          <c:showSerName val="0"/>
          <c:showPercent val="0"/>
          <c:showBubbleSize val="0"/>
        </c:dLbls>
        <c:gapWidth val="100"/>
        <c:overlap val="100"/>
        <c:axId val="-2020517688"/>
        <c:axId val="-2092296296"/>
      </c:barChart>
      <c:catAx>
        <c:axId val="-2020517688"/>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200">
                <a:solidFill>
                  <a:schemeClr val="tx1"/>
                </a:solidFill>
                <a:latin typeface="+mn-lt"/>
                <a:ea typeface="+mn-ea"/>
                <a:cs typeface="+mn-cs"/>
                <a:sym typeface="+mn-lt"/>
              </a:defRPr>
            </a:pPr>
            <a:endParaRPr lang="en-US"/>
          </a:p>
        </c:txPr>
        <c:crossAx val="-2092296296"/>
        <c:crosses val="min"/>
        <c:auto val="0"/>
        <c:lblAlgn val="ctr"/>
        <c:lblOffset val="100"/>
        <c:noMultiLvlLbl val="0"/>
      </c:catAx>
      <c:valAx>
        <c:axId val="-2092296296"/>
        <c:scaling>
          <c:orientation val="minMax"/>
          <c:max val="408.5781661051423"/>
          <c:min val="0.0"/>
        </c:scaling>
        <c:delete val="1"/>
        <c:axPos val="l"/>
        <c:numFmt formatCode="General" sourceLinked="1"/>
        <c:majorTickMark val="out"/>
        <c:minorTickMark val="none"/>
        <c:tickLblPos val="nextTo"/>
        <c:crossAx val="-2020517688"/>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
          <c:y val="0.0305522914218566"/>
          <c:w val="0.84"/>
          <c:h val="0.938895417156287"/>
        </c:manualLayout>
      </c:layout>
      <c:barChart>
        <c:barDir val="bar"/>
        <c:grouping val="stacked"/>
        <c:varyColors val="0"/>
        <c:ser>
          <c:idx val="0"/>
          <c:order val="0"/>
          <c:spPr>
            <a:solidFill>
              <a:srgbClr val="197A56"/>
            </a:solidFill>
            <a:ln w="19050">
              <a:solidFill>
                <a:schemeClr val="bg1"/>
              </a:solidFill>
              <a:prstDash val="solid"/>
            </a:ln>
          </c:spPr>
          <c:invertIfNegative val="0"/>
          <c:dPt>
            <c:idx val="0"/>
            <c:invertIfNegative val="0"/>
            <c:bubble3D val="0"/>
            <c:spPr>
              <a:solidFill>
                <a:srgbClr val="D4DF33"/>
              </a:solidFill>
              <a:ln w="19050">
                <a:solidFill>
                  <a:schemeClr val="bg1"/>
                </a:solidFill>
                <a:prstDash val="solid"/>
              </a:ln>
            </c:spPr>
          </c:dPt>
          <c:dPt>
            <c:idx val="3"/>
            <c:invertIfNegative val="0"/>
            <c:bubble3D val="0"/>
            <c:spPr>
              <a:solidFill>
                <a:srgbClr val="D4DF33"/>
              </a:solidFill>
              <a:ln w="19050">
                <a:solidFill>
                  <a:schemeClr val="bg1"/>
                </a:solidFill>
                <a:prstDash val="solid"/>
              </a:ln>
            </c:spPr>
          </c:dPt>
          <c:val>
            <c:numRef>
              <c:f>Sheet1!$A$1:$E$1</c:f>
              <c:numCache>
                <c:formatCode>General</c:formatCode>
                <c:ptCount val="5"/>
                <c:pt idx="0">
                  <c:v>42.60146206201159</c:v>
                </c:pt>
                <c:pt idx="1">
                  <c:v>38.1396521300731</c:v>
                </c:pt>
                <c:pt idx="2">
                  <c:v>30.24955886059995</c:v>
                </c:pt>
                <c:pt idx="3">
                  <c:v>24.19964708847996</c:v>
                </c:pt>
                <c:pt idx="4">
                  <c:v>21.95613813965213</c:v>
                </c:pt>
              </c:numCache>
            </c:numRef>
          </c:val>
        </c:ser>
        <c:dLbls>
          <c:showLegendKey val="0"/>
          <c:showVal val="0"/>
          <c:showCatName val="0"/>
          <c:showSerName val="0"/>
          <c:showPercent val="0"/>
          <c:showBubbleSize val="0"/>
        </c:dLbls>
        <c:gapWidth val="60"/>
        <c:overlap val="100"/>
        <c:axId val="-2028920520"/>
        <c:axId val="-2028930616"/>
      </c:barChart>
      <c:catAx>
        <c:axId val="-2028920520"/>
        <c:scaling>
          <c:orientation val="maxMin"/>
        </c:scaling>
        <c:delete val="0"/>
        <c:axPos val="l"/>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28930616"/>
        <c:crosses val="min"/>
        <c:auto val="0"/>
        <c:lblAlgn val="ctr"/>
        <c:lblOffset val="100"/>
        <c:noMultiLvlLbl val="0"/>
      </c:catAx>
      <c:valAx>
        <c:axId val="-2028930616"/>
        <c:scaling>
          <c:orientation val="minMax"/>
          <c:max val="42.60146206201159"/>
          <c:min val="0.0"/>
        </c:scaling>
        <c:delete val="1"/>
        <c:axPos val="b"/>
        <c:numFmt formatCode="General" sourceLinked="1"/>
        <c:majorTickMark val="out"/>
        <c:minorTickMark val="none"/>
        <c:tickLblPos val="nextTo"/>
        <c:crossAx val="-2028920520"/>
        <c:crosses val="max"/>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
          <c:y val="0.0305522914218566"/>
          <c:w val="0.84"/>
          <c:h val="0.938895417156287"/>
        </c:manualLayout>
      </c:layout>
      <c:barChart>
        <c:barDir val="bar"/>
        <c:grouping val="stacked"/>
        <c:varyColors val="0"/>
        <c:ser>
          <c:idx val="0"/>
          <c:order val="0"/>
          <c:spPr>
            <a:solidFill>
              <a:srgbClr val="D4DF33"/>
            </a:solidFill>
            <a:ln w="19050">
              <a:solidFill>
                <a:schemeClr val="bg1"/>
              </a:solidFill>
              <a:prstDash val="solid"/>
            </a:ln>
          </c:spPr>
          <c:invertIfNegative val="0"/>
          <c:dPt>
            <c:idx val="1"/>
            <c:invertIfNegative val="0"/>
            <c:bubble3D val="0"/>
            <c:spPr>
              <a:solidFill>
                <a:srgbClr val="197A56"/>
              </a:solidFill>
              <a:ln w="19050">
                <a:solidFill>
                  <a:schemeClr val="bg1"/>
                </a:solidFill>
                <a:prstDash val="solid"/>
              </a:ln>
            </c:spPr>
          </c:dPt>
          <c:dPt>
            <c:idx val="4"/>
            <c:invertIfNegative val="0"/>
            <c:bubble3D val="0"/>
            <c:spPr>
              <a:solidFill>
                <a:srgbClr val="197A56"/>
              </a:solidFill>
              <a:ln w="19050">
                <a:solidFill>
                  <a:schemeClr val="bg1"/>
                </a:solidFill>
                <a:prstDash val="solid"/>
              </a:ln>
            </c:spPr>
          </c:dPt>
          <c:val>
            <c:numRef>
              <c:f>Sheet1!$A$1:$E$1</c:f>
              <c:numCache>
                <c:formatCode>General</c:formatCode>
                <c:ptCount val="5"/>
                <c:pt idx="0">
                  <c:v>43.34600760456273</c:v>
                </c:pt>
                <c:pt idx="1">
                  <c:v>34.0</c:v>
                </c:pt>
                <c:pt idx="2">
                  <c:v>39.05486148832154</c:v>
                </c:pt>
                <c:pt idx="3">
                  <c:v>33.35143943508962</c:v>
                </c:pt>
                <c:pt idx="4">
                  <c:v>15.53503530689843</c:v>
                </c:pt>
              </c:numCache>
            </c:numRef>
          </c:val>
        </c:ser>
        <c:dLbls>
          <c:showLegendKey val="0"/>
          <c:showVal val="0"/>
          <c:showCatName val="0"/>
          <c:showSerName val="0"/>
          <c:showPercent val="0"/>
          <c:showBubbleSize val="0"/>
        </c:dLbls>
        <c:gapWidth val="60"/>
        <c:overlap val="100"/>
        <c:axId val="-2024313016"/>
        <c:axId val="-2023774696"/>
      </c:barChart>
      <c:catAx>
        <c:axId val="-2024313016"/>
        <c:scaling>
          <c:orientation val="maxMin"/>
        </c:scaling>
        <c:delete val="0"/>
        <c:axPos val="l"/>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23774696"/>
        <c:crosses val="min"/>
        <c:auto val="0"/>
        <c:lblAlgn val="ctr"/>
        <c:lblOffset val="100"/>
        <c:noMultiLvlLbl val="0"/>
      </c:catAx>
      <c:valAx>
        <c:axId val="-2023774696"/>
        <c:scaling>
          <c:orientation val="minMax"/>
          <c:max val="43.34600760456273"/>
          <c:min val="0.0"/>
        </c:scaling>
        <c:delete val="1"/>
        <c:axPos val="b"/>
        <c:numFmt formatCode="General" sourceLinked="1"/>
        <c:majorTickMark val="out"/>
        <c:minorTickMark val="none"/>
        <c:tickLblPos val="nextTo"/>
        <c:crossAx val="-2024313016"/>
        <c:crosses val="max"/>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
          <c:y val="0.0305522914218566"/>
          <c:w val="0.84"/>
          <c:h val="0.938895417156287"/>
        </c:manualLayout>
      </c:layout>
      <c:barChart>
        <c:barDir val="bar"/>
        <c:grouping val="stacked"/>
        <c:varyColors val="0"/>
        <c:ser>
          <c:idx val="0"/>
          <c:order val="0"/>
          <c:spPr>
            <a:solidFill>
              <a:srgbClr val="D4DF33"/>
            </a:solidFill>
            <a:ln w="19050">
              <a:solidFill>
                <a:schemeClr val="bg1"/>
              </a:solidFill>
              <a:prstDash val="solid"/>
            </a:ln>
          </c:spPr>
          <c:invertIfNegative val="0"/>
          <c:dPt>
            <c:idx val="1"/>
            <c:invertIfNegative val="0"/>
            <c:bubble3D val="0"/>
            <c:spPr>
              <a:solidFill>
                <a:srgbClr val="197A56"/>
              </a:solidFill>
              <a:ln w="19050">
                <a:solidFill>
                  <a:schemeClr val="bg1"/>
                </a:solidFill>
                <a:prstDash val="solid"/>
              </a:ln>
            </c:spPr>
          </c:dPt>
          <c:dPt>
            <c:idx val="4"/>
            <c:invertIfNegative val="0"/>
            <c:bubble3D val="0"/>
            <c:spPr>
              <a:solidFill>
                <a:srgbClr val="197A56"/>
              </a:solidFill>
              <a:ln w="19050">
                <a:solidFill>
                  <a:schemeClr val="bg1"/>
                </a:solidFill>
                <a:prstDash val="solid"/>
              </a:ln>
            </c:spPr>
          </c:dPt>
          <c:val>
            <c:numRef>
              <c:f>Sheet1!$A$1:$E$1</c:f>
              <c:numCache>
                <c:formatCode>General</c:formatCode>
                <c:ptCount val="5"/>
                <c:pt idx="0">
                  <c:v>48.74651810584958</c:v>
                </c:pt>
                <c:pt idx="1">
                  <c:v>26.74094707520891</c:v>
                </c:pt>
                <c:pt idx="2">
                  <c:v>49.02506963788301</c:v>
                </c:pt>
                <c:pt idx="3">
                  <c:v>43.17548746518105</c:v>
                </c:pt>
                <c:pt idx="4">
                  <c:v>12.53481894150417</c:v>
                </c:pt>
              </c:numCache>
            </c:numRef>
          </c:val>
        </c:ser>
        <c:dLbls>
          <c:showLegendKey val="0"/>
          <c:showVal val="0"/>
          <c:showCatName val="0"/>
          <c:showSerName val="0"/>
          <c:showPercent val="0"/>
          <c:showBubbleSize val="0"/>
        </c:dLbls>
        <c:gapWidth val="60"/>
        <c:overlap val="100"/>
        <c:axId val="-2023810808"/>
        <c:axId val="-2023807304"/>
      </c:barChart>
      <c:catAx>
        <c:axId val="-2023810808"/>
        <c:scaling>
          <c:orientation val="maxMin"/>
        </c:scaling>
        <c:delete val="0"/>
        <c:axPos val="l"/>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23807304"/>
        <c:crosses val="min"/>
        <c:auto val="0"/>
        <c:lblAlgn val="ctr"/>
        <c:lblOffset val="100"/>
        <c:noMultiLvlLbl val="0"/>
      </c:catAx>
      <c:valAx>
        <c:axId val="-2023807304"/>
        <c:scaling>
          <c:orientation val="minMax"/>
          <c:max val="49.02506963788301"/>
          <c:min val="0.0"/>
        </c:scaling>
        <c:delete val="1"/>
        <c:axPos val="b"/>
        <c:numFmt formatCode="General" sourceLinked="1"/>
        <c:majorTickMark val="out"/>
        <c:minorTickMark val="none"/>
        <c:tickLblPos val="nextTo"/>
        <c:crossAx val="-2023810808"/>
        <c:crosses val="max"/>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
          <c:y val="0.0305522914218566"/>
          <c:w val="0.84"/>
          <c:h val="0.938895417156287"/>
        </c:manualLayout>
      </c:layout>
      <c:barChart>
        <c:barDir val="bar"/>
        <c:grouping val="stacked"/>
        <c:varyColors val="0"/>
        <c:ser>
          <c:idx val="0"/>
          <c:order val="0"/>
          <c:spPr>
            <a:solidFill>
              <a:srgbClr val="197A56"/>
            </a:solidFill>
            <a:ln w="19050">
              <a:solidFill>
                <a:schemeClr val="bg1"/>
              </a:solidFill>
              <a:prstDash val="solid"/>
            </a:ln>
          </c:spPr>
          <c:invertIfNegative val="0"/>
          <c:dPt>
            <c:idx val="0"/>
            <c:invertIfNegative val="0"/>
            <c:bubble3D val="0"/>
            <c:spPr>
              <a:solidFill>
                <a:srgbClr val="D4DF33"/>
              </a:solidFill>
              <a:ln w="19050">
                <a:solidFill>
                  <a:schemeClr val="bg1"/>
                </a:solidFill>
                <a:prstDash val="solid"/>
              </a:ln>
            </c:spPr>
          </c:dPt>
          <c:dPt>
            <c:idx val="1"/>
            <c:invertIfNegative val="0"/>
            <c:bubble3D val="0"/>
            <c:spPr>
              <a:solidFill>
                <a:srgbClr val="D4DF33"/>
              </a:solidFill>
              <a:ln w="19050">
                <a:solidFill>
                  <a:schemeClr val="bg1"/>
                </a:solidFill>
                <a:prstDash val="solid"/>
              </a:ln>
            </c:spPr>
          </c:dPt>
          <c:val>
            <c:numRef>
              <c:f>Sheet1!$A$1:$E$1</c:f>
              <c:numCache>
                <c:formatCode>General</c:formatCode>
                <c:ptCount val="5"/>
                <c:pt idx="0">
                  <c:v>48.23362329131902</c:v>
                </c:pt>
                <c:pt idx="1">
                  <c:v>36.85425173087165</c:v>
                </c:pt>
                <c:pt idx="2">
                  <c:v>31.48411148588674</c:v>
                </c:pt>
                <c:pt idx="3">
                  <c:v>27.01047399254393</c:v>
                </c:pt>
                <c:pt idx="4">
                  <c:v>24.826912835079</c:v>
                </c:pt>
              </c:numCache>
            </c:numRef>
          </c:val>
        </c:ser>
        <c:dLbls>
          <c:showLegendKey val="0"/>
          <c:showVal val="0"/>
          <c:showCatName val="0"/>
          <c:showSerName val="0"/>
          <c:showPercent val="0"/>
          <c:showBubbleSize val="0"/>
        </c:dLbls>
        <c:gapWidth val="60"/>
        <c:overlap val="100"/>
        <c:axId val="-2037467304"/>
        <c:axId val="-2038011656"/>
      </c:barChart>
      <c:catAx>
        <c:axId val="-2037467304"/>
        <c:scaling>
          <c:orientation val="maxMin"/>
        </c:scaling>
        <c:delete val="0"/>
        <c:axPos val="l"/>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38011656"/>
        <c:crosses val="min"/>
        <c:auto val="0"/>
        <c:lblAlgn val="ctr"/>
        <c:lblOffset val="100"/>
        <c:noMultiLvlLbl val="0"/>
      </c:catAx>
      <c:valAx>
        <c:axId val="-2038011656"/>
        <c:scaling>
          <c:orientation val="minMax"/>
          <c:max val="48.23362329131902"/>
          <c:min val="0.0"/>
        </c:scaling>
        <c:delete val="1"/>
        <c:axPos val="b"/>
        <c:numFmt formatCode="General" sourceLinked="1"/>
        <c:majorTickMark val="out"/>
        <c:minorTickMark val="none"/>
        <c:tickLblPos val="nextTo"/>
        <c:crossAx val="-2037467304"/>
        <c:crosses val="max"/>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10304219823356"/>
          <c:y val="0.029445073612684"/>
          <c:w val="0.897939156035329"/>
          <c:h val="0.941109852774632"/>
        </c:manualLayout>
      </c:layout>
      <c:barChart>
        <c:barDir val="col"/>
        <c:grouping val="stacked"/>
        <c:varyColors val="0"/>
        <c:ser>
          <c:idx val="0"/>
          <c:order val="0"/>
          <c:spPr>
            <a:solidFill>
              <a:srgbClr val="03522D"/>
            </a:solidFill>
            <a:ln>
              <a:noFill/>
            </a:ln>
          </c:spPr>
          <c:invertIfNegative val="0"/>
          <c:val>
            <c:numRef>
              <c:f>Sheet1!$A$1</c:f>
              <c:numCache>
                <c:formatCode>General</c:formatCode>
                <c:ptCount val="1"/>
                <c:pt idx="0">
                  <c:v>23.0</c:v>
                </c:pt>
              </c:numCache>
            </c:numRef>
          </c:val>
        </c:ser>
        <c:ser>
          <c:idx val="1"/>
          <c:order val="1"/>
          <c:spPr>
            <a:solidFill>
              <a:srgbClr val="197A56"/>
            </a:solidFill>
            <a:ln>
              <a:noFill/>
            </a:ln>
          </c:spPr>
          <c:invertIfNegative val="0"/>
          <c:val>
            <c:numRef>
              <c:f>Sheet1!$A$2</c:f>
              <c:numCache>
                <c:formatCode>General</c:formatCode>
                <c:ptCount val="1"/>
                <c:pt idx="0">
                  <c:v>77.0</c:v>
                </c:pt>
              </c:numCache>
            </c:numRef>
          </c:val>
        </c:ser>
        <c:dLbls>
          <c:showLegendKey val="0"/>
          <c:showVal val="0"/>
          <c:showCatName val="0"/>
          <c:showSerName val="0"/>
          <c:showPercent val="0"/>
          <c:showBubbleSize val="0"/>
        </c:dLbls>
        <c:gapWidth val="90"/>
        <c:overlap val="100"/>
        <c:axId val="-2024098856"/>
        <c:axId val="-2024109368"/>
      </c:barChart>
      <c:catAx>
        <c:axId val="-2024098856"/>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24109368"/>
        <c:crosses val="min"/>
        <c:auto val="0"/>
        <c:lblAlgn val="ctr"/>
        <c:lblOffset val="100"/>
        <c:noMultiLvlLbl val="0"/>
      </c:catAx>
      <c:valAx>
        <c:axId val="-2024109368"/>
        <c:scaling>
          <c:orientation val="minMax"/>
          <c:max val="100.0"/>
          <c:min val="0.0"/>
        </c:scaling>
        <c:delete val="1"/>
        <c:axPos val="l"/>
        <c:numFmt formatCode="General" sourceLinked="1"/>
        <c:majorTickMark val="out"/>
        <c:minorTickMark val="none"/>
        <c:tickLblPos val="nextTo"/>
        <c:crossAx val="-2024098856"/>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10304219823356"/>
          <c:y val="0.029445073612684"/>
          <c:w val="0.897939156035329"/>
          <c:h val="0.941109852774632"/>
        </c:manualLayout>
      </c:layout>
      <c:barChart>
        <c:barDir val="col"/>
        <c:grouping val="stacked"/>
        <c:varyColors val="0"/>
        <c:ser>
          <c:idx val="0"/>
          <c:order val="0"/>
          <c:spPr>
            <a:solidFill>
              <a:srgbClr val="03522D"/>
            </a:solidFill>
            <a:ln w="28575">
              <a:solidFill>
                <a:schemeClr val="accent3"/>
              </a:solidFill>
              <a:prstDash val="solid"/>
            </a:ln>
          </c:spPr>
          <c:invertIfNegative val="0"/>
          <c:val>
            <c:numRef>
              <c:f>Sheet1!$A$1</c:f>
              <c:numCache>
                <c:formatCode>General</c:formatCode>
                <c:ptCount val="1"/>
                <c:pt idx="0">
                  <c:v>28.99999999999999</c:v>
                </c:pt>
              </c:numCache>
            </c:numRef>
          </c:val>
        </c:ser>
        <c:ser>
          <c:idx val="1"/>
          <c:order val="1"/>
          <c:spPr>
            <a:solidFill>
              <a:srgbClr val="197A56"/>
            </a:solidFill>
            <a:ln>
              <a:noFill/>
            </a:ln>
          </c:spPr>
          <c:invertIfNegative val="0"/>
          <c:val>
            <c:numRef>
              <c:f>Sheet1!$A$2</c:f>
              <c:numCache>
                <c:formatCode>General</c:formatCode>
                <c:ptCount val="1"/>
                <c:pt idx="0">
                  <c:v>71.0</c:v>
                </c:pt>
              </c:numCache>
            </c:numRef>
          </c:val>
        </c:ser>
        <c:dLbls>
          <c:showLegendKey val="0"/>
          <c:showVal val="0"/>
          <c:showCatName val="0"/>
          <c:showSerName val="0"/>
          <c:showPercent val="0"/>
          <c:showBubbleSize val="0"/>
        </c:dLbls>
        <c:gapWidth val="90"/>
        <c:overlap val="100"/>
        <c:axId val="-2024198008"/>
        <c:axId val="-2024206536"/>
      </c:barChart>
      <c:catAx>
        <c:axId val="-2024198008"/>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24206536"/>
        <c:crosses val="min"/>
        <c:auto val="0"/>
        <c:lblAlgn val="ctr"/>
        <c:lblOffset val="100"/>
        <c:noMultiLvlLbl val="0"/>
      </c:catAx>
      <c:valAx>
        <c:axId val="-2024206536"/>
        <c:scaling>
          <c:orientation val="minMax"/>
          <c:max val="100.0"/>
          <c:min val="0.0"/>
        </c:scaling>
        <c:delete val="1"/>
        <c:axPos val="l"/>
        <c:numFmt formatCode="General" sourceLinked="1"/>
        <c:majorTickMark val="out"/>
        <c:minorTickMark val="none"/>
        <c:tickLblPos val="nextTo"/>
        <c:crossAx val="-2024198008"/>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10304219823356"/>
          <c:y val="0.029445073612684"/>
          <c:w val="0.897939156035329"/>
          <c:h val="0.941109852774632"/>
        </c:manualLayout>
      </c:layout>
      <c:barChart>
        <c:barDir val="col"/>
        <c:grouping val="stacked"/>
        <c:varyColors val="0"/>
        <c:ser>
          <c:idx val="0"/>
          <c:order val="0"/>
          <c:spPr>
            <a:solidFill>
              <a:srgbClr val="03522D"/>
            </a:solidFill>
            <a:ln>
              <a:noFill/>
            </a:ln>
          </c:spPr>
          <c:invertIfNegative val="0"/>
          <c:val>
            <c:numRef>
              <c:f>Sheet1!$A$1</c:f>
              <c:numCache>
                <c:formatCode>General</c:formatCode>
                <c:ptCount val="1"/>
                <c:pt idx="0">
                  <c:v>22.0</c:v>
                </c:pt>
              </c:numCache>
            </c:numRef>
          </c:val>
        </c:ser>
        <c:ser>
          <c:idx val="1"/>
          <c:order val="1"/>
          <c:spPr>
            <a:solidFill>
              <a:srgbClr val="197A56"/>
            </a:solidFill>
            <a:ln>
              <a:noFill/>
            </a:ln>
          </c:spPr>
          <c:invertIfNegative val="0"/>
          <c:val>
            <c:numRef>
              <c:f>Sheet1!$A$2</c:f>
              <c:numCache>
                <c:formatCode>General</c:formatCode>
                <c:ptCount val="1"/>
                <c:pt idx="0">
                  <c:v>78.0</c:v>
                </c:pt>
              </c:numCache>
            </c:numRef>
          </c:val>
        </c:ser>
        <c:dLbls>
          <c:showLegendKey val="0"/>
          <c:showVal val="0"/>
          <c:showCatName val="0"/>
          <c:showSerName val="0"/>
          <c:showPercent val="0"/>
          <c:showBubbleSize val="0"/>
        </c:dLbls>
        <c:gapWidth val="90"/>
        <c:overlap val="100"/>
        <c:axId val="-2042078024"/>
        <c:axId val="-2042074664"/>
      </c:barChart>
      <c:catAx>
        <c:axId val="-2042078024"/>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42074664"/>
        <c:crosses val="min"/>
        <c:auto val="0"/>
        <c:lblAlgn val="ctr"/>
        <c:lblOffset val="100"/>
        <c:noMultiLvlLbl val="0"/>
      </c:catAx>
      <c:valAx>
        <c:axId val="-2042074664"/>
        <c:scaling>
          <c:orientation val="minMax"/>
          <c:max val="100.0"/>
          <c:min val="0.0"/>
        </c:scaling>
        <c:delete val="1"/>
        <c:axPos val="l"/>
        <c:numFmt formatCode="General" sourceLinked="1"/>
        <c:majorTickMark val="out"/>
        <c:minorTickMark val="none"/>
        <c:tickLblPos val="nextTo"/>
        <c:crossAx val="-2042078024"/>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10304219823356"/>
          <c:y val="0.029445073612684"/>
          <c:w val="0.897939156035329"/>
          <c:h val="0.941109852774632"/>
        </c:manualLayout>
      </c:layout>
      <c:barChart>
        <c:barDir val="col"/>
        <c:grouping val="stacked"/>
        <c:varyColors val="0"/>
        <c:ser>
          <c:idx val="0"/>
          <c:order val="0"/>
          <c:spPr>
            <a:solidFill>
              <a:srgbClr val="03522D"/>
            </a:solidFill>
            <a:ln>
              <a:noFill/>
            </a:ln>
          </c:spPr>
          <c:invertIfNegative val="0"/>
          <c:val>
            <c:numRef>
              <c:f>Sheet1!$A$1</c:f>
              <c:numCache>
                <c:formatCode>General</c:formatCode>
                <c:ptCount val="1"/>
                <c:pt idx="0">
                  <c:v>21.0</c:v>
                </c:pt>
              </c:numCache>
            </c:numRef>
          </c:val>
        </c:ser>
        <c:ser>
          <c:idx val="1"/>
          <c:order val="1"/>
          <c:spPr>
            <a:solidFill>
              <a:srgbClr val="197A56"/>
            </a:solidFill>
            <a:ln>
              <a:noFill/>
            </a:ln>
          </c:spPr>
          <c:invertIfNegative val="0"/>
          <c:val>
            <c:numRef>
              <c:f>Sheet1!$A$2</c:f>
              <c:numCache>
                <c:formatCode>General</c:formatCode>
                <c:ptCount val="1"/>
                <c:pt idx="0">
                  <c:v>79.0</c:v>
                </c:pt>
              </c:numCache>
            </c:numRef>
          </c:val>
        </c:ser>
        <c:dLbls>
          <c:showLegendKey val="0"/>
          <c:showVal val="0"/>
          <c:showCatName val="0"/>
          <c:showSerName val="0"/>
          <c:showPercent val="0"/>
          <c:showBubbleSize val="0"/>
        </c:dLbls>
        <c:gapWidth val="90"/>
        <c:overlap val="100"/>
        <c:axId val="-2024283480"/>
        <c:axId val="-2024287096"/>
      </c:barChart>
      <c:catAx>
        <c:axId val="-2024283480"/>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24287096"/>
        <c:crosses val="min"/>
        <c:auto val="0"/>
        <c:lblAlgn val="ctr"/>
        <c:lblOffset val="100"/>
        <c:noMultiLvlLbl val="0"/>
      </c:catAx>
      <c:valAx>
        <c:axId val="-2024287096"/>
        <c:scaling>
          <c:orientation val="minMax"/>
          <c:max val="100.0"/>
          <c:min val="0.0"/>
        </c:scaling>
        <c:delete val="1"/>
        <c:axPos val="l"/>
        <c:numFmt formatCode="General" sourceLinked="1"/>
        <c:majorTickMark val="out"/>
        <c:minorTickMark val="none"/>
        <c:tickLblPos val="nextTo"/>
        <c:crossAx val="-2024283480"/>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10304219823356"/>
          <c:y val="0.029445073612684"/>
          <c:w val="0.897939156035329"/>
          <c:h val="0.941109852774632"/>
        </c:manualLayout>
      </c:layout>
      <c:barChart>
        <c:barDir val="col"/>
        <c:grouping val="stacked"/>
        <c:varyColors val="0"/>
        <c:ser>
          <c:idx val="0"/>
          <c:order val="0"/>
          <c:spPr>
            <a:solidFill>
              <a:srgbClr val="03522D"/>
            </a:solidFill>
            <a:ln w="28575">
              <a:solidFill>
                <a:schemeClr val="accent3"/>
              </a:solidFill>
              <a:prstDash val="solid"/>
            </a:ln>
          </c:spPr>
          <c:invertIfNegative val="0"/>
          <c:val>
            <c:numRef>
              <c:f>Sheet1!$A$1</c:f>
              <c:numCache>
                <c:formatCode>General</c:formatCode>
                <c:ptCount val="1"/>
                <c:pt idx="0">
                  <c:v>27.0</c:v>
                </c:pt>
              </c:numCache>
            </c:numRef>
          </c:val>
        </c:ser>
        <c:ser>
          <c:idx val="1"/>
          <c:order val="1"/>
          <c:spPr>
            <a:solidFill>
              <a:srgbClr val="197A56"/>
            </a:solidFill>
            <a:ln>
              <a:noFill/>
            </a:ln>
          </c:spPr>
          <c:invertIfNegative val="0"/>
          <c:val>
            <c:numRef>
              <c:f>Sheet1!$A$2</c:f>
              <c:numCache>
                <c:formatCode>General</c:formatCode>
                <c:ptCount val="1"/>
                <c:pt idx="0">
                  <c:v>73.0</c:v>
                </c:pt>
              </c:numCache>
            </c:numRef>
          </c:val>
        </c:ser>
        <c:dLbls>
          <c:showLegendKey val="0"/>
          <c:showVal val="0"/>
          <c:showCatName val="0"/>
          <c:showSerName val="0"/>
          <c:showPercent val="0"/>
          <c:showBubbleSize val="0"/>
        </c:dLbls>
        <c:gapWidth val="90"/>
        <c:overlap val="100"/>
        <c:axId val="-2042200040"/>
        <c:axId val="-2042205912"/>
      </c:barChart>
      <c:catAx>
        <c:axId val="-2042200040"/>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42205912"/>
        <c:crosses val="min"/>
        <c:auto val="0"/>
        <c:lblAlgn val="ctr"/>
        <c:lblOffset val="100"/>
        <c:noMultiLvlLbl val="0"/>
      </c:catAx>
      <c:valAx>
        <c:axId val="-2042205912"/>
        <c:scaling>
          <c:orientation val="minMax"/>
          <c:max val="100.0"/>
          <c:min val="0.0"/>
        </c:scaling>
        <c:delete val="1"/>
        <c:axPos val="l"/>
        <c:numFmt formatCode="General" sourceLinked="1"/>
        <c:majorTickMark val="out"/>
        <c:minorTickMark val="none"/>
        <c:tickLblPos val="nextTo"/>
        <c:crossAx val="-2042200040"/>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00963391136802"/>
          <c:y val="0.0238204306000916"/>
          <c:w val="0.899807321772639"/>
          <c:h val="0.952359138799817"/>
        </c:manualLayout>
      </c:layout>
      <c:barChart>
        <c:barDir val="bar"/>
        <c:grouping val="stacked"/>
        <c:varyColors val="0"/>
        <c:ser>
          <c:idx val="0"/>
          <c:order val="0"/>
          <c:spPr>
            <a:solidFill>
              <a:srgbClr val="9A9A9A"/>
            </a:solidFill>
            <a:ln w="9525">
              <a:solidFill>
                <a:schemeClr val="bg1"/>
              </a:solidFill>
              <a:prstDash val="solid"/>
            </a:ln>
          </c:spPr>
          <c:invertIfNegative val="0"/>
          <c:val>
            <c:numRef>
              <c:f>Sheet1!$A$1:$H$1</c:f>
              <c:numCache>
                <c:formatCode>General</c:formatCode>
                <c:ptCount val="8"/>
                <c:pt idx="0">
                  <c:v>30.0</c:v>
                </c:pt>
                <c:pt idx="1">
                  <c:v>22.0</c:v>
                </c:pt>
                <c:pt idx="2">
                  <c:v>11.0</c:v>
                </c:pt>
                <c:pt idx="3">
                  <c:v>9.92929603442976</c:v>
                </c:pt>
                <c:pt idx="4">
                  <c:v>7.000000000000001</c:v>
                </c:pt>
                <c:pt idx="5">
                  <c:v>5.0</c:v>
                </c:pt>
                <c:pt idx="7">
                  <c:v>2.981862895788502</c:v>
                </c:pt>
              </c:numCache>
            </c:numRef>
          </c:val>
        </c:ser>
        <c:dLbls>
          <c:showLegendKey val="0"/>
          <c:showVal val="0"/>
          <c:showCatName val="0"/>
          <c:showSerName val="0"/>
          <c:showPercent val="0"/>
          <c:showBubbleSize val="0"/>
        </c:dLbls>
        <c:gapWidth val="60"/>
        <c:overlap val="100"/>
        <c:axId val="-2042339624"/>
        <c:axId val="-2042331448"/>
      </c:barChart>
      <c:catAx>
        <c:axId val="-2042339624"/>
        <c:scaling>
          <c:orientation val="maxMin"/>
        </c:scaling>
        <c:delete val="0"/>
        <c:axPos val="l"/>
        <c:majorGridlines>
          <c:spPr>
            <a:ln>
              <a:noFill/>
            </a:ln>
          </c:spPr>
        </c:majorGridlines>
        <c:majorTickMark val="none"/>
        <c:minorTickMark val="none"/>
        <c:tickLblPos val="none"/>
        <c:spPr>
          <a:ln w="9525">
            <a:solidFill>
              <a:srgbClr val="7F7F7F"/>
            </a:solidFill>
            <a:prstDash val="solid"/>
          </a:ln>
        </c:spPr>
        <c:crossAx val="-2042331448"/>
        <c:crosses val="min"/>
        <c:auto val="0"/>
        <c:lblAlgn val="ctr"/>
        <c:lblOffset val="100"/>
        <c:noMultiLvlLbl val="0"/>
      </c:catAx>
      <c:valAx>
        <c:axId val="-2042331448"/>
        <c:scaling>
          <c:orientation val="minMax"/>
          <c:max val="39.19732441471572"/>
          <c:min val="0.0"/>
        </c:scaling>
        <c:delete val="1"/>
        <c:axPos val="b"/>
        <c:numFmt formatCode="General" sourceLinked="1"/>
        <c:majorTickMark val="out"/>
        <c:minorTickMark val="none"/>
        <c:tickLblPos val="nextTo"/>
        <c:crossAx val="-2042339624"/>
        <c:crosses val="max"/>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27249842668345"/>
          <c:y val="0.0248210023866348"/>
          <c:w val="0.934550031466331"/>
          <c:h val="0.95035799522673"/>
        </c:manualLayout>
      </c:layout>
      <c:barChart>
        <c:barDir val="col"/>
        <c:grouping val="stacked"/>
        <c:varyColors val="0"/>
        <c:ser>
          <c:idx val="0"/>
          <c:order val="0"/>
          <c:spPr>
            <a:solidFill>
              <a:srgbClr val="D4DF33"/>
            </a:solidFill>
            <a:ln w="3175">
              <a:solidFill>
                <a:srgbClr val="FFFFFF"/>
              </a:solidFill>
              <a:prstDash val="solid"/>
            </a:ln>
          </c:spPr>
          <c:invertIfNegative val="0"/>
          <c:val>
            <c:numRef>
              <c:f>Sheet1!$A$1:$B$1</c:f>
              <c:numCache>
                <c:formatCode>General</c:formatCode>
                <c:ptCount val="2"/>
                <c:pt idx="0">
                  <c:v>104.7037285929976</c:v>
                </c:pt>
                <c:pt idx="1">
                  <c:v>161.964</c:v>
                </c:pt>
              </c:numCache>
            </c:numRef>
          </c:val>
        </c:ser>
        <c:ser>
          <c:idx val="1"/>
          <c:order val="1"/>
          <c:spPr>
            <a:solidFill>
              <a:srgbClr val="03522D"/>
            </a:solidFill>
            <a:ln w="3175">
              <a:solidFill>
                <a:srgbClr val="FFFFFF"/>
              </a:solidFill>
              <a:prstDash val="solid"/>
            </a:ln>
          </c:spPr>
          <c:invertIfNegative val="0"/>
          <c:val>
            <c:numRef>
              <c:f>Sheet1!$A$2:$B$2</c:f>
              <c:numCache>
                <c:formatCode>General</c:formatCode>
                <c:ptCount val="2"/>
                <c:pt idx="0">
                  <c:v>71.98381340768583</c:v>
                </c:pt>
                <c:pt idx="1">
                  <c:v>80.16399999999998</c:v>
                </c:pt>
              </c:numCache>
            </c:numRef>
          </c:val>
        </c:ser>
        <c:ser>
          <c:idx val="2"/>
          <c:order val="2"/>
          <c:spPr>
            <a:solidFill>
              <a:srgbClr val="197A56"/>
            </a:solidFill>
            <a:ln w="3175">
              <a:solidFill>
                <a:srgbClr val="FFFFFF"/>
              </a:solidFill>
              <a:prstDash val="solid"/>
            </a:ln>
          </c:spPr>
          <c:invertIfNegative val="0"/>
          <c:val>
            <c:numRef>
              <c:f>Sheet1!$A$3:$B$3</c:f>
              <c:numCache>
                <c:formatCode>General</c:formatCode>
                <c:ptCount val="2"/>
                <c:pt idx="0">
                  <c:v>58.89584733356114</c:v>
                </c:pt>
                <c:pt idx="1">
                  <c:v>64.622</c:v>
                </c:pt>
              </c:numCache>
            </c:numRef>
          </c:val>
        </c:ser>
        <c:ser>
          <c:idx val="3"/>
          <c:order val="3"/>
          <c:spPr>
            <a:solidFill>
              <a:srgbClr val="3EAD92"/>
            </a:solidFill>
            <a:ln w="3175">
              <a:solidFill>
                <a:srgbClr val="FFFFFF"/>
              </a:solidFill>
              <a:prstDash val="solid"/>
            </a:ln>
          </c:spPr>
          <c:invertIfNegative val="0"/>
          <c:val>
            <c:numRef>
              <c:f>Sheet1!$A$4:$B$4</c:f>
              <c:numCache>
                <c:formatCode>General</c:formatCode>
                <c:ptCount val="2"/>
                <c:pt idx="0">
                  <c:v>32.71991518531172</c:v>
                </c:pt>
                <c:pt idx="1">
                  <c:v>33.53800000000001</c:v>
                </c:pt>
              </c:numCache>
            </c:numRef>
          </c:val>
        </c:ser>
        <c:ser>
          <c:idx val="4"/>
          <c:order val="4"/>
          <c:spPr>
            <a:solidFill>
              <a:srgbClr val="29BA74"/>
            </a:solidFill>
            <a:ln w="3175">
              <a:solidFill>
                <a:srgbClr val="FFFFFF"/>
              </a:solidFill>
              <a:prstDash val="solid"/>
            </a:ln>
          </c:spPr>
          <c:invertIfNegative val="0"/>
          <c:val>
            <c:numRef>
              <c:f>Sheet1!$A$5:$B$5</c:f>
              <c:numCache>
                <c:formatCode>General</c:formatCode>
                <c:ptCount val="2"/>
                <c:pt idx="0">
                  <c:v>36.22094611014006</c:v>
                </c:pt>
                <c:pt idx="1">
                  <c:v>43.35594668059395</c:v>
                </c:pt>
              </c:numCache>
            </c:numRef>
          </c:val>
        </c:ser>
        <c:ser>
          <c:idx val="5"/>
          <c:order val="5"/>
          <c:spPr>
            <a:solidFill>
              <a:srgbClr val="60DB65"/>
            </a:solidFill>
            <a:ln w="3175">
              <a:solidFill>
                <a:srgbClr val="FFFFFF"/>
              </a:solidFill>
              <a:prstDash val="solid"/>
            </a:ln>
          </c:spPr>
          <c:invertIfNegative val="0"/>
          <c:val>
            <c:numRef>
              <c:f>Sheet1!$A$6:$B$6</c:f>
              <c:numCache>
                <c:formatCode>General</c:formatCode>
                <c:ptCount val="2"/>
                <c:pt idx="0">
                  <c:v>22.67490122342105</c:v>
                </c:pt>
                <c:pt idx="1">
                  <c:v>25.358</c:v>
                </c:pt>
              </c:numCache>
            </c:numRef>
          </c:val>
        </c:ser>
        <c:dLbls>
          <c:showLegendKey val="0"/>
          <c:showVal val="0"/>
          <c:showCatName val="0"/>
          <c:showSerName val="0"/>
          <c:showPercent val="0"/>
          <c:showBubbleSize val="0"/>
        </c:dLbls>
        <c:gapWidth val="90"/>
        <c:overlap val="100"/>
        <c:axId val="-2021341848"/>
        <c:axId val="-2021526744"/>
      </c:barChart>
      <c:catAx>
        <c:axId val="-2021341848"/>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200">
                <a:solidFill>
                  <a:schemeClr val="tx1"/>
                </a:solidFill>
                <a:latin typeface="+mn-lt"/>
                <a:ea typeface="+mn-ea"/>
                <a:cs typeface="+mn-cs"/>
                <a:sym typeface="+mn-lt"/>
              </a:defRPr>
            </a:pPr>
            <a:endParaRPr lang="en-US"/>
          </a:p>
        </c:txPr>
        <c:crossAx val="-2021526744"/>
        <c:crosses val="min"/>
        <c:auto val="0"/>
        <c:lblAlgn val="ctr"/>
        <c:lblOffset val="100"/>
        <c:noMultiLvlLbl val="0"/>
      </c:catAx>
      <c:valAx>
        <c:axId val="-2021526744"/>
        <c:scaling>
          <c:orientation val="minMax"/>
          <c:max val="409.001946680594"/>
          <c:min val="0.0"/>
        </c:scaling>
        <c:delete val="1"/>
        <c:axPos val="l"/>
        <c:numFmt formatCode="General" sourceLinked="1"/>
        <c:majorTickMark val="out"/>
        <c:minorTickMark val="none"/>
        <c:tickLblPos val="nextTo"/>
        <c:crossAx val="-2021341848"/>
        <c:crosses val="min"/>
        <c:crossBetween val="between"/>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5555555555556"/>
          <c:y val="0.171052631578947"/>
          <c:w val="0.608"/>
          <c:h val="0.657894736842105"/>
        </c:manualLayout>
      </c:layout>
      <c:barChart>
        <c:barDir val="col"/>
        <c:grouping val="stacked"/>
        <c:varyColors val="0"/>
        <c:ser>
          <c:idx val="0"/>
          <c:order val="0"/>
          <c:spPr>
            <a:solidFill>
              <a:srgbClr val="9A9A9A"/>
            </a:solidFill>
            <a:ln w="9525">
              <a:solidFill>
                <a:schemeClr val="bg1"/>
              </a:solidFill>
              <a:prstDash val="solid"/>
            </a:ln>
          </c:spPr>
          <c:invertIfNegative val="0"/>
          <c:dLbls>
            <c:dLbl>
              <c:idx val="0"/>
              <c:layout>
                <c:manualLayout>
                  <c:x val="0.0"/>
                  <c:y val="-0.305921052631579"/>
                </c:manualLayout>
              </c:layout>
              <c:numFmt formatCode="#,##0&quot;%&quot;;&quot;-&quot;#,##0&quot;%&quot;"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
              <c:layout>
                <c:manualLayout>
                  <c:x val="0.0"/>
                  <c:y val="-0.296052631578947"/>
                </c:manualLayout>
              </c:layout>
              <c:numFmt formatCode="#,##0&quot;%&quot;;&quot;-&quot;#,##0&quot;%&quot;"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15.44897545981216</c:v>
                </c:pt>
                <c:pt idx="1">
                  <c:v>14.0</c:v>
                </c:pt>
              </c:numCache>
            </c:numRef>
          </c:val>
        </c:ser>
        <c:dLbls>
          <c:showLegendKey val="0"/>
          <c:showVal val="0"/>
          <c:showCatName val="0"/>
          <c:showSerName val="0"/>
          <c:showPercent val="0"/>
          <c:showBubbleSize val="0"/>
        </c:dLbls>
        <c:gapWidth val="60"/>
        <c:overlap val="100"/>
        <c:axId val="-2042537048"/>
        <c:axId val="-2042567496"/>
      </c:barChart>
      <c:catAx>
        <c:axId val="-2042537048"/>
        <c:scaling>
          <c:orientation val="minMax"/>
        </c:scaling>
        <c:delete val="0"/>
        <c:axPos val="b"/>
        <c:majorGridlines>
          <c:spPr>
            <a:ln>
              <a:noFill/>
            </a:ln>
          </c:spPr>
        </c:majorGridlines>
        <c:majorTickMark val="none"/>
        <c:minorTickMark val="none"/>
        <c:tickLblPos val="none"/>
        <c:spPr>
          <a:ln w="9525">
            <a:solidFill>
              <a:srgbClr val="7F7F7F"/>
            </a:solidFill>
            <a:prstDash val="solid"/>
          </a:ln>
        </c:spPr>
        <c:crossAx val="-2042567496"/>
        <c:crosses val="min"/>
        <c:auto val="0"/>
        <c:lblAlgn val="ctr"/>
        <c:lblOffset val="100"/>
        <c:noMultiLvlLbl val="0"/>
      </c:catAx>
      <c:valAx>
        <c:axId val="-2042567496"/>
        <c:scaling>
          <c:orientation val="minMax"/>
          <c:max val="52.9582115798118"/>
          <c:min val="0.0"/>
        </c:scaling>
        <c:delete val="1"/>
        <c:axPos val="l"/>
        <c:numFmt formatCode="General" sourceLinked="1"/>
        <c:majorTickMark val="out"/>
        <c:minorTickMark val="none"/>
        <c:tickLblPos val="nextTo"/>
        <c:crossAx val="-2042537048"/>
        <c:crosses val="min"/>
        <c:crossBetween val="between"/>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5555555555556"/>
          <c:y val="0.217391304347826"/>
          <c:w val="0.608888888888889"/>
          <c:h val="0.62111801242236"/>
        </c:manualLayout>
      </c:layout>
      <c:barChart>
        <c:barDir val="col"/>
        <c:grouping val="stacked"/>
        <c:varyColors val="0"/>
        <c:ser>
          <c:idx val="0"/>
          <c:order val="0"/>
          <c:spPr>
            <a:solidFill>
              <a:srgbClr val="9A9A9A"/>
            </a:solidFill>
            <a:ln w="9525">
              <a:solidFill>
                <a:schemeClr val="bg1"/>
              </a:solidFill>
              <a:prstDash val="solid"/>
            </a:ln>
          </c:spPr>
          <c:invertIfNegative val="0"/>
          <c:dLbls>
            <c:dLbl>
              <c:idx val="0"/>
              <c:layout>
                <c:manualLayout>
                  <c:x val="0.0"/>
                  <c:y val="-0.316770186335404"/>
                </c:manualLayout>
              </c:layout>
              <c:numFmt formatCode="#,##0&quot;%&quot;;&quot;-&quot;#,##0&quot;%&quot;"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
              <c:layout>
                <c:manualLayout>
                  <c:x val="0.0"/>
                  <c:y val="-0.422360248447205"/>
                </c:manualLayout>
              </c:layout>
              <c:numFmt formatCode="#,##0&quot;%&quot;;&quot;-&quot;#,##0&quot;%&quot;"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20.0507996461954</c:v>
                </c:pt>
                <c:pt idx="1">
                  <c:v>38.0</c:v>
                </c:pt>
              </c:numCache>
            </c:numRef>
          </c:val>
        </c:ser>
        <c:dLbls>
          <c:showLegendKey val="0"/>
          <c:showVal val="0"/>
          <c:showCatName val="0"/>
          <c:showSerName val="0"/>
          <c:showPercent val="0"/>
          <c:showBubbleSize val="0"/>
        </c:dLbls>
        <c:gapWidth val="60"/>
        <c:overlap val="100"/>
        <c:axId val="-2024558648"/>
        <c:axId val="-2024572072"/>
      </c:barChart>
      <c:catAx>
        <c:axId val="-2024558648"/>
        <c:scaling>
          <c:orientation val="minMax"/>
        </c:scaling>
        <c:delete val="0"/>
        <c:axPos val="b"/>
        <c:majorGridlines>
          <c:spPr>
            <a:ln>
              <a:noFill/>
            </a:ln>
          </c:spPr>
        </c:majorGridlines>
        <c:majorTickMark val="none"/>
        <c:minorTickMark val="none"/>
        <c:tickLblPos val="none"/>
        <c:spPr>
          <a:ln w="9525">
            <a:solidFill>
              <a:srgbClr val="7F7F7F"/>
            </a:solidFill>
            <a:prstDash val="solid"/>
          </a:ln>
        </c:spPr>
        <c:crossAx val="-2024572072"/>
        <c:crosses val="min"/>
        <c:auto val="0"/>
        <c:lblAlgn val="ctr"/>
        <c:lblOffset val="100"/>
        <c:noMultiLvlLbl val="0"/>
      </c:catAx>
      <c:valAx>
        <c:axId val="-2024572072"/>
        <c:scaling>
          <c:orientation val="minMax"/>
          <c:max val="52.9582115798118"/>
          <c:min val="0.0"/>
        </c:scaling>
        <c:delete val="1"/>
        <c:axPos val="l"/>
        <c:numFmt formatCode="General" sourceLinked="1"/>
        <c:majorTickMark val="out"/>
        <c:minorTickMark val="none"/>
        <c:tickLblPos val="nextTo"/>
        <c:crossAx val="-2024558648"/>
        <c:crosses val="min"/>
        <c:crossBetween val="between"/>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5555555555556"/>
          <c:y val="0.197452229299363"/>
          <c:w val="0.608"/>
          <c:h val="0.636942675159236"/>
        </c:manualLayout>
      </c:layout>
      <c:barChart>
        <c:barDir val="col"/>
        <c:grouping val="stacked"/>
        <c:varyColors val="0"/>
        <c:ser>
          <c:idx val="0"/>
          <c:order val="0"/>
          <c:spPr>
            <a:solidFill>
              <a:srgbClr val="9A9A9A"/>
            </a:solidFill>
            <a:ln w="9525">
              <a:solidFill>
                <a:schemeClr val="bg1"/>
              </a:solidFill>
              <a:prstDash val="solid"/>
            </a:ln>
          </c:spPr>
          <c:invertIfNegative val="0"/>
          <c:dLbls>
            <c:dLbl>
              <c:idx val="0"/>
              <c:layout>
                <c:manualLayout>
                  <c:x val="0.0"/>
                  <c:y val="-0.315286624203822"/>
                </c:manualLayout>
              </c:layout>
              <c:numFmt formatCode="#,##0&quot;%&quot;;&quot;-&quot;#,##0&quot;%&quot;"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
              <c:layout>
                <c:manualLayout>
                  <c:x val="0.0"/>
                  <c:y val="-0.420382165605096"/>
                </c:manualLayout>
              </c:layout>
              <c:numFmt formatCode="#,##0&quot;%&quot;;&quot;-&quot;#,##0&quot;%&quot;"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18.63711001642037</c:v>
                </c:pt>
                <c:pt idx="1">
                  <c:v>36.0</c:v>
                </c:pt>
              </c:numCache>
            </c:numRef>
          </c:val>
        </c:ser>
        <c:dLbls>
          <c:showLegendKey val="0"/>
          <c:showVal val="0"/>
          <c:showCatName val="0"/>
          <c:showSerName val="0"/>
          <c:showPercent val="0"/>
          <c:showBubbleSize val="0"/>
        </c:dLbls>
        <c:gapWidth val="60"/>
        <c:overlap val="100"/>
        <c:axId val="-2024669288"/>
        <c:axId val="-2024673672"/>
      </c:barChart>
      <c:catAx>
        <c:axId val="-2024669288"/>
        <c:scaling>
          <c:orientation val="minMax"/>
        </c:scaling>
        <c:delete val="0"/>
        <c:axPos val="b"/>
        <c:majorGridlines>
          <c:spPr>
            <a:ln>
              <a:noFill/>
            </a:ln>
          </c:spPr>
        </c:majorGridlines>
        <c:majorTickMark val="none"/>
        <c:minorTickMark val="none"/>
        <c:tickLblPos val="none"/>
        <c:spPr>
          <a:ln w="9525">
            <a:solidFill>
              <a:srgbClr val="7F7F7F"/>
            </a:solidFill>
            <a:prstDash val="solid"/>
          </a:ln>
        </c:spPr>
        <c:crossAx val="-2024673672"/>
        <c:crosses val="min"/>
        <c:auto val="0"/>
        <c:lblAlgn val="ctr"/>
        <c:lblOffset val="100"/>
        <c:noMultiLvlLbl val="0"/>
      </c:catAx>
      <c:valAx>
        <c:axId val="-2024673672"/>
        <c:scaling>
          <c:orientation val="minMax"/>
          <c:max val="52.9582115798118"/>
          <c:min val="0.0"/>
        </c:scaling>
        <c:delete val="1"/>
        <c:axPos val="l"/>
        <c:numFmt formatCode="General" sourceLinked="1"/>
        <c:majorTickMark val="out"/>
        <c:minorTickMark val="none"/>
        <c:tickLblPos val="nextTo"/>
        <c:crossAx val="-2024669288"/>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5555555555556"/>
          <c:y val="0.313351498637602"/>
          <c:w val="0.608"/>
          <c:h val="0.544959128065395"/>
        </c:manualLayout>
      </c:layout>
      <c:barChart>
        <c:barDir val="col"/>
        <c:grouping val="stacked"/>
        <c:varyColors val="0"/>
        <c:ser>
          <c:idx val="0"/>
          <c:order val="0"/>
          <c:spPr>
            <a:solidFill>
              <a:srgbClr val="9A9A9A"/>
            </a:solidFill>
            <a:ln w="9525">
              <a:solidFill>
                <a:schemeClr val="bg1"/>
              </a:solidFill>
              <a:prstDash val="solid"/>
            </a:ln>
          </c:spPr>
          <c:invertIfNegative val="0"/>
          <c:dLbls>
            <c:dLbl>
              <c:idx val="0"/>
              <c:layout>
                <c:manualLayout>
                  <c:x val="0.0"/>
                  <c:y val="-0.354223433242507"/>
                </c:manualLayout>
              </c:layout>
              <c:numFmt formatCode="#,##0&quot;%&quot;;&quot;-&quot;#,##0&quot;%&quot;"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
              <c:layout>
                <c:manualLayout>
                  <c:x val="0.0"/>
                  <c:y val="-0.430517711171662"/>
                </c:manualLayout>
              </c:layout>
              <c:numFmt formatCode="#,##0&quot;%&quot;;&quot;-&quot;#,##0&quot;%&quot;"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34.95308696512467</c:v>
                </c:pt>
                <c:pt idx="1">
                  <c:v>50.0</c:v>
                </c:pt>
              </c:numCache>
            </c:numRef>
          </c:val>
        </c:ser>
        <c:dLbls>
          <c:showLegendKey val="0"/>
          <c:showVal val="0"/>
          <c:showCatName val="0"/>
          <c:showSerName val="0"/>
          <c:showPercent val="0"/>
          <c:showBubbleSize val="0"/>
        </c:dLbls>
        <c:gapWidth val="60"/>
        <c:overlap val="100"/>
        <c:axId val="-2024781192"/>
        <c:axId val="-2024788600"/>
      </c:barChart>
      <c:catAx>
        <c:axId val="-2024781192"/>
        <c:scaling>
          <c:orientation val="minMax"/>
        </c:scaling>
        <c:delete val="0"/>
        <c:axPos val="b"/>
        <c:majorGridlines>
          <c:spPr>
            <a:ln>
              <a:noFill/>
            </a:ln>
          </c:spPr>
        </c:majorGridlines>
        <c:majorTickMark val="none"/>
        <c:minorTickMark val="none"/>
        <c:tickLblPos val="none"/>
        <c:spPr>
          <a:ln w="9525">
            <a:solidFill>
              <a:srgbClr val="7F7F7F"/>
            </a:solidFill>
            <a:prstDash val="solid"/>
          </a:ln>
        </c:spPr>
        <c:crossAx val="-2024788600"/>
        <c:crosses val="min"/>
        <c:auto val="0"/>
        <c:lblAlgn val="ctr"/>
        <c:lblOffset val="100"/>
        <c:noMultiLvlLbl val="0"/>
      </c:catAx>
      <c:valAx>
        <c:axId val="-2024788600"/>
        <c:scaling>
          <c:orientation val="minMax"/>
          <c:max val="52.9582115798118"/>
          <c:min val="0.0"/>
        </c:scaling>
        <c:delete val="1"/>
        <c:axPos val="l"/>
        <c:numFmt formatCode="General" sourceLinked="1"/>
        <c:majorTickMark val="out"/>
        <c:minorTickMark val="none"/>
        <c:tickLblPos val="nextTo"/>
        <c:crossAx val="-2024781192"/>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5555555555556"/>
          <c:y val="0.171052631578947"/>
          <c:w val="0.608888888888889"/>
          <c:h val="0.657894736842105"/>
        </c:manualLayout>
      </c:layout>
      <c:barChart>
        <c:barDir val="col"/>
        <c:grouping val="stacked"/>
        <c:varyColors val="0"/>
        <c:ser>
          <c:idx val="0"/>
          <c:order val="0"/>
          <c:spPr>
            <a:solidFill>
              <a:srgbClr val="9A9A9A"/>
            </a:solidFill>
            <a:ln w="9525">
              <a:solidFill>
                <a:schemeClr val="bg1"/>
              </a:solidFill>
              <a:prstDash val="solid"/>
            </a:ln>
          </c:spPr>
          <c:invertIfNegative val="0"/>
          <c:dLbls>
            <c:dLbl>
              <c:idx val="0"/>
              <c:layout>
                <c:manualLayout>
                  <c:x val="0.0"/>
                  <c:y val="-0.309210526315789"/>
                </c:manualLayout>
              </c:layout>
              <c:numFmt formatCode="#,##0&quot;%&quot;;&quot;-&quot;#,##0&quot;%&quot;"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
              <c:layout>
                <c:manualLayout>
                  <c:x val="0.0"/>
                  <c:y val="-0.322368421052632"/>
                </c:manualLayout>
              </c:layout>
              <c:numFmt formatCode="#,##0&quot;%&quot;;&quot;-&quot;#,##0&quot;%&quot;"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16.20993202808124</c:v>
                </c:pt>
                <c:pt idx="1">
                  <c:v>18.0</c:v>
                </c:pt>
              </c:numCache>
            </c:numRef>
          </c:val>
        </c:ser>
        <c:dLbls>
          <c:showLegendKey val="0"/>
          <c:showVal val="0"/>
          <c:showCatName val="0"/>
          <c:showSerName val="0"/>
          <c:showPercent val="0"/>
          <c:showBubbleSize val="0"/>
        </c:dLbls>
        <c:gapWidth val="60"/>
        <c:overlap val="100"/>
        <c:axId val="-2024752968"/>
        <c:axId val="-2018008664"/>
      </c:barChart>
      <c:catAx>
        <c:axId val="-2024752968"/>
        <c:scaling>
          <c:orientation val="minMax"/>
        </c:scaling>
        <c:delete val="0"/>
        <c:axPos val="b"/>
        <c:majorGridlines>
          <c:spPr>
            <a:ln>
              <a:noFill/>
            </a:ln>
          </c:spPr>
        </c:majorGridlines>
        <c:majorTickMark val="none"/>
        <c:minorTickMark val="none"/>
        <c:tickLblPos val="none"/>
        <c:spPr>
          <a:ln w="9525">
            <a:solidFill>
              <a:srgbClr val="7F7F7F"/>
            </a:solidFill>
            <a:prstDash val="solid"/>
          </a:ln>
        </c:spPr>
        <c:crossAx val="-2018008664"/>
        <c:crosses val="min"/>
        <c:auto val="0"/>
        <c:lblAlgn val="ctr"/>
        <c:lblOffset val="100"/>
        <c:noMultiLvlLbl val="0"/>
      </c:catAx>
      <c:valAx>
        <c:axId val="-2018008664"/>
        <c:scaling>
          <c:orientation val="minMax"/>
          <c:max val="52.9582115798118"/>
          <c:min val="0.0"/>
        </c:scaling>
        <c:delete val="1"/>
        <c:axPos val="l"/>
        <c:numFmt formatCode="General" sourceLinked="1"/>
        <c:majorTickMark val="out"/>
        <c:minorTickMark val="none"/>
        <c:tickLblPos val="nextTo"/>
        <c:crossAx val="-2024752968"/>
        <c:crosses val="min"/>
        <c:crossBetween val="between"/>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5555555555556"/>
          <c:y val="0.171052631578947"/>
          <c:w val="0.608"/>
          <c:h val="0.657894736842105"/>
        </c:manualLayout>
      </c:layout>
      <c:barChart>
        <c:barDir val="col"/>
        <c:grouping val="stacked"/>
        <c:varyColors val="0"/>
        <c:ser>
          <c:idx val="0"/>
          <c:order val="0"/>
          <c:spPr>
            <a:solidFill>
              <a:srgbClr val="9A9A9A"/>
            </a:solidFill>
            <a:ln w="9525">
              <a:solidFill>
                <a:schemeClr val="bg1"/>
              </a:solidFill>
              <a:prstDash val="solid"/>
            </a:ln>
          </c:spPr>
          <c:invertIfNegative val="0"/>
          <c:dLbls>
            <c:dLbl>
              <c:idx val="0"/>
              <c:layout>
                <c:manualLayout>
                  <c:x val="0.0"/>
                  <c:y val="-0.296052631578947"/>
                </c:manualLayout>
              </c:layout>
              <c:numFmt formatCode="#,##0&quot;%&quot;;&quot;-&quot;#,##0&quot;%&quot;"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
              <c:layout>
                <c:manualLayout>
                  <c:x val="0.0"/>
                  <c:y val="-0.315789473684211"/>
                </c:manualLayout>
              </c:layout>
              <c:numFmt formatCode="#,##0&quot;%&quot;;&quot;-&quot;#,##0&quot;%&quot;"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13.8752052545156</c:v>
                </c:pt>
                <c:pt idx="1">
                  <c:v>17.0</c:v>
                </c:pt>
              </c:numCache>
            </c:numRef>
          </c:val>
        </c:ser>
        <c:dLbls>
          <c:showLegendKey val="0"/>
          <c:showVal val="0"/>
          <c:showCatName val="0"/>
          <c:showSerName val="0"/>
          <c:showPercent val="0"/>
          <c:showBubbleSize val="0"/>
        </c:dLbls>
        <c:gapWidth val="60"/>
        <c:overlap val="100"/>
        <c:axId val="-2018261704"/>
        <c:axId val="-2024736312"/>
      </c:barChart>
      <c:catAx>
        <c:axId val="-2018261704"/>
        <c:scaling>
          <c:orientation val="minMax"/>
        </c:scaling>
        <c:delete val="0"/>
        <c:axPos val="b"/>
        <c:majorGridlines>
          <c:spPr>
            <a:ln>
              <a:noFill/>
            </a:ln>
          </c:spPr>
        </c:majorGridlines>
        <c:majorTickMark val="none"/>
        <c:minorTickMark val="none"/>
        <c:tickLblPos val="none"/>
        <c:spPr>
          <a:ln w="9525">
            <a:solidFill>
              <a:srgbClr val="7F7F7F"/>
            </a:solidFill>
            <a:prstDash val="solid"/>
          </a:ln>
        </c:spPr>
        <c:crossAx val="-2024736312"/>
        <c:crosses val="min"/>
        <c:auto val="0"/>
        <c:lblAlgn val="ctr"/>
        <c:lblOffset val="100"/>
        <c:noMultiLvlLbl val="0"/>
      </c:catAx>
      <c:valAx>
        <c:axId val="-2024736312"/>
        <c:scaling>
          <c:orientation val="minMax"/>
          <c:max val="52.9582115798118"/>
          <c:min val="0.0"/>
        </c:scaling>
        <c:delete val="1"/>
        <c:axPos val="l"/>
        <c:numFmt formatCode="General" sourceLinked="1"/>
        <c:majorTickMark val="out"/>
        <c:minorTickMark val="none"/>
        <c:tickLblPos val="nextTo"/>
        <c:crossAx val="-2018261704"/>
        <c:crosses val="min"/>
        <c:crossBetween val="between"/>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68306010929"/>
          <c:y val="0.171052631578947"/>
          <c:w val="0.747540983606557"/>
          <c:h val="0.657894736842105"/>
        </c:manualLayout>
      </c:layout>
      <c:barChart>
        <c:barDir val="col"/>
        <c:grouping val="stacked"/>
        <c:varyColors val="0"/>
        <c:ser>
          <c:idx val="0"/>
          <c:order val="0"/>
          <c:spPr>
            <a:solidFill>
              <a:srgbClr val="9A9A9A"/>
            </a:solidFill>
            <a:ln w="9525">
              <a:solidFill>
                <a:schemeClr val="bg1"/>
              </a:solidFill>
              <a:prstDash val="solid"/>
            </a:ln>
          </c:spPr>
          <c:invertIfNegative val="0"/>
          <c:dLbls>
            <c:dLbl>
              <c:idx val="0"/>
              <c:layout>
                <c:manualLayout>
                  <c:x val="0.0"/>
                  <c:y val="-0.259868421052632"/>
                </c:manualLayout>
              </c:layout>
              <c:numFmt formatCode="#,##0&quot;%&quot;;&quot;-&quot;#,##0&quot;%&quot;"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
              <c:layout>
                <c:manualLayout>
                  <c:x val="0.0"/>
                  <c:y val="-0.266447368421053"/>
                </c:manualLayout>
              </c:layout>
              <c:numFmt formatCode="#,##0&quot;%&quot;;&quot;-&quot;#,##0&quot;%&quot;"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8.071618879332955</c:v>
                </c:pt>
                <c:pt idx="1">
                  <c:v>9.0</c:v>
                </c:pt>
              </c:numCache>
            </c:numRef>
          </c:val>
        </c:ser>
        <c:dLbls>
          <c:showLegendKey val="0"/>
          <c:showVal val="0"/>
          <c:showCatName val="0"/>
          <c:showSerName val="0"/>
          <c:showPercent val="0"/>
          <c:showBubbleSize val="0"/>
        </c:dLbls>
        <c:gapWidth val="60"/>
        <c:overlap val="100"/>
        <c:axId val="-2017571736"/>
        <c:axId val="-2017580728"/>
      </c:barChart>
      <c:catAx>
        <c:axId val="-2017571736"/>
        <c:scaling>
          <c:orientation val="minMax"/>
        </c:scaling>
        <c:delete val="0"/>
        <c:axPos val="b"/>
        <c:majorGridlines>
          <c:spPr>
            <a:ln>
              <a:noFill/>
            </a:ln>
          </c:spPr>
        </c:majorGridlines>
        <c:majorTickMark val="none"/>
        <c:minorTickMark val="none"/>
        <c:tickLblPos val="none"/>
        <c:spPr>
          <a:ln w="9525">
            <a:solidFill>
              <a:srgbClr val="7F7F7F"/>
            </a:solidFill>
            <a:prstDash val="solid"/>
          </a:ln>
        </c:spPr>
        <c:crossAx val="-2017580728"/>
        <c:crosses val="min"/>
        <c:auto val="0"/>
        <c:lblAlgn val="ctr"/>
        <c:lblOffset val="100"/>
        <c:noMultiLvlLbl val="0"/>
      </c:catAx>
      <c:valAx>
        <c:axId val="-2017580728"/>
        <c:scaling>
          <c:orientation val="minMax"/>
          <c:max val="52.9582115798118"/>
          <c:min val="0.0"/>
        </c:scaling>
        <c:delete val="1"/>
        <c:axPos val="l"/>
        <c:numFmt formatCode="General" sourceLinked="1"/>
        <c:majorTickMark val="out"/>
        <c:minorTickMark val="none"/>
        <c:tickLblPos val="nextTo"/>
        <c:crossAx val="-2017571736"/>
        <c:crosses val="min"/>
        <c:crossBetween val="between"/>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5555555555556"/>
          <c:y val="0.171052631578947"/>
          <c:w val="0.608888888888889"/>
          <c:h val="0.657894736842105"/>
        </c:manualLayout>
      </c:layout>
      <c:barChart>
        <c:barDir val="col"/>
        <c:grouping val="stacked"/>
        <c:varyColors val="0"/>
        <c:ser>
          <c:idx val="0"/>
          <c:order val="0"/>
          <c:spPr>
            <a:solidFill>
              <a:srgbClr val="9A9A9A"/>
            </a:solidFill>
            <a:ln w="9525">
              <a:solidFill>
                <a:schemeClr val="bg1"/>
              </a:solidFill>
              <a:prstDash val="solid"/>
            </a:ln>
          </c:spPr>
          <c:invertIfNegative val="0"/>
          <c:dLbls>
            <c:dLbl>
              <c:idx val="0"/>
              <c:layout>
                <c:manualLayout>
                  <c:x val="0.0"/>
                  <c:y val="-0.256578947368421"/>
                </c:manualLayout>
              </c:layout>
              <c:numFmt formatCode="#,##0&quot;%&quot;;&quot;-&quot;#,##0&quot;%&quot;"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
              <c:layout>
                <c:manualLayout>
                  <c:x val="0.0"/>
                  <c:y val="-0.269736842105263"/>
                </c:manualLayout>
              </c:layout>
              <c:numFmt formatCode="#,##0&quot;%&quot;;&quot;-&quot;#,##0&quot;%&quot;"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7.61191460878296</c:v>
                </c:pt>
                <c:pt idx="1">
                  <c:v>9.838121783876497</c:v>
                </c:pt>
              </c:numCache>
            </c:numRef>
          </c:val>
        </c:ser>
        <c:dLbls>
          <c:showLegendKey val="0"/>
          <c:showVal val="0"/>
          <c:showCatName val="0"/>
          <c:showSerName val="0"/>
          <c:showPercent val="0"/>
          <c:showBubbleSize val="0"/>
        </c:dLbls>
        <c:gapWidth val="60"/>
        <c:overlap val="100"/>
        <c:axId val="-2017682936"/>
        <c:axId val="-2017688264"/>
      </c:barChart>
      <c:catAx>
        <c:axId val="-2017682936"/>
        <c:scaling>
          <c:orientation val="minMax"/>
        </c:scaling>
        <c:delete val="0"/>
        <c:axPos val="b"/>
        <c:majorGridlines>
          <c:spPr>
            <a:ln>
              <a:noFill/>
            </a:ln>
          </c:spPr>
        </c:majorGridlines>
        <c:majorTickMark val="none"/>
        <c:minorTickMark val="none"/>
        <c:tickLblPos val="none"/>
        <c:spPr>
          <a:ln w="9525">
            <a:solidFill>
              <a:srgbClr val="7F7F7F"/>
            </a:solidFill>
            <a:prstDash val="solid"/>
          </a:ln>
        </c:spPr>
        <c:crossAx val="-2017688264"/>
        <c:crosses val="min"/>
        <c:auto val="0"/>
        <c:lblAlgn val="ctr"/>
        <c:lblOffset val="100"/>
        <c:noMultiLvlLbl val="0"/>
      </c:catAx>
      <c:valAx>
        <c:axId val="-2017688264"/>
        <c:scaling>
          <c:orientation val="minMax"/>
          <c:max val="52.9582115798118"/>
          <c:min val="0.0"/>
        </c:scaling>
        <c:delete val="1"/>
        <c:axPos val="l"/>
        <c:numFmt formatCode="General" sourceLinked="1"/>
        <c:majorTickMark val="out"/>
        <c:minorTickMark val="none"/>
        <c:tickLblPos val="nextTo"/>
        <c:crossAx val="-2017682936"/>
        <c:crosses val="min"/>
        <c:crossBetween val="between"/>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5555555555556"/>
          <c:y val="0.171052631578947"/>
          <c:w val="0.608"/>
          <c:h val="0.657894736842105"/>
        </c:manualLayout>
      </c:layout>
      <c:barChart>
        <c:barDir val="col"/>
        <c:grouping val="stacked"/>
        <c:varyColors val="0"/>
        <c:ser>
          <c:idx val="0"/>
          <c:order val="0"/>
          <c:spPr>
            <a:solidFill>
              <a:srgbClr val="9A9A9A"/>
            </a:solidFill>
            <a:ln w="9525">
              <a:solidFill>
                <a:schemeClr val="bg1"/>
              </a:solidFill>
              <a:prstDash val="solid"/>
            </a:ln>
          </c:spPr>
          <c:invertIfNegative val="0"/>
          <c:dLbls>
            <c:dLbl>
              <c:idx val="0"/>
              <c:layout>
                <c:manualLayout>
                  <c:x val="0.0"/>
                  <c:y val="-0.269736842105263"/>
                </c:manualLayout>
              </c:layout>
              <c:numFmt formatCode="#,##0&quot;%&quot;;&quot;-&quot;#,##0&quot;%&quot;"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
              <c:layout>
                <c:manualLayout>
                  <c:x val="0.0"/>
                  <c:y val="-0.282894736842105"/>
                </c:manualLayout>
              </c:layout>
              <c:numFmt formatCode="#,##0&quot;%&quot;;&quot;-&quot;#,##0&quot;%&quot;"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9.688013136289</c:v>
                </c:pt>
                <c:pt idx="1">
                  <c:v>12.0</c:v>
                </c:pt>
              </c:numCache>
            </c:numRef>
          </c:val>
        </c:ser>
        <c:dLbls>
          <c:showLegendKey val="0"/>
          <c:showVal val="0"/>
          <c:showCatName val="0"/>
          <c:showSerName val="0"/>
          <c:showPercent val="0"/>
          <c:showBubbleSize val="0"/>
        </c:dLbls>
        <c:gapWidth val="60"/>
        <c:overlap val="100"/>
        <c:axId val="-2017767288"/>
        <c:axId val="-2017768392"/>
      </c:barChart>
      <c:catAx>
        <c:axId val="-2017767288"/>
        <c:scaling>
          <c:orientation val="minMax"/>
        </c:scaling>
        <c:delete val="0"/>
        <c:axPos val="b"/>
        <c:majorGridlines>
          <c:spPr>
            <a:ln>
              <a:noFill/>
            </a:ln>
          </c:spPr>
        </c:majorGridlines>
        <c:majorTickMark val="none"/>
        <c:minorTickMark val="none"/>
        <c:tickLblPos val="none"/>
        <c:spPr>
          <a:ln w="9525">
            <a:solidFill>
              <a:srgbClr val="7F7F7F"/>
            </a:solidFill>
            <a:prstDash val="solid"/>
          </a:ln>
        </c:spPr>
        <c:crossAx val="-2017768392"/>
        <c:crosses val="min"/>
        <c:auto val="0"/>
        <c:lblAlgn val="ctr"/>
        <c:lblOffset val="100"/>
        <c:noMultiLvlLbl val="0"/>
      </c:catAx>
      <c:valAx>
        <c:axId val="-2017768392"/>
        <c:scaling>
          <c:orientation val="minMax"/>
          <c:max val="52.9582115798118"/>
          <c:min val="0.0"/>
        </c:scaling>
        <c:delete val="1"/>
        <c:axPos val="l"/>
        <c:numFmt formatCode="General" sourceLinked="1"/>
        <c:majorTickMark val="out"/>
        <c:minorTickMark val="none"/>
        <c:tickLblPos val="nextTo"/>
        <c:crossAx val="-2017767288"/>
        <c:crosses val="min"/>
        <c:crossBetween val="between"/>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867549668874"/>
          <c:y val="0.0305882352941176"/>
          <c:w val="0.560927152317881"/>
          <c:h val="0.938823529411764"/>
        </c:manualLayout>
      </c:layout>
      <c:barChart>
        <c:barDir val="bar"/>
        <c:grouping val="stacked"/>
        <c:varyColors val="0"/>
        <c:ser>
          <c:idx val="0"/>
          <c:order val="0"/>
          <c:spPr>
            <a:solidFill>
              <a:srgbClr val="197A56"/>
            </a:solidFill>
            <a:ln w="9525">
              <a:solidFill>
                <a:srgbClr val="808080"/>
              </a:solidFill>
              <a:prstDash val="solid"/>
            </a:ln>
          </c:spPr>
          <c:invertIfNegative val="0"/>
          <c:dPt>
            <c:idx val="0"/>
            <c:invertIfNegative val="0"/>
            <c:bubble3D val="0"/>
            <c:spPr>
              <a:solidFill>
                <a:schemeClr val="accent3"/>
              </a:solidFill>
              <a:ln w="9525">
                <a:solidFill>
                  <a:srgbClr val="808080"/>
                </a:solidFill>
                <a:prstDash val="solid"/>
              </a:ln>
            </c:spPr>
          </c:dPt>
          <c:dPt>
            <c:idx val="1"/>
            <c:invertIfNegative val="0"/>
            <c:bubble3D val="0"/>
            <c:spPr>
              <a:solidFill>
                <a:schemeClr val="accent3"/>
              </a:solidFill>
              <a:ln w="9525">
                <a:solidFill>
                  <a:srgbClr val="808080"/>
                </a:solidFill>
                <a:prstDash val="solid"/>
              </a:ln>
            </c:spPr>
          </c:dPt>
          <c:dLbls>
            <c:dLbl>
              <c:idx val="0"/>
              <c:layout>
                <c:manualLayout>
                  <c:x val="0.227152317880795"/>
                  <c:y val="0.0"/>
                </c:manualLayout>
              </c:layout>
              <c:numFmt formatCode="#,##0&quot;%&quot;;&quot;-&quot;#,##0&quot;%&quot;" sourceLinked="0"/>
              <c:spPr>
                <a:noFill/>
                <a:ln>
                  <a:noFill/>
                </a:ln>
              </c:spPr>
              <c:txPr>
                <a:bodyPr wrap="none"/>
                <a:lstStyle/>
                <a:p>
                  <a:pPr>
                    <a:defRPr sz="14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
              <c:layout>
                <c:manualLayout>
                  <c:x val="0.201324503311258"/>
                  <c:y val="0.0"/>
                </c:manualLayout>
              </c:layout>
              <c:numFmt formatCode="#,##0&quot;%&quot;;&quot;-&quot;#,##0&quot;%&quot;" sourceLinked="0"/>
              <c:spPr>
                <a:noFill/>
                <a:ln>
                  <a:noFill/>
                </a:ln>
              </c:spPr>
              <c:txPr>
                <a:bodyPr wrap="none"/>
                <a:lstStyle/>
                <a:p>
                  <a:pPr>
                    <a:defRPr sz="14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2"/>
              <c:layout>
                <c:manualLayout>
                  <c:x val="0.15364238410596"/>
                  <c:y val="0.0"/>
                </c:manualLayout>
              </c:layout>
              <c:numFmt formatCode="#,##0&quot;%&quot;;&quot;-&quot;#,##0&quot;%&quot;" sourceLinked="0"/>
              <c:spPr>
                <a:noFill/>
                <a:ln>
                  <a:noFill/>
                </a:ln>
              </c:spPr>
              <c:txPr>
                <a:bodyPr wrap="none"/>
                <a:lstStyle/>
                <a:p>
                  <a:pPr>
                    <a:defRPr sz="14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32.0</c:v>
                </c:pt>
                <c:pt idx="1">
                  <c:v>26.0</c:v>
                </c:pt>
                <c:pt idx="2">
                  <c:v>15.0</c:v>
                </c:pt>
                <c:pt idx="3">
                  <c:v>14.0</c:v>
                </c:pt>
                <c:pt idx="4">
                  <c:v>3.0</c:v>
                </c:pt>
              </c:numCache>
            </c:numRef>
          </c:val>
        </c:ser>
        <c:dLbls>
          <c:showLegendKey val="0"/>
          <c:showVal val="0"/>
          <c:showCatName val="0"/>
          <c:showSerName val="0"/>
          <c:showPercent val="0"/>
          <c:showBubbleSize val="0"/>
        </c:dLbls>
        <c:gapWidth val="60"/>
        <c:overlap val="100"/>
        <c:axId val="-2023248280"/>
        <c:axId val="-2042449496"/>
      </c:barChart>
      <c:catAx>
        <c:axId val="-2023248280"/>
        <c:scaling>
          <c:orientation val="maxMin"/>
        </c:scaling>
        <c:delete val="0"/>
        <c:axPos val="l"/>
        <c:majorGridlines>
          <c:spPr>
            <a:ln>
              <a:noFill/>
            </a:ln>
          </c:spPr>
        </c:majorGridlines>
        <c:majorTickMark val="out"/>
        <c:minorTickMark val="none"/>
        <c:tickLblPos val="none"/>
        <c:spPr>
          <a:ln w="9525">
            <a:solidFill>
              <a:srgbClr val="7F7F7F"/>
            </a:solidFill>
            <a:prstDash val="solid"/>
          </a:ln>
        </c:spPr>
        <c:txPr>
          <a:bodyPr wrap="none"/>
          <a:lstStyle/>
          <a:p>
            <a:pPr>
              <a:defRPr sz="1400">
                <a:solidFill>
                  <a:schemeClr val="tx1"/>
                </a:solidFill>
                <a:latin typeface="+mn-lt"/>
                <a:ea typeface="+mn-ea"/>
                <a:cs typeface="+mn-cs"/>
                <a:sym typeface="+mn-lt"/>
              </a:defRPr>
            </a:pPr>
            <a:endParaRPr lang="en-US"/>
          </a:p>
        </c:txPr>
        <c:crossAx val="-2042449496"/>
        <c:crosses val="min"/>
        <c:auto val="0"/>
        <c:lblAlgn val="ctr"/>
        <c:lblOffset val="100"/>
        <c:noMultiLvlLbl val="0"/>
      </c:catAx>
      <c:valAx>
        <c:axId val="-2042449496"/>
        <c:scaling>
          <c:orientation val="minMax"/>
          <c:max val="64.8270787343635"/>
          <c:min val="0.0"/>
        </c:scaling>
        <c:delete val="1"/>
        <c:axPos val="b"/>
        <c:numFmt formatCode="General" sourceLinked="1"/>
        <c:majorTickMark val="out"/>
        <c:minorTickMark val="none"/>
        <c:tickLblPos val="nextTo"/>
        <c:crossAx val="-2023248280"/>
        <c:crosses val="max"/>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12940212940213"/>
          <c:y val="0.029445073612684"/>
          <c:w val="0.957411957411957"/>
          <c:h val="0.941109852774632"/>
        </c:manualLayout>
      </c:layout>
      <c:barChart>
        <c:barDir val="col"/>
        <c:grouping val="stacked"/>
        <c:varyColors val="0"/>
        <c:ser>
          <c:idx val="0"/>
          <c:order val="0"/>
          <c:spPr>
            <a:solidFill>
              <a:srgbClr val="03522D"/>
            </a:solidFill>
            <a:ln>
              <a:noFill/>
            </a:ln>
          </c:spPr>
          <c:invertIfNegative val="0"/>
          <c:dLbls>
            <c:dLbl>
              <c:idx val="0"/>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1"/>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3"/>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4"/>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41.0</c:v>
                </c:pt>
                <c:pt idx="1">
                  <c:v>57.00000000000001</c:v>
                </c:pt>
                <c:pt idx="2">
                  <c:v>61.0</c:v>
                </c:pt>
                <c:pt idx="3">
                  <c:v>79.0</c:v>
                </c:pt>
                <c:pt idx="4">
                  <c:v>82.0</c:v>
                </c:pt>
              </c:numCache>
            </c:numRef>
          </c:val>
        </c:ser>
        <c:ser>
          <c:idx val="1"/>
          <c:order val="1"/>
          <c:spPr>
            <a:solidFill>
              <a:srgbClr val="197A56"/>
            </a:solidFill>
            <a:ln>
              <a:noFill/>
            </a:ln>
          </c:spPr>
          <c:invertIfNegative val="0"/>
          <c:dLbls>
            <c:dLbl>
              <c:idx val="0"/>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1"/>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3"/>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4"/>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59.0</c:v>
                </c:pt>
                <c:pt idx="1">
                  <c:v>43.0</c:v>
                </c:pt>
                <c:pt idx="2">
                  <c:v>39.0</c:v>
                </c:pt>
                <c:pt idx="3">
                  <c:v>20.99999999999999</c:v>
                </c:pt>
                <c:pt idx="4">
                  <c:v>17.99999999999999</c:v>
                </c:pt>
              </c:numCache>
            </c:numRef>
          </c:val>
        </c:ser>
        <c:dLbls>
          <c:showLegendKey val="0"/>
          <c:showVal val="0"/>
          <c:showCatName val="0"/>
          <c:showSerName val="0"/>
          <c:showPercent val="0"/>
          <c:showBubbleSize val="0"/>
        </c:dLbls>
        <c:gapWidth val="90"/>
        <c:overlap val="100"/>
        <c:axId val="-2019752264"/>
        <c:axId val="-2020174536"/>
      </c:barChart>
      <c:catAx>
        <c:axId val="-2019752264"/>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20174536"/>
        <c:crosses val="min"/>
        <c:auto val="0"/>
        <c:lblAlgn val="ctr"/>
        <c:lblOffset val="100"/>
        <c:noMultiLvlLbl val="0"/>
      </c:catAx>
      <c:valAx>
        <c:axId val="-2020174536"/>
        <c:scaling>
          <c:orientation val="minMax"/>
          <c:max val="100.0"/>
          <c:min val="0.0"/>
        </c:scaling>
        <c:delete val="1"/>
        <c:axPos val="l"/>
        <c:numFmt formatCode="General" sourceLinked="1"/>
        <c:majorTickMark val="out"/>
        <c:minorTickMark val="none"/>
        <c:tickLblPos val="nextTo"/>
        <c:crossAx val="-2019752264"/>
        <c:crosses val="min"/>
        <c:crossBetween val="between"/>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867549668874"/>
          <c:y val="0.0307692307692308"/>
          <c:w val="0.560927152317881"/>
          <c:h val="0.938461538461539"/>
        </c:manualLayout>
      </c:layout>
      <c:barChart>
        <c:barDir val="bar"/>
        <c:grouping val="stacked"/>
        <c:varyColors val="0"/>
        <c:ser>
          <c:idx val="0"/>
          <c:order val="0"/>
          <c:spPr>
            <a:solidFill>
              <a:srgbClr val="197A56"/>
            </a:solidFill>
            <a:ln w="9525">
              <a:solidFill>
                <a:schemeClr val="accent1"/>
              </a:solidFill>
              <a:prstDash val="solid"/>
            </a:ln>
          </c:spPr>
          <c:invertIfNegative val="0"/>
          <c:dPt>
            <c:idx val="3"/>
            <c:invertIfNegative val="0"/>
            <c:bubble3D val="0"/>
            <c:spPr>
              <a:solidFill>
                <a:srgbClr val="D4DF33"/>
              </a:solidFill>
              <a:ln w="9525">
                <a:solidFill>
                  <a:schemeClr val="accent1"/>
                </a:solidFill>
                <a:prstDash val="solid"/>
              </a:ln>
            </c:spPr>
          </c:dPt>
          <c:dLbls>
            <c:dLbl>
              <c:idx val="0"/>
              <c:layout>
                <c:manualLayout>
                  <c:x val="0.101986754966887"/>
                  <c:y val="0.0"/>
                </c:manualLayout>
              </c:layout>
              <c:numFmt formatCode="#,##0&quot;%&quot;;&quot;-&quot;#,##0&quot;%&quot;" sourceLinked="0"/>
              <c:spPr>
                <a:noFill/>
                <a:ln>
                  <a:noFill/>
                </a:ln>
              </c:spPr>
              <c:txPr>
                <a:bodyPr wrap="none"/>
                <a:lstStyle/>
                <a:p>
                  <a:pPr>
                    <a:defRPr sz="14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
              <c:layout>
                <c:manualLayout>
                  <c:x val="0.149668874172185"/>
                  <c:y val="0.0"/>
                </c:manualLayout>
              </c:layout>
              <c:numFmt formatCode="#,##0&quot;%&quot;;&quot;-&quot;#,##0&quot;%&quot;" sourceLinked="0"/>
              <c:spPr>
                <a:noFill/>
                <a:ln>
                  <a:noFill/>
                </a:ln>
              </c:spPr>
              <c:txPr>
                <a:bodyPr wrap="none"/>
                <a:lstStyle/>
                <a:p>
                  <a:pPr>
                    <a:defRPr sz="14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3"/>
              <c:layout>
                <c:manualLayout>
                  <c:x val="0.327152317880795"/>
                  <c:y val="0.0"/>
                </c:manualLayout>
              </c:layout>
              <c:numFmt formatCode="#,##0&quot;%&quot;;&quot;-&quot;#,##0&quot;%&quot;" sourceLinked="0"/>
              <c:spPr>
                <a:noFill/>
                <a:ln>
                  <a:noFill/>
                </a:ln>
              </c:spPr>
              <c:txPr>
                <a:bodyPr wrap="none"/>
                <a:lstStyle/>
                <a:p>
                  <a:pPr>
                    <a:defRPr sz="14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8.0</c:v>
                </c:pt>
                <c:pt idx="1">
                  <c:v>14.0</c:v>
                </c:pt>
                <c:pt idx="2">
                  <c:v>9.0</c:v>
                </c:pt>
                <c:pt idx="3">
                  <c:v>55.00000000000001</c:v>
                </c:pt>
                <c:pt idx="4">
                  <c:v>8.0</c:v>
                </c:pt>
              </c:numCache>
            </c:numRef>
          </c:val>
        </c:ser>
        <c:dLbls>
          <c:showLegendKey val="0"/>
          <c:showVal val="0"/>
          <c:showCatName val="0"/>
          <c:showSerName val="0"/>
          <c:showPercent val="0"/>
          <c:showBubbleSize val="0"/>
        </c:dLbls>
        <c:gapWidth val="60"/>
        <c:overlap val="100"/>
        <c:axId val="-2022783512"/>
        <c:axId val="-2022787272"/>
      </c:barChart>
      <c:catAx>
        <c:axId val="-2022783512"/>
        <c:scaling>
          <c:orientation val="maxMin"/>
        </c:scaling>
        <c:delete val="0"/>
        <c:axPos val="l"/>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22787272"/>
        <c:crosses val="min"/>
        <c:auto val="0"/>
        <c:lblAlgn val="ctr"/>
        <c:lblOffset val="100"/>
        <c:noMultiLvlLbl val="0"/>
      </c:catAx>
      <c:valAx>
        <c:axId val="-2022787272"/>
        <c:scaling>
          <c:orientation val="minMax"/>
          <c:max val="64.8270787343635"/>
          <c:min val="0.0"/>
        </c:scaling>
        <c:delete val="1"/>
        <c:axPos val="b"/>
        <c:numFmt formatCode="General" sourceLinked="1"/>
        <c:majorTickMark val="out"/>
        <c:minorTickMark val="none"/>
        <c:tickLblPos val="nextTo"/>
        <c:crossAx val="-2022783512"/>
        <c:crosses val="max"/>
        <c:crossBetween val="between"/>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867549668874"/>
          <c:y val="0.0307692307692308"/>
          <c:w val="0.560927152317881"/>
          <c:h val="0.938461538461539"/>
        </c:manualLayout>
      </c:layout>
      <c:barChart>
        <c:barDir val="bar"/>
        <c:grouping val="stacked"/>
        <c:varyColors val="0"/>
        <c:ser>
          <c:idx val="0"/>
          <c:order val="0"/>
          <c:spPr>
            <a:solidFill>
              <a:srgbClr val="197A56"/>
            </a:solidFill>
            <a:ln w="9525">
              <a:solidFill>
                <a:schemeClr val="accent1"/>
              </a:solidFill>
              <a:prstDash val="solid"/>
            </a:ln>
          </c:spPr>
          <c:invertIfNegative val="0"/>
          <c:dPt>
            <c:idx val="3"/>
            <c:invertIfNegative val="0"/>
            <c:bubble3D val="0"/>
            <c:spPr>
              <a:solidFill>
                <a:srgbClr val="D4DF33"/>
              </a:solidFill>
              <a:ln w="9525">
                <a:solidFill>
                  <a:schemeClr val="accent1"/>
                </a:solidFill>
                <a:prstDash val="solid"/>
              </a:ln>
            </c:spPr>
          </c:dPt>
          <c:dLbls>
            <c:dLbl>
              <c:idx val="0"/>
              <c:layout>
                <c:manualLayout>
                  <c:x val="0.15364238410596"/>
                  <c:y val="0.0"/>
                </c:manualLayout>
              </c:layout>
              <c:numFmt formatCode="#,##0&quot;%&quot;;&quot;-&quot;#,##0&quot;%&quot;" sourceLinked="0"/>
              <c:spPr>
                <a:noFill/>
                <a:ln>
                  <a:noFill/>
                </a:ln>
              </c:spPr>
              <c:txPr>
                <a:bodyPr wrap="none"/>
                <a:lstStyle/>
                <a:p>
                  <a:pPr>
                    <a:defRPr sz="14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
              <c:layout>
                <c:manualLayout>
                  <c:x val="0.179470198675497"/>
                  <c:y val="0.0"/>
                </c:manualLayout>
              </c:layout>
              <c:numFmt formatCode="#,##0&quot;%&quot;;&quot;-&quot;#,##0&quot;%&quot;" sourceLinked="0"/>
              <c:spPr>
                <a:noFill/>
                <a:ln>
                  <a:noFill/>
                </a:ln>
              </c:spPr>
              <c:txPr>
                <a:bodyPr wrap="none"/>
                <a:lstStyle/>
                <a:p>
                  <a:pPr>
                    <a:defRPr sz="14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3"/>
              <c:layout>
                <c:manualLayout>
                  <c:x val="0.22317880794702"/>
                  <c:y val="0.0"/>
                </c:manualLayout>
              </c:layout>
              <c:numFmt formatCode="#,##0&quot;%&quot;;&quot;-&quot;#,##0&quot;%&quot;" sourceLinked="0"/>
              <c:spPr>
                <a:noFill/>
                <a:ln>
                  <a:noFill/>
                </a:ln>
              </c:spPr>
              <c:txPr>
                <a:bodyPr wrap="none"/>
                <a:lstStyle/>
                <a:p>
                  <a:pPr>
                    <a:defRPr sz="14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15.0</c:v>
                </c:pt>
                <c:pt idx="1">
                  <c:v>21.0</c:v>
                </c:pt>
                <c:pt idx="2">
                  <c:v>17.0</c:v>
                </c:pt>
                <c:pt idx="3">
                  <c:v>31.0</c:v>
                </c:pt>
                <c:pt idx="4">
                  <c:v>7.000000000000001</c:v>
                </c:pt>
              </c:numCache>
            </c:numRef>
          </c:val>
        </c:ser>
        <c:dLbls>
          <c:showLegendKey val="0"/>
          <c:showVal val="0"/>
          <c:showCatName val="0"/>
          <c:showSerName val="0"/>
          <c:showPercent val="0"/>
          <c:showBubbleSize val="0"/>
        </c:dLbls>
        <c:gapWidth val="60"/>
        <c:overlap val="100"/>
        <c:axId val="-2022969016"/>
        <c:axId val="-2022975400"/>
      </c:barChart>
      <c:catAx>
        <c:axId val="-2022969016"/>
        <c:scaling>
          <c:orientation val="maxMin"/>
        </c:scaling>
        <c:delete val="0"/>
        <c:axPos val="l"/>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22975400"/>
        <c:crosses val="min"/>
        <c:auto val="0"/>
        <c:lblAlgn val="ctr"/>
        <c:lblOffset val="100"/>
        <c:noMultiLvlLbl val="0"/>
      </c:catAx>
      <c:valAx>
        <c:axId val="-2022975400"/>
        <c:scaling>
          <c:orientation val="minMax"/>
          <c:max val="64.8270787343635"/>
          <c:min val="0.0"/>
        </c:scaling>
        <c:delete val="1"/>
        <c:axPos val="b"/>
        <c:numFmt formatCode="General" sourceLinked="1"/>
        <c:majorTickMark val="out"/>
        <c:minorTickMark val="none"/>
        <c:tickLblPos val="nextTo"/>
        <c:crossAx val="-2022969016"/>
        <c:crosses val="max"/>
        <c:crossBetween val="between"/>
      </c:valAx>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867549668874"/>
          <c:y val="0.0307692307692308"/>
          <c:w val="0.560927152317881"/>
          <c:h val="0.938461538461539"/>
        </c:manualLayout>
      </c:layout>
      <c:barChart>
        <c:barDir val="bar"/>
        <c:grouping val="stacked"/>
        <c:varyColors val="0"/>
        <c:ser>
          <c:idx val="0"/>
          <c:order val="0"/>
          <c:spPr>
            <a:solidFill>
              <a:srgbClr val="197A56"/>
            </a:solidFill>
            <a:ln w="9525">
              <a:solidFill>
                <a:schemeClr val="accent1"/>
              </a:solidFill>
              <a:prstDash val="solid"/>
            </a:ln>
          </c:spPr>
          <c:invertIfNegative val="0"/>
          <c:dPt>
            <c:idx val="0"/>
            <c:invertIfNegative val="0"/>
            <c:bubble3D val="0"/>
            <c:spPr>
              <a:solidFill>
                <a:srgbClr val="D4DF33"/>
              </a:solidFill>
              <a:ln w="9525">
                <a:solidFill>
                  <a:schemeClr val="accent1"/>
                </a:solidFill>
                <a:prstDash val="solid"/>
              </a:ln>
            </c:spPr>
          </c:dPt>
          <c:dPt>
            <c:idx val="1"/>
            <c:invertIfNegative val="0"/>
            <c:bubble3D val="0"/>
            <c:spPr>
              <a:solidFill>
                <a:srgbClr val="D4DF33"/>
              </a:solidFill>
              <a:ln w="9525">
                <a:solidFill>
                  <a:schemeClr val="accent1"/>
                </a:solidFill>
                <a:prstDash val="solid"/>
              </a:ln>
            </c:spPr>
          </c:dPt>
          <c:dLbls>
            <c:dLbl>
              <c:idx val="0"/>
              <c:layout>
                <c:manualLayout>
                  <c:x val="0.218543046357616"/>
                  <c:y val="0.0"/>
                </c:manualLayout>
              </c:layout>
              <c:numFmt formatCode="#,##0&quot;%&quot;;&quot;-&quot;#,##0&quot;%&quot;" sourceLinked="0"/>
              <c:spPr>
                <a:noFill/>
                <a:ln>
                  <a:noFill/>
                </a:ln>
              </c:spPr>
              <c:txPr>
                <a:bodyPr wrap="none"/>
                <a:lstStyle/>
                <a:p>
                  <a:pPr>
                    <a:defRPr sz="14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
              <c:layout>
                <c:manualLayout>
                  <c:x val="0.214569536423841"/>
                  <c:y val="0.0"/>
                </c:manualLayout>
              </c:layout>
              <c:numFmt formatCode="#,##0&quot;%&quot;;&quot;-&quot;#,##0&quot;%&quot;" sourceLinked="0"/>
              <c:spPr>
                <a:noFill/>
                <a:ln>
                  <a:noFill/>
                </a:ln>
              </c:spPr>
              <c:txPr>
                <a:bodyPr wrap="none"/>
                <a:lstStyle/>
                <a:p>
                  <a:pPr>
                    <a:defRPr sz="14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3"/>
              <c:layout>
                <c:manualLayout>
                  <c:x val="0.145033112582781"/>
                  <c:y val="0.0"/>
                </c:manualLayout>
              </c:layout>
              <c:numFmt formatCode="#,##0&quot;%&quot;;&quot;-&quot;#,##0&quot;%&quot;" sourceLinked="0"/>
              <c:spPr>
                <a:noFill/>
                <a:ln>
                  <a:noFill/>
                </a:ln>
              </c:spPr>
              <c:txPr>
                <a:bodyPr wrap="none"/>
                <a:lstStyle/>
                <a:p>
                  <a:pPr>
                    <a:defRPr sz="14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30.0</c:v>
                </c:pt>
                <c:pt idx="1">
                  <c:v>28.99999999999999</c:v>
                </c:pt>
                <c:pt idx="2">
                  <c:v>16.0</c:v>
                </c:pt>
                <c:pt idx="3">
                  <c:v>13.0</c:v>
                </c:pt>
                <c:pt idx="4">
                  <c:v>3.0</c:v>
                </c:pt>
              </c:numCache>
            </c:numRef>
          </c:val>
        </c:ser>
        <c:dLbls>
          <c:showLegendKey val="0"/>
          <c:showVal val="0"/>
          <c:showCatName val="0"/>
          <c:showSerName val="0"/>
          <c:showPercent val="0"/>
          <c:showBubbleSize val="0"/>
        </c:dLbls>
        <c:gapWidth val="60"/>
        <c:overlap val="100"/>
        <c:axId val="-2037471432"/>
        <c:axId val="-2037475544"/>
      </c:barChart>
      <c:catAx>
        <c:axId val="-2037471432"/>
        <c:scaling>
          <c:orientation val="maxMin"/>
        </c:scaling>
        <c:delete val="0"/>
        <c:axPos val="l"/>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37475544"/>
        <c:crosses val="min"/>
        <c:auto val="0"/>
        <c:lblAlgn val="ctr"/>
        <c:lblOffset val="100"/>
        <c:noMultiLvlLbl val="0"/>
      </c:catAx>
      <c:valAx>
        <c:axId val="-2037475544"/>
        <c:scaling>
          <c:orientation val="minMax"/>
          <c:max val="64.8270787343635"/>
          <c:min val="0.0"/>
        </c:scaling>
        <c:delete val="1"/>
        <c:axPos val="b"/>
        <c:numFmt formatCode="General" sourceLinked="1"/>
        <c:majorTickMark val="out"/>
        <c:minorTickMark val="none"/>
        <c:tickLblPos val="nextTo"/>
        <c:crossAx val="-2037471432"/>
        <c:crosses val="max"/>
        <c:crossBetween val="between"/>
      </c:valAx>
    </c:plotArea>
    <c:plotVisOnly val="0"/>
    <c:dispBlanksAs val="gap"/>
    <c:showDLblsOverMax val="1"/>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867549668874"/>
          <c:y val="0.0307692307692308"/>
          <c:w val="0.560927152317881"/>
          <c:h val="0.938461538461539"/>
        </c:manualLayout>
      </c:layout>
      <c:barChart>
        <c:barDir val="bar"/>
        <c:grouping val="stacked"/>
        <c:varyColors val="0"/>
        <c:ser>
          <c:idx val="0"/>
          <c:order val="0"/>
          <c:spPr>
            <a:solidFill>
              <a:srgbClr val="197A56"/>
            </a:solidFill>
            <a:ln w="9525">
              <a:solidFill>
                <a:schemeClr val="accent1"/>
              </a:solidFill>
              <a:prstDash val="solid"/>
            </a:ln>
          </c:spPr>
          <c:invertIfNegative val="0"/>
          <c:dPt>
            <c:idx val="0"/>
            <c:invertIfNegative val="0"/>
            <c:bubble3D val="0"/>
            <c:spPr>
              <a:solidFill>
                <a:srgbClr val="D4DF33"/>
              </a:solidFill>
              <a:ln w="9525">
                <a:solidFill>
                  <a:schemeClr val="accent1"/>
                </a:solidFill>
                <a:prstDash val="solid"/>
              </a:ln>
            </c:spPr>
          </c:dPt>
          <c:dPt>
            <c:idx val="1"/>
            <c:invertIfNegative val="0"/>
            <c:bubble3D val="0"/>
            <c:spPr>
              <a:solidFill>
                <a:srgbClr val="D4DF33"/>
              </a:solidFill>
              <a:ln w="9525">
                <a:solidFill>
                  <a:schemeClr val="accent1"/>
                </a:solidFill>
                <a:prstDash val="solid"/>
              </a:ln>
            </c:spPr>
          </c:dPt>
          <c:dLbls>
            <c:dLbl>
              <c:idx val="1"/>
              <c:layout>
                <c:manualLayout>
                  <c:x val="0.201324503311258"/>
                  <c:y val="0.0"/>
                </c:manualLayout>
              </c:layout>
              <c:numFmt formatCode="#,##0&quot;%&quot;;&quot;-&quot;#,##0&quot;%&quot;" sourceLinked="0"/>
              <c:spPr>
                <a:noFill/>
                <a:ln>
                  <a:noFill/>
                </a:ln>
              </c:spPr>
              <c:txPr>
                <a:bodyPr wrap="none"/>
                <a:lstStyle/>
                <a:p>
                  <a:pPr>
                    <a:defRPr sz="14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3"/>
              <c:layout>
                <c:manualLayout>
                  <c:x val="0.105960264900662"/>
                  <c:y val="0.0"/>
                </c:manualLayout>
              </c:layout>
              <c:numFmt formatCode="#,##0&quot;%&quot;;&quot;-&quot;#,##0&quot;%&quot;" sourceLinked="0"/>
              <c:spPr>
                <a:noFill/>
                <a:ln>
                  <a:noFill/>
                </a:ln>
              </c:spPr>
              <c:txPr>
                <a:bodyPr wrap="none"/>
                <a:lstStyle/>
                <a:p>
                  <a:pPr>
                    <a:defRPr sz="14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40.0</c:v>
                </c:pt>
                <c:pt idx="1">
                  <c:v>26.0</c:v>
                </c:pt>
                <c:pt idx="2">
                  <c:v>15.0</c:v>
                </c:pt>
                <c:pt idx="3">
                  <c:v>9.0</c:v>
                </c:pt>
                <c:pt idx="4">
                  <c:v>2.0</c:v>
                </c:pt>
              </c:numCache>
            </c:numRef>
          </c:val>
        </c:ser>
        <c:dLbls>
          <c:showLegendKey val="0"/>
          <c:showVal val="0"/>
          <c:showCatName val="0"/>
          <c:showSerName val="0"/>
          <c:showPercent val="0"/>
          <c:showBubbleSize val="0"/>
        </c:dLbls>
        <c:gapWidth val="60"/>
        <c:overlap val="100"/>
        <c:axId val="-2018176424"/>
        <c:axId val="-2018183720"/>
      </c:barChart>
      <c:catAx>
        <c:axId val="-2018176424"/>
        <c:scaling>
          <c:orientation val="maxMin"/>
        </c:scaling>
        <c:delete val="0"/>
        <c:axPos val="l"/>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18183720"/>
        <c:crosses val="min"/>
        <c:auto val="0"/>
        <c:lblAlgn val="ctr"/>
        <c:lblOffset val="100"/>
        <c:noMultiLvlLbl val="0"/>
      </c:catAx>
      <c:valAx>
        <c:axId val="-2018183720"/>
        <c:scaling>
          <c:orientation val="minMax"/>
          <c:max val="64.8270787343635"/>
          <c:min val="0.0"/>
        </c:scaling>
        <c:delete val="1"/>
        <c:axPos val="b"/>
        <c:numFmt formatCode="General" sourceLinked="1"/>
        <c:majorTickMark val="out"/>
        <c:minorTickMark val="none"/>
        <c:tickLblPos val="nextTo"/>
        <c:crossAx val="-2018176424"/>
        <c:crosses val="max"/>
        <c:crossBetween val="between"/>
      </c:valAx>
    </c:plotArea>
    <c:plotVisOnly val="0"/>
    <c:dispBlanksAs val="gap"/>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867549668874"/>
          <c:y val="0.0307692307692308"/>
          <c:w val="0.560927152317881"/>
          <c:h val="0.938461538461539"/>
        </c:manualLayout>
      </c:layout>
      <c:barChart>
        <c:barDir val="bar"/>
        <c:grouping val="stacked"/>
        <c:varyColors val="0"/>
        <c:ser>
          <c:idx val="0"/>
          <c:order val="0"/>
          <c:spPr>
            <a:solidFill>
              <a:srgbClr val="197A56"/>
            </a:solidFill>
            <a:ln w="9525">
              <a:solidFill>
                <a:schemeClr val="accent1"/>
              </a:solidFill>
              <a:prstDash val="solid"/>
            </a:ln>
          </c:spPr>
          <c:invertIfNegative val="0"/>
          <c:dPt>
            <c:idx val="0"/>
            <c:invertIfNegative val="0"/>
            <c:bubble3D val="0"/>
            <c:spPr>
              <a:solidFill>
                <a:srgbClr val="D4DF33"/>
              </a:solidFill>
              <a:ln w="9525">
                <a:solidFill>
                  <a:schemeClr val="accent1"/>
                </a:solidFill>
                <a:prstDash val="solid"/>
              </a:ln>
            </c:spPr>
          </c:dPt>
          <c:dPt>
            <c:idx val="1"/>
            <c:invertIfNegative val="0"/>
            <c:bubble3D val="0"/>
            <c:spPr>
              <a:solidFill>
                <a:srgbClr val="D4DF33"/>
              </a:solidFill>
              <a:ln w="9525">
                <a:solidFill>
                  <a:schemeClr val="accent1"/>
                </a:solidFill>
                <a:prstDash val="solid"/>
              </a:ln>
            </c:spPr>
          </c:dPt>
          <c:dLbls>
            <c:dLbl>
              <c:idx val="1"/>
              <c:layout>
                <c:manualLayout>
                  <c:x val="0.197350993377483"/>
                  <c:y val="0.0"/>
                </c:manualLayout>
              </c:layout>
              <c:numFmt formatCode="#,##0&quot;%&quot;;&quot;-&quot;#,##0&quot;%&quot;" sourceLinked="0"/>
              <c:spPr>
                <a:noFill/>
                <a:ln>
                  <a:noFill/>
                </a:ln>
              </c:spPr>
              <c:txPr>
                <a:bodyPr wrap="none"/>
                <a:lstStyle/>
                <a:p>
                  <a:pPr>
                    <a:defRPr sz="14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3"/>
              <c:layout>
                <c:manualLayout>
                  <c:x val="0.0927152317880795"/>
                  <c:y val="0.0"/>
                </c:manualLayout>
              </c:layout>
              <c:numFmt formatCode="#,##0&quot;%&quot;;&quot;-&quot;#,##0&quot;%&quot;" sourceLinked="0"/>
              <c:spPr>
                <a:noFill/>
                <a:ln>
                  <a:noFill/>
                </a:ln>
              </c:spPr>
              <c:txPr>
                <a:bodyPr wrap="none"/>
                <a:lstStyle/>
                <a:p>
                  <a:pPr>
                    <a:defRPr sz="14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49.0</c:v>
                </c:pt>
                <c:pt idx="1">
                  <c:v>25.0</c:v>
                </c:pt>
                <c:pt idx="2">
                  <c:v>11.0</c:v>
                </c:pt>
                <c:pt idx="3">
                  <c:v>6.0</c:v>
                </c:pt>
                <c:pt idx="4">
                  <c:v>2.06611570247934</c:v>
                </c:pt>
              </c:numCache>
            </c:numRef>
          </c:val>
        </c:ser>
        <c:dLbls>
          <c:showLegendKey val="0"/>
          <c:showVal val="0"/>
          <c:showCatName val="0"/>
          <c:showSerName val="0"/>
          <c:showPercent val="0"/>
          <c:showBubbleSize val="0"/>
        </c:dLbls>
        <c:gapWidth val="60"/>
        <c:overlap val="100"/>
        <c:axId val="-2018317432"/>
        <c:axId val="-2018330904"/>
      </c:barChart>
      <c:catAx>
        <c:axId val="-2018317432"/>
        <c:scaling>
          <c:orientation val="maxMin"/>
        </c:scaling>
        <c:delete val="0"/>
        <c:axPos val="l"/>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18330904"/>
        <c:crosses val="min"/>
        <c:auto val="0"/>
        <c:lblAlgn val="ctr"/>
        <c:lblOffset val="100"/>
        <c:noMultiLvlLbl val="0"/>
      </c:catAx>
      <c:valAx>
        <c:axId val="-2018330904"/>
        <c:scaling>
          <c:orientation val="minMax"/>
          <c:max val="64.8270787343635"/>
          <c:min val="0.0"/>
        </c:scaling>
        <c:delete val="1"/>
        <c:axPos val="b"/>
        <c:numFmt formatCode="General" sourceLinked="1"/>
        <c:majorTickMark val="out"/>
        <c:minorTickMark val="none"/>
        <c:tickLblPos val="nextTo"/>
        <c:crossAx val="-2018317432"/>
        <c:crosses val="max"/>
        <c:crossBetween val="between"/>
      </c:valAx>
    </c:plotArea>
    <c:plotVisOnly val="0"/>
    <c:dispBlanksAs val="gap"/>
    <c:showDLblsOverMax val="1"/>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44244105409154"/>
          <c:y val="0.0312312312312312"/>
          <c:w val="0.971151178918169"/>
          <c:h val="0.937537537537538"/>
        </c:manualLayout>
      </c:layout>
      <c:barChart>
        <c:barDir val="col"/>
        <c:grouping val="stacked"/>
        <c:varyColors val="0"/>
        <c:ser>
          <c:idx val="0"/>
          <c:order val="0"/>
          <c:spPr>
            <a:solidFill>
              <a:srgbClr val="03522D"/>
            </a:solidFill>
            <a:ln>
              <a:noFill/>
            </a:ln>
          </c:spPr>
          <c:invertIfNegative val="0"/>
          <c:dPt>
            <c:idx val="1"/>
            <c:invertIfNegative val="0"/>
            <c:bubble3D val="0"/>
            <c:spPr>
              <a:solidFill>
                <a:srgbClr val="A8B21C"/>
              </a:solidFill>
              <a:ln>
                <a:noFill/>
              </a:ln>
            </c:spPr>
          </c:dPt>
          <c:dLbls>
            <c:dLbl>
              <c:idx val="3"/>
              <c:layout>
                <c:manualLayout>
                  <c:x val="0.0"/>
                  <c:y val="0.0"/>
                </c:manualLayout>
              </c:layout>
              <c:numFmt formatCode="#,##0&quot;%&quot;;&quot;-&quot;#,##0&quot;%&quot;" sourceLinked="0"/>
              <c:spPr>
                <a:noFill/>
                <a:ln>
                  <a:noFill/>
                </a:ln>
              </c:spPr>
              <c:txPr>
                <a:bodyPr wrap="none"/>
                <a:lstStyle/>
                <a:p>
                  <a:pPr>
                    <a:defRPr sz="14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48.0</c:v>
                </c:pt>
                <c:pt idx="1">
                  <c:v>46.16018118179946</c:v>
                </c:pt>
                <c:pt idx="2">
                  <c:v>55.00000000000001</c:v>
                </c:pt>
                <c:pt idx="3">
                  <c:v>64.20423682781097</c:v>
                </c:pt>
                <c:pt idx="4">
                  <c:v>77.0</c:v>
                </c:pt>
              </c:numCache>
            </c:numRef>
          </c:val>
        </c:ser>
        <c:ser>
          <c:idx val="1"/>
          <c:order val="1"/>
          <c:spPr>
            <a:solidFill>
              <a:srgbClr val="197A56"/>
            </a:solidFill>
            <a:ln>
              <a:noFill/>
            </a:ln>
          </c:spPr>
          <c:invertIfNegative val="0"/>
          <c:dPt>
            <c:idx val="1"/>
            <c:invertIfNegative val="0"/>
            <c:bubble3D val="0"/>
            <c:spPr>
              <a:solidFill>
                <a:srgbClr val="D4DF33"/>
              </a:solidFill>
              <a:ln>
                <a:noFill/>
              </a:ln>
            </c:spPr>
          </c:dPt>
          <c:dLbls>
            <c:dLbl>
              <c:idx val="3"/>
              <c:layout>
                <c:manualLayout>
                  <c:x val="0.0"/>
                  <c:y val="0.0"/>
                </c:manualLayout>
              </c:layout>
              <c:numFmt formatCode="#,##0&quot;%&quot;;&quot;-&quot;#,##0&quot;%&quot;" sourceLinked="0"/>
              <c:spPr>
                <a:noFill/>
                <a:ln>
                  <a:noFill/>
                </a:ln>
              </c:spPr>
              <c:txPr>
                <a:bodyPr wrap="none"/>
                <a:lstStyle/>
                <a:p>
                  <a:pPr>
                    <a:defRPr sz="14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52.0</c:v>
                </c:pt>
                <c:pt idx="1">
                  <c:v>53.83981881820053</c:v>
                </c:pt>
                <c:pt idx="2">
                  <c:v>45.0</c:v>
                </c:pt>
                <c:pt idx="3">
                  <c:v>35.79576317218902</c:v>
                </c:pt>
                <c:pt idx="4">
                  <c:v>23.0</c:v>
                </c:pt>
              </c:numCache>
            </c:numRef>
          </c:val>
        </c:ser>
        <c:dLbls>
          <c:showLegendKey val="0"/>
          <c:showVal val="0"/>
          <c:showCatName val="0"/>
          <c:showSerName val="0"/>
          <c:showPercent val="0"/>
          <c:showBubbleSize val="0"/>
        </c:dLbls>
        <c:gapWidth val="90"/>
        <c:overlap val="100"/>
        <c:axId val="-2016442792"/>
        <c:axId val="-2016454840"/>
      </c:barChart>
      <c:catAx>
        <c:axId val="-2016442792"/>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16454840"/>
        <c:crosses val="min"/>
        <c:auto val="0"/>
        <c:lblAlgn val="ctr"/>
        <c:lblOffset val="100"/>
        <c:noMultiLvlLbl val="0"/>
      </c:catAx>
      <c:valAx>
        <c:axId val="-2016454840"/>
        <c:scaling>
          <c:orientation val="minMax"/>
          <c:max val="100.0"/>
          <c:min val="0.0"/>
        </c:scaling>
        <c:delete val="1"/>
        <c:axPos val="l"/>
        <c:numFmt formatCode="General" sourceLinked="1"/>
        <c:majorTickMark val="out"/>
        <c:minorTickMark val="none"/>
        <c:tickLblPos val="nextTo"/>
        <c:crossAx val="-2016442792"/>
        <c:crosses val="min"/>
        <c:crossBetween val="between"/>
      </c:valAx>
    </c:plotArea>
    <c:plotVisOnly val="0"/>
    <c:dispBlanksAs val="gap"/>
    <c:showDLblsOverMax val="1"/>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41748024174802"/>
          <c:y val="0.0311190903650509"/>
          <c:w val="0.95165039516504"/>
          <c:h val="0.937761819269898"/>
        </c:manualLayout>
      </c:layout>
      <c:barChart>
        <c:barDir val="col"/>
        <c:grouping val="stacked"/>
        <c:varyColors val="0"/>
        <c:ser>
          <c:idx val="0"/>
          <c:order val="0"/>
          <c:spPr>
            <a:solidFill>
              <a:srgbClr val="03522D"/>
            </a:solidFill>
            <a:ln>
              <a:noFill/>
            </a:ln>
          </c:spPr>
          <c:invertIfNegative val="0"/>
          <c:val>
            <c:numRef>
              <c:f>Sheet1!$A$1:$B$1</c:f>
              <c:numCache>
                <c:formatCode>General</c:formatCode>
                <c:ptCount val="2"/>
                <c:pt idx="0">
                  <c:v>59.0</c:v>
                </c:pt>
                <c:pt idx="1">
                  <c:v>53.0</c:v>
                </c:pt>
              </c:numCache>
            </c:numRef>
          </c:val>
        </c:ser>
        <c:ser>
          <c:idx val="1"/>
          <c:order val="1"/>
          <c:spPr>
            <a:solidFill>
              <a:srgbClr val="197A56"/>
            </a:solidFill>
            <a:ln>
              <a:noFill/>
            </a:ln>
          </c:spPr>
          <c:invertIfNegative val="0"/>
          <c:val>
            <c:numRef>
              <c:f>Sheet1!$A$2:$B$2</c:f>
              <c:numCache>
                <c:formatCode>General</c:formatCode>
                <c:ptCount val="2"/>
                <c:pt idx="0">
                  <c:v>41.0</c:v>
                </c:pt>
                <c:pt idx="1">
                  <c:v>47.0</c:v>
                </c:pt>
              </c:numCache>
            </c:numRef>
          </c:val>
        </c:ser>
        <c:dLbls>
          <c:showLegendKey val="0"/>
          <c:showVal val="0"/>
          <c:showCatName val="0"/>
          <c:showSerName val="0"/>
          <c:showPercent val="0"/>
          <c:showBubbleSize val="0"/>
        </c:dLbls>
        <c:gapWidth val="90"/>
        <c:overlap val="100"/>
        <c:axId val="-2016652664"/>
        <c:axId val="-2016654600"/>
      </c:barChart>
      <c:catAx>
        <c:axId val="-2016652664"/>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16654600"/>
        <c:crosses val="min"/>
        <c:auto val="0"/>
        <c:lblAlgn val="ctr"/>
        <c:lblOffset val="100"/>
        <c:noMultiLvlLbl val="0"/>
      </c:catAx>
      <c:valAx>
        <c:axId val="-2016654600"/>
        <c:scaling>
          <c:orientation val="minMax"/>
          <c:max val="100.0"/>
          <c:min val="0.0"/>
        </c:scaling>
        <c:delete val="1"/>
        <c:axPos val="l"/>
        <c:numFmt formatCode="General" sourceLinked="1"/>
        <c:majorTickMark val="out"/>
        <c:minorTickMark val="none"/>
        <c:tickLblPos val="nextTo"/>
        <c:crossAx val="-2016652664"/>
        <c:crosses val="min"/>
        <c:crossBetween val="between"/>
      </c:valAx>
    </c:plotArea>
    <c:plotVisOnly val="0"/>
    <c:dispBlanksAs val="gap"/>
    <c:showDLblsOverMax val="1"/>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9453717754173"/>
          <c:y val="0.029445073612684"/>
          <c:w val="0.921092564491654"/>
          <c:h val="0.941109852774632"/>
        </c:manualLayout>
      </c:layout>
      <c:barChart>
        <c:barDir val="col"/>
        <c:grouping val="stacked"/>
        <c:varyColors val="0"/>
        <c:ser>
          <c:idx val="0"/>
          <c:order val="0"/>
          <c:spPr>
            <a:solidFill>
              <a:srgbClr val="A8B21C"/>
            </a:solidFill>
            <a:ln>
              <a:noFill/>
            </a:ln>
          </c:spPr>
          <c:invertIfNegative val="0"/>
          <c:val>
            <c:numRef>
              <c:f>Sheet1!$A$1</c:f>
              <c:numCache>
                <c:formatCode>General</c:formatCode>
                <c:ptCount val="1"/>
                <c:pt idx="0">
                  <c:v>46.0</c:v>
                </c:pt>
              </c:numCache>
            </c:numRef>
          </c:val>
        </c:ser>
        <c:ser>
          <c:idx val="1"/>
          <c:order val="1"/>
          <c:spPr>
            <a:solidFill>
              <a:srgbClr val="D4DF33"/>
            </a:solidFill>
            <a:ln>
              <a:noFill/>
            </a:ln>
          </c:spPr>
          <c:invertIfNegative val="0"/>
          <c:val>
            <c:numRef>
              <c:f>Sheet1!$A$2</c:f>
              <c:numCache>
                <c:formatCode>General</c:formatCode>
                <c:ptCount val="1"/>
                <c:pt idx="0">
                  <c:v>54.0</c:v>
                </c:pt>
              </c:numCache>
            </c:numRef>
          </c:val>
        </c:ser>
        <c:dLbls>
          <c:showLegendKey val="0"/>
          <c:showVal val="0"/>
          <c:showCatName val="0"/>
          <c:showSerName val="0"/>
          <c:showPercent val="0"/>
          <c:showBubbleSize val="0"/>
        </c:dLbls>
        <c:gapWidth val="90"/>
        <c:overlap val="100"/>
        <c:axId val="-2023131384"/>
        <c:axId val="-2023134008"/>
      </c:barChart>
      <c:catAx>
        <c:axId val="-2023131384"/>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23134008"/>
        <c:crosses val="min"/>
        <c:auto val="0"/>
        <c:lblAlgn val="ctr"/>
        <c:lblOffset val="100"/>
        <c:noMultiLvlLbl val="0"/>
      </c:catAx>
      <c:valAx>
        <c:axId val="-2023134008"/>
        <c:scaling>
          <c:orientation val="minMax"/>
          <c:max val="100.0"/>
          <c:min val="0.0"/>
        </c:scaling>
        <c:delete val="1"/>
        <c:axPos val="l"/>
        <c:numFmt formatCode="General" sourceLinked="1"/>
        <c:majorTickMark val="out"/>
        <c:minorTickMark val="none"/>
        <c:tickLblPos val="nextTo"/>
        <c:crossAx val="-2023131384"/>
        <c:crosses val="min"/>
        <c:crossBetween val="between"/>
      </c:valAx>
    </c:plotArea>
    <c:plotVisOnly val="0"/>
    <c:dispBlanksAs val="gap"/>
    <c:showDLblsOverMax val="1"/>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48275862068966"/>
          <c:y val="0.0295454545454545"/>
          <c:w val="0.910344827586207"/>
          <c:h val="0.940909090909091"/>
        </c:manualLayout>
      </c:layout>
      <c:barChart>
        <c:barDir val="col"/>
        <c:grouping val="stacked"/>
        <c:varyColors val="0"/>
        <c:ser>
          <c:idx val="0"/>
          <c:order val="0"/>
          <c:spPr>
            <a:solidFill>
              <a:srgbClr val="03522D"/>
            </a:solidFill>
            <a:ln w="12700">
              <a:solidFill>
                <a:srgbClr val="FFFFFF"/>
              </a:solidFill>
              <a:prstDash val="solid"/>
            </a:ln>
          </c:spPr>
          <c:invertIfNegative val="0"/>
          <c:val>
            <c:numRef>
              <c:f>Sheet1!$A$1</c:f>
              <c:numCache>
                <c:formatCode>General</c:formatCode>
                <c:ptCount val="1"/>
                <c:pt idx="0">
                  <c:v>584.9299999999998</c:v>
                </c:pt>
              </c:numCache>
            </c:numRef>
          </c:val>
        </c:ser>
        <c:ser>
          <c:idx val="1"/>
          <c:order val="1"/>
          <c:spPr>
            <a:solidFill>
              <a:srgbClr val="197A56"/>
            </a:solidFill>
            <a:ln w="12700">
              <a:solidFill>
                <a:srgbClr val="FFFFFF"/>
              </a:solidFill>
              <a:prstDash val="solid"/>
            </a:ln>
          </c:spPr>
          <c:invertIfNegative val="0"/>
          <c:val>
            <c:numRef>
              <c:f>Sheet1!$A$2</c:f>
              <c:numCache>
                <c:formatCode>General</c:formatCode>
                <c:ptCount val="1"/>
                <c:pt idx="0">
                  <c:v>524.42</c:v>
                </c:pt>
              </c:numCache>
            </c:numRef>
          </c:val>
        </c:ser>
        <c:ser>
          <c:idx val="2"/>
          <c:order val="2"/>
          <c:spPr>
            <a:solidFill>
              <a:srgbClr val="3EAD92"/>
            </a:solidFill>
            <a:ln w="12700">
              <a:solidFill>
                <a:srgbClr val="FFFFFF"/>
              </a:solidFill>
              <a:prstDash val="solid"/>
            </a:ln>
          </c:spPr>
          <c:invertIfNegative val="0"/>
          <c:val>
            <c:numRef>
              <c:f>Sheet1!$A$3</c:f>
              <c:numCache>
                <c:formatCode>General</c:formatCode>
                <c:ptCount val="1"/>
                <c:pt idx="0">
                  <c:v>463.91</c:v>
                </c:pt>
              </c:numCache>
            </c:numRef>
          </c:val>
        </c:ser>
        <c:ser>
          <c:idx val="3"/>
          <c:order val="3"/>
          <c:spPr>
            <a:solidFill>
              <a:srgbClr val="29BA74"/>
            </a:solidFill>
            <a:ln w="12700">
              <a:solidFill>
                <a:srgbClr val="FFFFFF"/>
              </a:solidFill>
              <a:prstDash val="solid"/>
            </a:ln>
          </c:spPr>
          <c:invertIfNegative val="0"/>
          <c:val>
            <c:numRef>
              <c:f>Sheet1!$A$4</c:f>
              <c:numCache>
                <c:formatCode>General</c:formatCode>
                <c:ptCount val="1"/>
                <c:pt idx="0">
                  <c:v>443.74</c:v>
                </c:pt>
              </c:numCache>
            </c:numRef>
          </c:val>
        </c:ser>
        <c:dLbls>
          <c:showLegendKey val="0"/>
          <c:showVal val="0"/>
          <c:showCatName val="0"/>
          <c:showSerName val="0"/>
          <c:showPercent val="0"/>
          <c:showBubbleSize val="0"/>
        </c:dLbls>
        <c:gapWidth val="100"/>
        <c:overlap val="100"/>
        <c:axId val="-2023344936"/>
        <c:axId val="-2023341320"/>
      </c:barChart>
      <c:catAx>
        <c:axId val="-2023344936"/>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23341320"/>
        <c:crosses val="min"/>
        <c:auto val="0"/>
        <c:lblAlgn val="ctr"/>
        <c:lblOffset val="100"/>
        <c:noMultiLvlLbl val="0"/>
      </c:catAx>
      <c:valAx>
        <c:axId val="-2023341320"/>
        <c:scaling>
          <c:orientation val="minMax"/>
          <c:max val="2017.0"/>
          <c:min val="0.0"/>
        </c:scaling>
        <c:delete val="1"/>
        <c:axPos val="l"/>
        <c:numFmt formatCode="General" sourceLinked="1"/>
        <c:majorTickMark val="out"/>
        <c:minorTickMark val="none"/>
        <c:tickLblPos val="nextTo"/>
        <c:crossAx val="-2023344936"/>
        <c:crosses val="min"/>
        <c:crossBetween val="between"/>
      </c:valAx>
    </c:plotArea>
    <c:plotVisOnly val="0"/>
    <c:dispBlanksAs val="gap"/>
    <c:showDLblsOverMax val="1"/>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22525918944392"/>
          <c:y val="0.0339869281045752"/>
          <c:w val="0.975494816211122"/>
          <c:h val="0.93202614379085"/>
        </c:manualLayout>
      </c:layout>
      <c:barChart>
        <c:barDir val="col"/>
        <c:grouping val="stacked"/>
        <c:varyColors val="0"/>
        <c:ser>
          <c:idx val="0"/>
          <c:order val="0"/>
          <c:spPr>
            <a:solidFill>
              <a:srgbClr val="03522D"/>
            </a:solidFill>
            <a:ln>
              <a:noFill/>
            </a:ln>
          </c:spPr>
          <c:invertIfNegative val="0"/>
          <c:dPt>
            <c:idx val="1"/>
            <c:invertIfNegative val="0"/>
            <c:bubble3D val="0"/>
            <c:spPr>
              <a:solidFill>
                <a:srgbClr val="A8B21C"/>
              </a:solidFill>
              <a:ln>
                <a:noFill/>
              </a:ln>
            </c:spPr>
          </c:dPt>
          <c:dLbls>
            <c:dLbl>
              <c:idx val="0"/>
              <c:layout>
                <c:manualLayout>
                  <c:x val="0.0"/>
                  <c:y val="0.0"/>
                </c:manualLayout>
              </c:layout>
              <c:numFmt formatCode="#,##0&quot;%&quot;;&quot;-&quot;#,##0&quot;%&quot;" sourceLinked="0"/>
              <c:spPr>
                <a:noFill/>
                <a:ln>
                  <a:noFill/>
                </a:ln>
              </c:spPr>
              <c:txPr>
                <a:bodyPr wrap="none"/>
                <a:lstStyle/>
                <a:p>
                  <a:pPr>
                    <a:defRPr sz="14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2"/>
              <c:layout>
                <c:manualLayout>
                  <c:x val="0.0"/>
                  <c:y val="0.0"/>
                </c:manualLayout>
              </c:layout>
              <c:numFmt formatCode="#,##0&quot;%&quot;;&quot;-&quot;#,##0&quot;%&quot;" sourceLinked="0"/>
              <c:spPr>
                <a:noFill/>
                <a:ln>
                  <a:noFill/>
                </a:ln>
              </c:spPr>
              <c:txPr>
                <a:bodyPr wrap="none"/>
                <a:lstStyle/>
                <a:p>
                  <a:pPr>
                    <a:defRPr sz="14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3"/>
              <c:layout>
                <c:manualLayout>
                  <c:x val="0.0"/>
                  <c:y val="0.0"/>
                </c:manualLayout>
              </c:layout>
              <c:numFmt formatCode="#,##0&quot;%&quot;;&quot;-&quot;#,##0&quot;%&quot;" sourceLinked="0"/>
              <c:spPr>
                <a:noFill/>
                <a:ln>
                  <a:noFill/>
                </a:ln>
              </c:spPr>
              <c:txPr>
                <a:bodyPr wrap="none"/>
                <a:lstStyle/>
                <a:p>
                  <a:pPr>
                    <a:defRPr sz="14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4"/>
              <c:layout>
                <c:manualLayout>
                  <c:x val="0.0"/>
                  <c:y val="0.0"/>
                </c:manualLayout>
              </c:layout>
              <c:numFmt formatCode="#,##0&quot;%&quot;;&quot;-&quot;#,##0&quot;%&quot;" sourceLinked="0"/>
              <c:spPr>
                <a:noFill/>
                <a:ln>
                  <a:noFill/>
                </a:ln>
              </c:spPr>
              <c:txPr>
                <a:bodyPr wrap="none"/>
                <a:lstStyle/>
                <a:p>
                  <a:pPr>
                    <a:defRPr sz="14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73.0</c:v>
                </c:pt>
                <c:pt idx="1">
                  <c:v>64.0</c:v>
                </c:pt>
                <c:pt idx="2">
                  <c:v>70.0</c:v>
                </c:pt>
                <c:pt idx="3">
                  <c:v>79.0</c:v>
                </c:pt>
                <c:pt idx="4">
                  <c:v>84.0</c:v>
                </c:pt>
              </c:numCache>
            </c:numRef>
          </c:val>
        </c:ser>
        <c:ser>
          <c:idx val="1"/>
          <c:order val="1"/>
          <c:spPr>
            <a:solidFill>
              <a:srgbClr val="197A56"/>
            </a:solidFill>
            <a:ln>
              <a:noFill/>
            </a:ln>
          </c:spPr>
          <c:invertIfNegative val="0"/>
          <c:dPt>
            <c:idx val="1"/>
            <c:invertIfNegative val="0"/>
            <c:bubble3D val="0"/>
            <c:spPr>
              <a:solidFill>
                <a:srgbClr val="D4DF33"/>
              </a:solidFill>
              <a:ln>
                <a:noFill/>
              </a:ln>
            </c:spPr>
          </c:dPt>
          <c:dLbls>
            <c:dLbl>
              <c:idx val="0"/>
              <c:layout>
                <c:manualLayout>
                  <c:x val="0.0"/>
                  <c:y val="0.0"/>
                </c:manualLayout>
              </c:layout>
              <c:numFmt formatCode="#,##0&quot;%&quot;;&quot;-&quot;#,##0&quot;%&quot;" sourceLinked="0"/>
              <c:spPr>
                <a:noFill/>
                <a:ln>
                  <a:noFill/>
                </a:ln>
              </c:spPr>
              <c:txPr>
                <a:bodyPr wrap="none"/>
                <a:lstStyle/>
                <a:p>
                  <a:pPr>
                    <a:defRPr sz="14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2"/>
              <c:layout>
                <c:manualLayout>
                  <c:x val="0.0"/>
                  <c:y val="0.0"/>
                </c:manualLayout>
              </c:layout>
              <c:numFmt formatCode="#,##0&quot;%&quot;;&quot;-&quot;#,##0&quot;%&quot;" sourceLinked="0"/>
              <c:spPr>
                <a:noFill/>
                <a:ln>
                  <a:noFill/>
                </a:ln>
              </c:spPr>
              <c:txPr>
                <a:bodyPr wrap="none"/>
                <a:lstStyle/>
                <a:p>
                  <a:pPr>
                    <a:defRPr sz="14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3"/>
              <c:layout>
                <c:manualLayout>
                  <c:x val="0.0"/>
                  <c:y val="0.0"/>
                </c:manualLayout>
              </c:layout>
              <c:numFmt formatCode="#,##0&quot;%&quot;;&quot;-&quot;#,##0&quot;%&quot;" sourceLinked="0"/>
              <c:spPr>
                <a:noFill/>
                <a:ln>
                  <a:noFill/>
                </a:ln>
              </c:spPr>
              <c:txPr>
                <a:bodyPr wrap="none"/>
                <a:lstStyle/>
                <a:p>
                  <a:pPr>
                    <a:defRPr sz="14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4"/>
              <c:layout>
                <c:manualLayout>
                  <c:x val="0.0"/>
                  <c:y val="0.0"/>
                </c:manualLayout>
              </c:layout>
              <c:numFmt formatCode="#,##0&quot;%&quot;;&quot;-&quot;#,##0&quot;%&quot;" sourceLinked="0"/>
              <c:spPr>
                <a:noFill/>
                <a:ln>
                  <a:noFill/>
                </a:ln>
              </c:spPr>
              <c:txPr>
                <a:bodyPr wrap="none"/>
                <a:lstStyle/>
                <a:p>
                  <a:pPr>
                    <a:defRPr sz="14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27.0</c:v>
                </c:pt>
                <c:pt idx="1">
                  <c:v>36.0</c:v>
                </c:pt>
                <c:pt idx="2">
                  <c:v>30.0</c:v>
                </c:pt>
                <c:pt idx="3">
                  <c:v>20.99999999999999</c:v>
                </c:pt>
                <c:pt idx="4">
                  <c:v>16.0</c:v>
                </c:pt>
              </c:numCache>
            </c:numRef>
          </c:val>
        </c:ser>
        <c:dLbls>
          <c:showLegendKey val="0"/>
          <c:showVal val="0"/>
          <c:showCatName val="0"/>
          <c:showSerName val="0"/>
          <c:showPercent val="0"/>
          <c:showBubbleSize val="0"/>
        </c:dLbls>
        <c:gapWidth val="90"/>
        <c:overlap val="100"/>
        <c:axId val="-2046793416"/>
        <c:axId val="-2046705880"/>
      </c:barChart>
      <c:catAx>
        <c:axId val="-2046793416"/>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46705880"/>
        <c:crosses val="min"/>
        <c:auto val="0"/>
        <c:lblAlgn val="ctr"/>
        <c:lblOffset val="100"/>
        <c:noMultiLvlLbl val="0"/>
      </c:catAx>
      <c:valAx>
        <c:axId val="-2046705880"/>
        <c:scaling>
          <c:orientation val="minMax"/>
          <c:max val="100.0"/>
          <c:min val="0.0"/>
        </c:scaling>
        <c:delete val="1"/>
        <c:axPos val="l"/>
        <c:numFmt formatCode="General" sourceLinked="1"/>
        <c:majorTickMark val="out"/>
        <c:minorTickMark val="none"/>
        <c:tickLblPos val="nextTo"/>
        <c:crossAx val="-2046793416"/>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55528255528256"/>
          <c:y val="0.029445073612684"/>
          <c:w val="0.948894348894349"/>
          <c:h val="0.941109852774632"/>
        </c:manualLayout>
      </c:layout>
      <c:barChart>
        <c:barDir val="col"/>
        <c:grouping val="stacked"/>
        <c:varyColors val="0"/>
        <c:ser>
          <c:idx val="0"/>
          <c:order val="0"/>
          <c:spPr>
            <a:solidFill>
              <a:srgbClr val="03522D"/>
            </a:solidFill>
            <a:ln>
              <a:noFill/>
            </a:ln>
          </c:spPr>
          <c:invertIfNegative val="0"/>
          <c:dPt>
            <c:idx val="4"/>
            <c:invertIfNegative val="0"/>
            <c:bubble3D val="0"/>
            <c:spPr>
              <a:solidFill>
                <a:srgbClr val="A8B21C"/>
              </a:solidFill>
              <a:ln>
                <a:noFill/>
              </a:ln>
            </c:spPr>
          </c:dPt>
          <c:val>
            <c:numRef>
              <c:f>Sheet1!$A$1:$E$1</c:f>
              <c:numCache>
                <c:formatCode>General</c:formatCode>
                <c:ptCount val="5"/>
                <c:pt idx="0">
                  <c:v>49.0</c:v>
                </c:pt>
                <c:pt idx="1">
                  <c:v>59.0</c:v>
                </c:pt>
                <c:pt idx="2">
                  <c:v>71.0</c:v>
                </c:pt>
                <c:pt idx="3">
                  <c:v>71.0</c:v>
                </c:pt>
                <c:pt idx="4">
                  <c:v>80.0</c:v>
                </c:pt>
              </c:numCache>
            </c:numRef>
          </c:val>
        </c:ser>
        <c:ser>
          <c:idx val="1"/>
          <c:order val="1"/>
          <c:spPr>
            <a:solidFill>
              <a:srgbClr val="197A56"/>
            </a:solidFill>
            <a:ln>
              <a:noFill/>
            </a:ln>
          </c:spPr>
          <c:invertIfNegative val="0"/>
          <c:dPt>
            <c:idx val="4"/>
            <c:invertIfNegative val="0"/>
            <c:bubble3D val="0"/>
            <c:spPr>
              <a:solidFill>
                <a:srgbClr val="D4DF33"/>
              </a:solidFill>
              <a:ln>
                <a:noFill/>
              </a:ln>
            </c:spPr>
          </c:dPt>
          <c:val>
            <c:numRef>
              <c:f>Sheet1!$A$2:$E$2</c:f>
              <c:numCache>
                <c:formatCode>General</c:formatCode>
                <c:ptCount val="5"/>
                <c:pt idx="0">
                  <c:v>51.0</c:v>
                </c:pt>
                <c:pt idx="1">
                  <c:v>41.0</c:v>
                </c:pt>
                <c:pt idx="2">
                  <c:v>29.0</c:v>
                </c:pt>
                <c:pt idx="3">
                  <c:v>29.0</c:v>
                </c:pt>
                <c:pt idx="4">
                  <c:v>19.99999999999999</c:v>
                </c:pt>
              </c:numCache>
            </c:numRef>
          </c:val>
        </c:ser>
        <c:dLbls>
          <c:showLegendKey val="0"/>
          <c:showVal val="0"/>
          <c:showCatName val="0"/>
          <c:showSerName val="0"/>
          <c:showPercent val="0"/>
          <c:showBubbleSize val="0"/>
        </c:dLbls>
        <c:gapWidth val="90"/>
        <c:overlap val="100"/>
        <c:axId val="-2028835128"/>
        <c:axId val="-2028459800"/>
      </c:barChart>
      <c:catAx>
        <c:axId val="-2028835128"/>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300">
                <a:solidFill>
                  <a:schemeClr val="tx1"/>
                </a:solidFill>
                <a:latin typeface="+mn-lt"/>
                <a:ea typeface="+mn-ea"/>
                <a:cs typeface="+mn-cs"/>
                <a:sym typeface="+mn-lt"/>
              </a:defRPr>
            </a:pPr>
            <a:endParaRPr lang="en-US"/>
          </a:p>
        </c:txPr>
        <c:crossAx val="-2028459800"/>
        <c:crosses val="min"/>
        <c:auto val="0"/>
        <c:lblAlgn val="ctr"/>
        <c:lblOffset val="100"/>
        <c:noMultiLvlLbl val="0"/>
      </c:catAx>
      <c:valAx>
        <c:axId val="-2028459800"/>
        <c:scaling>
          <c:orientation val="minMax"/>
          <c:max val="100.0"/>
          <c:min val="0.0"/>
        </c:scaling>
        <c:delete val="1"/>
        <c:axPos val="l"/>
        <c:numFmt formatCode="General" sourceLinked="1"/>
        <c:majorTickMark val="out"/>
        <c:minorTickMark val="none"/>
        <c:tickLblPos val="nextTo"/>
        <c:crossAx val="-2028835128"/>
        <c:crosses val="min"/>
        <c:crossBetween val="between"/>
      </c:valAx>
    </c:plotArea>
    <c:plotVisOnly val="0"/>
    <c:dispBlanksAs val="gap"/>
    <c:showDLblsOverMax val="1"/>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84622553588071"/>
          <c:y val="0.0339869281045752"/>
          <c:w val="0.903075489282386"/>
          <c:h val="0.93202614379085"/>
        </c:manualLayout>
      </c:layout>
      <c:barChart>
        <c:barDir val="col"/>
        <c:grouping val="stacked"/>
        <c:varyColors val="0"/>
        <c:ser>
          <c:idx val="0"/>
          <c:order val="0"/>
          <c:spPr>
            <a:solidFill>
              <a:srgbClr val="03522D"/>
            </a:solidFill>
            <a:ln>
              <a:noFill/>
            </a:ln>
          </c:spPr>
          <c:invertIfNegative val="0"/>
          <c:val>
            <c:numRef>
              <c:f>Sheet1!$A$1</c:f>
              <c:numCache>
                <c:formatCode>General</c:formatCode>
                <c:ptCount val="1"/>
                <c:pt idx="0">
                  <c:v>69.0</c:v>
                </c:pt>
              </c:numCache>
            </c:numRef>
          </c:val>
        </c:ser>
        <c:ser>
          <c:idx val="1"/>
          <c:order val="1"/>
          <c:spPr>
            <a:solidFill>
              <a:srgbClr val="197A56"/>
            </a:solidFill>
            <a:ln>
              <a:noFill/>
            </a:ln>
          </c:spPr>
          <c:invertIfNegative val="0"/>
          <c:val>
            <c:numRef>
              <c:f>Sheet1!$A$2</c:f>
              <c:numCache>
                <c:formatCode>General</c:formatCode>
                <c:ptCount val="1"/>
                <c:pt idx="0">
                  <c:v>31.00000000000001</c:v>
                </c:pt>
              </c:numCache>
            </c:numRef>
          </c:val>
        </c:ser>
        <c:dLbls>
          <c:showLegendKey val="0"/>
          <c:showVal val="0"/>
          <c:showCatName val="0"/>
          <c:showSerName val="0"/>
          <c:showPercent val="0"/>
          <c:showBubbleSize val="0"/>
        </c:dLbls>
        <c:gapWidth val="90"/>
        <c:overlap val="100"/>
        <c:axId val="-2092412344"/>
        <c:axId val="-2023403016"/>
      </c:barChart>
      <c:catAx>
        <c:axId val="-2092412344"/>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23403016"/>
        <c:crosses val="min"/>
        <c:auto val="0"/>
        <c:lblAlgn val="ctr"/>
        <c:lblOffset val="100"/>
        <c:noMultiLvlLbl val="0"/>
      </c:catAx>
      <c:valAx>
        <c:axId val="-2023403016"/>
        <c:scaling>
          <c:orientation val="minMax"/>
          <c:max val="100.0"/>
          <c:min val="0.0"/>
        </c:scaling>
        <c:delete val="1"/>
        <c:axPos val="l"/>
        <c:numFmt formatCode="General" sourceLinked="1"/>
        <c:majorTickMark val="out"/>
        <c:minorTickMark val="none"/>
        <c:tickLblPos val="nextTo"/>
        <c:crossAx val="-2092412344"/>
        <c:crosses val="min"/>
        <c:crossBetween val="between"/>
      </c:valAx>
    </c:plotArea>
    <c:plotVisOnly val="0"/>
    <c:dispBlanksAs val="gap"/>
    <c:showDLblsOverMax val="1"/>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
          <c:y val="0.0233602875112309"/>
          <c:w val="0.92"/>
          <c:h val="0.953279424977538"/>
        </c:manualLayout>
      </c:layout>
      <c:barChart>
        <c:barDir val="bar"/>
        <c:grouping val="stacked"/>
        <c:varyColors val="0"/>
        <c:ser>
          <c:idx val="0"/>
          <c:order val="0"/>
          <c:spPr>
            <a:solidFill>
              <a:srgbClr val="197A56"/>
            </a:solidFill>
            <a:ln>
              <a:noFill/>
            </a:ln>
          </c:spPr>
          <c:invertIfNegative val="0"/>
          <c:dPt>
            <c:idx val="8"/>
            <c:invertIfNegative val="0"/>
            <c:bubble3D val="0"/>
            <c:spPr>
              <a:solidFill>
                <a:srgbClr val="D4DF33"/>
              </a:solidFill>
              <a:ln>
                <a:noFill/>
              </a:ln>
            </c:spPr>
          </c:dPt>
          <c:dLbls>
            <c:dLbl>
              <c:idx val="3"/>
              <c:layout>
                <c:manualLayout>
                  <c:x val="0.323846153846154"/>
                  <c:y val="0.0"/>
                </c:manualLayout>
              </c:layout>
              <c:numFmt formatCode="#,##0&quot;%&quot;;&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50.0</c:v>
                </c:pt>
                <c:pt idx="1">
                  <c:v>39.0</c:v>
                </c:pt>
                <c:pt idx="2">
                  <c:v>34.0</c:v>
                </c:pt>
                <c:pt idx="3">
                  <c:v>32.0</c:v>
                </c:pt>
                <c:pt idx="4">
                  <c:v>24.0</c:v>
                </c:pt>
                <c:pt idx="5">
                  <c:v>20.0</c:v>
                </c:pt>
                <c:pt idx="6">
                  <c:v>20.0</c:v>
                </c:pt>
                <c:pt idx="7">
                  <c:v>13.0</c:v>
                </c:pt>
                <c:pt idx="8">
                  <c:v>11.0</c:v>
                </c:pt>
              </c:numCache>
            </c:numRef>
          </c:val>
        </c:ser>
        <c:dLbls>
          <c:showLegendKey val="0"/>
          <c:showVal val="0"/>
          <c:showCatName val="0"/>
          <c:showSerName val="0"/>
          <c:showPercent val="0"/>
          <c:showBubbleSize val="0"/>
        </c:dLbls>
        <c:gapWidth val="60"/>
        <c:overlap val="100"/>
        <c:axId val="-2019409928"/>
        <c:axId val="-2019467048"/>
      </c:barChart>
      <c:catAx>
        <c:axId val="-2019409928"/>
        <c:scaling>
          <c:orientation val="maxMin"/>
        </c:scaling>
        <c:delete val="0"/>
        <c:axPos val="l"/>
        <c:majorGridlines>
          <c:spPr>
            <a:ln>
              <a:noFill/>
            </a:ln>
          </c:spPr>
        </c:majorGridlines>
        <c:majorTickMark val="out"/>
        <c:minorTickMark val="none"/>
        <c:tickLblPos val="none"/>
        <c:spPr>
          <a:ln w="9525">
            <a:solidFill>
              <a:srgbClr val="7F7F7F"/>
            </a:solidFill>
            <a:prstDash val="solid"/>
          </a:ln>
        </c:spPr>
        <c:txPr>
          <a:bodyPr wrap="none"/>
          <a:lstStyle/>
          <a:p>
            <a:pPr>
              <a:defRPr sz="1400">
                <a:solidFill>
                  <a:schemeClr val="tx1"/>
                </a:solidFill>
                <a:latin typeface="+mn-lt"/>
                <a:ea typeface="+mn-ea"/>
                <a:cs typeface="+mn-cs"/>
                <a:sym typeface="+mn-lt"/>
              </a:defRPr>
            </a:pPr>
            <a:endParaRPr lang="en-US"/>
          </a:p>
        </c:txPr>
        <c:crossAx val="-2019467048"/>
        <c:crosses val="min"/>
        <c:auto val="0"/>
        <c:lblAlgn val="ctr"/>
        <c:lblOffset val="100"/>
        <c:noMultiLvlLbl val="0"/>
      </c:catAx>
      <c:valAx>
        <c:axId val="-2019467048"/>
        <c:scaling>
          <c:orientation val="minMax"/>
          <c:max val="61.0"/>
          <c:min val="0.0"/>
        </c:scaling>
        <c:delete val="1"/>
        <c:axPos val="b"/>
        <c:numFmt formatCode="General" sourceLinked="1"/>
        <c:majorTickMark val="out"/>
        <c:minorTickMark val="none"/>
        <c:tickLblPos val="nextTo"/>
        <c:crossAx val="-2019409928"/>
        <c:crosses val="max"/>
        <c:crossBetween val="between"/>
      </c:valAx>
    </c:plotArea>
    <c:plotVisOnly val="0"/>
    <c:dispBlanksAs val="gap"/>
    <c:showDLblsOverMax val="1"/>
  </c:chart>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
          <c:y val="0.0233602875112309"/>
          <c:w val="0.92"/>
          <c:h val="0.953279424977538"/>
        </c:manualLayout>
      </c:layout>
      <c:barChart>
        <c:barDir val="bar"/>
        <c:grouping val="stacked"/>
        <c:varyColors val="0"/>
        <c:ser>
          <c:idx val="0"/>
          <c:order val="0"/>
          <c:spPr>
            <a:solidFill>
              <a:srgbClr val="197A56"/>
            </a:solidFill>
            <a:ln>
              <a:noFill/>
            </a:ln>
          </c:spPr>
          <c:invertIfNegative val="0"/>
          <c:dPt>
            <c:idx val="1"/>
            <c:invertIfNegative val="0"/>
            <c:bubble3D val="0"/>
            <c:spPr>
              <a:solidFill>
                <a:srgbClr val="D4DF33"/>
              </a:solidFill>
              <a:ln>
                <a:noFill/>
              </a:ln>
            </c:spPr>
          </c:dPt>
          <c:val>
            <c:numRef>
              <c:f>Sheet1!$A$1:$I$1</c:f>
              <c:numCache>
                <c:formatCode>General</c:formatCode>
                <c:ptCount val="9"/>
                <c:pt idx="0">
                  <c:v>39.0</c:v>
                </c:pt>
                <c:pt idx="1">
                  <c:v>38.0</c:v>
                </c:pt>
                <c:pt idx="2">
                  <c:v>33.0</c:v>
                </c:pt>
                <c:pt idx="3">
                  <c:v>26.0</c:v>
                </c:pt>
                <c:pt idx="4">
                  <c:v>23.0</c:v>
                </c:pt>
                <c:pt idx="5">
                  <c:v>19.0</c:v>
                </c:pt>
                <c:pt idx="6">
                  <c:v>17.0</c:v>
                </c:pt>
                <c:pt idx="7">
                  <c:v>16.0</c:v>
                </c:pt>
                <c:pt idx="8">
                  <c:v>12.0</c:v>
                </c:pt>
              </c:numCache>
            </c:numRef>
          </c:val>
        </c:ser>
        <c:dLbls>
          <c:showLegendKey val="0"/>
          <c:showVal val="0"/>
          <c:showCatName val="0"/>
          <c:showSerName val="0"/>
          <c:showPercent val="0"/>
          <c:showBubbleSize val="0"/>
        </c:dLbls>
        <c:gapWidth val="60"/>
        <c:overlap val="100"/>
        <c:axId val="-2018609384"/>
        <c:axId val="-2018613976"/>
      </c:barChart>
      <c:catAx>
        <c:axId val="-2018609384"/>
        <c:scaling>
          <c:orientation val="maxMin"/>
        </c:scaling>
        <c:delete val="0"/>
        <c:axPos val="l"/>
        <c:majorGridlines>
          <c:spPr>
            <a:ln>
              <a:noFill/>
            </a:ln>
          </c:spPr>
        </c:majorGridlines>
        <c:majorTickMark val="out"/>
        <c:minorTickMark val="none"/>
        <c:tickLblPos val="none"/>
        <c:spPr>
          <a:ln w="9525">
            <a:solidFill>
              <a:srgbClr val="7F7F7F"/>
            </a:solidFill>
            <a:prstDash val="solid"/>
          </a:ln>
        </c:spPr>
        <c:txPr>
          <a:bodyPr wrap="none"/>
          <a:lstStyle/>
          <a:p>
            <a:pPr>
              <a:defRPr sz="1200">
                <a:solidFill>
                  <a:schemeClr val="tx1"/>
                </a:solidFill>
                <a:latin typeface="+mn-lt"/>
                <a:ea typeface="+mn-ea"/>
                <a:cs typeface="+mn-cs"/>
                <a:sym typeface="+mn-lt"/>
              </a:defRPr>
            </a:pPr>
            <a:endParaRPr lang="en-US"/>
          </a:p>
        </c:txPr>
        <c:crossAx val="-2018613976"/>
        <c:crosses val="min"/>
        <c:auto val="0"/>
        <c:lblAlgn val="ctr"/>
        <c:lblOffset val="100"/>
        <c:noMultiLvlLbl val="0"/>
      </c:catAx>
      <c:valAx>
        <c:axId val="-2018613976"/>
        <c:scaling>
          <c:orientation val="minMax"/>
          <c:max val="61.0"/>
          <c:min val="0.0"/>
        </c:scaling>
        <c:delete val="1"/>
        <c:axPos val="b"/>
        <c:numFmt formatCode="General" sourceLinked="1"/>
        <c:majorTickMark val="out"/>
        <c:minorTickMark val="none"/>
        <c:tickLblPos val="nextTo"/>
        <c:crossAx val="-2018609384"/>
        <c:crosses val="max"/>
        <c:crossBetween val="between"/>
      </c:valAx>
    </c:plotArea>
    <c:plotVisOnly val="0"/>
    <c:dispBlanksAs val="gap"/>
    <c:showDLblsOverMax val="1"/>
  </c:chart>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
          <c:y val="0.0233602875112309"/>
          <c:w val="0.92"/>
          <c:h val="0.953279424977538"/>
        </c:manualLayout>
      </c:layout>
      <c:barChart>
        <c:barDir val="bar"/>
        <c:grouping val="stacked"/>
        <c:varyColors val="0"/>
        <c:ser>
          <c:idx val="0"/>
          <c:order val="0"/>
          <c:spPr>
            <a:solidFill>
              <a:srgbClr val="197A56"/>
            </a:solidFill>
            <a:ln>
              <a:noFill/>
            </a:ln>
          </c:spPr>
          <c:invertIfNegative val="0"/>
          <c:dPt>
            <c:idx val="0"/>
            <c:invertIfNegative val="0"/>
            <c:bubble3D val="0"/>
            <c:spPr>
              <a:solidFill>
                <a:srgbClr val="D4DF33"/>
              </a:solidFill>
              <a:ln>
                <a:noFill/>
              </a:ln>
            </c:spPr>
          </c:dPt>
          <c:dLbls>
            <c:dLbl>
              <c:idx val="4"/>
              <c:layout>
                <c:manualLayout>
                  <c:x val="0.248461538461538"/>
                  <c:y val="0.0"/>
                </c:manualLayout>
              </c:layout>
              <c:numFmt formatCode="#,##0&quot;%&quot;;&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28.99999999999999</c:v>
                </c:pt>
                <c:pt idx="1">
                  <c:v>37.0</c:v>
                </c:pt>
                <c:pt idx="2">
                  <c:v>31.4</c:v>
                </c:pt>
                <c:pt idx="3">
                  <c:v>27.0</c:v>
                </c:pt>
                <c:pt idx="4">
                  <c:v>22.0</c:v>
                </c:pt>
                <c:pt idx="5">
                  <c:v>20.0</c:v>
                </c:pt>
                <c:pt idx="6">
                  <c:v>14.0</c:v>
                </c:pt>
                <c:pt idx="7">
                  <c:v>13.6</c:v>
                </c:pt>
                <c:pt idx="8">
                  <c:v>13.4</c:v>
                </c:pt>
              </c:numCache>
            </c:numRef>
          </c:val>
        </c:ser>
        <c:ser>
          <c:idx val="1"/>
          <c:order val="1"/>
          <c:spPr>
            <a:solidFill>
              <a:srgbClr val="A8B21C"/>
            </a:solidFill>
            <a:ln>
              <a:noFill/>
            </a:ln>
          </c:spPr>
          <c:invertIfNegative val="0"/>
          <c:val>
            <c:numRef>
              <c:f>Sheet1!$A$2:$I$2</c:f>
              <c:numCache>
                <c:formatCode>General</c:formatCode>
                <c:ptCount val="9"/>
                <c:pt idx="0">
                  <c:v>10.0</c:v>
                </c:pt>
              </c:numCache>
            </c:numRef>
          </c:val>
        </c:ser>
        <c:dLbls>
          <c:showLegendKey val="0"/>
          <c:showVal val="0"/>
          <c:showCatName val="0"/>
          <c:showSerName val="0"/>
          <c:showPercent val="0"/>
          <c:showBubbleSize val="0"/>
        </c:dLbls>
        <c:gapWidth val="60"/>
        <c:overlap val="100"/>
        <c:axId val="-2046007560"/>
        <c:axId val="-2046021256"/>
      </c:barChart>
      <c:catAx>
        <c:axId val="-2046007560"/>
        <c:scaling>
          <c:orientation val="maxMin"/>
        </c:scaling>
        <c:delete val="0"/>
        <c:axPos val="l"/>
        <c:majorGridlines>
          <c:spPr>
            <a:ln>
              <a:noFill/>
            </a:ln>
          </c:spPr>
        </c:majorGridlines>
        <c:majorTickMark val="out"/>
        <c:minorTickMark val="none"/>
        <c:tickLblPos val="none"/>
        <c:spPr>
          <a:ln w="9525">
            <a:solidFill>
              <a:srgbClr val="7F7F7F"/>
            </a:solidFill>
            <a:prstDash val="solid"/>
          </a:ln>
        </c:spPr>
        <c:txPr>
          <a:bodyPr wrap="none"/>
          <a:lstStyle/>
          <a:p>
            <a:pPr>
              <a:defRPr sz="1400">
                <a:solidFill>
                  <a:schemeClr val="tx1"/>
                </a:solidFill>
                <a:latin typeface="+mn-lt"/>
                <a:ea typeface="+mn-ea"/>
                <a:cs typeface="+mn-cs"/>
                <a:sym typeface="+mn-lt"/>
              </a:defRPr>
            </a:pPr>
            <a:endParaRPr lang="en-US"/>
          </a:p>
        </c:txPr>
        <c:crossAx val="-2046021256"/>
        <c:crosses val="min"/>
        <c:auto val="0"/>
        <c:lblAlgn val="ctr"/>
        <c:lblOffset val="100"/>
        <c:noMultiLvlLbl val="0"/>
      </c:catAx>
      <c:valAx>
        <c:axId val="-2046021256"/>
        <c:scaling>
          <c:orientation val="minMax"/>
          <c:max val="61.0"/>
          <c:min val="0.0"/>
        </c:scaling>
        <c:delete val="1"/>
        <c:axPos val="b"/>
        <c:numFmt formatCode="General" sourceLinked="1"/>
        <c:majorTickMark val="out"/>
        <c:minorTickMark val="none"/>
        <c:tickLblPos val="nextTo"/>
        <c:crossAx val="-2046007560"/>
        <c:crosses val="max"/>
        <c:crossBetween val="between"/>
      </c:valAx>
    </c:plotArea>
    <c:plotVisOnly val="0"/>
    <c:dispBlanksAs val="gap"/>
    <c:showDLblsOverMax val="1"/>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64400840925017"/>
          <c:y val="0.029445073612684"/>
          <c:w val="0.927119831814997"/>
          <c:h val="0.941109852774632"/>
        </c:manualLayout>
      </c:layout>
      <c:barChart>
        <c:barDir val="col"/>
        <c:grouping val="stacked"/>
        <c:varyColors val="0"/>
        <c:ser>
          <c:idx val="0"/>
          <c:order val="0"/>
          <c:spPr>
            <a:solidFill>
              <a:srgbClr val="A8B21C"/>
            </a:solidFill>
            <a:ln>
              <a:noFill/>
            </a:ln>
          </c:spPr>
          <c:invertIfNegative val="0"/>
          <c:val>
            <c:numRef>
              <c:f>Sheet1!$A$1:$B$1</c:f>
              <c:numCache>
                <c:formatCode>General</c:formatCode>
                <c:ptCount val="2"/>
                <c:pt idx="0">
                  <c:v>47.0</c:v>
                </c:pt>
                <c:pt idx="1">
                  <c:v>39.0</c:v>
                </c:pt>
              </c:numCache>
            </c:numRef>
          </c:val>
        </c:ser>
        <c:ser>
          <c:idx val="1"/>
          <c:order val="1"/>
          <c:spPr>
            <a:solidFill>
              <a:srgbClr val="29BA74"/>
            </a:solidFill>
            <a:ln>
              <a:noFill/>
            </a:ln>
          </c:spPr>
          <c:invertIfNegative val="0"/>
          <c:val>
            <c:numRef>
              <c:f>Sheet1!$A$2:$B$2</c:f>
              <c:numCache>
                <c:formatCode>General</c:formatCode>
                <c:ptCount val="2"/>
                <c:pt idx="0">
                  <c:v>38.0</c:v>
                </c:pt>
                <c:pt idx="1">
                  <c:v>42.00000000000001</c:v>
                </c:pt>
              </c:numCache>
            </c:numRef>
          </c:val>
        </c:ser>
        <c:ser>
          <c:idx val="2"/>
          <c:order val="2"/>
          <c:spPr>
            <a:solidFill>
              <a:srgbClr val="197A56"/>
            </a:solidFill>
            <a:ln>
              <a:noFill/>
            </a:ln>
          </c:spPr>
          <c:invertIfNegative val="0"/>
          <c:dLbls>
            <c:dLbl>
              <c:idx val="1"/>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7.999999999999996</c:v>
                </c:pt>
                <c:pt idx="1">
                  <c:v>8.999999999999998</c:v>
                </c:pt>
              </c:numCache>
            </c:numRef>
          </c:val>
        </c:ser>
        <c:ser>
          <c:idx val="3"/>
          <c:order val="3"/>
          <c:spPr>
            <a:solidFill>
              <a:srgbClr val="295E7E"/>
            </a:solidFill>
            <a:ln>
              <a:noFill/>
            </a:ln>
          </c:spPr>
          <c:invertIfNegative val="0"/>
          <c:val>
            <c:numRef>
              <c:f>Sheet1!$A$4:$B$4</c:f>
              <c:numCache>
                <c:formatCode>General</c:formatCode>
                <c:ptCount val="2"/>
                <c:pt idx="0">
                  <c:v>7.000000000000006</c:v>
                </c:pt>
                <c:pt idx="1">
                  <c:v>10.0</c:v>
                </c:pt>
              </c:numCache>
            </c:numRef>
          </c:val>
        </c:ser>
        <c:dLbls>
          <c:showLegendKey val="0"/>
          <c:showVal val="0"/>
          <c:showCatName val="0"/>
          <c:showSerName val="0"/>
          <c:showPercent val="0"/>
          <c:showBubbleSize val="0"/>
        </c:dLbls>
        <c:gapWidth val="90"/>
        <c:overlap val="100"/>
        <c:axId val="-2025231752"/>
        <c:axId val="-2025240232"/>
      </c:barChart>
      <c:catAx>
        <c:axId val="-2025231752"/>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200">
                <a:solidFill>
                  <a:schemeClr val="tx1"/>
                </a:solidFill>
                <a:latin typeface="+mn-lt"/>
                <a:ea typeface="+mn-ea"/>
                <a:cs typeface="+mn-cs"/>
                <a:sym typeface="+mn-lt"/>
              </a:defRPr>
            </a:pPr>
            <a:endParaRPr lang="en-US"/>
          </a:p>
        </c:txPr>
        <c:crossAx val="-2025240232"/>
        <c:crosses val="min"/>
        <c:auto val="0"/>
        <c:lblAlgn val="ctr"/>
        <c:lblOffset val="100"/>
        <c:noMultiLvlLbl val="0"/>
      </c:catAx>
      <c:valAx>
        <c:axId val="-2025240232"/>
        <c:scaling>
          <c:orientation val="minMax"/>
          <c:max val="100.0"/>
          <c:min val="0.0"/>
        </c:scaling>
        <c:delete val="1"/>
        <c:axPos val="l"/>
        <c:numFmt formatCode="General" sourceLinked="1"/>
        <c:majorTickMark val="out"/>
        <c:minorTickMark val="none"/>
        <c:tickLblPos val="nextTo"/>
        <c:crossAx val="-2025231752"/>
        <c:crosses val="min"/>
        <c:crossBetween val="between"/>
      </c:valAx>
    </c:plotArea>
    <c:plotVisOnly val="0"/>
    <c:dispBlanksAs val="gap"/>
    <c:showDLblsOverMax val="1"/>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13991769547325"/>
          <c:y val="0.029445073612684"/>
          <c:w val="0.957201646090535"/>
          <c:h val="0.941109852774632"/>
        </c:manualLayout>
      </c:layout>
      <c:barChart>
        <c:barDir val="col"/>
        <c:grouping val="stacked"/>
        <c:varyColors val="0"/>
        <c:ser>
          <c:idx val="0"/>
          <c:order val="0"/>
          <c:spPr>
            <a:noFill/>
            <a:ln>
              <a:noFill/>
            </a:ln>
          </c:spPr>
          <c:invertIfNegative val="0"/>
          <c:dPt>
            <c:idx val="0"/>
            <c:invertIfNegative val="0"/>
            <c:bubble3D val="0"/>
            <c:spPr>
              <a:solidFill>
                <a:srgbClr val="A8B21C"/>
              </a:solidFill>
              <a:ln w="19050">
                <a:solidFill>
                  <a:schemeClr val="bg1"/>
                </a:solidFill>
                <a:prstDash val="solid"/>
              </a:ln>
            </c:spPr>
          </c:dPt>
          <c:dPt>
            <c:idx val="4"/>
            <c:invertIfNegative val="0"/>
            <c:bubble3D val="0"/>
            <c:spPr>
              <a:solidFill>
                <a:srgbClr val="C8C8C8"/>
              </a:solidFill>
              <a:ln w="19050">
                <a:solidFill>
                  <a:schemeClr val="bg1"/>
                </a:solidFill>
                <a:prstDash val="solid"/>
              </a:ln>
            </c:spPr>
          </c:dPt>
          <c:val>
            <c:numRef>
              <c:f>Sheet1!$A$1:$E$1</c:f>
              <c:numCache>
                <c:formatCode>General</c:formatCode>
                <c:ptCount val="5"/>
                <c:pt idx="0">
                  <c:v>40.1</c:v>
                </c:pt>
                <c:pt idx="1">
                  <c:v>40.1</c:v>
                </c:pt>
                <c:pt idx="2">
                  <c:v>79.5</c:v>
                </c:pt>
                <c:pt idx="3">
                  <c:v>88.3</c:v>
                </c:pt>
                <c:pt idx="4">
                  <c:v>99.9</c:v>
                </c:pt>
              </c:numCache>
            </c:numRef>
          </c:val>
        </c:ser>
        <c:ser>
          <c:idx val="1"/>
          <c:order val="1"/>
          <c:spPr>
            <a:solidFill>
              <a:srgbClr val="197A56"/>
            </a:solidFill>
            <a:ln w="19050">
              <a:solidFill>
                <a:schemeClr val="bg1"/>
              </a:solidFill>
              <a:prstDash val="solid"/>
            </a:ln>
          </c:spPr>
          <c:invertIfNegative val="0"/>
          <c:dPt>
            <c:idx val="1"/>
            <c:invertIfNegative val="0"/>
            <c:bubble3D val="0"/>
            <c:spPr>
              <a:solidFill>
                <a:srgbClr val="29BA74"/>
              </a:solidFill>
              <a:ln w="19050">
                <a:solidFill>
                  <a:schemeClr val="bg1"/>
                </a:solidFill>
                <a:prstDash val="solid"/>
              </a:ln>
            </c:spPr>
          </c:dPt>
          <c:dPt>
            <c:idx val="3"/>
            <c:invertIfNegative val="0"/>
            <c:bubble3D val="0"/>
            <c:spPr>
              <a:solidFill>
                <a:srgbClr val="295E7E"/>
              </a:solidFill>
              <a:ln w="19050">
                <a:solidFill>
                  <a:schemeClr val="bg1"/>
                </a:solidFill>
                <a:prstDash val="solid"/>
              </a:ln>
            </c:spPr>
          </c:dPt>
          <c:val>
            <c:numRef>
              <c:f>Sheet1!$A$2:$E$2</c:f>
              <c:numCache>
                <c:formatCode>General</c:formatCode>
                <c:ptCount val="5"/>
                <c:pt idx="1">
                  <c:v>39.4</c:v>
                </c:pt>
                <c:pt idx="2">
                  <c:v>8.799999999999998</c:v>
                </c:pt>
                <c:pt idx="3">
                  <c:v>11.60000000000001</c:v>
                </c:pt>
              </c:numCache>
            </c:numRef>
          </c:val>
        </c:ser>
        <c:dLbls>
          <c:showLegendKey val="0"/>
          <c:showVal val="0"/>
          <c:showCatName val="0"/>
          <c:showSerName val="0"/>
          <c:showPercent val="0"/>
          <c:showBubbleSize val="0"/>
        </c:dLbls>
        <c:gapWidth val="60"/>
        <c:overlap val="100"/>
        <c:axId val="-2019144296"/>
        <c:axId val="-2019147736"/>
      </c:barChart>
      <c:catAx>
        <c:axId val="-2019144296"/>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200">
                <a:solidFill>
                  <a:schemeClr val="tx1"/>
                </a:solidFill>
                <a:latin typeface="+mn-lt"/>
                <a:ea typeface="+mn-ea"/>
                <a:cs typeface="+mn-cs"/>
                <a:sym typeface="+mn-lt"/>
              </a:defRPr>
            </a:pPr>
            <a:endParaRPr lang="en-US"/>
          </a:p>
        </c:txPr>
        <c:crossAx val="-2019147736"/>
        <c:crosses val="min"/>
        <c:auto val="0"/>
        <c:lblAlgn val="ctr"/>
        <c:lblOffset val="100"/>
        <c:noMultiLvlLbl val="0"/>
      </c:catAx>
      <c:valAx>
        <c:axId val="-2019147736"/>
        <c:scaling>
          <c:orientation val="minMax"/>
          <c:max val="99.9"/>
          <c:min val="0.0"/>
        </c:scaling>
        <c:delete val="1"/>
        <c:axPos val="l"/>
        <c:numFmt formatCode="General" sourceLinked="1"/>
        <c:majorTickMark val="out"/>
        <c:minorTickMark val="none"/>
        <c:tickLblPos val="nextTo"/>
        <c:crossAx val="-2019144296"/>
        <c:crosses val="min"/>
        <c:crossBetween val="between"/>
      </c:valAx>
    </c:plotArea>
    <c:plotVisOnly val="0"/>
    <c:dispBlanksAs val="gap"/>
    <c:showDLblsOverMax val="1"/>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9811320754717"/>
          <c:y val="0.029445073612684"/>
          <c:w val="0.900377358490566"/>
          <c:h val="0.941109852774632"/>
        </c:manualLayout>
      </c:layout>
      <c:barChart>
        <c:barDir val="col"/>
        <c:grouping val="stacked"/>
        <c:varyColors val="0"/>
        <c:ser>
          <c:idx val="0"/>
          <c:order val="0"/>
          <c:spPr>
            <a:solidFill>
              <a:srgbClr val="03522D"/>
            </a:solidFill>
            <a:ln>
              <a:noFill/>
            </a:ln>
          </c:spPr>
          <c:invertIfNegative val="0"/>
          <c:dLbls>
            <c:dLbl>
              <c:idx val="0"/>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39.0</c:v>
                </c:pt>
                <c:pt idx="1">
                  <c:v>42.0</c:v>
                </c:pt>
              </c:numCache>
            </c:numRef>
          </c:val>
        </c:ser>
        <c:ser>
          <c:idx val="1"/>
          <c:order val="1"/>
          <c:spPr>
            <a:solidFill>
              <a:srgbClr val="197A56"/>
            </a:solidFill>
            <a:ln>
              <a:noFill/>
            </a:ln>
          </c:spPr>
          <c:invertIfNegative val="0"/>
          <c:dLbls>
            <c:dLbl>
              <c:idx val="0"/>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1"/>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61.0</c:v>
                </c:pt>
                <c:pt idx="1">
                  <c:v>58.00000000000001</c:v>
                </c:pt>
              </c:numCache>
            </c:numRef>
          </c:val>
        </c:ser>
        <c:dLbls>
          <c:showLegendKey val="0"/>
          <c:showVal val="0"/>
          <c:showCatName val="0"/>
          <c:showSerName val="0"/>
          <c:showPercent val="0"/>
          <c:showBubbleSize val="0"/>
        </c:dLbls>
        <c:gapWidth val="90"/>
        <c:overlap val="100"/>
        <c:axId val="-2025828184"/>
        <c:axId val="-2037907208"/>
      </c:barChart>
      <c:catAx>
        <c:axId val="-2025828184"/>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37907208"/>
        <c:crosses val="min"/>
        <c:auto val="0"/>
        <c:lblAlgn val="ctr"/>
        <c:lblOffset val="100"/>
        <c:noMultiLvlLbl val="0"/>
      </c:catAx>
      <c:valAx>
        <c:axId val="-2037907208"/>
        <c:scaling>
          <c:orientation val="minMax"/>
          <c:max val="100.0"/>
          <c:min val="0.0"/>
        </c:scaling>
        <c:delete val="1"/>
        <c:axPos val="l"/>
        <c:numFmt formatCode="General" sourceLinked="1"/>
        <c:majorTickMark val="out"/>
        <c:minorTickMark val="none"/>
        <c:tickLblPos val="nextTo"/>
        <c:crossAx val="-2025828184"/>
        <c:crosses val="min"/>
        <c:crossBetween val="between"/>
      </c:valAx>
    </c:plotArea>
    <c:plotVisOnly val="0"/>
    <c:dispBlanksAs val="gap"/>
    <c:showDLblsOverMax val="1"/>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14010085507564"/>
          <c:y val="0.029445073612684"/>
          <c:w val="0.977197982898487"/>
          <c:h val="0.941109852774632"/>
        </c:manualLayout>
      </c:layout>
      <c:barChart>
        <c:barDir val="col"/>
        <c:grouping val="stacked"/>
        <c:varyColors val="0"/>
        <c:ser>
          <c:idx val="0"/>
          <c:order val="0"/>
          <c:spPr>
            <a:solidFill>
              <a:srgbClr val="03522D"/>
            </a:solidFill>
            <a:ln>
              <a:noFill/>
            </a:ln>
          </c:spPr>
          <c:invertIfNegative val="0"/>
          <c:val>
            <c:numRef>
              <c:f>Sheet1!$A$1:$J$1</c:f>
              <c:numCache>
                <c:formatCode>General</c:formatCode>
                <c:ptCount val="10"/>
                <c:pt idx="0">
                  <c:v>55.00000000000001</c:v>
                </c:pt>
                <c:pt idx="1">
                  <c:v>51.0</c:v>
                </c:pt>
                <c:pt idx="2">
                  <c:v>50.11441647597254</c:v>
                </c:pt>
                <c:pt idx="3">
                  <c:v>48.0</c:v>
                </c:pt>
                <c:pt idx="4">
                  <c:v>47.0</c:v>
                </c:pt>
                <c:pt idx="5">
                  <c:v>44.0</c:v>
                </c:pt>
                <c:pt idx="6">
                  <c:v>43.00000000000001</c:v>
                </c:pt>
                <c:pt idx="7">
                  <c:v>41.0</c:v>
                </c:pt>
                <c:pt idx="8">
                  <c:v>30.0</c:v>
                </c:pt>
                <c:pt idx="9">
                  <c:v>27.0</c:v>
                </c:pt>
              </c:numCache>
            </c:numRef>
          </c:val>
        </c:ser>
        <c:ser>
          <c:idx val="1"/>
          <c:order val="1"/>
          <c:spPr>
            <a:solidFill>
              <a:srgbClr val="197A56"/>
            </a:solidFill>
            <a:ln>
              <a:noFill/>
            </a:ln>
          </c:spPr>
          <c:invertIfNegative val="0"/>
          <c:dLbls>
            <c:dLbl>
              <c:idx val="1"/>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2"/>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3"/>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4"/>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5"/>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6"/>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7"/>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8"/>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9"/>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45.0</c:v>
                </c:pt>
                <c:pt idx="1">
                  <c:v>49.0</c:v>
                </c:pt>
                <c:pt idx="2">
                  <c:v>49.88558352402745</c:v>
                </c:pt>
                <c:pt idx="3">
                  <c:v>52.0</c:v>
                </c:pt>
                <c:pt idx="4">
                  <c:v>53.0</c:v>
                </c:pt>
                <c:pt idx="5">
                  <c:v>56.00000000000001</c:v>
                </c:pt>
                <c:pt idx="6">
                  <c:v>57.0</c:v>
                </c:pt>
                <c:pt idx="7">
                  <c:v>59.0</c:v>
                </c:pt>
                <c:pt idx="8">
                  <c:v>70.0</c:v>
                </c:pt>
                <c:pt idx="9">
                  <c:v>73.0</c:v>
                </c:pt>
              </c:numCache>
            </c:numRef>
          </c:val>
        </c:ser>
        <c:dLbls>
          <c:showLegendKey val="0"/>
          <c:showVal val="0"/>
          <c:showCatName val="0"/>
          <c:showSerName val="0"/>
          <c:showPercent val="0"/>
          <c:showBubbleSize val="0"/>
        </c:dLbls>
        <c:gapWidth val="90"/>
        <c:overlap val="100"/>
        <c:axId val="-2099893752"/>
        <c:axId val="-2100110040"/>
      </c:barChart>
      <c:catAx>
        <c:axId val="-2099893752"/>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100110040"/>
        <c:crosses val="min"/>
        <c:auto val="0"/>
        <c:lblAlgn val="ctr"/>
        <c:lblOffset val="100"/>
        <c:noMultiLvlLbl val="0"/>
      </c:catAx>
      <c:valAx>
        <c:axId val="-2100110040"/>
        <c:scaling>
          <c:orientation val="minMax"/>
          <c:max val="100.0"/>
          <c:min val="0.0"/>
        </c:scaling>
        <c:delete val="1"/>
        <c:axPos val="l"/>
        <c:numFmt formatCode="General" sourceLinked="1"/>
        <c:majorTickMark val="out"/>
        <c:minorTickMark val="none"/>
        <c:tickLblPos val="nextTo"/>
        <c:crossAx val="-2099893752"/>
        <c:crosses val="min"/>
        <c:crossBetween val="between"/>
      </c:valAx>
    </c:plotArea>
    <c:plotVisOnly val="0"/>
    <c:dispBlanksAs val="gap"/>
    <c:showDLblsOverMax val="1"/>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63380281690141"/>
          <c:y val="0.0251572327044025"/>
          <c:w val="0.887323943661972"/>
          <c:h val="0.949685534591195"/>
        </c:manualLayout>
      </c:layout>
      <c:barChart>
        <c:barDir val="col"/>
        <c:grouping val="stacked"/>
        <c:varyColors val="0"/>
        <c:ser>
          <c:idx val="0"/>
          <c:order val="0"/>
          <c:spPr>
            <a:solidFill>
              <a:srgbClr val="03522D"/>
            </a:solidFill>
            <a:ln>
              <a:noFill/>
            </a:ln>
          </c:spPr>
          <c:invertIfNegative val="0"/>
          <c:val>
            <c:numRef>
              <c:f>Sheet1!$A$1</c:f>
              <c:numCache>
                <c:formatCode>General</c:formatCode>
                <c:ptCount val="1"/>
                <c:pt idx="0">
                  <c:v>23.0</c:v>
                </c:pt>
              </c:numCache>
            </c:numRef>
          </c:val>
        </c:ser>
        <c:ser>
          <c:idx val="1"/>
          <c:order val="1"/>
          <c:spPr>
            <a:solidFill>
              <a:srgbClr val="197A56"/>
            </a:solidFill>
            <a:ln>
              <a:noFill/>
            </a:ln>
          </c:spPr>
          <c:invertIfNegative val="0"/>
          <c:val>
            <c:numRef>
              <c:f>Sheet1!$A$2</c:f>
              <c:numCache>
                <c:formatCode>General</c:formatCode>
                <c:ptCount val="1"/>
                <c:pt idx="0">
                  <c:v>77.0</c:v>
                </c:pt>
              </c:numCache>
            </c:numRef>
          </c:val>
        </c:ser>
        <c:dLbls>
          <c:showLegendKey val="0"/>
          <c:showVal val="0"/>
          <c:showCatName val="0"/>
          <c:showSerName val="0"/>
          <c:showPercent val="0"/>
          <c:showBubbleSize val="0"/>
        </c:dLbls>
        <c:gapWidth val="90"/>
        <c:overlap val="100"/>
        <c:axId val="-2099058008"/>
        <c:axId val="-2099049112"/>
      </c:barChart>
      <c:catAx>
        <c:axId val="-2099058008"/>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99049112"/>
        <c:crosses val="min"/>
        <c:auto val="0"/>
        <c:lblAlgn val="ctr"/>
        <c:lblOffset val="100"/>
        <c:noMultiLvlLbl val="0"/>
      </c:catAx>
      <c:valAx>
        <c:axId val="-2099049112"/>
        <c:scaling>
          <c:orientation val="minMax"/>
          <c:max val="100.0"/>
          <c:min val="0.0"/>
        </c:scaling>
        <c:delete val="1"/>
        <c:axPos val="l"/>
        <c:numFmt formatCode="General" sourceLinked="1"/>
        <c:majorTickMark val="out"/>
        <c:minorTickMark val="none"/>
        <c:tickLblPos val="nextTo"/>
        <c:crossAx val="-2099058008"/>
        <c:crosses val="min"/>
        <c:crossBetween val="between"/>
      </c:valAx>
    </c:plotArea>
    <c:plotVisOnly val="0"/>
    <c:dispBlanksAs val="gap"/>
    <c:showDLblsOverMax val="1"/>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8169014084507"/>
          <c:y val="0.0251572327044025"/>
          <c:w val="0.943661971830986"/>
          <c:h val="0.949685534591195"/>
        </c:manualLayout>
      </c:layout>
      <c:barChart>
        <c:barDir val="col"/>
        <c:grouping val="stacked"/>
        <c:varyColors val="0"/>
        <c:ser>
          <c:idx val="0"/>
          <c:order val="0"/>
          <c:spPr>
            <a:solidFill>
              <a:srgbClr val="03522D"/>
            </a:solidFill>
            <a:ln>
              <a:noFill/>
            </a:ln>
          </c:spPr>
          <c:invertIfNegative val="0"/>
          <c:dPt>
            <c:idx val="2"/>
            <c:invertIfNegative val="0"/>
            <c:bubble3D val="0"/>
            <c:spPr>
              <a:solidFill>
                <a:srgbClr val="A8B21C"/>
              </a:solidFill>
              <a:ln>
                <a:noFill/>
              </a:ln>
            </c:spPr>
          </c:dPt>
          <c:dLbls>
            <c:dLbl>
              <c:idx val="0"/>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71.0</c:v>
                </c:pt>
                <c:pt idx="1">
                  <c:v>45.0</c:v>
                </c:pt>
                <c:pt idx="2">
                  <c:v>15.0</c:v>
                </c:pt>
              </c:numCache>
            </c:numRef>
          </c:val>
        </c:ser>
        <c:ser>
          <c:idx val="1"/>
          <c:order val="1"/>
          <c:spPr>
            <a:solidFill>
              <a:srgbClr val="197A56"/>
            </a:solidFill>
            <a:ln>
              <a:noFill/>
            </a:ln>
          </c:spPr>
          <c:invertIfNegative val="0"/>
          <c:dPt>
            <c:idx val="2"/>
            <c:invertIfNegative val="0"/>
            <c:bubble3D val="0"/>
            <c:spPr>
              <a:solidFill>
                <a:srgbClr val="D4DF33"/>
              </a:solidFill>
              <a:ln>
                <a:noFill/>
              </a:ln>
            </c:spPr>
          </c:dPt>
          <c:dLbls>
            <c:dLbl>
              <c:idx val="0"/>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29.0</c:v>
                </c:pt>
                <c:pt idx="1">
                  <c:v>55.00000000000001</c:v>
                </c:pt>
                <c:pt idx="2">
                  <c:v>85.0</c:v>
                </c:pt>
              </c:numCache>
            </c:numRef>
          </c:val>
        </c:ser>
        <c:dLbls>
          <c:showLegendKey val="0"/>
          <c:showVal val="0"/>
          <c:showCatName val="0"/>
          <c:showSerName val="0"/>
          <c:showPercent val="0"/>
          <c:showBubbleSize val="0"/>
        </c:dLbls>
        <c:gapWidth val="90"/>
        <c:overlap val="100"/>
        <c:axId val="-2041366504"/>
        <c:axId val="-2097501048"/>
      </c:barChart>
      <c:catAx>
        <c:axId val="-2041366504"/>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200">
                <a:solidFill>
                  <a:schemeClr val="tx1"/>
                </a:solidFill>
                <a:latin typeface="+mn-lt"/>
                <a:ea typeface="+mn-ea"/>
                <a:cs typeface="+mn-cs"/>
                <a:sym typeface="+mn-lt"/>
              </a:defRPr>
            </a:pPr>
            <a:endParaRPr lang="en-US"/>
          </a:p>
        </c:txPr>
        <c:crossAx val="-2097501048"/>
        <c:crosses val="min"/>
        <c:auto val="0"/>
        <c:lblAlgn val="ctr"/>
        <c:lblOffset val="100"/>
        <c:noMultiLvlLbl val="0"/>
      </c:catAx>
      <c:valAx>
        <c:axId val="-2097501048"/>
        <c:scaling>
          <c:orientation val="minMax"/>
          <c:max val="100.0"/>
          <c:min val="0.0"/>
        </c:scaling>
        <c:delete val="1"/>
        <c:axPos val="l"/>
        <c:numFmt formatCode="General" sourceLinked="1"/>
        <c:majorTickMark val="out"/>
        <c:minorTickMark val="none"/>
        <c:tickLblPos val="nextTo"/>
        <c:crossAx val="-2041366504"/>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49639942390782"/>
          <c:y val="0.029445073612684"/>
          <c:w val="0.950072011521843"/>
          <c:h val="0.941109852774632"/>
        </c:manualLayout>
      </c:layout>
      <c:barChart>
        <c:barDir val="col"/>
        <c:grouping val="stacked"/>
        <c:varyColors val="0"/>
        <c:ser>
          <c:idx val="0"/>
          <c:order val="0"/>
          <c:spPr>
            <a:solidFill>
              <a:srgbClr val="03522D"/>
            </a:solidFill>
            <a:ln>
              <a:noFill/>
            </a:ln>
          </c:spPr>
          <c:invertIfNegative val="0"/>
          <c:dLbls>
            <c:dLbl>
              <c:idx val="0"/>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1"/>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3"/>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66.0</c:v>
                </c:pt>
                <c:pt idx="1">
                  <c:v>72.0</c:v>
                </c:pt>
                <c:pt idx="2">
                  <c:v>80.0</c:v>
                </c:pt>
                <c:pt idx="3">
                  <c:v>77.0</c:v>
                </c:pt>
              </c:numCache>
            </c:numRef>
          </c:val>
        </c:ser>
        <c:ser>
          <c:idx val="1"/>
          <c:order val="1"/>
          <c:spPr>
            <a:solidFill>
              <a:srgbClr val="197A56"/>
            </a:solidFill>
            <a:ln>
              <a:noFill/>
            </a:ln>
          </c:spPr>
          <c:invertIfNegative val="0"/>
          <c:dLbls>
            <c:dLbl>
              <c:idx val="0"/>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1"/>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3"/>
              <c:layout>
                <c:manualLayout>
                  <c:x val="0.0"/>
                  <c:y val="0.0"/>
                </c:manualLayout>
              </c:layout>
              <c:numFmt formatCode="#,##0&quot;%&quot;;&quot;-&quot;#,##0&quot;%&quot;" sourceLinked="0"/>
              <c:spPr>
                <a:noFill/>
                <a:ln>
                  <a:noFill/>
                </a:ln>
              </c:spPr>
              <c:txPr>
                <a:bodyPr wrap="none"/>
                <a:lstStyle/>
                <a:p>
                  <a:pPr>
                    <a:defRPr sz="13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34.00000000000001</c:v>
                </c:pt>
                <c:pt idx="1">
                  <c:v>28.0</c:v>
                </c:pt>
                <c:pt idx="2">
                  <c:v>19.99999999999999</c:v>
                </c:pt>
                <c:pt idx="3">
                  <c:v>23.0</c:v>
                </c:pt>
              </c:numCache>
            </c:numRef>
          </c:val>
        </c:ser>
        <c:dLbls>
          <c:showLegendKey val="0"/>
          <c:showVal val="0"/>
          <c:showCatName val="0"/>
          <c:showSerName val="0"/>
          <c:showPercent val="0"/>
          <c:showBubbleSize val="0"/>
        </c:dLbls>
        <c:gapWidth val="90"/>
        <c:overlap val="100"/>
        <c:axId val="-2028049208"/>
        <c:axId val="-2028062856"/>
      </c:barChart>
      <c:catAx>
        <c:axId val="-2028049208"/>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28062856"/>
        <c:crosses val="min"/>
        <c:auto val="0"/>
        <c:lblAlgn val="ctr"/>
        <c:lblOffset val="100"/>
        <c:noMultiLvlLbl val="0"/>
      </c:catAx>
      <c:valAx>
        <c:axId val="-2028062856"/>
        <c:scaling>
          <c:orientation val="minMax"/>
          <c:max val="100.0"/>
          <c:min val="0.0"/>
        </c:scaling>
        <c:delete val="1"/>
        <c:axPos val="l"/>
        <c:numFmt formatCode="General" sourceLinked="1"/>
        <c:majorTickMark val="out"/>
        <c:minorTickMark val="none"/>
        <c:tickLblPos val="nextTo"/>
        <c:crossAx val="-2028049208"/>
        <c:crosses val="min"/>
        <c:crossBetween val="between"/>
      </c:valAx>
    </c:plotArea>
    <c:plotVisOnly val="0"/>
    <c:dispBlanksAs val="gap"/>
    <c:showDLblsOverMax val="1"/>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20059246720271"/>
          <c:y val="0.0251572327044025"/>
          <c:w val="0.955988150655946"/>
          <c:h val="0.949685534591195"/>
        </c:manualLayout>
      </c:layout>
      <c:barChart>
        <c:barDir val="col"/>
        <c:grouping val="stacked"/>
        <c:varyColors val="0"/>
        <c:ser>
          <c:idx val="0"/>
          <c:order val="0"/>
          <c:spPr>
            <a:solidFill>
              <a:srgbClr val="03522D"/>
            </a:solidFill>
            <a:ln>
              <a:noFill/>
            </a:ln>
          </c:spPr>
          <c:invertIfNegative val="0"/>
          <c:val>
            <c:numRef>
              <c:f>Sheet1!$A$1:$E$1</c:f>
              <c:numCache>
                <c:formatCode>General</c:formatCode>
                <c:ptCount val="5"/>
                <c:pt idx="0">
                  <c:v>25.0</c:v>
                </c:pt>
                <c:pt idx="1">
                  <c:v>34.0</c:v>
                </c:pt>
                <c:pt idx="2">
                  <c:v>45.0</c:v>
                </c:pt>
                <c:pt idx="3">
                  <c:v>73.0</c:v>
                </c:pt>
                <c:pt idx="4">
                  <c:v>81.0</c:v>
                </c:pt>
              </c:numCache>
            </c:numRef>
          </c:val>
        </c:ser>
        <c:ser>
          <c:idx val="1"/>
          <c:order val="1"/>
          <c:spPr>
            <a:solidFill>
              <a:srgbClr val="197A56"/>
            </a:solidFill>
            <a:ln>
              <a:noFill/>
            </a:ln>
          </c:spPr>
          <c:invertIfNegative val="0"/>
          <c:val>
            <c:numRef>
              <c:f>Sheet1!$A$2:$E$2</c:f>
              <c:numCache>
                <c:formatCode>General</c:formatCode>
                <c:ptCount val="5"/>
                <c:pt idx="0">
                  <c:v>75.0</c:v>
                </c:pt>
                <c:pt idx="1">
                  <c:v>66.0</c:v>
                </c:pt>
                <c:pt idx="2">
                  <c:v>55.00000000000001</c:v>
                </c:pt>
                <c:pt idx="3">
                  <c:v>27.0</c:v>
                </c:pt>
                <c:pt idx="4">
                  <c:v>18.99999999999999</c:v>
                </c:pt>
              </c:numCache>
            </c:numRef>
          </c:val>
        </c:ser>
        <c:dLbls>
          <c:showLegendKey val="0"/>
          <c:showVal val="0"/>
          <c:showCatName val="0"/>
          <c:showSerName val="0"/>
          <c:showPercent val="0"/>
          <c:showBubbleSize val="0"/>
        </c:dLbls>
        <c:gapWidth val="90"/>
        <c:overlap val="100"/>
        <c:axId val="-2094043416"/>
        <c:axId val="-2094661368"/>
      </c:barChart>
      <c:catAx>
        <c:axId val="-2094043416"/>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200">
                <a:solidFill>
                  <a:schemeClr val="tx1"/>
                </a:solidFill>
                <a:latin typeface="+mn-lt"/>
                <a:ea typeface="+mn-ea"/>
                <a:cs typeface="+mn-cs"/>
                <a:sym typeface="+mn-lt"/>
              </a:defRPr>
            </a:pPr>
            <a:endParaRPr lang="en-US"/>
          </a:p>
        </c:txPr>
        <c:crossAx val="-2094661368"/>
        <c:crosses val="min"/>
        <c:auto val="0"/>
        <c:lblAlgn val="ctr"/>
        <c:lblOffset val="100"/>
        <c:noMultiLvlLbl val="0"/>
      </c:catAx>
      <c:valAx>
        <c:axId val="-2094661368"/>
        <c:scaling>
          <c:orientation val="minMax"/>
          <c:max val="100.0"/>
          <c:min val="0.0"/>
        </c:scaling>
        <c:delete val="1"/>
        <c:axPos val="l"/>
        <c:numFmt formatCode="General" sourceLinked="1"/>
        <c:majorTickMark val="out"/>
        <c:minorTickMark val="none"/>
        <c:tickLblPos val="nextTo"/>
        <c:crossAx val="-2094043416"/>
        <c:crosses val="min"/>
        <c:crossBetween val="between"/>
      </c:valAx>
    </c:plotArea>
    <c:plotVisOnly val="0"/>
    <c:dispBlanksAs val="gap"/>
    <c:showDLblsOverMax val="1"/>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95930670685757"/>
          <c:y val="0.0258706467661692"/>
          <c:w val="0.960813865862849"/>
          <c:h val="0.948258706467661"/>
        </c:manualLayout>
      </c:layout>
      <c:barChart>
        <c:barDir val="col"/>
        <c:grouping val="stacked"/>
        <c:varyColors val="0"/>
        <c:ser>
          <c:idx val="0"/>
          <c:order val="0"/>
          <c:spPr>
            <a:solidFill>
              <a:srgbClr val="D4DF33"/>
            </a:solidFill>
            <a:ln w="3175">
              <a:solidFill>
                <a:srgbClr val="7F7F7F"/>
              </a:solidFill>
              <a:prstDash val="solid"/>
            </a:ln>
          </c:spPr>
          <c:invertIfNegative val="0"/>
          <c:val>
            <c:numRef>
              <c:f>Sheet1!$A$1:$C$1</c:f>
              <c:numCache>
                <c:formatCode>General</c:formatCode>
                <c:ptCount val="3"/>
                <c:pt idx="0">
                  <c:v>35.31790608851943</c:v>
                </c:pt>
                <c:pt idx="1">
                  <c:v>27.4763609657578</c:v>
                </c:pt>
                <c:pt idx="2">
                  <c:v>32.09657376176105</c:v>
                </c:pt>
              </c:numCache>
            </c:numRef>
          </c:val>
        </c:ser>
        <c:ser>
          <c:idx val="1"/>
          <c:order val="1"/>
          <c:spPr>
            <a:solidFill>
              <a:srgbClr val="03522D"/>
            </a:solidFill>
            <a:ln w="3175">
              <a:solidFill>
                <a:srgbClr val="7F7F7F"/>
              </a:solidFill>
              <a:prstDash val="solid"/>
            </a:ln>
          </c:spPr>
          <c:invertIfNegative val="0"/>
          <c:val>
            <c:numRef>
              <c:f>Sheet1!$A$2:$C$2</c:f>
              <c:numCache>
                <c:formatCode>General</c:formatCode>
                <c:ptCount val="3"/>
                <c:pt idx="0">
                  <c:v>15.92900471804089</c:v>
                </c:pt>
                <c:pt idx="1">
                  <c:v>18.59910033966767</c:v>
                </c:pt>
                <c:pt idx="2">
                  <c:v>18.96857802236819</c:v>
                </c:pt>
              </c:numCache>
            </c:numRef>
          </c:val>
        </c:ser>
        <c:ser>
          <c:idx val="2"/>
          <c:order val="2"/>
          <c:spPr>
            <a:solidFill>
              <a:srgbClr val="197A56"/>
            </a:solidFill>
            <a:ln w="3175">
              <a:solidFill>
                <a:srgbClr val="7F7F7F"/>
              </a:solidFill>
              <a:prstDash val="solid"/>
            </a:ln>
          </c:spPr>
          <c:invertIfNegative val="0"/>
          <c:val>
            <c:numRef>
              <c:f>Sheet1!$A$3:$C$3</c:f>
              <c:numCache>
                <c:formatCode>General</c:formatCode>
                <c:ptCount val="3"/>
                <c:pt idx="0">
                  <c:v>20.11907436531117</c:v>
                </c:pt>
                <c:pt idx="1">
                  <c:v>21.61020839070963</c:v>
                </c:pt>
                <c:pt idx="2">
                  <c:v>17.00692348659685</c:v>
                </c:pt>
              </c:numCache>
            </c:numRef>
          </c:val>
        </c:ser>
        <c:ser>
          <c:idx val="3"/>
          <c:order val="3"/>
          <c:spPr>
            <a:solidFill>
              <a:srgbClr val="3EAD92"/>
            </a:solidFill>
            <a:ln w="3175">
              <a:solidFill>
                <a:srgbClr val="7F7F7F"/>
              </a:solidFill>
              <a:prstDash val="solid"/>
            </a:ln>
          </c:spPr>
          <c:invertIfNegative val="0"/>
          <c:val>
            <c:numRef>
              <c:f>Sheet1!$A$4:$C$4</c:f>
              <c:numCache>
                <c:formatCode>General</c:formatCode>
                <c:ptCount val="3"/>
                <c:pt idx="0">
                  <c:v>5.560548191417652</c:v>
                </c:pt>
                <c:pt idx="1">
                  <c:v>6.967777471770859</c:v>
                </c:pt>
                <c:pt idx="2">
                  <c:v>6.0802414344044</c:v>
                </c:pt>
              </c:numCache>
            </c:numRef>
          </c:val>
        </c:ser>
        <c:ser>
          <c:idx val="4"/>
          <c:order val="4"/>
          <c:spPr>
            <a:solidFill>
              <a:srgbClr val="29BA74"/>
            </a:solidFill>
            <a:ln w="3175">
              <a:solidFill>
                <a:srgbClr val="7F7F7F"/>
              </a:solidFill>
              <a:prstDash val="solid"/>
            </a:ln>
          </c:spPr>
          <c:invertIfNegative val="0"/>
          <c:val>
            <c:numRef>
              <c:f>Sheet1!$A$5:$C$5</c:f>
              <c:numCache>
                <c:formatCode>General</c:formatCode>
                <c:ptCount val="3"/>
                <c:pt idx="0">
                  <c:v>6.796225567288245</c:v>
                </c:pt>
                <c:pt idx="1">
                  <c:v>5.902873404938958</c:v>
                </c:pt>
                <c:pt idx="2">
                  <c:v>5.760695899165626</c:v>
                </c:pt>
              </c:numCache>
            </c:numRef>
          </c:val>
        </c:ser>
        <c:ser>
          <c:idx val="5"/>
          <c:order val="5"/>
          <c:spPr>
            <a:solidFill>
              <a:srgbClr val="D9D9D9"/>
            </a:solidFill>
            <a:ln w="3175">
              <a:solidFill>
                <a:srgbClr val="7F7F7F"/>
              </a:solidFill>
              <a:prstDash val="solid"/>
            </a:ln>
          </c:spPr>
          <c:invertIfNegative val="0"/>
          <c:val>
            <c:numRef>
              <c:f>Sheet1!$A$6:$C$6</c:f>
              <c:numCache>
                <c:formatCode>General</c:formatCode>
                <c:ptCount val="3"/>
                <c:pt idx="0">
                  <c:v>16.2772410694226</c:v>
                </c:pt>
                <c:pt idx="1">
                  <c:v>19.44367942715504</c:v>
                </c:pt>
                <c:pt idx="2">
                  <c:v>20.43214899195371</c:v>
                </c:pt>
              </c:numCache>
            </c:numRef>
          </c:val>
        </c:ser>
        <c:dLbls>
          <c:showLegendKey val="0"/>
          <c:showVal val="0"/>
          <c:showCatName val="0"/>
          <c:showSerName val="0"/>
          <c:showPercent val="0"/>
          <c:showBubbleSize val="0"/>
        </c:dLbls>
        <c:gapWidth val="60"/>
        <c:overlap val="100"/>
        <c:axId val="-2094478360"/>
        <c:axId val="-2094483960"/>
      </c:barChart>
      <c:catAx>
        <c:axId val="-2094478360"/>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94483960"/>
        <c:crosses val="min"/>
        <c:auto val="0"/>
        <c:lblAlgn val="ctr"/>
        <c:lblOffset val="100"/>
        <c:noMultiLvlLbl val="0"/>
      </c:catAx>
      <c:valAx>
        <c:axId val="-2094483960"/>
        <c:scaling>
          <c:orientation val="minMax"/>
          <c:max val="100.3451615962498"/>
          <c:min val="0.0"/>
        </c:scaling>
        <c:delete val="1"/>
        <c:axPos val="l"/>
        <c:numFmt formatCode="General" sourceLinked="1"/>
        <c:majorTickMark val="out"/>
        <c:minorTickMark val="none"/>
        <c:tickLblPos val="nextTo"/>
        <c:crossAx val="-2094478360"/>
        <c:crosses val="min"/>
        <c:crossBetween val="between"/>
      </c:valAx>
    </c:plotArea>
    <c:plotVisOnly val="0"/>
    <c:dispBlanksAs val="gap"/>
    <c:showDLblsOverMax val="1"/>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20806794055202"/>
          <c:y val="0.0219594594594595"/>
          <c:w val="0.95583864118896"/>
          <c:h val="0.956081081081081"/>
        </c:manualLayout>
      </c:layout>
      <c:barChart>
        <c:barDir val="bar"/>
        <c:grouping val="stacked"/>
        <c:varyColors val="0"/>
        <c:ser>
          <c:idx val="0"/>
          <c:order val="0"/>
          <c:spPr>
            <a:solidFill>
              <a:srgbClr val="D4DF33"/>
            </a:solidFill>
            <a:ln w="3175">
              <a:solidFill>
                <a:srgbClr val="ABA8B3"/>
              </a:solidFill>
              <a:prstDash val="solid"/>
            </a:ln>
          </c:spPr>
          <c:invertIfNegative val="0"/>
          <c:dPt>
            <c:idx val="1"/>
            <c:invertIfNegative val="0"/>
            <c:bubble3D val="0"/>
            <c:spPr>
              <a:solidFill>
                <a:srgbClr val="197A56"/>
              </a:solidFill>
              <a:ln w="3175">
                <a:solidFill>
                  <a:srgbClr val="ABA8B3"/>
                </a:solidFill>
                <a:prstDash val="solid"/>
              </a:ln>
            </c:spPr>
          </c:dPt>
          <c:dPt>
            <c:idx val="2"/>
            <c:invertIfNegative val="0"/>
            <c:bubble3D val="0"/>
            <c:spPr>
              <a:solidFill>
                <a:srgbClr val="197A56"/>
              </a:solidFill>
              <a:ln w="3175">
                <a:solidFill>
                  <a:srgbClr val="ABA8B3"/>
                </a:solidFill>
                <a:prstDash val="solid"/>
              </a:ln>
            </c:spPr>
          </c:dPt>
          <c:val>
            <c:numRef>
              <c:f>Sheet1!$A$1:$F$1</c:f>
              <c:numCache>
                <c:formatCode>General</c:formatCode>
                <c:ptCount val="6"/>
                <c:pt idx="0">
                  <c:v>27.4</c:v>
                </c:pt>
                <c:pt idx="1">
                  <c:v>21.3</c:v>
                </c:pt>
                <c:pt idx="2">
                  <c:v>20.59999999999999</c:v>
                </c:pt>
                <c:pt idx="3">
                  <c:v>19.8</c:v>
                </c:pt>
                <c:pt idx="4">
                  <c:v>19.7</c:v>
                </c:pt>
                <c:pt idx="5">
                  <c:v>18.6</c:v>
                </c:pt>
              </c:numCache>
            </c:numRef>
          </c:val>
        </c:ser>
        <c:dLbls>
          <c:showLegendKey val="0"/>
          <c:showVal val="0"/>
          <c:showCatName val="0"/>
          <c:showSerName val="0"/>
          <c:showPercent val="0"/>
          <c:showBubbleSize val="0"/>
        </c:dLbls>
        <c:gapWidth val="80"/>
        <c:overlap val="100"/>
        <c:axId val="-2095052488"/>
        <c:axId val="-2116847400"/>
      </c:barChart>
      <c:catAx>
        <c:axId val="-2095052488"/>
        <c:scaling>
          <c:orientation val="maxMin"/>
        </c:scaling>
        <c:delete val="0"/>
        <c:axPos val="l"/>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116847400"/>
        <c:crosses val="min"/>
        <c:auto val="0"/>
        <c:lblAlgn val="ctr"/>
        <c:lblOffset val="100"/>
        <c:noMultiLvlLbl val="0"/>
      </c:catAx>
      <c:valAx>
        <c:axId val="-2116847400"/>
        <c:scaling>
          <c:orientation val="minMax"/>
          <c:max val="34.0"/>
          <c:min val="0.0"/>
        </c:scaling>
        <c:delete val="1"/>
        <c:axPos val="b"/>
        <c:numFmt formatCode="General" sourceLinked="1"/>
        <c:majorTickMark val="out"/>
        <c:minorTickMark val="none"/>
        <c:tickLblPos val="nextTo"/>
        <c:crossAx val="-2095052488"/>
        <c:crosses val="max"/>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35734795092665"/>
          <c:y val="0.029445073612684"/>
          <c:w val="0.972853040981467"/>
          <c:h val="0.941109852774632"/>
        </c:manualLayout>
      </c:layout>
      <c:barChart>
        <c:barDir val="col"/>
        <c:grouping val="stacked"/>
        <c:varyColors val="0"/>
        <c:ser>
          <c:idx val="0"/>
          <c:order val="0"/>
          <c:spPr>
            <a:solidFill>
              <a:srgbClr val="03522D"/>
            </a:solidFill>
            <a:ln>
              <a:noFill/>
            </a:ln>
          </c:spPr>
          <c:invertIfNegative val="0"/>
          <c:val>
            <c:numRef>
              <c:f>Sheet1!$A$1:$E$1</c:f>
              <c:numCache>
                <c:formatCode>General</c:formatCode>
                <c:ptCount val="5"/>
                <c:pt idx="0">
                  <c:v>66.9421487603306</c:v>
                </c:pt>
                <c:pt idx="1">
                  <c:v>70.53736874613958</c:v>
                </c:pt>
                <c:pt idx="2">
                  <c:v>72.22082177968238</c:v>
                </c:pt>
                <c:pt idx="3">
                  <c:v>78.43563280825637</c:v>
                </c:pt>
                <c:pt idx="4">
                  <c:v>87.0</c:v>
                </c:pt>
              </c:numCache>
            </c:numRef>
          </c:val>
        </c:ser>
        <c:ser>
          <c:idx val="1"/>
          <c:order val="1"/>
          <c:spPr>
            <a:solidFill>
              <a:srgbClr val="197A56"/>
            </a:solidFill>
            <a:ln>
              <a:noFill/>
            </a:ln>
          </c:spPr>
          <c:invertIfNegative val="0"/>
          <c:val>
            <c:numRef>
              <c:f>Sheet1!$A$2:$E$2</c:f>
              <c:numCache>
                <c:formatCode>General</c:formatCode>
                <c:ptCount val="5"/>
                <c:pt idx="0">
                  <c:v>33.05785123966942</c:v>
                </c:pt>
                <c:pt idx="1">
                  <c:v>29.4626312538604</c:v>
                </c:pt>
                <c:pt idx="2">
                  <c:v>27.77917822031761</c:v>
                </c:pt>
                <c:pt idx="3">
                  <c:v>21.56436719174362</c:v>
                </c:pt>
                <c:pt idx="4">
                  <c:v>13.0</c:v>
                </c:pt>
              </c:numCache>
            </c:numRef>
          </c:val>
        </c:ser>
        <c:dLbls>
          <c:showLegendKey val="0"/>
          <c:showVal val="0"/>
          <c:showCatName val="0"/>
          <c:showSerName val="0"/>
          <c:showPercent val="0"/>
          <c:showBubbleSize val="0"/>
        </c:dLbls>
        <c:gapWidth val="60"/>
        <c:overlap val="100"/>
        <c:axId val="-2028277016"/>
        <c:axId val="-2028273448"/>
      </c:barChart>
      <c:catAx>
        <c:axId val="-2028277016"/>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400">
                <a:solidFill>
                  <a:schemeClr val="tx1"/>
                </a:solidFill>
                <a:latin typeface="+mn-lt"/>
                <a:ea typeface="+mn-ea"/>
                <a:cs typeface="+mn-cs"/>
                <a:sym typeface="+mn-lt"/>
              </a:defRPr>
            </a:pPr>
            <a:endParaRPr lang="en-US"/>
          </a:p>
        </c:txPr>
        <c:crossAx val="-2028273448"/>
        <c:crosses val="min"/>
        <c:auto val="0"/>
        <c:lblAlgn val="ctr"/>
        <c:lblOffset val="100"/>
        <c:noMultiLvlLbl val="0"/>
      </c:catAx>
      <c:valAx>
        <c:axId val="-2028273448"/>
        <c:scaling>
          <c:orientation val="minMax"/>
          <c:max val="100.0"/>
          <c:min val="0.0"/>
        </c:scaling>
        <c:delete val="1"/>
        <c:axPos val="l"/>
        <c:numFmt formatCode="General" sourceLinked="1"/>
        <c:majorTickMark val="out"/>
        <c:minorTickMark val="none"/>
        <c:tickLblPos val="nextTo"/>
        <c:crossAx val="-2028277016"/>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41748024174802"/>
          <c:y val="0.029445073612684"/>
          <c:w val="0.95165039516504"/>
          <c:h val="0.941109852774632"/>
        </c:manualLayout>
      </c:layout>
      <c:barChart>
        <c:barDir val="col"/>
        <c:grouping val="stacked"/>
        <c:varyColors val="0"/>
        <c:ser>
          <c:idx val="0"/>
          <c:order val="0"/>
          <c:spPr>
            <a:solidFill>
              <a:srgbClr val="03522D"/>
            </a:solidFill>
            <a:ln>
              <a:noFill/>
            </a:ln>
          </c:spPr>
          <c:invertIfNegative val="0"/>
          <c:val>
            <c:numRef>
              <c:f>Sheet1!$A$1:$B$1</c:f>
              <c:numCache>
                <c:formatCode>General</c:formatCode>
                <c:ptCount val="2"/>
                <c:pt idx="0">
                  <c:v>66.0</c:v>
                </c:pt>
                <c:pt idx="1">
                  <c:v>73.0</c:v>
                </c:pt>
              </c:numCache>
            </c:numRef>
          </c:val>
        </c:ser>
        <c:ser>
          <c:idx val="1"/>
          <c:order val="1"/>
          <c:spPr>
            <a:solidFill>
              <a:srgbClr val="197A56"/>
            </a:solidFill>
            <a:ln>
              <a:noFill/>
            </a:ln>
          </c:spPr>
          <c:invertIfNegative val="0"/>
          <c:val>
            <c:numRef>
              <c:f>Sheet1!$A$2:$B$2</c:f>
              <c:numCache>
                <c:formatCode>General</c:formatCode>
                <c:ptCount val="2"/>
                <c:pt idx="0">
                  <c:v>34.0</c:v>
                </c:pt>
                <c:pt idx="1">
                  <c:v>27.0</c:v>
                </c:pt>
              </c:numCache>
            </c:numRef>
          </c:val>
        </c:ser>
        <c:dLbls>
          <c:showLegendKey val="0"/>
          <c:showVal val="0"/>
          <c:showCatName val="0"/>
          <c:showSerName val="0"/>
          <c:showPercent val="0"/>
          <c:showBubbleSize val="0"/>
        </c:dLbls>
        <c:gapWidth val="90"/>
        <c:overlap val="100"/>
        <c:axId val="-2028470136"/>
        <c:axId val="-2028473288"/>
      </c:barChart>
      <c:catAx>
        <c:axId val="-2028470136"/>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28473288"/>
        <c:crosses val="min"/>
        <c:auto val="0"/>
        <c:lblAlgn val="ctr"/>
        <c:lblOffset val="100"/>
        <c:noMultiLvlLbl val="0"/>
      </c:catAx>
      <c:valAx>
        <c:axId val="-2028473288"/>
        <c:scaling>
          <c:orientation val="minMax"/>
          <c:max val="100.0"/>
          <c:min val="0.0"/>
        </c:scaling>
        <c:delete val="1"/>
        <c:axPos val="l"/>
        <c:numFmt formatCode="General" sourceLinked="1"/>
        <c:majorTickMark val="out"/>
        <c:minorTickMark val="none"/>
        <c:tickLblPos val="nextTo"/>
        <c:crossAx val="-2028470136"/>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
          <c:y val="0.0305522914218566"/>
          <c:w val="0.84"/>
          <c:h val="0.938895417156287"/>
        </c:manualLayout>
      </c:layout>
      <c:barChart>
        <c:barDir val="bar"/>
        <c:grouping val="stacked"/>
        <c:varyColors val="0"/>
        <c:ser>
          <c:idx val="0"/>
          <c:order val="0"/>
          <c:spPr>
            <a:solidFill>
              <a:srgbClr val="197A56"/>
            </a:solidFill>
            <a:ln w="19050">
              <a:solidFill>
                <a:schemeClr val="bg1"/>
              </a:solidFill>
              <a:prstDash val="solid"/>
            </a:ln>
          </c:spPr>
          <c:invertIfNegative val="0"/>
          <c:dPt>
            <c:idx val="0"/>
            <c:invertIfNegative val="0"/>
            <c:bubble3D val="0"/>
            <c:spPr>
              <a:solidFill>
                <a:srgbClr val="D4DF33"/>
              </a:solidFill>
              <a:ln w="19050">
                <a:solidFill>
                  <a:schemeClr val="bg1"/>
                </a:solidFill>
                <a:prstDash val="solid"/>
              </a:ln>
            </c:spPr>
          </c:dPt>
          <c:dPt>
            <c:idx val="4"/>
            <c:invertIfNegative val="0"/>
            <c:bubble3D val="0"/>
            <c:spPr>
              <a:solidFill>
                <a:srgbClr val="D4DF33"/>
              </a:solidFill>
              <a:ln w="19050">
                <a:solidFill>
                  <a:schemeClr val="bg1"/>
                </a:solidFill>
                <a:prstDash val="solid"/>
              </a:ln>
            </c:spPr>
          </c:dPt>
          <c:val>
            <c:numRef>
              <c:f>Sheet1!$A$1:$E$1</c:f>
              <c:numCache>
                <c:formatCode>General</c:formatCode>
                <c:ptCount val="5"/>
                <c:pt idx="0">
                  <c:v>43.0</c:v>
                </c:pt>
                <c:pt idx="1">
                  <c:v>34.0</c:v>
                </c:pt>
                <c:pt idx="2">
                  <c:v>30.0</c:v>
                </c:pt>
                <c:pt idx="3">
                  <c:v>20.0</c:v>
                </c:pt>
                <c:pt idx="4">
                  <c:v>24.0</c:v>
                </c:pt>
              </c:numCache>
            </c:numRef>
          </c:val>
        </c:ser>
        <c:dLbls>
          <c:showLegendKey val="0"/>
          <c:showVal val="0"/>
          <c:showCatName val="0"/>
          <c:showSerName val="0"/>
          <c:showPercent val="0"/>
          <c:showBubbleSize val="0"/>
        </c:dLbls>
        <c:gapWidth val="60"/>
        <c:overlap val="100"/>
        <c:axId val="-2028605128"/>
        <c:axId val="-2028617384"/>
      </c:barChart>
      <c:catAx>
        <c:axId val="-2028605128"/>
        <c:scaling>
          <c:orientation val="maxMin"/>
        </c:scaling>
        <c:delete val="0"/>
        <c:axPos val="l"/>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28617384"/>
        <c:crosses val="min"/>
        <c:auto val="0"/>
        <c:lblAlgn val="ctr"/>
        <c:lblOffset val="100"/>
        <c:noMultiLvlLbl val="0"/>
      </c:catAx>
      <c:valAx>
        <c:axId val="-2028617384"/>
        <c:scaling>
          <c:orientation val="minMax"/>
          <c:max val="43.0"/>
          <c:min val="0.0"/>
        </c:scaling>
        <c:delete val="1"/>
        <c:axPos val="b"/>
        <c:numFmt formatCode="General" sourceLinked="1"/>
        <c:majorTickMark val="out"/>
        <c:minorTickMark val="none"/>
        <c:tickLblPos val="nextTo"/>
        <c:crossAx val="-2028605128"/>
        <c:crosses val="max"/>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
          <c:y val="0.0305522914218566"/>
          <c:w val="0.84"/>
          <c:h val="0.938895417156287"/>
        </c:manualLayout>
      </c:layout>
      <c:barChart>
        <c:barDir val="bar"/>
        <c:grouping val="stacked"/>
        <c:varyColors val="0"/>
        <c:ser>
          <c:idx val="0"/>
          <c:order val="0"/>
          <c:spPr>
            <a:solidFill>
              <a:srgbClr val="197A56"/>
            </a:solidFill>
            <a:ln w="19050">
              <a:solidFill>
                <a:schemeClr val="bg1"/>
              </a:solidFill>
              <a:prstDash val="solid"/>
            </a:ln>
          </c:spPr>
          <c:invertIfNegative val="0"/>
          <c:dPt>
            <c:idx val="0"/>
            <c:invertIfNegative val="0"/>
            <c:bubble3D val="0"/>
            <c:spPr>
              <a:solidFill>
                <a:srgbClr val="D4DF33"/>
              </a:solidFill>
              <a:ln w="19050">
                <a:solidFill>
                  <a:schemeClr val="bg1"/>
                </a:solidFill>
                <a:prstDash val="solid"/>
              </a:ln>
            </c:spPr>
          </c:dPt>
          <c:dPt>
            <c:idx val="4"/>
            <c:invertIfNegative val="0"/>
            <c:bubble3D val="0"/>
            <c:spPr>
              <a:solidFill>
                <a:srgbClr val="D4DF33"/>
              </a:solidFill>
              <a:ln w="19050">
                <a:solidFill>
                  <a:schemeClr val="bg1"/>
                </a:solidFill>
                <a:prstDash val="solid"/>
              </a:ln>
            </c:spPr>
          </c:dPt>
          <c:val>
            <c:numRef>
              <c:f>Sheet1!$A$1:$E$1</c:f>
              <c:numCache>
                <c:formatCode>General</c:formatCode>
                <c:ptCount val="5"/>
                <c:pt idx="0">
                  <c:v>45.78958204653078</c:v>
                </c:pt>
                <c:pt idx="1">
                  <c:v>38.02758904673667</c:v>
                </c:pt>
                <c:pt idx="2">
                  <c:v>28.37142268890262</c:v>
                </c:pt>
                <c:pt idx="3">
                  <c:v>20.91826230183241</c:v>
                </c:pt>
                <c:pt idx="4">
                  <c:v>22.97714638665843</c:v>
                </c:pt>
              </c:numCache>
            </c:numRef>
          </c:val>
        </c:ser>
        <c:dLbls>
          <c:showLegendKey val="0"/>
          <c:showVal val="0"/>
          <c:showCatName val="0"/>
          <c:showSerName val="0"/>
          <c:showPercent val="0"/>
          <c:showBubbleSize val="0"/>
        </c:dLbls>
        <c:gapWidth val="60"/>
        <c:overlap val="100"/>
        <c:axId val="-2028769368"/>
        <c:axId val="-2028783240"/>
      </c:barChart>
      <c:catAx>
        <c:axId val="-2028769368"/>
        <c:scaling>
          <c:orientation val="maxMin"/>
        </c:scaling>
        <c:delete val="0"/>
        <c:axPos val="l"/>
        <c:majorGridlines>
          <c:spPr>
            <a:ln>
              <a:noFill/>
            </a:ln>
          </c:spPr>
        </c:majorGridlines>
        <c:majorTickMark val="out"/>
        <c:minorTickMark val="none"/>
        <c:tickLblPos val="none"/>
        <c:spPr>
          <a:ln w="9525">
            <a:solidFill>
              <a:srgbClr val="7F7F7F"/>
            </a:solidFill>
            <a:prstDash val="solid"/>
          </a:ln>
        </c:spPr>
        <c:txPr>
          <a:bodyPr wrap="none"/>
          <a:lstStyle/>
          <a:p>
            <a:pPr>
              <a:defRPr sz="1000">
                <a:solidFill>
                  <a:schemeClr val="tx1"/>
                </a:solidFill>
                <a:latin typeface="+mn-lt"/>
                <a:ea typeface="+mn-ea"/>
                <a:cs typeface="+mn-cs"/>
                <a:sym typeface="+mn-lt"/>
              </a:defRPr>
            </a:pPr>
            <a:endParaRPr lang="en-US"/>
          </a:p>
        </c:txPr>
        <c:crossAx val="-2028783240"/>
        <c:crosses val="min"/>
        <c:auto val="0"/>
        <c:lblAlgn val="ctr"/>
        <c:lblOffset val="100"/>
        <c:noMultiLvlLbl val="0"/>
      </c:catAx>
      <c:valAx>
        <c:axId val="-2028783240"/>
        <c:scaling>
          <c:orientation val="minMax"/>
          <c:max val="45.78958204653078"/>
          <c:min val="0.0"/>
        </c:scaling>
        <c:delete val="1"/>
        <c:axPos val="b"/>
        <c:numFmt formatCode="General" sourceLinked="1"/>
        <c:majorTickMark val="out"/>
        <c:minorTickMark val="none"/>
        <c:tickLblPos val="nextTo"/>
        <c:crossAx val="-2028769368"/>
        <c:crosses val="max"/>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4301543" cy="341065"/>
          </a:xfrm>
          <a:prstGeom prst="rect">
            <a:avLst/>
          </a:prstGeom>
        </p:spPr>
        <p:txBody>
          <a:bodyPr vert="horz" lIns="92492" tIns="46246" rIns="92492" bIns="46246" rtlCol="0"/>
          <a:lstStyle>
            <a:lvl1pPr algn="l">
              <a:defRPr sz="1200"/>
            </a:lvl1pPr>
          </a:lstStyle>
          <a:p>
            <a:endParaRPr lang="en-US" sz="800"/>
          </a:p>
        </p:txBody>
      </p:sp>
      <p:sp>
        <p:nvSpPr>
          <p:cNvPr id="3" name="Date Placeholder 2"/>
          <p:cNvSpPr>
            <a:spLocks noGrp="1"/>
          </p:cNvSpPr>
          <p:nvPr>
            <p:ph type="dt" sz="quarter" idx="1"/>
          </p:nvPr>
        </p:nvSpPr>
        <p:spPr>
          <a:xfrm>
            <a:off x="5622801" y="2"/>
            <a:ext cx="4301543" cy="341065"/>
          </a:xfrm>
          <a:prstGeom prst="rect">
            <a:avLst/>
          </a:prstGeom>
        </p:spPr>
        <p:txBody>
          <a:bodyPr vert="horz" lIns="92492" tIns="46246" rIns="92492" bIns="46246" rtlCol="0"/>
          <a:lstStyle>
            <a:lvl1pPr algn="r">
              <a:defRPr sz="1200"/>
            </a:lvl1pPr>
          </a:lstStyle>
          <a:p>
            <a:fld id="{57691E93-EF64-46CC-85E2-BBB5BEDB9501}" type="datetimeFigureOut">
              <a:rPr lang="en-US" sz="800"/>
              <a:t>1/16/19</a:t>
            </a:fld>
            <a:endParaRPr lang="en-US" sz="800"/>
          </a:p>
        </p:txBody>
      </p:sp>
      <p:sp>
        <p:nvSpPr>
          <p:cNvPr id="4" name="Footer Placeholder 3"/>
          <p:cNvSpPr>
            <a:spLocks noGrp="1"/>
          </p:cNvSpPr>
          <p:nvPr>
            <p:ph type="ftr" sz="quarter" idx="2"/>
          </p:nvPr>
        </p:nvSpPr>
        <p:spPr>
          <a:xfrm>
            <a:off x="3" y="6456613"/>
            <a:ext cx="4301543" cy="341064"/>
          </a:xfrm>
          <a:prstGeom prst="rect">
            <a:avLst/>
          </a:prstGeom>
        </p:spPr>
        <p:txBody>
          <a:bodyPr vert="horz" lIns="92492" tIns="46246" rIns="92492" bIns="46246" rtlCol="0" anchor="b"/>
          <a:lstStyle>
            <a:lvl1pPr algn="l">
              <a:defRPr sz="1200"/>
            </a:lvl1pPr>
          </a:lstStyle>
          <a:p>
            <a:endParaRPr lang="en-US" sz="800"/>
          </a:p>
        </p:txBody>
      </p:sp>
      <p:sp>
        <p:nvSpPr>
          <p:cNvPr id="5" name="Slide Number Placeholder 4"/>
          <p:cNvSpPr>
            <a:spLocks noGrp="1"/>
          </p:cNvSpPr>
          <p:nvPr>
            <p:ph type="sldNum" sz="quarter" idx="3"/>
          </p:nvPr>
        </p:nvSpPr>
        <p:spPr>
          <a:xfrm>
            <a:off x="5622801" y="6456613"/>
            <a:ext cx="4301543" cy="341064"/>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5288332"/>
            <a:ext cx="9924341" cy="15093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a:p>
        </p:txBody>
      </p:sp>
      <p:sp>
        <p:nvSpPr>
          <p:cNvPr id="2" name="Header Placeholder 1"/>
          <p:cNvSpPr>
            <a:spLocks noGrp="1"/>
          </p:cNvSpPr>
          <p:nvPr>
            <p:ph type="hdr" sz="quarter"/>
          </p:nvPr>
        </p:nvSpPr>
        <p:spPr>
          <a:xfrm>
            <a:off x="117729" y="2"/>
            <a:ext cx="4183817" cy="341065"/>
          </a:xfrm>
          <a:prstGeom prst="rect">
            <a:avLst/>
          </a:prstGeom>
        </p:spPr>
        <p:txBody>
          <a:bodyPr vert="horz" lIns="92492" tIns="46246" rIns="92492" bIns="46246" rtlCol="0"/>
          <a:lstStyle>
            <a:lvl1pPr algn="l">
              <a:defRPr sz="800"/>
            </a:lvl1pPr>
          </a:lstStyle>
          <a:p>
            <a:endParaRPr lang="en-US"/>
          </a:p>
        </p:txBody>
      </p:sp>
      <p:sp>
        <p:nvSpPr>
          <p:cNvPr id="3" name="Date Placeholder 2"/>
          <p:cNvSpPr>
            <a:spLocks noGrp="1"/>
          </p:cNvSpPr>
          <p:nvPr>
            <p:ph type="dt" idx="1"/>
          </p:nvPr>
        </p:nvSpPr>
        <p:spPr>
          <a:xfrm>
            <a:off x="5622801" y="2"/>
            <a:ext cx="4186111" cy="341065"/>
          </a:xfrm>
          <a:prstGeom prst="rect">
            <a:avLst/>
          </a:prstGeom>
        </p:spPr>
        <p:txBody>
          <a:bodyPr vert="horz" lIns="92492" tIns="46246" rIns="92492" bIns="46246" rtlCol="0"/>
          <a:lstStyle>
            <a:lvl1pPr algn="r">
              <a:defRPr sz="800"/>
            </a:lvl1pPr>
          </a:lstStyle>
          <a:p>
            <a:fld id="{3AD9BDA7-98EF-4344-B91C-30A07E8A84B0}" type="datetimeFigureOut">
              <a:rPr lang="en-US" smtClean="0"/>
              <a:pPr/>
              <a:t>1/16/19</a:t>
            </a:fld>
            <a:endParaRPr lang="en-US"/>
          </a:p>
        </p:txBody>
      </p:sp>
      <p:sp>
        <p:nvSpPr>
          <p:cNvPr id="4" name="Slide Image Placeholder 3"/>
          <p:cNvSpPr>
            <a:spLocks noGrp="1" noRot="1" noChangeAspect="1"/>
          </p:cNvSpPr>
          <p:nvPr>
            <p:ph type="sldImg" idx="2"/>
          </p:nvPr>
        </p:nvSpPr>
        <p:spPr>
          <a:xfrm>
            <a:off x="554038" y="204788"/>
            <a:ext cx="8818562" cy="4960937"/>
          </a:xfrm>
          <a:prstGeom prst="rect">
            <a:avLst/>
          </a:prstGeom>
          <a:noFill/>
          <a:ln w="9525">
            <a:solidFill>
              <a:schemeClr val="bg2"/>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133328" y="5370467"/>
            <a:ext cx="9659983" cy="659636"/>
          </a:xfrm>
          <a:prstGeom prst="rect">
            <a:avLst/>
          </a:prstGeom>
        </p:spPr>
        <p:txBody>
          <a:bodyPr vert="horz" lIns="92492" tIns="46246" rIns="92492" bIns="4624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17729" y="6456613"/>
            <a:ext cx="4183817" cy="341064"/>
          </a:xfrm>
          <a:prstGeom prst="rect">
            <a:avLst/>
          </a:prstGeom>
        </p:spPr>
        <p:txBody>
          <a:bodyPr vert="horz" lIns="92492" tIns="46246" rIns="92492" bIns="46246" rtlCol="0" anchor="b"/>
          <a:lstStyle>
            <a:lvl1pPr algn="l">
              <a:defRPr sz="800"/>
            </a:lvl1pPr>
          </a:lstStyle>
          <a:p>
            <a:endParaRPr lang="en-US"/>
          </a:p>
        </p:txBody>
      </p:sp>
      <p:sp>
        <p:nvSpPr>
          <p:cNvPr id="7" name="Slide Number Placeholder 6"/>
          <p:cNvSpPr>
            <a:spLocks noGrp="1"/>
          </p:cNvSpPr>
          <p:nvPr>
            <p:ph type="sldNum" sz="quarter" idx="5"/>
          </p:nvPr>
        </p:nvSpPr>
        <p:spPr>
          <a:xfrm>
            <a:off x="5622802" y="6456613"/>
            <a:ext cx="4170510" cy="341064"/>
          </a:xfrm>
          <a:prstGeom prst="rect">
            <a:avLst/>
          </a:prstGeom>
        </p:spPr>
        <p:txBody>
          <a:bodyPr vert="horz" lIns="92492" tIns="46246" rIns="92492" bIns="46246" rtlCol="0" anchor="b"/>
          <a:lstStyle>
            <a:lvl1pPr algn="r">
              <a:defRPr sz="800"/>
            </a:lvl1pPr>
          </a:lstStyle>
          <a:p>
            <a:r>
              <a:rPr lang="en-US"/>
              <a:t>Notes view: </a:t>
            </a:r>
            <a:fld id="{128CEAFE-FA94-43E5-B0FF-D47E1CCDD1B4}" type="slidenum">
              <a:rPr lang="en-US" smtClean="0"/>
              <a:pPr/>
              <a:t>‹#›</a:t>
            </a:fld>
            <a:endParaRPr lang="en-US"/>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xmlns="">
        <p15:guide id="1" orient="horz" pos="2142" userDrawn="1">
          <p15:clr>
            <a:srgbClr val="F26B43"/>
          </p15:clr>
        </p15:guide>
        <p15:guide id="2" pos="3127" userDrawn="1">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0B1C575A-FA3C-4170-BDE2-E20A3839939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27887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mtClean="0"/>
              <a:t>Notes view: </a:t>
            </a:r>
            <a:fld id="{128CEAFE-FA94-43E5-B0FF-D47E1CCDD1B4}" type="slidenum">
              <a:rPr lang="en-US" smtClean="0"/>
              <a:pPr/>
              <a:t>6</a:t>
            </a:fld>
            <a:endParaRPr lang="en-US"/>
          </a:p>
        </p:txBody>
      </p:sp>
    </p:spTree>
    <p:extLst>
      <p:ext uri="{BB962C8B-B14F-4D97-AF65-F5344CB8AC3E}">
        <p14:creationId xmlns:p14="http://schemas.microsoft.com/office/powerpoint/2010/main" val="392986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14</a:t>
            </a:fld>
            <a:endParaRPr lang="en-US"/>
          </a:p>
        </p:txBody>
      </p:sp>
    </p:spTree>
    <p:extLst>
      <p:ext uri="{BB962C8B-B14F-4D97-AF65-F5344CB8AC3E}">
        <p14:creationId xmlns:p14="http://schemas.microsoft.com/office/powerpoint/2010/main" val="49890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mtClean="0"/>
              <a:t>Notes view: </a:t>
            </a:r>
            <a:fld id="{128CEAFE-FA94-43E5-B0FF-D47E1CCDD1B4}" type="slidenum">
              <a:rPr lang="en-US" smtClean="0"/>
              <a:pPr/>
              <a:t>16</a:t>
            </a:fld>
            <a:endParaRPr lang="en-US"/>
          </a:p>
        </p:txBody>
      </p:sp>
    </p:spTree>
    <p:extLst>
      <p:ext uri="{BB962C8B-B14F-4D97-AF65-F5344CB8AC3E}">
        <p14:creationId xmlns:p14="http://schemas.microsoft.com/office/powerpoint/2010/main" val="130124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mtClean="0"/>
              <a:t>Notes view: </a:t>
            </a:r>
            <a:fld id="{128CEAFE-FA94-43E5-B0FF-D47E1CCDD1B4}" type="slidenum">
              <a:rPr lang="en-US" smtClean="0"/>
              <a:pPr/>
              <a:t>17</a:t>
            </a:fld>
            <a:endParaRPr lang="en-US"/>
          </a:p>
        </p:txBody>
      </p:sp>
    </p:spTree>
    <p:extLst>
      <p:ext uri="{BB962C8B-B14F-4D97-AF65-F5344CB8AC3E}">
        <p14:creationId xmlns:p14="http://schemas.microsoft.com/office/powerpoint/2010/main" val="2984857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bin"/><Relationship Id="rId5" Type="http://schemas.openxmlformats.org/officeDocument/2006/relationships/image" Target="../media/image2.emf"/><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vmlDrawing" Target="../drawings/vmlDrawing2.vml"/><Relationship Id="rId2"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Master" Target="../slideMasters/slideMaster1.xml"/><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Master" Target="../slideMasters/slideMaster1.xml"/><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Master" Target="../slideMasters/slideMaster1.xml"/><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Master" Target="../slideMasters/slideMaster1.xml"/><Relationship Id="rId3"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Master" Target="../slideMasters/slideMaster1.xml"/><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Master" Target="../slideMasters/slideMaster1.xml"/><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Master" Target="../slideMasters/slideMaster1.xml"/><Relationship Id="rId3"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Master" Target="../slideMasters/slideMaster1.xml"/><Relationship Id="rId3"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Master" Target="../slideMasters/slideMaster1.xml"/><Relationship Id="rId3"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3.bin"/><Relationship Id="rId5" Type="http://schemas.openxmlformats.org/officeDocument/2006/relationships/image" Target="../media/image2.emf"/><Relationship Id="rId6" Type="http://schemas.openxmlformats.org/officeDocument/2006/relationships/image" Target="../media/image8.jpeg"/><Relationship Id="rId1" Type="http://schemas.openxmlformats.org/officeDocument/2006/relationships/vmlDrawing" Target="../drawings/vmlDrawing3.vml"/><Relationship Id="rId2" Type="http://schemas.openxmlformats.org/officeDocument/2006/relationships/tags" Target="../tags/tag26.xml"/></Relationships>
</file>

<file path=ppt/slideLayouts/_rels/slideLayout27.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jpg"/><Relationship Id="rId1" Type="http://schemas.openxmlformats.org/officeDocument/2006/relationships/tags" Target="../tags/tag28.xml"/><Relationship Id="rId2"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Master" Target="../slideMasters/slideMaster1.xml"/><Relationship Id="rId3"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slideMaster" Target="../slideMasters/slideMaster1.xml"/><Relationship Id="rId3"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slideMaster" Target="../slideMasters/slideMaster1.xml"/><Relationship Id="rId3"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Master" Target="../slideMasters/slideMaster1.xml"/><Relationship Id="rId3"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Master" Target="../slideMasters/slideMaster1.xml"/><Relationship Id="rId3"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Master" Target="../slideMasters/slideMaster1.xml"/><Relationship Id="rId3"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Master" Target="../slideMasters/slideMaster1.xml"/><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Master" Target="../slideMasters/slideMaster1.xml"/><Relationship Id="rId3"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slideMaster" Target="../slideMasters/slideMaster1.xml"/><Relationship Id="rId3"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Master" Target="../slideMasters/slideMaster1.xml"/><Relationship Id="rId3"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Master" Target="../slideMasters/slideMaster1.xml"/><Relationship Id="rId3"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slideMaster" Target="../slideMasters/slideMaster1.xml"/><Relationship Id="rId3"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slideMaster" Target="../slideMasters/slideMaster1.xml"/><Relationship Id="rId3"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tags" Target="../tags/tag45.xml"/><Relationship Id="rId2" Type="http://schemas.openxmlformats.org/officeDocument/2006/relationships/slideMaster" Target="../slideMasters/slideMaster1.xml"/><Relationship Id="rId3"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tags" Target="../tags/tag46.xml"/><Relationship Id="rId2"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tags" Target="../tags/tag47.xml"/><Relationship Id="rId2"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tags" Target="../tags/tag48.xml"/><Relationship Id="rId2"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tags" Target="../tags/tag49.xml"/><Relationship Id="rId2" Type="http://schemas.openxmlformats.org/officeDocument/2006/relationships/slideMaster" Target="../slideMasters/slideMaster1.xml"/><Relationship Id="rId3"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1" Type="http://schemas.openxmlformats.org/officeDocument/2006/relationships/tags" Target="../tags/tag50.xml"/><Relationship Id="rId2"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tags" Target="../tags/tag51.xml"/><Relationship Id="rId2"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tags" Target="../tags/tag52.xml"/><Relationship Id="rId2"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tags" Target="../tags/tag53.xml"/><Relationship Id="rId2" Type="http://schemas.openxmlformats.org/officeDocument/2006/relationships/slideMaster" Target="../slideMasters/slideMaster1.xml"/><Relationship Id="rId3" Type="http://schemas.openxmlformats.org/officeDocument/2006/relationships/image" Target="../media/image9.jpg"/></Relationships>
</file>

<file path=ppt/slideLayouts/_rels/slideLayout56.xml.rels><?xml version="1.0" encoding="UTF-8" standalone="yes"?>
<Relationships xmlns="http://schemas.openxmlformats.org/package/2006/relationships"><Relationship Id="rId1" Type="http://schemas.openxmlformats.org/officeDocument/2006/relationships/tags" Target="../tags/tag54.xml"/><Relationship Id="rId2"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56.xml"/><Relationship Id="rId4" Type="http://schemas.openxmlformats.org/officeDocument/2006/relationships/slideMaster" Target="../slideMasters/slideMaster1.xml"/><Relationship Id="rId5" Type="http://schemas.openxmlformats.org/officeDocument/2006/relationships/oleObject" Target="../embeddings/oleObject4.bin"/><Relationship Id="rId6" Type="http://schemas.openxmlformats.org/officeDocument/2006/relationships/image" Target="../media/image1.emf"/><Relationship Id="rId1" Type="http://schemas.openxmlformats.org/officeDocument/2006/relationships/vmlDrawing" Target="../drawings/vmlDrawing4.vml"/><Relationship Id="rId2" Type="http://schemas.openxmlformats.org/officeDocument/2006/relationships/tags" Target="../tags/tag55.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5.bin"/><Relationship Id="rId5" Type="http://schemas.openxmlformats.org/officeDocument/2006/relationships/image" Target="../media/image1.emf"/><Relationship Id="rId1" Type="http://schemas.openxmlformats.org/officeDocument/2006/relationships/vmlDrawing" Target="../drawings/vmlDrawing5.vml"/><Relationship Id="rId2" Type="http://schemas.openxmlformats.org/officeDocument/2006/relationships/tags" Target="../tags/tag57.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6.bin"/><Relationship Id="rId5" Type="http://schemas.openxmlformats.org/officeDocument/2006/relationships/image" Target="../media/image1.emf"/><Relationship Id="rId1" Type="http://schemas.openxmlformats.org/officeDocument/2006/relationships/vmlDrawing" Target="../drawings/vmlDrawing6.vml"/><Relationship Id="rId2" Type="http://schemas.openxmlformats.org/officeDocument/2006/relationships/tags" Target="../tags/tag58.xml"/></Relationships>
</file>

<file path=ppt/slideLayouts/_rels/slideLayout6.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Master" Target="../slideMasters/slideMaster1.xml"/><Relationship Id="rId3"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slideMaster" Target="../slideMasters/slideMaster1.xml"/><Relationship Id="rId5" Type="http://schemas.openxmlformats.org/officeDocument/2006/relationships/oleObject" Target="../embeddings/oleObject7.bin"/><Relationship Id="rId6" Type="http://schemas.openxmlformats.org/officeDocument/2006/relationships/image" Target="../media/image1.emf"/><Relationship Id="rId7" Type="http://schemas.openxmlformats.org/officeDocument/2006/relationships/image" Target="../media/image4.png"/><Relationship Id="rId1" Type="http://schemas.openxmlformats.org/officeDocument/2006/relationships/vmlDrawing" Target="../drawings/vmlDrawing7.vml"/><Relationship Id="rId2" Type="http://schemas.openxmlformats.org/officeDocument/2006/relationships/tags" Target="../tags/tag59.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62.xml"/><Relationship Id="rId4" Type="http://schemas.openxmlformats.org/officeDocument/2006/relationships/slideMaster" Target="../slideMasters/slideMaster1.xml"/><Relationship Id="rId5" Type="http://schemas.openxmlformats.org/officeDocument/2006/relationships/oleObject" Target="../embeddings/oleObject8.bin"/><Relationship Id="rId6" Type="http://schemas.openxmlformats.org/officeDocument/2006/relationships/image" Target="../media/image1.emf"/><Relationship Id="rId1" Type="http://schemas.openxmlformats.org/officeDocument/2006/relationships/vmlDrawing" Target="../drawings/vmlDrawing8.vml"/><Relationship Id="rId2" Type="http://schemas.openxmlformats.org/officeDocument/2006/relationships/tags" Target="../tags/tag61.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9.bin"/><Relationship Id="rId5" Type="http://schemas.openxmlformats.org/officeDocument/2006/relationships/image" Target="../media/image1.emf"/><Relationship Id="rId1" Type="http://schemas.openxmlformats.org/officeDocument/2006/relationships/vmlDrawing" Target="../drawings/vmlDrawing9.vml"/><Relationship Id="rId2" Type="http://schemas.openxmlformats.org/officeDocument/2006/relationships/tags" Target="../tags/tag63.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0.bin"/><Relationship Id="rId5" Type="http://schemas.openxmlformats.org/officeDocument/2006/relationships/image" Target="../media/image1.emf"/><Relationship Id="rId1" Type="http://schemas.openxmlformats.org/officeDocument/2006/relationships/vmlDrawing" Target="../drawings/vmlDrawing10.vml"/><Relationship Id="rId2" Type="http://schemas.openxmlformats.org/officeDocument/2006/relationships/tags" Target="../tags/tag64.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66.xml"/><Relationship Id="rId4" Type="http://schemas.openxmlformats.org/officeDocument/2006/relationships/slideMaster" Target="../slideMasters/slideMaster1.xml"/><Relationship Id="rId5" Type="http://schemas.openxmlformats.org/officeDocument/2006/relationships/oleObject" Target="../embeddings/oleObject11.bin"/><Relationship Id="rId6" Type="http://schemas.openxmlformats.org/officeDocument/2006/relationships/image" Target="../media/image1.emf"/><Relationship Id="rId7" Type="http://schemas.openxmlformats.org/officeDocument/2006/relationships/image" Target="../media/image4.png"/><Relationship Id="rId1" Type="http://schemas.openxmlformats.org/officeDocument/2006/relationships/vmlDrawing" Target="../drawings/vmlDrawing11.vml"/><Relationship Id="rId2" Type="http://schemas.openxmlformats.org/officeDocument/2006/relationships/tags" Target="../tags/tag65.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2.bin"/><Relationship Id="rId5" Type="http://schemas.openxmlformats.org/officeDocument/2006/relationships/image" Target="../media/image1.emf"/><Relationship Id="rId6" Type="http://schemas.openxmlformats.org/officeDocument/2006/relationships/image" Target="../media/image5.png"/><Relationship Id="rId1" Type="http://schemas.openxmlformats.org/officeDocument/2006/relationships/vmlDrawing" Target="../drawings/vmlDrawing12.vml"/><Relationship Id="rId2" Type="http://schemas.openxmlformats.org/officeDocument/2006/relationships/tags" Target="../tags/tag67.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11.jpeg"/><Relationship Id="rId5" Type="http://schemas.openxmlformats.org/officeDocument/2006/relationships/oleObject" Target="../embeddings/oleObject13.bin"/><Relationship Id="rId6" Type="http://schemas.openxmlformats.org/officeDocument/2006/relationships/image" Target="../media/image10.emf"/><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vmlDrawing" Target="../drawings/vmlDrawing13.vml"/><Relationship Id="rId2" Type="http://schemas.openxmlformats.org/officeDocument/2006/relationships/tags" Target="../tags/tag68.xml"/></Relationships>
</file>

<file path=ppt/slideLayouts/_rels/slideLayout7.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Master" Target="../slideMasters/slideMaster1.xml"/><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Master" Target="../slideMasters/slideMaster1.xml"/><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Master" Target="../slideMasters/slideMaster1.xml"/><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494879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4616"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7" name="Picture 170" descr="Floral hues that oscillate between pastel tones and hints of saturated pink ornate brocades of feathers, laces and flashes of tulle from the #CHANELHauteCouture collection."/>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9669" b="26916"/>
          <a:stretch/>
        </p:blipFill>
        <p:spPr bwMode="auto">
          <a:xfrm>
            <a:off x="-29302" y="-85070"/>
            <a:ext cx="12220510" cy="530565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7">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grpSp>
        <p:nvGrpSpPr>
          <p:cNvPr id="23" name="Group 22"/>
          <p:cNvGrpSpPr/>
          <p:nvPr userDrawn="1"/>
        </p:nvGrpSpPr>
        <p:grpSpPr>
          <a:xfrm>
            <a:off x="957600" y="946936"/>
            <a:ext cx="2887436" cy="894745"/>
            <a:chOff x="848180" y="896938"/>
            <a:chExt cx="2178050" cy="674924"/>
          </a:xfrm>
          <a:solidFill>
            <a:schemeClr val="bg1"/>
          </a:solidFill>
        </p:grpSpPr>
        <p:sp>
          <p:nvSpPr>
            <p:cNvPr id="2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Trebuchet MS" panose="020B0603020202020204" pitchFamily="34" charset="0"/>
              </a:endParaRPr>
            </a:p>
          </p:txBody>
        </p:sp>
        <p:sp>
          <p:nvSpPr>
            <p:cNvPr id="2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Trebuchet MS" panose="020B0603020202020204" pitchFamily="34" charset="0"/>
              </a:endParaRPr>
            </a:p>
          </p:txBody>
        </p:sp>
      </p:grpSp>
      <p:sp>
        <p:nvSpPr>
          <p:cNvPr id="26" name="Subtitle 2"/>
          <p:cNvSpPr>
            <a:spLocks noGrp="1"/>
          </p:cNvSpPr>
          <p:nvPr>
            <p:ph type="subTitle" idx="1" hasCustomPrompt="1"/>
          </p:nvPr>
        </p:nvSpPr>
        <p:spPr bwMode="white">
          <a:xfrm>
            <a:off x="957600"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957600"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08638" y="3594368"/>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Luxury FirstLook_True-Luxury Global Consumer Insight with Altagamma 5th Edition.ppt.pptx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p:blipFill>
        <p:spPr>
          <a:xfrm rot="120000">
            <a:off x="2141308" y="3402828"/>
            <a:ext cx="2694666" cy="3461745"/>
          </a:xfrm>
          <a:prstGeom prst="rect">
            <a:avLst/>
          </a:prstGeom>
        </p:spPr>
      </p:pic>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7"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33900" y="3395662"/>
            <a:ext cx="1298575" cy="3571875"/>
          </a:xfrm>
          <a:prstGeom prst="rect">
            <a:avLst/>
          </a:prstGeom>
          <a:noFill/>
          <a:extLst>
            <a:ext uri="{909E8E84-426E-40dd-AFC4-6F175D3DCCD1}">
              <a14:hiddenFill xmlns:a14="http://schemas.microsoft.com/office/drawing/2010/main">
                <a:solidFill>
                  <a:srgbClr val="FFFFFF"/>
                </a:solidFill>
              </a14:hiddenFill>
            </a:ext>
          </a:extLst>
        </p:spPr>
      </p:pic>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Luxury FirstLook_True-Luxury Global Consumer Insight with Altagamma 5th Edition.ppt.pptx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p:blipFill>
        <p:spPr>
          <a:xfrm>
            <a:off x="3549481" y="3416300"/>
            <a:ext cx="2694666" cy="3441700"/>
          </a:xfrm>
          <a:prstGeom prst="rect">
            <a:avLst/>
          </a:prstGeom>
        </p:spPr>
      </p:pic>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78758" y="3589606"/>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Luxury FirstLook_True-Luxury Global Consumer Insight with Altagamma 5th Edition.ppt.pptx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4428422" y="3407803"/>
            <a:ext cx="2694666" cy="3456551"/>
          </a:xfrm>
          <a:prstGeom prst="rect">
            <a:avLst/>
          </a:prstGeom>
        </p:spPr>
      </p:pic>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41" y="3589606"/>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4"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Luxury FirstLook_True-Luxury Global Consumer Insight with Altagamma 5th Edition.ppt.pptx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6524770" y="3407803"/>
            <a:ext cx="2694666" cy="3456551"/>
          </a:xfrm>
          <a:prstGeom prst="rect">
            <a:avLst/>
          </a:prstGeom>
        </p:spPr>
      </p:pic>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Luxury FirstLook_True-Luxury Global Consumer Insight with Altagamma 5th Edition.ppt.pptx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3634" b="1258"/>
          <a:stretch/>
        </p:blipFill>
        <p:spPr>
          <a:xfrm rot="16200000" flipH="1">
            <a:off x="6797461" y="110968"/>
            <a:ext cx="769257" cy="10019821"/>
          </a:xfrm>
          <a:prstGeom prst="rect">
            <a:avLst/>
          </a:pr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Luxury FirstLook_True-Luxury Global Consumer Insight with Altagamma 5th Edition.ppt.pptx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Luxury FirstLook_True-Luxury Global Consumer Insight with Altagamma 5th Edition.ppt.pptx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The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1"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70261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0414"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srcRect t="13392" r="905" b="5996"/>
          <a:stretch/>
        </p:blipFill>
        <p:spPr>
          <a:xfrm>
            <a:off x="0" y="0"/>
            <a:ext cx="12191208" cy="6847368"/>
          </a:xfrm>
          <a:prstGeom prst="rect">
            <a:avLst/>
          </a:prstGeom>
        </p:spPr>
      </p:pic>
      <p:sp>
        <p:nvSpPr>
          <p:cNvPr id="11" name="Rectangle 10"/>
          <p:cNvSpPr/>
          <p:nvPr/>
        </p:nvSpPr>
        <p:spPr bwMode="black">
          <a:xfrm>
            <a:off x="626289" y="626321"/>
            <a:ext cx="5610517" cy="5532504"/>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grpSp>
        <p:nvGrpSpPr>
          <p:cNvPr id="12" name="Group 4"/>
          <p:cNvGrpSpPr>
            <a:grpSpLocks noChangeAspect="1"/>
          </p:cNvGrpSpPr>
          <p:nvPr userDrawn="1"/>
        </p:nvGrpSpPr>
        <p:grpSpPr bwMode="auto">
          <a:xfrm>
            <a:off x="926090" y="2722052"/>
            <a:ext cx="4371144" cy="1344304"/>
            <a:chOff x="585" y="2014"/>
            <a:chExt cx="5583" cy="1717"/>
          </a:xfrm>
          <a:solidFill>
            <a:schemeClr val="bg1"/>
          </a:solidFill>
        </p:grpSpPr>
        <p:sp>
          <p:nvSpPr>
            <p:cNvPr id="13"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E6F73"/>
                </a:solidFill>
                <a:latin typeface="+mn-lt"/>
                <a:sym typeface="Trebuchet MS" panose="020B0603020202020204" pitchFamily="34" charset="0"/>
              </a:endParaRPr>
            </a:p>
          </p:txBody>
        </p:sp>
        <p:sp>
          <p:nvSpPr>
            <p:cNvPr id="14"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E6F73"/>
                </a:solidFill>
                <a:latin typeface="+mn-lt"/>
                <a:sym typeface="Trebuchet MS" panose="020B0603020202020204" pitchFamily="34" charset="0"/>
              </a:endParaRPr>
            </a:p>
          </p:txBody>
        </p:sp>
      </p:gr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a:t>
              </a:r>
              <a:r>
                <a:rPr kumimoji="0" lang="en-US" sz="1000" b="0" i="0" u="none" strike="noStrike" kern="1200" cap="none" spc="0" normalizeH="0" baseline="0" noProof="0" dirty="0" err="1">
                  <a:ln>
                    <a:noFill/>
                  </a:ln>
                  <a:solidFill>
                    <a:schemeClr val="bg1">
                      <a:lumMod val="50000"/>
                    </a:schemeClr>
                  </a:solidFill>
                  <a:effectLst/>
                  <a:uLnTx/>
                  <a:uFillTx/>
                  <a:latin typeface="+mn-lt"/>
                  <a:ea typeface="+mn-ea"/>
                  <a:cs typeface="+mn-cs"/>
                  <a:sym typeface="Trebuchet MS" panose="020B0603020202020204" pitchFamily="34" charset="0"/>
                </a:rPr>
                <a:t>xxxx</a:t>
              </a: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  2. </a:t>
              </a:r>
              <a:r>
                <a:rPr kumimoji="0" lang="en-US" sz="1000" b="0" i="0" u="none" strike="noStrike" kern="1200" cap="none" spc="0" normalizeH="0" baseline="0" noProof="0" dirty="0" err="1">
                  <a:ln>
                    <a:noFill/>
                  </a:ln>
                  <a:solidFill>
                    <a:schemeClr val="bg1">
                      <a:lumMod val="50000"/>
                    </a:schemeClr>
                  </a:solidFill>
                  <a:effectLst/>
                  <a:uLnTx/>
                  <a:uFillTx/>
                  <a:latin typeface="+mn-lt"/>
                  <a:ea typeface="+mn-ea"/>
                  <a:cs typeface="+mn-cs"/>
                  <a:sym typeface="Trebuchet MS" panose="020B0603020202020204" pitchFamily="34" charset="0"/>
                </a:rPr>
                <a:t>xxxx</a:t>
              </a: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55"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3" name="TitleAndEndImages"/>
          <p:cNvPicPr>
            <a:picLocks noChangeAspect="1"/>
          </p:cNvPicPr>
          <p:nvPr userDrawn="1">
            <p:custDataLst>
              <p:tags r:id="rId1"/>
            </p:custDataLst>
          </p:nvPr>
        </p:nvPicPr>
        <p:blipFill rotWithShape="1">
          <a:blip r:embed="rId4">
            <a:extLst>
              <a:ext uri="{28A0092B-C50C-407E-A947-70E740481C1C}">
                <a14:useLocalDpi xmlns:a14="http://schemas.microsoft.com/office/drawing/2010/main" val="0"/>
              </a:ext>
            </a:extLst>
          </a:blip>
          <a:srcRect b="23056"/>
          <a:stretch/>
        </p:blipFill>
        <p:spPr>
          <a:xfrm>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grpSp>
        <p:nvGrpSpPr>
          <p:cNvPr id="23" name="Group 22"/>
          <p:cNvGrpSpPr/>
          <p:nvPr userDrawn="1"/>
        </p:nvGrpSpPr>
        <p:grpSpPr>
          <a:xfrm>
            <a:off x="957600" y="946936"/>
            <a:ext cx="2887436" cy="894745"/>
            <a:chOff x="848180" y="896938"/>
            <a:chExt cx="2178050" cy="674924"/>
          </a:xfrm>
          <a:solidFill>
            <a:schemeClr val="bg1"/>
          </a:solidFill>
        </p:grpSpPr>
        <p:sp>
          <p:nvSpPr>
            <p:cNvPr id="2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sym typeface="Trebuchet MS" panose="020B0603020202020204" pitchFamily="34" charset="0"/>
              </a:endParaRPr>
            </a:p>
          </p:txBody>
        </p:sp>
        <p:sp>
          <p:nvSpPr>
            <p:cNvPr id="2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sym typeface="Trebuchet MS" panose="020B0603020202020204" pitchFamily="34" charset="0"/>
              </a:endParaRPr>
            </a:p>
          </p:txBody>
        </p:sp>
      </p:grpSp>
      <p:sp>
        <p:nvSpPr>
          <p:cNvPr id="26" name="Subtitle 2"/>
          <p:cNvSpPr>
            <a:spLocks noGrp="1"/>
          </p:cNvSpPr>
          <p:nvPr>
            <p:ph type="subTitle" idx="1" hasCustomPrompt="1"/>
          </p:nvPr>
        </p:nvSpPr>
        <p:spPr bwMode="white">
          <a:xfrm>
            <a:off x="957600"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957600"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spTree>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43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Luxury FirstLook_True-Luxury Global Consumer Insight with Altagamma 5th Edition.ppt.pptx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Luxury FirstLook_True-Luxury Global Consumer Insight with Altagamma 5th Edition.ppt.pptx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Luxury FirstLook_True-Luxury Global Consumer Insight with Altagamma 5th Edition.ppt.pptx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08638" y="3588018"/>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sp>
        <p:nvSpPr>
          <p:cNvPr id="14"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Luxury FirstLook_True-Luxury Global Consumer Insight with Altagamma 5th Edition.ppt.pptx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9"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Luxury FirstLook_True-Luxury Global Consumer Insight with Altagamma 5th Edition.ppt.pptx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9"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p:blipFill>
        <p:spPr>
          <a:xfrm rot="120000">
            <a:off x="2141308" y="3402828"/>
            <a:ext cx="2694666" cy="3461745"/>
          </a:xfrm>
          <a:prstGeom prst="rect">
            <a:avLst/>
          </a:prstGeom>
        </p:spPr>
      </p:pic>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pic>
        <p:nvPicPr>
          <p:cNvPr id="1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33900" y="3382962"/>
            <a:ext cx="1298575" cy="3571875"/>
          </a:xfrm>
          <a:prstGeom prst="rect">
            <a:avLst/>
          </a:prstGeom>
          <a:noFill/>
          <a:extLst>
            <a:ext uri="{909E8E84-426E-40dd-AFC4-6F175D3DCCD1}">
              <a14:hiddenFill xmlns:a14="http://schemas.microsoft.com/office/drawing/2010/main">
                <a:solidFill>
                  <a:srgbClr val="FFFFFF"/>
                </a:solidFill>
              </a14:hiddenFill>
            </a:ext>
          </a:extLst>
        </p:spPr>
      </p:pic>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Luxury FirstLook_True-Luxury Global Consumer Insight with Altagamma 5th Edition.ppt.pptx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p:blipFill>
        <p:spPr>
          <a:xfrm>
            <a:off x="3549481" y="3416300"/>
            <a:ext cx="2694666" cy="3441700"/>
          </a:xfrm>
          <a:prstGeom prst="rect">
            <a:avLst/>
          </a:prstGeom>
        </p:spPr>
      </p:pic>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758" y="3588018"/>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2"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Luxury FirstLook_True-Luxury Global Consumer Insight with Altagamma 5th Edition.ppt.pptx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7"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4428422" y="3407803"/>
            <a:ext cx="2694666" cy="3456551"/>
          </a:xfrm>
          <a:prstGeom prst="rect">
            <a:avLst/>
          </a:prstGeom>
        </p:spPr>
      </p:pic>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41" y="3588018"/>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4"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Luxury FirstLook_True-Luxury Global Consumer Insight with Altagamma 5th Edition.ppt.pptx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6524770" y="3407803"/>
            <a:ext cx="2694666" cy="3456551"/>
          </a:xfrm>
          <a:prstGeom prst="rect">
            <a:avLst/>
          </a:prstGeom>
        </p:spPr>
      </p:pic>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Luxury FirstLook_True-Luxury Global Consumer Insight with Altagamma 5th Edition.ppt.pptx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9"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3634" b="1258"/>
          <a:stretch/>
        </p:blipFill>
        <p:spPr>
          <a:xfrm rot="16200000" flipH="1">
            <a:off x="6797461" y="110968"/>
            <a:ext cx="769257" cy="10019821"/>
          </a:xfrm>
          <a:prstGeom prst="rect">
            <a:avLst/>
          </a:pr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sym typeface="Trebuchet MS" panose="020B0603020202020204" pitchFamily="34" charset="0"/>
            </a:endParaRPr>
          </a:p>
        </p:txBody>
      </p:sp>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Luxury FirstLook_True-Luxury Global Consumer Insight with Altagamma 5th Edition.ppt.pptx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638" y="3594368"/>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Luxury FirstLook_True-Luxury Global Consumer Insight with Altagamma 5th Edition.ppt.pptx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Luxury FirstLook_True-Luxury Global Consumer Insight with Altagamma 5th Edition.ppt.pptx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The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1"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pic>
        <p:nvPicPr>
          <p:cNvPr id="8" name="TitleAndEndImages"/>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p:nvSpPr>
        <p:spPr bwMode="black">
          <a:xfrm>
            <a:off x="626289" y="626321"/>
            <a:ext cx="5610517" cy="5532504"/>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grpSp>
        <p:nvGrpSpPr>
          <p:cNvPr id="12" name="Group 4"/>
          <p:cNvGrpSpPr>
            <a:grpSpLocks noChangeAspect="1"/>
          </p:cNvGrpSpPr>
          <p:nvPr/>
        </p:nvGrpSpPr>
        <p:grpSpPr bwMode="auto">
          <a:xfrm>
            <a:off x="926090" y="2722052"/>
            <a:ext cx="4371144" cy="1344304"/>
            <a:chOff x="585" y="2014"/>
            <a:chExt cx="5583" cy="1717"/>
          </a:xfrm>
          <a:solidFill>
            <a:schemeClr val="bg1"/>
          </a:solidFill>
        </p:grpSpPr>
        <p:sp>
          <p:nvSpPr>
            <p:cNvPr id="13"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E6F73"/>
                </a:solidFill>
                <a:latin typeface="+mn-lt"/>
                <a:sym typeface="Trebuchet MS" panose="020B0603020202020204" pitchFamily="34" charset="0"/>
              </a:endParaRPr>
            </a:p>
          </p:txBody>
        </p:sp>
        <p:sp>
          <p:nvSpPr>
            <p:cNvPr id="14"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E6F73"/>
                </a:solidFill>
                <a:latin typeface="+mn-lt"/>
                <a:sym typeface="Trebuchet MS" panose="020B0603020202020204" pitchFamily="34" charset="0"/>
              </a:endParaRPr>
            </a:p>
          </p:txBody>
        </p:sp>
      </p:gr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a:t>
              </a:r>
              <a:r>
                <a:rPr kumimoji="0" lang="en-US" sz="1000" b="0" i="0" u="none" strike="noStrike" kern="1200" cap="none" spc="0" normalizeH="0" baseline="0" noProof="0" dirty="0" err="1">
                  <a:ln>
                    <a:noFill/>
                  </a:ln>
                  <a:solidFill>
                    <a:schemeClr val="bg1">
                      <a:lumMod val="50000"/>
                    </a:schemeClr>
                  </a:solidFill>
                  <a:effectLst/>
                  <a:uLnTx/>
                  <a:uFillTx/>
                  <a:latin typeface="+mn-lt"/>
                  <a:ea typeface="+mn-ea"/>
                  <a:cs typeface="+mn-cs"/>
                  <a:sym typeface="Trebuchet MS" panose="020B0603020202020204" pitchFamily="34" charset="0"/>
                </a:rPr>
                <a:t>xxxx</a:t>
              </a: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  2. </a:t>
              </a:r>
              <a:r>
                <a:rPr kumimoji="0" lang="en-US" sz="1000" b="0" i="0" u="none" strike="noStrike" kern="1200" cap="none" spc="0" normalizeH="0" baseline="0" noProof="0" dirty="0" err="1">
                  <a:ln>
                    <a:noFill/>
                  </a:ln>
                  <a:solidFill>
                    <a:schemeClr val="bg1">
                      <a:lumMod val="50000"/>
                    </a:schemeClr>
                  </a:solidFill>
                  <a:effectLst/>
                  <a:uLnTx/>
                  <a:uFillTx/>
                  <a:latin typeface="+mn-lt"/>
                  <a:ea typeface="+mn-ea"/>
                  <a:cs typeface="+mn-cs"/>
                  <a:sym typeface="Trebuchet MS" panose="020B0603020202020204" pitchFamily="34" charset="0"/>
                </a:rPr>
                <a:t>xxxx</a:t>
              </a: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55"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381"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Trebuchet MS" panose="020B0603020202020204" pitchFamily="34" charset="0"/>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63492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405"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Trebuchet MS" panose="020B0603020202020204" pitchFamily="34" charset="0"/>
            </a:endParaRPr>
          </a:p>
        </p:txBody>
      </p:sp>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429"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
        <p:nvSpPr>
          <p:cNvPr id="11"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Luxury FirstLook_True-Luxury Global Consumer Insight with Altagamma 5th Edition.ppt.pptx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453"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3"/>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477"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Trebuchet MS" panose="020B0603020202020204" pitchFamily="34" charset="0"/>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Agenda</a:t>
            </a: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40061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50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Trebuchet MS" panose="020B0603020202020204" pitchFamily="34" charset="0"/>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52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549"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3"/>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57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8638" y="3594368"/>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Title and Text">
    <p:spTree>
      <p:nvGrpSpPr>
        <p:cNvPr id="1" name=""/>
        <p:cNvGrpSpPr/>
        <p:nvPr/>
      </p:nvGrpSpPr>
      <p:grpSpPr>
        <a:xfrm>
          <a:off x="0" y="0"/>
          <a:ext cx="0" cy="0"/>
          <a:chOff x="0" y="0"/>
          <a:chExt cx="0" cy="0"/>
        </a:xfrm>
      </p:grpSpPr>
      <p:pic>
        <p:nvPicPr>
          <p:cNvPr id="14" name="Picture 1" descr="Alto-di-gamma-il-vero-target-sono-i-Millennials_-Piu-appeal-per-Milano-1-370x245.jpg"/>
          <p:cNvPicPr>
            <a:picLocks noChangeAspect="1"/>
          </p:cNvPicPr>
          <p:nvPr userDrawn="1"/>
        </p:nvPicPr>
        <p:blipFill>
          <a:blip r:embed="rId4" cstate="email"/>
          <a:stretch>
            <a:fillRect/>
          </a:stretch>
        </p:blipFill>
        <p:spPr>
          <a:xfrm>
            <a:off x="-11880" y="4480"/>
            <a:ext cx="12266852" cy="6866349"/>
          </a:xfrm>
          <a:prstGeom prst="rect">
            <a:avLst/>
          </a:prstGeom>
        </p:spPr>
      </p:pic>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2407786098"/>
              </p:ext>
            </p:extLst>
          </p:nvPr>
        </p:nvGraphicFramePr>
        <p:xfrm>
          <a:off x="1954" y="1589"/>
          <a:ext cx="1953" cy="1587"/>
        </p:xfrm>
        <a:graphic>
          <a:graphicData uri="http://schemas.openxmlformats.org/presentationml/2006/ole">
            <mc:AlternateContent xmlns:mc="http://schemas.openxmlformats.org/markup-compatibility/2006">
              <mc:Choice xmlns:v="urn:schemas-microsoft-com:vml" Requires="v">
                <p:oleObj spid="_x0000_s552255"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4" y="1589"/>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ttangolo 7"/>
          <p:cNvSpPr/>
          <p:nvPr userDrawn="1"/>
        </p:nvSpPr>
        <p:spPr>
          <a:xfrm>
            <a:off x="-25255" y="-5172"/>
            <a:ext cx="12317538" cy="6876000"/>
          </a:xfrm>
          <a:prstGeom prst="rect">
            <a:avLst/>
          </a:prstGeom>
          <a:solidFill>
            <a:srgbClr val="1B412F">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marL="0" lvl="0" algn="ctr" defTabSz="914400" rtl="0" eaLnBrk="1" latinLnBrk="0" hangingPunct="1"/>
            <a:endParaRPr lang="it-IT" sz="1400" kern="1200" dirty="0" smtClean="0">
              <a:solidFill>
                <a:srgbClr val="000000"/>
              </a:solidFill>
              <a:latin typeface="Arial" pitchFamily="34" charset="0"/>
              <a:ea typeface="+mn-ea"/>
              <a:cs typeface="Arial" pitchFamily="34" charset="0"/>
            </a:endParaRPr>
          </a:p>
        </p:txBody>
      </p:sp>
      <p:sp>
        <p:nvSpPr>
          <p:cNvPr id="2" name="Title 1"/>
          <p:cNvSpPr>
            <a:spLocks noGrp="1"/>
          </p:cNvSpPr>
          <p:nvPr>
            <p:ph type="title"/>
          </p:nvPr>
        </p:nvSpPr>
        <p:spPr>
          <a:xfrm>
            <a:off x="562706" y="116558"/>
            <a:ext cx="11068062" cy="332399"/>
          </a:xfrm>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62707" y="1508760"/>
            <a:ext cx="11074087" cy="4590288"/>
          </a:xfrm>
        </p:spPr>
        <p:txBody>
          <a:bodyPr lIns="0" tIns="0" rIns="0" bIns="0"/>
          <a:lstStyle>
            <a:lvl1pPr>
              <a:spcBef>
                <a:spcPts val="384"/>
              </a:spcBef>
              <a:defRPr sz="1800" b="0"/>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Connettore 1 6"/>
          <p:cNvCxnSpPr/>
          <p:nvPr userDrawn="1"/>
        </p:nvCxnSpPr>
        <p:spPr>
          <a:xfrm>
            <a:off x="562707" y="1139181"/>
            <a:ext cx="11668315" cy="0"/>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Immagine 1" descr="altagammachiaro.png"/>
          <p:cNvPicPr>
            <a:picLocks noChangeAspect="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10653845" y="6414515"/>
            <a:ext cx="976923" cy="30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descr="SilverSponsor_BCG bianco.png"/>
          <p:cNvPicPr>
            <a:picLocks noChangeAspect="1"/>
          </p:cNvPicPr>
          <p:nvPr userDrawn="1"/>
        </p:nvPicPr>
        <p:blipFill rotWithShape="1">
          <a:blip r:embed="rId8" cstate="email">
            <a:extLst>
              <a:ext uri="{28A0092B-C50C-407E-A947-70E740481C1C}">
                <a14:useLocalDpi xmlns:a14="http://schemas.microsoft.com/office/drawing/2010/main" val="0"/>
              </a:ext>
            </a:extLst>
          </a:blip>
          <a:srcRect/>
          <a:stretch/>
        </p:blipFill>
        <p:spPr>
          <a:xfrm>
            <a:off x="9338889" y="6414515"/>
            <a:ext cx="907286" cy="317778"/>
          </a:xfrm>
          <a:prstGeom prst="rect">
            <a:avLst/>
          </a:prstGeom>
        </p:spPr>
      </p:pic>
      <p:cxnSp>
        <p:nvCxnSpPr>
          <p:cNvPr id="11" name="Connettore 1 10"/>
          <p:cNvCxnSpPr/>
          <p:nvPr userDrawn="1"/>
        </p:nvCxnSpPr>
        <p:spPr>
          <a:xfrm>
            <a:off x="562707" y="6309320"/>
            <a:ext cx="11668315" cy="0"/>
          </a:xfrm>
          <a:prstGeom prst="line">
            <a:avLst/>
          </a:prstGeom>
          <a:ln w="3175"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00430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1"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Luxury FirstLook_True-Luxury Global Consumer Insight with Altagamma 5th Edition.ppt.pptx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7"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Luxury FirstLook_True-Luxury Global Consumer Insight with Altagamma 5th Edition.ppt.pptx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theme" Target="../theme/theme1.xml"/><Relationship Id="rId68" Type="http://schemas.openxmlformats.org/officeDocument/2006/relationships/vmlDrawing" Target="../drawings/vmlDrawing1.vml"/><Relationship Id="rId69" Type="http://schemas.openxmlformats.org/officeDocument/2006/relationships/tags" Target="../tags/tag2.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70" Type="http://schemas.openxmlformats.org/officeDocument/2006/relationships/oleObject" Target="../embeddings/oleObject1.bin"/><Relationship Id="rId71" Type="http://schemas.openxmlformats.org/officeDocument/2006/relationships/image" Target="../media/image1.emf"/><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9"/>
            </p:custDataLst>
            <p:extLst>
              <p:ext uri="{D42A27DB-BD31-4B8C-83A1-F6EECF244321}">
                <p14:modId xmlns:p14="http://schemas.microsoft.com/office/powerpoint/2010/main" val="18401727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5019" name="think-cell Slide" r:id="rId70" imgW="270" imgH="270" progId="TCLayout.ActiveDocument.1">
                  <p:embed/>
                </p:oleObj>
              </mc:Choice>
              <mc:Fallback>
                <p:oleObj name="think-cell Slide" r:id="rId70" imgW="270" imgH="270" progId="TCLayout.ActiveDocument.1">
                  <p:embed/>
                  <p:pic>
                    <p:nvPicPr>
                      <p:cNvPr id="0" name=""/>
                      <p:cNvPicPr/>
                      <p:nvPr/>
                    </p:nvPicPr>
                    <p:blipFill>
                      <a:blip r:embed="rId71"/>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086" r:id="rId2"/>
    <p:sldLayoutId id="2147485158" r:id="rId3"/>
    <p:sldLayoutId id="2147485113" r:id="rId4"/>
    <p:sldLayoutId id="2147485114" r:id="rId5"/>
    <p:sldLayoutId id="2147485154" r:id="rId6"/>
    <p:sldLayoutId id="2147485162" r:id="rId7"/>
    <p:sldLayoutId id="2147485149" r:id="rId8"/>
    <p:sldLayoutId id="2147485087" r:id="rId9"/>
    <p:sldLayoutId id="2147485112" r:id="rId10"/>
    <p:sldLayoutId id="2147485155" r:id="rId11"/>
    <p:sldLayoutId id="2147485164" r:id="rId12"/>
    <p:sldLayoutId id="2147485109" r:id="rId13"/>
    <p:sldLayoutId id="2147485165" r:id="rId14"/>
    <p:sldLayoutId id="2147485110" r:id="rId15"/>
    <p:sldLayoutId id="2147485166" r:id="rId16"/>
    <p:sldLayoutId id="2147485156" r:id="rId17"/>
    <p:sldLayoutId id="2147485167" r:id="rId18"/>
    <p:sldLayoutId id="2147485108" r:id="rId19"/>
    <p:sldLayoutId id="2147485107" r:id="rId20"/>
    <p:sldLayoutId id="2147485106" r:id="rId21"/>
    <p:sldLayoutId id="2147485090" r:id="rId22"/>
    <p:sldLayoutId id="2147485091" r:id="rId23"/>
    <p:sldLayoutId id="2147485092" r:id="rId24"/>
    <p:sldLayoutId id="2147485093" r:id="rId25"/>
    <p:sldLayoutId id="2147485116" r:id="rId26"/>
    <p:sldLayoutId id="2147485161" r:id="rId27"/>
    <p:sldLayoutId id="2147485159" r:id="rId28"/>
    <p:sldLayoutId id="2147485119" r:id="rId29"/>
    <p:sldLayoutId id="2147485137" r:id="rId30"/>
    <p:sldLayoutId id="2147485120" r:id="rId31"/>
    <p:sldLayoutId id="2147485121" r:id="rId32"/>
    <p:sldLayoutId id="2147485141" r:id="rId33"/>
    <p:sldLayoutId id="2147485163" r:id="rId34"/>
    <p:sldLayoutId id="2147485139" r:id="rId35"/>
    <p:sldLayoutId id="2147485140" r:id="rId36"/>
    <p:sldLayoutId id="2147485122" r:id="rId37"/>
    <p:sldLayoutId id="2147485123" r:id="rId38"/>
    <p:sldLayoutId id="2147485151" r:id="rId39"/>
    <p:sldLayoutId id="2147485168" r:id="rId40"/>
    <p:sldLayoutId id="2147485127" r:id="rId41"/>
    <p:sldLayoutId id="2147485169" r:id="rId42"/>
    <p:sldLayoutId id="2147485126" r:id="rId43"/>
    <p:sldLayoutId id="2147485170" r:id="rId44"/>
    <p:sldLayoutId id="2147485153" r:id="rId45"/>
    <p:sldLayoutId id="2147485171" r:id="rId46"/>
    <p:sldLayoutId id="2147485128" r:id="rId47"/>
    <p:sldLayoutId id="2147485129" r:id="rId48"/>
    <p:sldLayoutId id="2147485130" r:id="rId49"/>
    <p:sldLayoutId id="2147485131" r:id="rId50"/>
    <p:sldLayoutId id="2147485145" r:id="rId51"/>
    <p:sldLayoutId id="2147485133" r:id="rId52"/>
    <p:sldLayoutId id="2147485144" r:id="rId53"/>
    <p:sldLayoutId id="2147485134" r:id="rId54"/>
    <p:sldLayoutId id="2147485146" r:id="rId55"/>
    <p:sldLayoutId id="2147485160" r:id="rId56"/>
    <p:sldLayoutId id="2147485172" r:id="rId57"/>
    <p:sldLayoutId id="2147485173" r:id="rId58"/>
    <p:sldLayoutId id="2147485174" r:id="rId59"/>
    <p:sldLayoutId id="2147485175" r:id="rId60"/>
    <p:sldLayoutId id="2147485176" r:id="rId61"/>
    <p:sldLayoutId id="2147485177" r:id="rId62"/>
    <p:sldLayoutId id="2147485178" r:id="rId63"/>
    <p:sldLayoutId id="2147485179" r:id="rId64"/>
    <p:sldLayoutId id="2147485180" r:id="rId65"/>
    <p:sldLayoutId id="2147485181" r:id="rId6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70.xml"/><Relationship Id="rId4" Type="http://schemas.openxmlformats.org/officeDocument/2006/relationships/slideLayout" Target="../slideLayouts/slideLayout1.xml"/><Relationship Id="rId5" Type="http://schemas.openxmlformats.org/officeDocument/2006/relationships/oleObject" Target="../embeddings/oleObject14.bin"/><Relationship Id="rId6" Type="http://schemas.openxmlformats.org/officeDocument/2006/relationships/image" Target="../media/image2.emf"/><Relationship Id="rId7" Type="http://schemas.openxmlformats.org/officeDocument/2006/relationships/image" Target="../media/image14.jpg"/><Relationship Id="rId1" Type="http://schemas.openxmlformats.org/officeDocument/2006/relationships/vmlDrawing" Target="../drawings/vmlDrawing14.vml"/><Relationship Id="rId2" Type="http://schemas.openxmlformats.org/officeDocument/2006/relationships/tags" Target="../tags/tag69.xml"/></Relationships>
</file>

<file path=ppt/slides/_rels/slide10.xml.rels><?xml version="1.0" encoding="UTF-8" standalone="yes"?>
<Relationships xmlns="http://schemas.openxmlformats.org/package/2006/relationships"><Relationship Id="rId13" Type="http://schemas.openxmlformats.org/officeDocument/2006/relationships/tags" Target="../tags/tag256.xml"/><Relationship Id="rId14" Type="http://schemas.openxmlformats.org/officeDocument/2006/relationships/tags" Target="../tags/tag257.xml"/><Relationship Id="rId15" Type="http://schemas.openxmlformats.org/officeDocument/2006/relationships/tags" Target="../tags/tag258.xml"/><Relationship Id="rId16" Type="http://schemas.openxmlformats.org/officeDocument/2006/relationships/tags" Target="../tags/tag259.xml"/><Relationship Id="rId17" Type="http://schemas.openxmlformats.org/officeDocument/2006/relationships/tags" Target="../tags/tag260.xml"/><Relationship Id="rId18" Type="http://schemas.openxmlformats.org/officeDocument/2006/relationships/tags" Target="../tags/tag261.xml"/><Relationship Id="rId19" Type="http://schemas.openxmlformats.org/officeDocument/2006/relationships/tags" Target="../tags/tag262.xml"/><Relationship Id="rId50" Type="http://schemas.openxmlformats.org/officeDocument/2006/relationships/chart" Target="../charts/chart27.xml"/><Relationship Id="rId51" Type="http://schemas.openxmlformats.org/officeDocument/2006/relationships/chart" Target="../charts/chart28.xml"/><Relationship Id="rId52" Type="http://schemas.openxmlformats.org/officeDocument/2006/relationships/image" Target="../media/image32.png"/><Relationship Id="rId53" Type="http://schemas.openxmlformats.org/officeDocument/2006/relationships/hyperlink" Target="http://upload.wikimedia.org/wikipedia/commons/archive/f/fa/20091103090801!Flag_of_the_People's_Republic_of_China.svg" TargetMode="External"/><Relationship Id="rId54" Type="http://schemas.openxmlformats.org/officeDocument/2006/relationships/image" Target="../media/image33.jpeg"/><Relationship Id="rId55" Type="http://schemas.openxmlformats.org/officeDocument/2006/relationships/image" Target="../media/image34.png"/><Relationship Id="rId56" Type="http://schemas.openxmlformats.org/officeDocument/2006/relationships/image" Target="../media/image35.png"/><Relationship Id="rId57" Type="http://schemas.openxmlformats.org/officeDocument/2006/relationships/image" Target="../media/image36.jpeg"/><Relationship Id="rId58" Type="http://schemas.openxmlformats.org/officeDocument/2006/relationships/image" Target="../media/image37.png"/><Relationship Id="rId59" Type="http://schemas.openxmlformats.org/officeDocument/2006/relationships/image" Target="../media/image38.png"/><Relationship Id="rId40" Type="http://schemas.openxmlformats.org/officeDocument/2006/relationships/oleObject" Target="../embeddings/oleObject23.bin"/><Relationship Id="rId41" Type="http://schemas.openxmlformats.org/officeDocument/2006/relationships/image" Target="../media/image10.emf"/><Relationship Id="rId42" Type="http://schemas.openxmlformats.org/officeDocument/2006/relationships/chart" Target="../charts/chart19.xml"/><Relationship Id="rId43" Type="http://schemas.openxmlformats.org/officeDocument/2006/relationships/chart" Target="../charts/chart20.xml"/><Relationship Id="rId44" Type="http://schemas.openxmlformats.org/officeDocument/2006/relationships/chart" Target="../charts/chart21.xml"/><Relationship Id="rId45" Type="http://schemas.openxmlformats.org/officeDocument/2006/relationships/chart" Target="../charts/chart22.xml"/><Relationship Id="rId46" Type="http://schemas.openxmlformats.org/officeDocument/2006/relationships/chart" Target="../charts/chart23.xml"/><Relationship Id="rId47" Type="http://schemas.openxmlformats.org/officeDocument/2006/relationships/chart" Target="../charts/chart24.xml"/><Relationship Id="rId48" Type="http://schemas.openxmlformats.org/officeDocument/2006/relationships/chart" Target="../charts/chart25.xml"/><Relationship Id="rId49" Type="http://schemas.openxmlformats.org/officeDocument/2006/relationships/chart" Target="../charts/chart26.xml"/><Relationship Id="rId1" Type="http://schemas.openxmlformats.org/officeDocument/2006/relationships/vmlDrawing" Target="../drawings/vmlDrawing23.vml"/><Relationship Id="rId2" Type="http://schemas.openxmlformats.org/officeDocument/2006/relationships/tags" Target="../tags/tag245.xml"/><Relationship Id="rId3" Type="http://schemas.openxmlformats.org/officeDocument/2006/relationships/tags" Target="../tags/tag246.xml"/><Relationship Id="rId4" Type="http://schemas.openxmlformats.org/officeDocument/2006/relationships/tags" Target="../tags/tag247.xml"/><Relationship Id="rId5" Type="http://schemas.openxmlformats.org/officeDocument/2006/relationships/tags" Target="../tags/tag248.xml"/><Relationship Id="rId6" Type="http://schemas.openxmlformats.org/officeDocument/2006/relationships/tags" Target="../tags/tag249.xml"/><Relationship Id="rId7" Type="http://schemas.openxmlformats.org/officeDocument/2006/relationships/tags" Target="../tags/tag250.xml"/><Relationship Id="rId8" Type="http://schemas.openxmlformats.org/officeDocument/2006/relationships/tags" Target="../tags/tag251.xml"/><Relationship Id="rId9" Type="http://schemas.openxmlformats.org/officeDocument/2006/relationships/tags" Target="../tags/tag252.xml"/><Relationship Id="rId30" Type="http://schemas.openxmlformats.org/officeDocument/2006/relationships/tags" Target="../tags/tag273.xml"/><Relationship Id="rId31" Type="http://schemas.openxmlformats.org/officeDocument/2006/relationships/tags" Target="../tags/tag274.xml"/><Relationship Id="rId32" Type="http://schemas.openxmlformats.org/officeDocument/2006/relationships/tags" Target="../tags/tag275.xml"/><Relationship Id="rId33" Type="http://schemas.openxmlformats.org/officeDocument/2006/relationships/tags" Target="../tags/tag276.xml"/><Relationship Id="rId34" Type="http://schemas.openxmlformats.org/officeDocument/2006/relationships/tags" Target="../tags/tag277.xml"/><Relationship Id="rId35" Type="http://schemas.openxmlformats.org/officeDocument/2006/relationships/tags" Target="../tags/tag278.xml"/><Relationship Id="rId36" Type="http://schemas.openxmlformats.org/officeDocument/2006/relationships/tags" Target="../tags/tag279.xml"/><Relationship Id="rId37" Type="http://schemas.openxmlformats.org/officeDocument/2006/relationships/tags" Target="../tags/tag280.xml"/><Relationship Id="rId38" Type="http://schemas.openxmlformats.org/officeDocument/2006/relationships/tags" Target="../tags/tag281.xml"/><Relationship Id="rId39" Type="http://schemas.openxmlformats.org/officeDocument/2006/relationships/slideLayout" Target="../slideLayouts/slideLayout23.xml"/><Relationship Id="rId20" Type="http://schemas.openxmlformats.org/officeDocument/2006/relationships/tags" Target="../tags/tag263.xml"/><Relationship Id="rId21" Type="http://schemas.openxmlformats.org/officeDocument/2006/relationships/tags" Target="../tags/tag264.xml"/><Relationship Id="rId22" Type="http://schemas.openxmlformats.org/officeDocument/2006/relationships/tags" Target="../tags/tag265.xml"/><Relationship Id="rId23" Type="http://schemas.openxmlformats.org/officeDocument/2006/relationships/tags" Target="../tags/tag266.xml"/><Relationship Id="rId24" Type="http://schemas.openxmlformats.org/officeDocument/2006/relationships/tags" Target="../tags/tag267.xml"/><Relationship Id="rId25" Type="http://schemas.openxmlformats.org/officeDocument/2006/relationships/tags" Target="../tags/tag268.xml"/><Relationship Id="rId26" Type="http://schemas.openxmlformats.org/officeDocument/2006/relationships/tags" Target="../tags/tag269.xml"/><Relationship Id="rId27" Type="http://schemas.openxmlformats.org/officeDocument/2006/relationships/tags" Target="../tags/tag270.xml"/><Relationship Id="rId28" Type="http://schemas.openxmlformats.org/officeDocument/2006/relationships/tags" Target="../tags/tag271.xml"/><Relationship Id="rId29" Type="http://schemas.openxmlformats.org/officeDocument/2006/relationships/tags" Target="../tags/tag272.xml"/><Relationship Id="rId60" Type="http://schemas.openxmlformats.org/officeDocument/2006/relationships/image" Target="../media/image22.png"/><Relationship Id="rId10" Type="http://schemas.openxmlformats.org/officeDocument/2006/relationships/tags" Target="../tags/tag253.xml"/><Relationship Id="rId11" Type="http://schemas.openxmlformats.org/officeDocument/2006/relationships/tags" Target="../tags/tag254.xml"/><Relationship Id="rId12" Type="http://schemas.openxmlformats.org/officeDocument/2006/relationships/tags" Target="../tags/tag255.xml"/></Relationships>
</file>

<file path=ppt/slides/_rels/slide11.xml.rels><?xml version="1.0" encoding="UTF-8" standalone="yes"?>
<Relationships xmlns="http://schemas.openxmlformats.org/package/2006/relationships"><Relationship Id="rId20" Type="http://schemas.openxmlformats.org/officeDocument/2006/relationships/tags" Target="../tags/tag300.xml"/><Relationship Id="rId21" Type="http://schemas.openxmlformats.org/officeDocument/2006/relationships/tags" Target="../tags/tag301.xml"/><Relationship Id="rId22" Type="http://schemas.openxmlformats.org/officeDocument/2006/relationships/tags" Target="../tags/tag302.xml"/><Relationship Id="rId23" Type="http://schemas.openxmlformats.org/officeDocument/2006/relationships/tags" Target="../tags/tag303.xml"/><Relationship Id="rId24" Type="http://schemas.openxmlformats.org/officeDocument/2006/relationships/tags" Target="../tags/tag304.xml"/><Relationship Id="rId25" Type="http://schemas.openxmlformats.org/officeDocument/2006/relationships/tags" Target="../tags/tag305.xml"/><Relationship Id="rId26" Type="http://schemas.openxmlformats.org/officeDocument/2006/relationships/tags" Target="../tags/tag306.xml"/><Relationship Id="rId27" Type="http://schemas.openxmlformats.org/officeDocument/2006/relationships/tags" Target="../tags/tag307.xml"/><Relationship Id="rId28" Type="http://schemas.openxmlformats.org/officeDocument/2006/relationships/tags" Target="../tags/tag308.xml"/><Relationship Id="rId29" Type="http://schemas.openxmlformats.org/officeDocument/2006/relationships/slideLayout" Target="../slideLayouts/slideLayout2.xml"/><Relationship Id="rId1" Type="http://schemas.openxmlformats.org/officeDocument/2006/relationships/vmlDrawing" Target="../drawings/vmlDrawing24.vml"/><Relationship Id="rId2" Type="http://schemas.openxmlformats.org/officeDocument/2006/relationships/tags" Target="../tags/tag282.xml"/><Relationship Id="rId3" Type="http://schemas.openxmlformats.org/officeDocument/2006/relationships/tags" Target="../tags/tag283.xml"/><Relationship Id="rId4" Type="http://schemas.openxmlformats.org/officeDocument/2006/relationships/tags" Target="../tags/tag284.xml"/><Relationship Id="rId5" Type="http://schemas.openxmlformats.org/officeDocument/2006/relationships/tags" Target="../tags/tag285.xml"/><Relationship Id="rId30" Type="http://schemas.openxmlformats.org/officeDocument/2006/relationships/oleObject" Target="../embeddings/oleObject24.bin"/><Relationship Id="rId31" Type="http://schemas.openxmlformats.org/officeDocument/2006/relationships/image" Target="../media/image2.emf"/><Relationship Id="rId32" Type="http://schemas.openxmlformats.org/officeDocument/2006/relationships/chart" Target="../charts/chart29.xml"/><Relationship Id="rId9" Type="http://schemas.openxmlformats.org/officeDocument/2006/relationships/tags" Target="../tags/tag289.xml"/><Relationship Id="rId6" Type="http://schemas.openxmlformats.org/officeDocument/2006/relationships/tags" Target="../tags/tag286.xml"/><Relationship Id="rId7" Type="http://schemas.openxmlformats.org/officeDocument/2006/relationships/tags" Target="../tags/tag287.xml"/><Relationship Id="rId8" Type="http://schemas.openxmlformats.org/officeDocument/2006/relationships/tags" Target="../tags/tag288.xml"/><Relationship Id="rId33" Type="http://schemas.openxmlformats.org/officeDocument/2006/relationships/chart" Target="../charts/chart30.xml"/><Relationship Id="rId34" Type="http://schemas.openxmlformats.org/officeDocument/2006/relationships/chart" Target="../charts/chart31.xml"/><Relationship Id="rId35" Type="http://schemas.openxmlformats.org/officeDocument/2006/relationships/chart" Target="../charts/chart32.xml"/><Relationship Id="rId36" Type="http://schemas.openxmlformats.org/officeDocument/2006/relationships/chart" Target="../charts/chart33.xml"/><Relationship Id="rId10" Type="http://schemas.openxmlformats.org/officeDocument/2006/relationships/tags" Target="../tags/tag290.xml"/><Relationship Id="rId11" Type="http://schemas.openxmlformats.org/officeDocument/2006/relationships/tags" Target="../tags/tag291.xml"/><Relationship Id="rId12" Type="http://schemas.openxmlformats.org/officeDocument/2006/relationships/tags" Target="../tags/tag292.xml"/><Relationship Id="rId13" Type="http://schemas.openxmlformats.org/officeDocument/2006/relationships/tags" Target="../tags/tag293.xml"/><Relationship Id="rId14" Type="http://schemas.openxmlformats.org/officeDocument/2006/relationships/tags" Target="../tags/tag294.xml"/><Relationship Id="rId15" Type="http://schemas.openxmlformats.org/officeDocument/2006/relationships/tags" Target="../tags/tag295.xml"/><Relationship Id="rId16" Type="http://schemas.openxmlformats.org/officeDocument/2006/relationships/tags" Target="../tags/tag296.xml"/><Relationship Id="rId17" Type="http://schemas.openxmlformats.org/officeDocument/2006/relationships/tags" Target="../tags/tag297.xml"/><Relationship Id="rId18" Type="http://schemas.openxmlformats.org/officeDocument/2006/relationships/tags" Target="../tags/tag298.xml"/><Relationship Id="rId19" Type="http://schemas.openxmlformats.org/officeDocument/2006/relationships/tags" Target="../tags/tag299.xml"/><Relationship Id="rId37" Type="http://schemas.openxmlformats.org/officeDocument/2006/relationships/chart" Target="../charts/chart34.xml"/><Relationship Id="rId38" Type="http://schemas.openxmlformats.org/officeDocument/2006/relationships/image" Target="../media/image17.jpeg"/></Relationships>
</file>

<file path=ppt/slides/_rels/slide12.xml.rels><?xml version="1.0" encoding="UTF-8" standalone="yes"?>
<Relationships xmlns="http://schemas.openxmlformats.org/package/2006/relationships"><Relationship Id="rId20" Type="http://schemas.openxmlformats.org/officeDocument/2006/relationships/tags" Target="../tags/tag327.xml"/><Relationship Id="rId21" Type="http://schemas.openxmlformats.org/officeDocument/2006/relationships/tags" Target="../tags/tag328.xml"/><Relationship Id="rId22" Type="http://schemas.openxmlformats.org/officeDocument/2006/relationships/tags" Target="../tags/tag329.xml"/><Relationship Id="rId23" Type="http://schemas.openxmlformats.org/officeDocument/2006/relationships/tags" Target="../tags/tag330.xml"/><Relationship Id="rId24" Type="http://schemas.openxmlformats.org/officeDocument/2006/relationships/tags" Target="../tags/tag331.xml"/><Relationship Id="rId25" Type="http://schemas.openxmlformats.org/officeDocument/2006/relationships/tags" Target="../tags/tag332.xml"/><Relationship Id="rId26" Type="http://schemas.openxmlformats.org/officeDocument/2006/relationships/tags" Target="../tags/tag333.xml"/><Relationship Id="rId27" Type="http://schemas.openxmlformats.org/officeDocument/2006/relationships/tags" Target="../tags/tag334.xml"/><Relationship Id="rId28" Type="http://schemas.openxmlformats.org/officeDocument/2006/relationships/tags" Target="../tags/tag335.xml"/><Relationship Id="rId29" Type="http://schemas.openxmlformats.org/officeDocument/2006/relationships/tags" Target="../tags/tag336.xml"/><Relationship Id="rId1" Type="http://schemas.openxmlformats.org/officeDocument/2006/relationships/vmlDrawing" Target="../drawings/vmlDrawing25.vml"/><Relationship Id="rId2" Type="http://schemas.openxmlformats.org/officeDocument/2006/relationships/tags" Target="../tags/tag309.xml"/><Relationship Id="rId3" Type="http://schemas.openxmlformats.org/officeDocument/2006/relationships/tags" Target="../tags/tag310.xml"/><Relationship Id="rId4" Type="http://schemas.openxmlformats.org/officeDocument/2006/relationships/tags" Target="../tags/tag311.xml"/><Relationship Id="rId5" Type="http://schemas.openxmlformats.org/officeDocument/2006/relationships/tags" Target="../tags/tag312.xml"/><Relationship Id="rId30" Type="http://schemas.openxmlformats.org/officeDocument/2006/relationships/slideLayout" Target="../slideLayouts/slideLayout2.xml"/><Relationship Id="rId31" Type="http://schemas.openxmlformats.org/officeDocument/2006/relationships/oleObject" Target="../embeddings/oleObject25.bin"/><Relationship Id="rId32" Type="http://schemas.openxmlformats.org/officeDocument/2006/relationships/image" Target="../media/image2.emf"/><Relationship Id="rId9" Type="http://schemas.openxmlformats.org/officeDocument/2006/relationships/tags" Target="../tags/tag316.xml"/><Relationship Id="rId6" Type="http://schemas.openxmlformats.org/officeDocument/2006/relationships/tags" Target="../tags/tag313.xml"/><Relationship Id="rId7" Type="http://schemas.openxmlformats.org/officeDocument/2006/relationships/tags" Target="../tags/tag314.xml"/><Relationship Id="rId8" Type="http://schemas.openxmlformats.org/officeDocument/2006/relationships/tags" Target="../tags/tag315.xml"/><Relationship Id="rId33" Type="http://schemas.openxmlformats.org/officeDocument/2006/relationships/chart" Target="../charts/chart35.xml"/><Relationship Id="rId34" Type="http://schemas.openxmlformats.org/officeDocument/2006/relationships/chart" Target="../charts/chart36.xml"/><Relationship Id="rId35" Type="http://schemas.openxmlformats.org/officeDocument/2006/relationships/image" Target="../media/image17.jpeg"/><Relationship Id="rId10" Type="http://schemas.openxmlformats.org/officeDocument/2006/relationships/tags" Target="../tags/tag317.xml"/><Relationship Id="rId11" Type="http://schemas.openxmlformats.org/officeDocument/2006/relationships/tags" Target="../tags/tag318.xml"/><Relationship Id="rId12" Type="http://schemas.openxmlformats.org/officeDocument/2006/relationships/tags" Target="../tags/tag319.xml"/><Relationship Id="rId13" Type="http://schemas.openxmlformats.org/officeDocument/2006/relationships/tags" Target="../tags/tag320.xml"/><Relationship Id="rId14" Type="http://schemas.openxmlformats.org/officeDocument/2006/relationships/tags" Target="../tags/tag321.xml"/><Relationship Id="rId15" Type="http://schemas.openxmlformats.org/officeDocument/2006/relationships/tags" Target="../tags/tag322.xml"/><Relationship Id="rId16" Type="http://schemas.openxmlformats.org/officeDocument/2006/relationships/tags" Target="../tags/tag323.xml"/><Relationship Id="rId17" Type="http://schemas.openxmlformats.org/officeDocument/2006/relationships/tags" Target="../tags/tag324.xml"/><Relationship Id="rId18" Type="http://schemas.openxmlformats.org/officeDocument/2006/relationships/tags" Target="../tags/tag325.xml"/><Relationship Id="rId19" Type="http://schemas.openxmlformats.org/officeDocument/2006/relationships/tags" Target="../tags/tag326.xml"/></Relationships>
</file>

<file path=ppt/slides/_rels/slide13.xml.rels><?xml version="1.0" encoding="UTF-8" standalone="yes"?>
<Relationships xmlns="http://schemas.openxmlformats.org/package/2006/relationships"><Relationship Id="rId11" Type="http://schemas.openxmlformats.org/officeDocument/2006/relationships/tags" Target="../tags/tag346.xml"/><Relationship Id="rId12" Type="http://schemas.openxmlformats.org/officeDocument/2006/relationships/tags" Target="../tags/tag347.xml"/><Relationship Id="rId13" Type="http://schemas.openxmlformats.org/officeDocument/2006/relationships/tags" Target="../tags/tag348.xml"/><Relationship Id="rId14" Type="http://schemas.openxmlformats.org/officeDocument/2006/relationships/slideLayout" Target="../slideLayouts/slideLayout2.xml"/><Relationship Id="rId15" Type="http://schemas.openxmlformats.org/officeDocument/2006/relationships/oleObject" Target="../embeddings/oleObject26.bin"/><Relationship Id="rId16" Type="http://schemas.openxmlformats.org/officeDocument/2006/relationships/image" Target="../media/image2.emf"/><Relationship Id="rId17" Type="http://schemas.openxmlformats.org/officeDocument/2006/relationships/chart" Target="../charts/chart37.xml"/><Relationship Id="rId18" Type="http://schemas.openxmlformats.org/officeDocument/2006/relationships/chart" Target="../charts/chart38.xml"/><Relationship Id="rId19" Type="http://schemas.openxmlformats.org/officeDocument/2006/relationships/image" Target="../media/image17.jpeg"/><Relationship Id="rId1" Type="http://schemas.openxmlformats.org/officeDocument/2006/relationships/vmlDrawing" Target="../drawings/vmlDrawing26.vml"/><Relationship Id="rId2" Type="http://schemas.openxmlformats.org/officeDocument/2006/relationships/tags" Target="../tags/tag337.xml"/><Relationship Id="rId3" Type="http://schemas.openxmlformats.org/officeDocument/2006/relationships/tags" Target="../tags/tag338.xml"/><Relationship Id="rId4" Type="http://schemas.openxmlformats.org/officeDocument/2006/relationships/tags" Target="../tags/tag339.xml"/><Relationship Id="rId5" Type="http://schemas.openxmlformats.org/officeDocument/2006/relationships/tags" Target="../tags/tag340.xml"/><Relationship Id="rId6" Type="http://schemas.openxmlformats.org/officeDocument/2006/relationships/tags" Target="../tags/tag341.xml"/><Relationship Id="rId7" Type="http://schemas.openxmlformats.org/officeDocument/2006/relationships/tags" Target="../tags/tag342.xml"/><Relationship Id="rId8" Type="http://schemas.openxmlformats.org/officeDocument/2006/relationships/tags" Target="../tags/tag343.xml"/><Relationship Id="rId9" Type="http://schemas.openxmlformats.org/officeDocument/2006/relationships/tags" Target="../tags/tag344.xml"/><Relationship Id="rId10" Type="http://schemas.openxmlformats.org/officeDocument/2006/relationships/tags" Target="../tags/tag345.xml"/></Relationships>
</file>

<file path=ppt/slides/_rels/slide14.xml.rels><?xml version="1.0" encoding="UTF-8" standalone="yes"?>
<Relationships xmlns="http://schemas.openxmlformats.org/package/2006/relationships"><Relationship Id="rId9" Type="http://schemas.openxmlformats.org/officeDocument/2006/relationships/tags" Target="../tags/tag356.xml"/><Relationship Id="rId20" Type="http://schemas.openxmlformats.org/officeDocument/2006/relationships/slideLayout" Target="../slideLayouts/slideLayout2.xml"/><Relationship Id="rId21" Type="http://schemas.openxmlformats.org/officeDocument/2006/relationships/oleObject" Target="../embeddings/oleObject27.bin"/><Relationship Id="rId22" Type="http://schemas.openxmlformats.org/officeDocument/2006/relationships/image" Target="../media/image2.emf"/><Relationship Id="rId23" Type="http://schemas.openxmlformats.org/officeDocument/2006/relationships/chart" Target="../charts/chart39.xml"/><Relationship Id="rId24" Type="http://schemas.openxmlformats.org/officeDocument/2006/relationships/chart" Target="../charts/chart40.xml"/><Relationship Id="rId25" Type="http://schemas.openxmlformats.org/officeDocument/2006/relationships/image" Target="../media/image17.jpeg"/><Relationship Id="rId10" Type="http://schemas.openxmlformats.org/officeDocument/2006/relationships/tags" Target="../tags/tag357.xml"/><Relationship Id="rId11" Type="http://schemas.openxmlformats.org/officeDocument/2006/relationships/tags" Target="../tags/tag358.xml"/><Relationship Id="rId12" Type="http://schemas.openxmlformats.org/officeDocument/2006/relationships/tags" Target="../tags/tag359.xml"/><Relationship Id="rId13" Type="http://schemas.openxmlformats.org/officeDocument/2006/relationships/tags" Target="../tags/tag360.xml"/><Relationship Id="rId14" Type="http://schemas.openxmlformats.org/officeDocument/2006/relationships/tags" Target="../tags/tag361.xml"/><Relationship Id="rId15" Type="http://schemas.openxmlformats.org/officeDocument/2006/relationships/tags" Target="../tags/tag362.xml"/><Relationship Id="rId16" Type="http://schemas.openxmlformats.org/officeDocument/2006/relationships/tags" Target="../tags/tag363.xml"/><Relationship Id="rId17" Type="http://schemas.openxmlformats.org/officeDocument/2006/relationships/tags" Target="../tags/tag364.xml"/><Relationship Id="rId18" Type="http://schemas.openxmlformats.org/officeDocument/2006/relationships/tags" Target="../tags/tag365.xml"/><Relationship Id="rId19" Type="http://schemas.openxmlformats.org/officeDocument/2006/relationships/tags" Target="../tags/tag366.xml"/><Relationship Id="rId1" Type="http://schemas.openxmlformats.org/officeDocument/2006/relationships/vmlDrawing" Target="../drawings/vmlDrawing27.vml"/><Relationship Id="rId2" Type="http://schemas.openxmlformats.org/officeDocument/2006/relationships/tags" Target="../tags/tag349.xml"/><Relationship Id="rId3" Type="http://schemas.openxmlformats.org/officeDocument/2006/relationships/tags" Target="../tags/tag350.xml"/><Relationship Id="rId4" Type="http://schemas.openxmlformats.org/officeDocument/2006/relationships/tags" Target="../tags/tag351.xml"/><Relationship Id="rId5" Type="http://schemas.openxmlformats.org/officeDocument/2006/relationships/tags" Target="../tags/tag352.xml"/><Relationship Id="rId6" Type="http://schemas.openxmlformats.org/officeDocument/2006/relationships/tags" Target="../tags/tag353.xml"/><Relationship Id="rId7" Type="http://schemas.openxmlformats.org/officeDocument/2006/relationships/tags" Target="../tags/tag354.xml"/><Relationship Id="rId8" Type="http://schemas.openxmlformats.org/officeDocument/2006/relationships/tags" Target="../tags/tag355.xml"/></Relationships>
</file>

<file path=ppt/slides/_rels/slide15.xml.rels><?xml version="1.0" encoding="UTF-8" standalone="yes"?>
<Relationships xmlns="http://schemas.openxmlformats.org/package/2006/relationships"><Relationship Id="rId11" Type="http://schemas.openxmlformats.org/officeDocument/2006/relationships/image" Target="../media/image41.png"/><Relationship Id="rId12" Type="http://schemas.openxmlformats.org/officeDocument/2006/relationships/image" Target="../media/image42.png"/><Relationship Id="rId13" Type="http://schemas.openxmlformats.org/officeDocument/2006/relationships/image" Target="../media/image43.png"/><Relationship Id="rId14" Type="http://schemas.openxmlformats.org/officeDocument/2006/relationships/image" Target="../media/image44.png"/><Relationship Id="rId15" Type="http://schemas.openxmlformats.org/officeDocument/2006/relationships/image" Target="../media/image22.png"/><Relationship Id="rId16" Type="http://schemas.openxmlformats.org/officeDocument/2006/relationships/image" Target="../media/image45.png"/><Relationship Id="rId1" Type="http://schemas.openxmlformats.org/officeDocument/2006/relationships/vmlDrawing" Target="../drawings/vmlDrawing28.vml"/><Relationship Id="rId2" Type="http://schemas.openxmlformats.org/officeDocument/2006/relationships/tags" Target="../tags/tag367.xml"/><Relationship Id="rId3" Type="http://schemas.openxmlformats.org/officeDocument/2006/relationships/tags" Target="../tags/tag368.xml"/><Relationship Id="rId4" Type="http://schemas.openxmlformats.org/officeDocument/2006/relationships/tags" Target="../tags/tag369.xml"/><Relationship Id="rId5" Type="http://schemas.openxmlformats.org/officeDocument/2006/relationships/slideLayout" Target="../slideLayouts/slideLayout2.xml"/><Relationship Id="rId6" Type="http://schemas.openxmlformats.org/officeDocument/2006/relationships/notesSlide" Target="../notesSlides/notesSlide3.xml"/><Relationship Id="rId7" Type="http://schemas.openxmlformats.org/officeDocument/2006/relationships/oleObject" Target="../embeddings/oleObject28.bin"/><Relationship Id="rId8" Type="http://schemas.openxmlformats.org/officeDocument/2006/relationships/image" Target="../media/image2.emf"/><Relationship Id="rId9" Type="http://schemas.openxmlformats.org/officeDocument/2006/relationships/image" Target="../media/image39.jpg"/><Relationship Id="rId10" Type="http://schemas.openxmlformats.org/officeDocument/2006/relationships/image" Target="../media/image40.png"/></Relationships>
</file>

<file path=ppt/slides/_rels/slide16.xml.rels><?xml version="1.0" encoding="UTF-8" standalone="yes"?>
<Relationships xmlns="http://schemas.openxmlformats.org/package/2006/relationships"><Relationship Id="rId13" Type="http://schemas.openxmlformats.org/officeDocument/2006/relationships/tags" Target="../tags/tag381.xml"/><Relationship Id="rId14" Type="http://schemas.openxmlformats.org/officeDocument/2006/relationships/tags" Target="../tags/tag382.xml"/><Relationship Id="rId15" Type="http://schemas.openxmlformats.org/officeDocument/2006/relationships/tags" Target="../tags/tag383.xml"/><Relationship Id="rId16" Type="http://schemas.openxmlformats.org/officeDocument/2006/relationships/tags" Target="../tags/tag384.xml"/><Relationship Id="rId17" Type="http://schemas.openxmlformats.org/officeDocument/2006/relationships/tags" Target="../tags/tag385.xml"/><Relationship Id="rId18" Type="http://schemas.openxmlformats.org/officeDocument/2006/relationships/tags" Target="../tags/tag386.xml"/><Relationship Id="rId19" Type="http://schemas.openxmlformats.org/officeDocument/2006/relationships/tags" Target="../tags/tag387.xml"/><Relationship Id="rId63" Type="http://schemas.openxmlformats.org/officeDocument/2006/relationships/image" Target="../media/image2.emf"/><Relationship Id="rId64" Type="http://schemas.openxmlformats.org/officeDocument/2006/relationships/chart" Target="../charts/chart41.xml"/><Relationship Id="rId65" Type="http://schemas.openxmlformats.org/officeDocument/2006/relationships/chart" Target="../charts/chart42.xml"/><Relationship Id="rId66" Type="http://schemas.openxmlformats.org/officeDocument/2006/relationships/chart" Target="../charts/chart43.xml"/><Relationship Id="rId67" Type="http://schemas.openxmlformats.org/officeDocument/2006/relationships/image" Target="../media/image22.png"/><Relationship Id="rId50" Type="http://schemas.openxmlformats.org/officeDocument/2006/relationships/tags" Target="../tags/tag418.xml"/><Relationship Id="rId51" Type="http://schemas.openxmlformats.org/officeDocument/2006/relationships/tags" Target="../tags/tag419.xml"/><Relationship Id="rId52" Type="http://schemas.openxmlformats.org/officeDocument/2006/relationships/tags" Target="../tags/tag420.xml"/><Relationship Id="rId53" Type="http://schemas.openxmlformats.org/officeDocument/2006/relationships/tags" Target="../tags/tag421.xml"/><Relationship Id="rId54" Type="http://schemas.openxmlformats.org/officeDocument/2006/relationships/tags" Target="../tags/tag422.xml"/><Relationship Id="rId55" Type="http://schemas.openxmlformats.org/officeDocument/2006/relationships/tags" Target="../tags/tag423.xml"/><Relationship Id="rId56" Type="http://schemas.openxmlformats.org/officeDocument/2006/relationships/tags" Target="../tags/tag424.xml"/><Relationship Id="rId57" Type="http://schemas.openxmlformats.org/officeDocument/2006/relationships/tags" Target="../tags/tag425.xml"/><Relationship Id="rId58" Type="http://schemas.openxmlformats.org/officeDocument/2006/relationships/tags" Target="../tags/tag426.xml"/><Relationship Id="rId59" Type="http://schemas.openxmlformats.org/officeDocument/2006/relationships/tags" Target="../tags/tag427.xml"/><Relationship Id="rId40" Type="http://schemas.openxmlformats.org/officeDocument/2006/relationships/tags" Target="../tags/tag408.xml"/><Relationship Id="rId41" Type="http://schemas.openxmlformats.org/officeDocument/2006/relationships/tags" Target="../tags/tag409.xml"/><Relationship Id="rId42" Type="http://schemas.openxmlformats.org/officeDocument/2006/relationships/tags" Target="../tags/tag410.xml"/><Relationship Id="rId43" Type="http://schemas.openxmlformats.org/officeDocument/2006/relationships/tags" Target="../tags/tag411.xml"/><Relationship Id="rId44" Type="http://schemas.openxmlformats.org/officeDocument/2006/relationships/tags" Target="../tags/tag412.xml"/><Relationship Id="rId45" Type="http://schemas.openxmlformats.org/officeDocument/2006/relationships/tags" Target="../tags/tag413.xml"/><Relationship Id="rId46" Type="http://schemas.openxmlformats.org/officeDocument/2006/relationships/tags" Target="../tags/tag414.xml"/><Relationship Id="rId47" Type="http://schemas.openxmlformats.org/officeDocument/2006/relationships/tags" Target="../tags/tag415.xml"/><Relationship Id="rId48" Type="http://schemas.openxmlformats.org/officeDocument/2006/relationships/tags" Target="../tags/tag416.xml"/><Relationship Id="rId49" Type="http://schemas.openxmlformats.org/officeDocument/2006/relationships/tags" Target="../tags/tag417.xml"/><Relationship Id="rId1" Type="http://schemas.openxmlformats.org/officeDocument/2006/relationships/vmlDrawing" Target="../drawings/vmlDrawing29.vml"/><Relationship Id="rId2" Type="http://schemas.openxmlformats.org/officeDocument/2006/relationships/tags" Target="../tags/tag370.xml"/><Relationship Id="rId3" Type="http://schemas.openxmlformats.org/officeDocument/2006/relationships/tags" Target="../tags/tag371.xml"/><Relationship Id="rId4" Type="http://schemas.openxmlformats.org/officeDocument/2006/relationships/tags" Target="../tags/tag372.xml"/><Relationship Id="rId5" Type="http://schemas.openxmlformats.org/officeDocument/2006/relationships/tags" Target="../tags/tag373.xml"/><Relationship Id="rId6" Type="http://schemas.openxmlformats.org/officeDocument/2006/relationships/tags" Target="../tags/tag374.xml"/><Relationship Id="rId7" Type="http://schemas.openxmlformats.org/officeDocument/2006/relationships/tags" Target="../tags/tag375.xml"/><Relationship Id="rId8" Type="http://schemas.openxmlformats.org/officeDocument/2006/relationships/tags" Target="../tags/tag376.xml"/><Relationship Id="rId9" Type="http://schemas.openxmlformats.org/officeDocument/2006/relationships/tags" Target="../tags/tag377.xml"/><Relationship Id="rId30" Type="http://schemas.openxmlformats.org/officeDocument/2006/relationships/tags" Target="../tags/tag398.xml"/><Relationship Id="rId31" Type="http://schemas.openxmlformats.org/officeDocument/2006/relationships/tags" Target="../tags/tag399.xml"/><Relationship Id="rId32" Type="http://schemas.openxmlformats.org/officeDocument/2006/relationships/tags" Target="../tags/tag400.xml"/><Relationship Id="rId33" Type="http://schemas.openxmlformats.org/officeDocument/2006/relationships/tags" Target="../tags/tag401.xml"/><Relationship Id="rId34" Type="http://schemas.openxmlformats.org/officeDocument/2006/relationships/tags" Target="../tags/tag402.xml"/><Relationship Id="rId35" Type="http://schemas.openxmlformats.org/officeDocument/2006/relationships/tags" Target="../tags/tag403.xml"/><Relationship Id="rId36" Type="http://schemas.openxmlformats.org/officeDocument/2006/relationships/tags" Target="../tags/tag404.xml"/><Relationship Id="rId37" Type="http://schemas.openxmlformats.org/officeDocument/2006/relationships/tags" Target="../tags/tag405.xml"/><Relationship Id="rId38" Type="http://schemas.openxmlformats.org/officeDocument/2006/relationships/tags" Target="../tags/tag406.xml"/><Relationship Id="rId39" Type="http://schemas.openxmlformats.org/officeDocument/2006/relationships/tags" Target="../tags/tag407.xml"/><Relationship Id="rId20" Type="http://schemas.openxmlformats.org/officeDocument/2006/relationships/tags" Target="../tags/tag388.xml"/><Relationship Id="rId21" Type="http://schemas.openxmlformats.org/officeDocument/2006/relationships/tags" Target="../tags/tag389.xml"/><Relationship Id="rId22" Type="http://schemas.openxmlformats.org/officeDocument/2006/relationships/tags" Target="../tags/tag390.xml"/><Relationship Id="rId23" Type="http://schemas.openxmlformats.org/officeDocument/2006/relationships/tags" Target="../tags/tag391.xml"/><Relationship Id="rId24" Type="http://schemas.openxmlformats.org/officeDocument/2006/relationships/tags" Target="../tags/tag392.xml"/><Relationship Id="rId25" Type="http://schemas.openxmlformats.org/officeDocument/2006/relationships/tags" Target="../tags/tag393.xml"/><Relationship Id="rId26" Type="http://schemas.openxmlformats.org/officeDocument/2006/relationships/tags" Target="../tags/tag394.xml"/><Relationship Id="rId27" Type="http://schemas.openxmlformats.org/officeDocument/2006/relationships/tags" Target="../tags/tag395.xml"/><Relationship Id="rId28" Type="http://schemas.openxmlformats.org/officeDocument/2006/relationships/tags" Target="../tags/tag396.xml"/><Relationship Id="rId29" Type="http://schemas.openxmlformats.org/officeDocument/2006/relationships/tags" Target="../tags/tag397.xml"/><Relationship Id="rId60" Type="http://schemas.openxmlformats.org/officeDocument/2006/relationships/tags" Target="../tags/tag428.xml"/><Relationship Id="rId61" Type="http://schemas.openxmlformats.org/officeDocument/2006/relationships/slideLayout" Target="../slideLayouts/slideLayout2.xml"/><Relationship Id="rId62" Type="http://schemas.openxmlformats.org/officeDocument/2006/relationships/oleObject" Target="../embeddings/oleObject29.bin"/><Relationship Id="rId10" Type="http://schemas.openxmlformats.org/officeDocument/2006/relationships/tags" Target="../tags/tag378.xml"/><Relationship Id="rId11" Type="http://schemas.openxmlformats.org/officeDocument/2006/relationships/tags" Target="../tags/tag379.xml"/><Relationship Id="rId12" Type="http://schemas.openxmlformats.org/officeDocument/2006/relationships/tags" Target="../tags/tag380.xml"/></Relationships>
</file>

<file path=ppt/slides/_rels/slide17.xml.rels><?xml version="1.0" encoding="UTF-8" standalone="yes"?>
<Relationships xmlns="http://schemas.openxmlformats.org/package/2006/relationships"><Relationship Id="rId20" Type="http://schemas.openxmlformats.org/officeDocument/2006/relationships/tags" Target="../tags/tag447.xml"/><Relationship Id="rId21" Type="http://schemas.openxmlformats.org/officeDocument/2006/relationships/tags" Target="../tags/tag448.xml"/><Relationship Id="rId22" Type="http://schemas.openxmlformats.org/officeDocument/2006/relationships/tags" Target="../tags/tag449.xml"/><Relationship Id="rId23" Type="http://schemas.openxmlformats.org/officeDocument/2006/relationships/tags" Target="../tags/tag450.xml"/><Relationship Id="rId24" Type="http://schemas.openxmlformats.org/officeDocument/2006/relationships/tags" Target="../tags/tag451.xml"/><Relationship Id="rId25" Type="http://schemas.openxmlformats.org/officeDocument/2006/relationships/tags" Target="../tags/tag452.xml"/><Relationship Id="rId26" Type="http://schemas.openxmlformats.org/officeDocument/2006/relationships/tags" Target="../tags/tag453.xml"/><Relationship Id="rId27" Type="http://schemas.openxmlformats.org/officeDocument/2006/relationships/tags" Target="../tags/tag454.xml"/><Relationship Id="rId28" Type="http://schemas.openxmlformats.org/officeDocument/2006/relationships/tags" Target="../tags/tag455.xml"/><Relationship Id="rId29" Type="http://schemas.openxmlformats.org/officeDocument/2006/relationships/tags" Target="../tags/tag456.xml"/><Relationship Id="rId1" Type="http://schemas.openxmlformats.org/officeDocument/2006/relationships/vmlDrawing" Target="../drawings/vmlDrawing30.vml"/><Relationship Id="rId2" Type="http://schemas.openxmlformats.org/officeDocument/2006/relationships/tags" Target="../tags/tag429.xml"/><Relationship Id="rId3" Type="http://schemas.openxmlformats.org/officeDocument/2006/relationships/tags" Target="../tags/tag430.xml"/><Relationship Id="rId4" Type="http://schemas.openxmlformats.org/officeDocument/2006/relationships/tags" Target="../tags/tag431.xml"/><Relationship Id="rId5" Type="http://schemas.openxmlformats.org/officeDocument/2006/relationships/tags" Target="../tags/tag432.xml"/><Relationship Id="rId30" Type="http://schemas.openxmlformats.org/officeDocument/2006/relationships/tags" Target="../tags/tag457.xml"/><Relationship Id="rId31" Type="http://schemas.openxmlformats.org/officeDocument/2006/relationships/tags" Target="../tags/tag458.xml"/><Relationship Id="rId32" Type="http://schemas.openxmlformats.org/officeDocument/2006/relationships/tags" Target="../tags/tag459.xml"/><Relationship Id="rId9" Type="http://schemas.openxmlformats.org/officeDocument/2006/relationships/tags" Target="../tags/tag436.xml"/><Relationship Id="rId6" Type="http://schemas.openxmlformats.org/officeDocument/2006/relationships/tags" Target="../tags/tag433.xml"/><Relationship Id="rId7" Type="http://schemas.openxmlformats.org/officeDocument/2006/relationships/tags" Target="../tags/tag434.xml"/><Relationship Id="rId8" Type="http://schemas.openxmlformats.org/officeDocument/2006/relationships/tags" Target="../tags/tag435.xml"/><Relationship Id="rId33" Type="http://schemas.openxmlformats.org/officeDocument/2006/relationships/tags" Target="../tags/tag460.xml"/><Relationship Id="rId34" Type="http://schemas.openxmlformats.org/officeDocument/2006/relationships/tags" Target="../tags/tag461.xml"/><Relationship Id="rId35" Type="http://schemas.openxmlformats.org/officeDocument/2006/relationships/tags" Target="../tags/tag462.xml"/><Relationship Id="rId36" Type="http://schemas.openxmlformats.org/officeDocument/2006/relationships/tags" Target="../tags/tag463.xml"/><Relationship Id="rId10" Type="http://schemas.openxmlformats.org/officeDocument/2006/relationships/tags" Target="../tags/tag437.xml"/><Relationship Id="rId11" Type="http://schemas.openxmlformats.org/officeDocument/2006/relationships/tags" Target="../tags/tag438.xml"/><Relationship Id="rId12" Type="http://schemas.openxmlformats.org/officeDocument/2006/relationships/tags" Target="../tags/tag439.xml"/><Relationship Id="rId13" Type="http://schemas.openxmlformats.org/officeDocument/2006/relationships/tags" Target="../tags/tag440.xml"/><Relationship Id="rId14" Type="http://schemas.openxmlformats.org/officeDocument/2006/relationships/tags" Target="../tags/tag441.xml"/><Relationship Id="rId15" Type="http://schemas.openxmlformats.org/officeDocument/2006/relationships/tags" Target="../tags/tag442.xml"/><Relationship Id="rId16" Type="http://schemas.openxmlformats.org/officeDocument/2006/relationships/tags" Target="../tags/tag443.xml"/><Relationship Id="rId17" Type="http://schemas.openxmlformats.org/officeDocument/2006/relationships/tags" Target="../tags/tag444.xml"/><Relationship Id="rId18" Type="http://schemas.openxmlformats.org/officeDocument/2006/relationships/tags" Target="../tags/tag445.xml"/><Relationship Id="rId19" Type="http://schemas.openxmlformats.org/officeDocument/2006/relationships/tags" Target="../tags/tag446.xml"/><Relationship Id="rId37" Type="http://schemas.openxmlformats.org/officeDocument/2006/relationships/slideLayout" Target="../slideLayouts/slideLayout17.xml"/><Relationship Id="rId38" Type="http://schemas.openxmlformats.org/officeDocument/2006/relationships/notesSlide" Target="../notesSlides/notesSlide4.xml"/><Relationship Id="rId39" Type="http://schemas.openxmlformats.org/officeDocument/2006/relationships/oleObject" Target="../embeddings/oleObject30.bin"/><Relationship Id="rId40" Type="http://schemas.openxmlformats.org/officeDocument/2006/relationships/image" Target="../media/image10.emf"/><Relationship Id="rId41" Type="http://schemas.openxmlformats.org/officeDocument/2006/relationships/chart" Target="../charts/chart44.xml"/><Relationship Id="rId42" Type="http://schemas.openxmlformats.org/officeDocument/2006/relationships/chart" Target="../charts/chart45.xml"/><Relationship Id="rId43" Type="http://schemas.openxmlformats.org/officeDocument/2006/relationships/image" Target="../media/image22.png"/></Relationships>
</file>

<file path=ppt/slides/_rels/slide18.xml.rels><?xml version="1.0" encoding="UTF-8" standalone="yes"?>
<Relationships xmlns="http://schemas.openxmlformats.org/package/2006/relationships"><Relationship Id="rId11" Type="http://schemas.openxmlformats.org/officeDocument/2006/relationships/image" Target="../media/image47.jpeg"/><Relationship Id="rId12" Type="http://schemas.openxmlformats.org/officeDocument/2006/relationships/image" Target="../media/image48.png"/><Relationship Id="rId13" Type="http://schemas.openxmlformats.org/officeDocument/2006/relationships/image" Target="../media/image49.png"/><Relationship Id="rId14" Type="http://schemas.openxmlformats.org/officeDocument/2006/relationships/image" Target="../media/image50.jpeg"/><Relationship Id="rId15" Type="http://schemas.openxmlformats.org/officeDocument/2006/relationships/image" Target="../media/image51.png"/><Relationship Id="rId1" Type="http://schemas.openxmlformats.org/officeDocument/2006/relationships/vmlDrawing" Target="../drawings/vmlDrawing31.vml"/><Relationship Id="rId2" Type="http://schemas.openxmlformats.org/officeDocument/2006/relationships/tags" Target="../tags/tag464.xml"/><Relationship Id="rId3" Type="http://schemas.openxmlformats.org/officeDocument/2006/relationships/tags" Target="../tags/tag465.xml"/><Relationship Id="rId4" Type="http://schemas.openxmlformats.org/officeDocument/2006/relationships/tags" Target="../tags/tag466.xml"/><Relationship Id="rId5" Type="http://schemas.openxmlformats.org/officeDocument/2006/relationships/slideLayout" Target="../slideLayouts/slideLayout17.xml"/><Relationship Id="rId6" Type="http://schemas.openxmlformats.org/officeDocument/2006/relationships/notesSlide" Target="../notesSlides/notesSlide5.xml"/><Relationship Id="rId7" Type="http://schemas.openxmlformats.org/officeDocument/2006/relationships/oleObject" Target="../embeddings/oleObject31.bin"/><Relationship Id="rId8" Type="http://schemas.openxmlformats.org/officeDocument/2006/relationships/image" Target="../media/image10.emf"/><Relationship Id="rId9" Type="http://schemas.openxmlformats.org/officeDocument/2006/relationships/image" Target="../media/image22.png"/><Relationship Id="rId10"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tags" Target="../tags/tag468.xml"/><Relationship Id="rId4" Type="http://schemas.openxmlformats.org/officeDocument/2006/relationships/slideLayout" Target="../slideLayouts/slideLayout2.xml"/><Relationship Id="rId5" Type="http://schemas.openxmlformats.org/officeDocument/2006/relationships/oleObject" Target="../embeddings/oleObject32.bin"/><Relationship Id="rId6" Type="http://schemas.openxmlformats.org/officeDocument/2006/relationships/image" Target="../media/image23.emf"/><Relationship Id="rId7" Type="http://schemas.openxmlformats.org/officeDocument/2006/relationships/image" Target="../media/image50.jpeg"/><Relationship Id="rId8" Type="http://schemas.openxmlformats.org/officeDocument/2006/relationships/image" Target="../media/image46.jpeg"/><Relationship Id="rId9" Type="http://schemas.openxmlformats.org/officeDocument/2006/relationships/image" Target="../media/image47.jpeg"/><Relationship Id="rId10" Type="http://schemas.openxmlformats.org/officeDocument/2006/relationships/image" Target="../media/image22.png"/><Relationship Id="rId1" Type="http://schemas.openxmlformats.org/officeDocument/2006/relationships/vmlDrawing" Target="../drawings/vmlDrawing32.vml"/><Relationship Id="rId2" Type="http://schemas.openxmlformats.org/officeDocument/2006/relationships/tags" Target="../tags/tag467.xml"/></Relationships>
</file>

<file path=ppt/slides/_rels/slide2.xml.rels><?xml version="1.0" encoding="UTF-8" standalone="yes"?>
<Relationships xmlns="http://schemas.openxmlformats.org/package/2006/relationships"><Relationship Id="rId3" Type="http://schemas.openxmlformats.org/officeDocument/2006/relationships/tags" Target="../tags/tag72.xml"/><Relationship Id="rId4" Type="http://schemas.openxmlformats.org/officeDocument/2006/relationships/slideLayout" Target="../slideLayouts/slideLayout2.xml"/><Relationship Id="rId5" Type="http://schemas.openxmlformats.org/officeDocument/2006/relationships/notesSlide" Target="../notesSlides/notesSlide1.xml"/><Relationship Id="rId6" Type="http://schemas.openxmlformats.org/officeDocument/2006/relationships/oleObject" Target="../embeddings/oleObject15.bin"/><Relationship Id="rId7" Type="http://schemas.openxmlformats.org/officeDocument/2006/relationships/image" Target="../media/image10.emf"/><Relationship Id="rId1" Type="http://schemas.openxmlformats.org/officeDocument/2006/relationships/vmlDrawing" Target="../drawings/vmlDrawing15.vml"/><Relationship Id="rId2" Type="http://schemas.openxmlformats.org/officeDocument/2006/relationships/tags" Target="../tags/tag71.xml"/></Relationships>
</file>

<file path=ppt/slides/_rels/slide20.xml.rels><?xml version="1.0" encoding="UTF-8" standalone="yes"?>
<Relationships xmlns="http://schemas.openxmlformats.org/package/2006/relationships"><Relationship Id="rId13" Type="http://schemas.openxmlformats.org/officeDocument/2006/relationships/tags" Target="../tags/tag480.xml"/><Relationship Id="rId14" Type="http://schemas.openxmlformats.org/officeDocument/2006/relationships/tags" Target="../tags/tag481.xml"/><Relationship Id="rId15" Type="http://schemas.openxmlformats.org/officeDocument/2006/relationships/tags" Target="../tags/tag482.xml"/><Relationship Id="rId16" Type="http://schemas.openxmlformats.org/officeDocument/2006/relationships/tags" Target="../tags/tag483.xml"/><Relationship Id="rId17" Type="http://schemas.openxmlformats.org/officeDocument/2006/relationships/tags" Target="../tags/tag484.xml"/><Relationship Id="rId18" Type="http://schemas.openxmlformats.org/officeDocument/2006/relationships/tags" Target="../tags/tag485.xml"/><Relationship Id="rId19" Type="http://schemas.openxmlformats.org/officeDocument/2006/relationships/tags" Target="../tags/tag486.xml"/><Relationship Id="rId50" Type="http://schemas.openxmlformats.org/officeDocument/2006/relationships/image" Target="../media/image21.png"/><Relationship Id="rId51" Type="http://schemas.openxmlformats.org/officeDocument/2006/relationships/image" Target="../media/image37.png"/><Relationship Id="rId52" Type="http://schemas.openxmlformats.org/officeDocument/2006/relationships/image" Target="../media/image53.png"/><Relationship Id="rId53" Type="http://schemas.openxmlformats.org/officeDocument/2006/relationships/chart" Target="../charts/chart46.xml"/><Relationship Id="rId54" Type="http://schemas.openxmlformats.org/officeDocument/2006/relationships/chart" Target="../charts/chart47.xml"/><Relationship Id="rId55" Type="http://schemas.openxmlformats.org/officeDocument/2006/relationships/image" Target="../media/image22.png"/><Relationship Id="rId40" Type="http://schemas.openxmlformats.org/officeDocument/2006/relationships/slideLayout" Target="../slideLayouts/slideLayout2.xml"/><Relationship Id="rId41" Type="http://schemas.openxmlformats.org/officeDocument/2006/relationships/oleObject" Target="../embeddings/oleObject33.bin"/><Relationship Id="rId42" Type="http://schemas.openxmlformats.org/officeDocument/2006/relationships/image" Target="../media/image2.emf"/><Relationship Id="rId43" Type="http://schemas.openxmlformats.org/officeDocument/2006/relationships/image" Target="../media/image34.png"/><Relationship Id="rId44" Type="http://schemas.openxmlformats.org/officeDocument/2006/relationships/image" Target="../media/image52.png"/><Relationship Id="rId45" Type="http://schemas.openxmlformats.org/officeDocument/2006/relationships/image" Target="../media/image19.png"/><Relationship Id="rId46" Type="http://schemas.openxmlformats.org/officeDocument/2006/relationships/image" Target="../media/image16.png"/><Relationship Id="rId47" Type="http://schemas.openxmlformats.org/officeDocument/2006/relationships/image" Target="../media/image35.png"/><Relationship Id="rId48" Type="http://schemas.openxmlformats.org/officeDocument/2006/relationships/image" Target="../media/image38.png"/><Relationship Id="rId49" Type="http://schemas.openxmlformats.org/officeDocument/2006/relationships/image" Target="../media/image18.png"/><Relationship Id="rId1" Type="http://schemas.openxmlformats.org/officeDocument/2006/relationships/vmlDrawing" Target="../drawings/vmlDrawing33.vml"/><Relationship Id="rId2" Type="http://schemas.openxmlformats.org/officeDocument/2006/relationships/tags" Target="../tags/tag469.xml"/><Relationship Id="rId3" Type="http://schemas.openxmlformats.org/officeDocument/2006/relationships/tags" Target="../tags/tag470.xml"/><Relationship Id="rId4" Type="http://schemas.openxmlformats.org/officeDocument/2006/relationships/tags" Target="../tags/tag471.xml"/><Relationship Id="rId5" Type="http://schemas.openxmlformats.org/officeDocument/2006/relationships/tags" Target="../tags/tag472.xml"/><Relationship Id="rId6" Type="http://schemas.openxmlformats.org/officeDocument/2006/relationships/tags" Target="../tags/tag473.xml"/><Relationship Id="rId7" Type="http://schemas.openxmlformats.org/officeDocument/2006/relationships/tags" Target="../tags/tag474.xml"/><Relationship Id="rId8" Type="http://schemas.openxmlformats.org/officeDocument/2006/relationships/tags" Target="../tags/tag475.xml"/><Relationship Id="rId9" Type="http://schemas.openxmlformats.org/officeDocument/2006/relationships/tags" Target="../tags/tag476.xml"/><Relationship Id="rId30" Type="http://schemas.openxmlformats.org/officeDocument/2006/relationships/tags" Target="../tags/tag497.xml"/><Relationship Id="rId31" Type="http://schemas.openxmlformats.org/officeDocument/2006/relationships/tags" Target="../tags/tag498.xml"/><Relationship Id="rId32" Type="http://schemas.openxmlformats.org/officeDocument/2006/relationships/tags" Target="../tags/tag499.xml"/><Relationship Id="rId33" Type="http://schemas.openxmlformats.org/officeDocument/2006/relationships/tags" Target="../tags/tag500.xml"/><Relationship Id="rId34" Type="http://schemas.openxmlformats.org/officeDocument/2006/relationships/tags" Target="../tags/tag501.xml"/><Relationship Id="rId35" Type="http://schemas.openxmlformats.org/officeDocument/2006/relationships/tags" Target="../tags/tag502.xml"/><Relationship Id="rId36" Type="http://schemas.openxmlformats.org/officeDocument/2006/relationships/tags" Target="../tags/tag503.xml"/><Relationship Id="rId37" Type="http://schemas.openxmlformats.org/officeDocument/2006/relationships/tags" Target="../tags/tag504.xml"/><Relationship Id="rId38" Type="http://schemas.openxmlformats.org/officeDocument/2006/relationships/tags" Target="../tags/tag505.xml"/><Relationship Id="rId39" Type="http://schemas.openxmlformats.org/officeDocument/2006/relationships/tags" Target="../tags/tag506.xml"/><Relationship Id="rId20" Type="http://schemas.openxmlformats.org/officeDocument/2006/relationships/tags" Target="../tags/tag487.xml"/><Relationship Id="rId21" Type="http://schemas.openxmlformats.org/officeDocument/2006/relationships/tags" Target="../tags/tag488.xml"/><Relationship Id="rId22" Type="http://schemas.openxmlformats.org/officeDocument/2006/relationships/tags" Target="../tags/tag489.xml"/><Relationship Id="rId23" Type="http://schemas.openxmlformats.org/officeDocument/2006/relationships/tags" Target="../tags/tag490.xml"/><Relationship Id="rId24" Type="http://schemas.openxmlformats.org/officeDocument/2006/relationships/tags" Target="../tags/tag491.xml"/><Relationship Id="rId25" Type="http://schemas.openxmlformats.org/officeDocument/2006/relationships/tags" Target="../tags/tag492.xml"/><Relationship Id="rId26" Type="http://schemas.openxmlformats.org/officeDocument/2006/relationships/tags" Target="../tags/tag493.xml"/><Relationship Id="rId27" Type="http://schemas.openxmlformats.org/officeDocument/2006/relationships/tags" Target="../tags/tag494.xml"/><Relationship Id="rId28" Type="http://schemas.openxmlformats.org/officeDocument/2006/relationships/tags" Target="../tags/tag495.xml"/><Relationship Id="rId29" Type="http://schemas.openxmlformats.org/officeDocument/2006/relationships/tags" Target="../tags/tag496.xml"/><Relationship Id="rId10" Type="http://schemas.openxmlformats.org/officeDocument/2006/relationships/tags" Target="../tags/tag477.xml"/><Relationship Id="rId11" Type="http://schemas.openxmlformats.org/officeDocument/2006/relationships/tags" Target="../tags/tag478.xml"/><Relationship Id="rId12" Type="http://schemas.openxmlformats.org/officeDocument/2006/relationships/tags" Target="../tags/tag479.xml"/></Relationships>
</file>

<file path=ppt/slides/_rels/slide21.xml.rels><?xml version="1.0" encoding="UTF-8" standalone="yes"?>
<Relationships xmlns="http://schemas.openxmlformats.org/package/2006/relationships"><Relationship Id="rId46" Type="http://schemas.openxmlformats.org/officeDocument/2006/relationships/chart" Target="../charts/chart48.xml"/><Relationship Id="rId47" Type="http://schemas.openxmlformats.org/officeDocument/2006/relationships/chart" Target="../charts/chart49.xml"/><Relationship Id="rId48" Type="http://schemas.openxmlformats.org/officeDocument/2006/relationships/image" Target="../media/image22.png"/><Relationship Id="rId49" Type="http://schemas.openxmlformats.org/officeDocument/2006/relationships/chart" Target="../charts/chart50.xml"/><Relationship Id="rId20" Type="http://schemas.openxmlformats.org/officeDocument/2006/relationships/tags" Target="../tags/tag525.xml"/><Relationship Id="rId21" Type="http://schemas.openxmlformats.org/officeDocument/2006/relationships/tags" Target="../tags/tag526.xml"/><Relationship Id="rId22" Type="http://schemas.openxmlformats.org/officeDocument/2006/relationships/tags" Target="../tags/tag527.xml"/><Relationship Id="rId23" Type="http://schemas.openxmlformats.org/officeDocument/2006/relationships/tags" Target="../tags/tag528.xml"/><Relationship Id="rId24" Type="http://schemas.openxmlformats.org/officeDocument/2006/relationships/tags" Target="../tags/tag529.xml"/><Relationship Id="rId25" Type="http://schemas.openxmlformats.org/officeDocument/2006/relationships/tags" Target="../tags/tag530.xml"/><Relationship Id="rId26" Type="http://schemas.openxmlformats.org/officeDocument/2006/relationships/tags" Target="../tags/tag531.xml"/><Relationship Id="rId27" Type="http://schemas.openxmlformats.org/officeDocument/2006/relationships/tags" Target="../tags/tag532.xml"/><Relationship Id="rId28" Type="http://schemas.openxmlformats.org/officeDocument/2006/relationships/tags" Target="../tags/tag533.xml"/><Relationship Id="rId29" Type="http://schemas.openxmlformats.org/officeDocument/2006/relationships/tags" Target="../tags/tag534.xml"/><Relationship Id="rId50" Type="http://schemas.openxmlformats.org/officeDocument/2006/relationships/image" Target="../media/image16.png"/><Relationship Id="rId1" Type="http://schemas.openxmlformats.org/officeDocument/2006/relationships/vmlDrawing" Target="../drawings/vmlDrawing34.vml"/><Relationship Id="rId2" Type="http://schemas.openxmlformats.org/officeDocument/2006/relationships/tags" Target="../tags/tag507.xml"/><Relationship Id="rId3" Type="http://schemas.openxmlformats.org/officeDocument/2006/relationships/tags" Target="../tags/tag508.xml"/><Relationship Id="rId4" Type="http://schemas.openxmlformats.org/officeDocument/2006/relationships/tags" Target="../tags/tag509.xml"/><Relationship Id="rId5" Type="http://schemas.openxmlformats.org/officeDocument/2006/relationships/tags" Target="../tags/tag510.xml"/><Relationship Id="rId30" Type="http://schemas.openxmlformats.org/officeDocument/2006/relationships/tags" Target="../tags/tag535.xml"/><Relationship Id="rId31" Type="http://schemas.openxmlformats.org/officeDocument/2006/relationships/tags" Target="../tags/tag536.xml"/><Relationship Id="rId32" Type="http://schemas.openxmlformats.org/officeDocument/2006/relationships/tags" Target="../tags/tag537.xml"/><Relationship Id="rId9" Type="http://schemas.openxmlformats.org/officeDocument/2006/relationships/tags" Target="../tags/tag514.xml"/><Relationship Id="rId6" Type="http://schemas.openxmlformats.org/officeDocument/2006/relationships/tags" Target="../tags/tag511.xml"/><Relationship Id="rId7" Type="http://schemas.openxmlformats.org/officeDocument/2006/relationships/tags" Target="../tags/tag512.xml"/><Relationship Id="rId8" Type="http://schemas.openxmlformats.org/officeDocument/2006/relationships/tags" Target="../tags/tag513.xml"/><Relationship Id="rId33" Type="http://schemas.openxmlformats.org/officeDocument/2006/relationships/tags" Target="../tags/tag538.xml"/><Relationship Id="rId34" Type="http://schemas.openxmlformats.org/officeDocument/2006/relationships/tags" Target="../tags/tag539.xml"/><Relationship Id="rId35" Type="http://schemas.openxmlformats.org/officeDocument/2006/relationships/tags" Target="../tags/tag540.xml"/><Relationship Id="rId36" Type="http://schemas.openxmlformats.org/officeDocument/2006/relationships/tags" Target="../tags/tag541.xml"/><Relationship Id="rId10" Type="http://schemas.openxmlformats.org/officeDocument/2006/relationships/tags" Target="../tags/tag515.xml"/><Relationship Id="rId11" Type="http://schemas.openxmlformats.org/officeDocument/2006/relationships/tags" Target="../tags/tag516.xml"/><Relationship Id="rId12" Type="http://schemas.openxmlformats.org/officeDocument/2006/relationships/tags" Target="../tags/tag517.xml"/><Relationship Id="rId13" Type="http://schemas.openxmlformats.org/officeDocument/2006/relationships/tags" Target="../tags/tag518.xml"/><Relationship Id="rId14" Type="http://schemas.openxmlformats.org/officeDocument/2006/relationships/tags" Target="../tags/tag519.xml"/><Relationship Id="rId15" Type="http://schemas.openxmlformats.org/officeDocument/2006/relationships/tags" Target="../tags/tag520.xml"/><Relationship Id="rId16" Type="http://schemas.openxmlformats.org/officeDocument/2006/relationships/tags" Target="../tags/tag521.xml"/><Relationship Id="rId17" Type="http://schemas.openxmlformats.org/officeDocument/2006/relationships/tags" Target="../tags/tag522.xml"/><Relationship Id="rId18" Type="http://schemas.openxmlformats.org/officeDocument/2006/relationships/tags" Target="../tags/tag523.xml"/><Relationship Id="rId19" Type="http://schemas.openxmlformats.org/officeDocument/2006/relationships/tags" Target="../tags/tag524.xml"/><Relationship Id="rId37" Type="http://schemas.openxmlformats.org/officeDocument/2006/relationships/tags" Target="../tags/tag542.xml"/><Relationship Id="rId38" Type="http://schemas.openxmlformats.org/officeDocument/2006/relationships/tags" Target="../tags/tag543.xml"/><Relationship Id="rId39" Type="http://schemas.openxmlformats.org/officeDocument/2006/relationships/tags" Target="../tags/tag544.xml"/><Relationship Id="rId40" Type="http://schemas.openxmlformats.org/officeDocument/2006/relationships/tags" Target="../tags/tag545.xml"/><Relationship Id="rId41" Type="http://schemas.openxmlformats.org/officeDocument/2006/relationships/slideLayout" Target="../slideLayouts/slideLayout2.xml"/><Relationship Id="rId42" Type="http://schemas.openxmlformats.org/officeDocument/2006/relationships/oleObject" Target="../embeddings/oleObject34.bin"/><Relationship Id="rId43" Type="http://schemas.openxmlformats.org/officeDocument/2006/relationships/image" Target="../media/image2.emf"/><Relationship Id="rId44" Type="http://schemas.openxmlformats.org/officeDocument/2006/relationships/image" Target="../media/image54.jpg"/><Relationship Id="rId45" Type="http://schemas.openxmlformats.org/officeDocument/2006/relationships/image" Target="../media/image55.jpg"/></Relationships>
</file>

<file path=ppt/slides/_rels/slide22.xml.rels><?xml version="1.0" encoding="UTF-8" standalone="yes"?>
<Relationships xmlns="http://schemas.openxmlformats.org/package/2006/relationships"><Relationship Id="rId13" Type="http://schemas.openxmlformats.org/officeDocument/2006/relationships/tags" Target="../tags/tag557.xml"/><Relationship Id="rId14" Type="http://schemas.openxmlformats.org/officeDocument/2006/relationships/tags" Target="../tags/tag558.xml"/><Relationship Id="rId15" Type="http://schemas.openxmlformats.org/officeDocument/2006/relationships/tags" Target="../tags/tag559.xml"/><Relationship Id="rId16" Type="http://schemas.openxmlformats.org/officeDocument/2006/relationships/tags" Target="../tags/tag560.xml"/><Relationship Id="rId17" Type="http://schemas.openxmlformats.org/officeDocument/2006/relationships/tags" Target="../tags/tag561.xml"/><Relationship Id="rId18" Type="http://schemas.openxmlformats.org/officeDocument/2006/relationships/tags" Target="../tags/tag562.xml"/><Relationship Id="rId19" Type="http://schemas.openxmlformats.org/officeDocument/2006/relationships/tags" Target="../tags/tag563.xml"/><Relationship Id="rId50" Type="http://schemas.openxmlformats.org/officeDocument/2006/relationships/hyperlink" Target="https://thenounproject.com/term/purse/129125" TargetMode="External"/><Relationship Id="rId51" Type="http://schemas.openxmlformats.org/officeDocument/2006/relationships/image" Target="../media/image58.png"/><Relationship Id="rId52" Type="http://schemas.openxmlformats.org/officeDocument/2006/relationships/image" Target="../media/image59.png"/><Relationship Id="rId53" Type="http://schemas.openxmlformats.org/officeDocument/2006/relationships/hyperlink" Target="https://thenounproject.com/term/pants/673667" TargetMode="External"/><Relationship Id="rId54" Type="http://schemas.openxmlformats.org/officeDocument/2006/relationships/image" Target="../media/image60.png"/><Relationship Id="rId55" Type="http://schemas.openxmlformats.org/officeDocument/2006/relationships/hyperlink" Target="https://www.google.it/url?sa=i&amp;rct=j&amp;q=&amp;esrc=s&amp;source=images&amp;cd=&amp;cad=rja&amp;uact=8&amp;ved=0ahUKEwj0i4junc7QAhUGWhoKHd4dAAUQjRwIBw&amp;url=https://www.iconfinder.com/icons/497081/cloth_clothing_costume_dress_fashion_icon&amp;psig=AFQjCNF-gZT3vkYrllAAuOji9AV1QQBylg&amp;ust=1480518088491363" TargetMode="External"/><Relationship Id="rId56" Type="http://schemas.openxmlformats.org/officeDocument/2006/relationships/image" Target="../media/image61.png"/><Relationship Id="rId57" Type="http://schemas.openxmlformats.org/officeDocument/2006/relationships/image" Target="../media/image62.png"/><Relationship Id="rId58" Type="http://schemas.openxmlformats.org/officeDocument/2006/relationships/image" Target="../media/image63.png"/><Relationship Id="rId59" Type="http://schemas.openxmlformats.org/officeDocument/2006/relationships/image" Target="../media/image22.png"/><Relationship Id="rId40" Type="http://schemas.openxmlformats.org/officeDocument/2006/relationships/tags" Target="../tags/tag584.xml"/><Relationship Id="rId41" Type="http://schemas.openxmlformats.org/officeDocument/2006/relationships/tags" Target="../tags/tag585.xml"/><Relationship Id="rId42" Type="http://schemas.openxmlformats.org/officeDocument/2006/relationships/tags" Target="../tags/tag586.xml"/><Relationship Id="rId43" Type="http://schemas.openxmlformats.org/officeDocument/2006/relationships/tags" Target="../tags/tag587.xml"/><Relationship Id="rId44" Type="http://schemas.openxmlformats.org/officeDocument/2006/relationships/slideLayout" Target="../slideLayouts/slideLayout2.xml"/><Relationship Id="rId45" Type="http://schemas.openxmlformats.org/officeDocument/2006/relationships/oleObject" Target="../embeddings/oleObject35.bin"/><Relationship Id="rId46" Type="http://schemas.openxmlformats.org/officeDocument/2006/relationships/image" Target="../media/image2.emf"/><Relationship Id="rId47" Type="http://schemas.openxmlformats.org/officeDocument/2006/relationships/chart" Target="../charts/chart51.xml"/><Relationship Id="rId48" Type="http://schemas.openxmlformats.org/officeDocument/2006/relationships/image" Target="../media/image56.png"/><Relationship Id="rId49" Type="http://schemas.openxmlformats.org/officeDocument/2006/relationships/image" Target="../media/image57.png"/><Relationship Id="rId1" Type="http://schemas.openxmlformats.org/officeDocument/2006/relationships/vmlDrawing" Target="../drawings/vmlDrawing35.vml"/><Relationship Id="rId2" Type="http://schemas.openxmlformats.org/officeDocument/2006/relationships/tags" Target="../tags/tag546.xml"/><Relationship Id="rId3" Type="http://schemas.openxmlformats.org/officeDocument/2006/relationships/tags" Target="../tags/tag547.xml"/><Relationship Id="rId4" Type="http://schemas.openxmlformats.org/officeDocument/2006/relationships/tags" Target="../tags/tag548.xml"/><Relationship Id="rId5" Type="http://schemas.openxmlformats.org/officeDocument/2006/relationships/tags" Target="../tags/tag549.xml"/><Relationship Id="rId6" Type="http://schemas.openxmlformats.org/officeDocument/2006/relationships/tags" Target="../tags/tag550.xml"/><Relationship Id="rId7" Type="http://schemas.openxmlformats.org/officeDocument/2006/relationships/tags" Target="../tags/tag551.xml"/><Relationship Id="rId8" Type="http://schemas.openxmlformats.org/officeDocument/2006/relationships/tags" Target="../tags/tag552.xml"/><Relationship Id="rId9" Type="http://schemas.openxmlformats.org/officeDocument/2006/relationships/tags" Target="../tags/tag553.xml"/><Relationship Id="rId30" Type="http://schemas.openxmlformats.org/officeDocument/2006/relationships/tags" Target="../tags/tag574.xml"/><Relationship Id="rId31" Type="http://schemas.openxmlformats.org/officeDocument/2006/relationships/tags" Target="../tags/tag575.xml"/><Relationship Id="rId32" Type="http://schemas.openxmlformats.org/officeDocument/2006/relationships/tags" Target="../tags/tag576.xml"/><Relationship Id="rId33" Type="http://schemas.openxmlformats.org/officeDocument/2006/relationships/tags" Target="../tags/tag577.xml"/><Relationship Id="rId34" Type="http://schemas.openxmlformats.org/officeDocument/2006/relationships/tags" Target="../tags/tag578.xml"/><Relationship Id="rId35" Type="http://schemas.openxmlformats.org/officeDocument/2006/relationships/tags" Target="../tags/tag579.xml"/><Relationship Id="rId36" Type="http://schemas.openxmlformats.org/officeDocument/2006/relationships/tags" Target="../tags/tag580.xml"/><Relationship Id="rId37" Type="http://schemas.openxmlformats.org/officeDocument/2006/relationships/tags" Target="../tags/tag581.xml"/><Relationship Id="rId38" Type="http://schemas.openxmlformats.org/officeDocument/2006/relationships/tags" Target="../tags/tag582.xml"/><Relationship Id="rId39" Type="http://schemas.openxmlformats.org/officeDocument/2006/relationships/tags" Target="../tags/tag583.xml"/><Relationship Id="rId20" Type="http://schemas.openxmlformats.org/officeDocument/2006/relationships/tags" Target="../tags/tag564.xml"/><Relationship Id="rId21" Type="http://schemas.openxmlformats.org/officeDocument/2006/relationships/tags" Target="../tags/tag565.xml"/><Relationship Id="rId22" Type="http://schemas.openxmlformats.org/officeDocument/2006/relationships/tags" Target="../tags/tag566.xml"/><Relationship Id="rId23" Type="http://schemas.openxmlformats.org/officeDocument/2006/relationships/tags" Target="../tags/tag567.xml"/><Relationship Id="rId24" Type="http://schemas.openxmlformats.org/officeDocument/2006/relationships/tags" Target="../tags/tag568.xml"/><Relationship Id="rId25" Type="http://schemas.openxmlformats.org/officeDocument/2006/relationships/tags" Target="../tags/tag569.xml"/><Relationship Id="rId26" Type="http://schemas.openxmlformats.org/officeDocument/2006/relationships/tags" Target="../tags/tag570.xml"/><Relationship Id="rId27" Type="http://schemas.openxmlformats.org/officeDocument/2006/relationships/tags" Target="../tags/tag571.xml"/><Relationship Id="rId28" Type="http://schemas.openxmlformats.org/officeDocument/2006/relationships/tags" Target="../tags/tag572.xml"/><Relationship Id="rId29" Type="http://schemas.openxmlformats.org/officeDocument/2006/relationships/tags" Target="../tags/tag573.xml"/><Relationship Id="rId10" Type="http://schemas.openxmlformats.org/officeDocument/2006/relationships/tags" Target="../tags/tag554.xml"/><Relationship Id="rId11" Type="http://schemas.openxmlformats.org/officeDocument/2006/relationships/tags" Target="../tags/tag555.xml"/><Relationship Id="rId12" Type="http://schemas.openxmlformats.org/officeDocument/2006/relationships/tags" Target="../tags/tag556.xml"/></Relationships>
</file>

<file path=ppt/slides/_rels/slide23.xml.rels><?xml version="1.0" encoding="UTF-8" standalone="yes"?>
<Relationships xmlns="http://schemas.openxmlformats.org/package/2006/relationships"><Relationship Id="rId11" Type="http://schemas.openxmlformats.org/officeDocument/2006/relationships/slideLayout" Target="../slideLayouts/slideLayout2.xml"/><Relationship Id="rId12" Type="http://schemas.openxmlformats.org/officeDocument/2006/relationships/oleObject" Target="../embeddings/oleObject36.bin"/><Relationship Id="rId13" Type="http://schemas.openxmlformats.org/officeDocument/2006/relationships/image" Target="../media/image2.emf"/><Relationship Id="rId14" Type="http://schemas.openxmlformats.org/officeDocument/2006/relationships/chart" Target="../charts/chart52.xml"/><Relationship Id="rId15" Type="http://schemas.openxmlformats.org/officeDocument/2006/relationships/image" Target="../media/image22.png"/><Relationship Id="rId1" Type="http://schemas.openxmlformats.org/officeDocument/2006/relationships/vmlDrawing" Target="../drawings/vmlDrawing36.vml"/><Relationship Id="rId2" Type="http://schemas.openxmlformats.org/officeDocument/2006/relationships/tags" Target="../tags/tag588.xml"/><Relationship Id="rId3" Type="http://schemas.openxmlformats.org/officeDocument/2006/relationships/tags" Target="../tags/tag589.xml"/><Relationship Id="rId4" Type="http://schemas.openxmlformats.org/officeDocument/2006/relationships/tags" Target="../tags/tag590.xml"/><Relationship Id="rId5" Type="http://schemas.openxmlformats.org/officeDocument/2006/relationships/tags" Target="../tags/tag591.xml"/><Relationship Id="rId6" Type="http://schemas.openxmlformats.org/officeDocument/2006/relationships/tags" Target="../tags/tag592.xml"/><Relationship Id="rId7" Type="http://schemas.openxmlformats.org/officeDocument/2006/relationships/tags" Target="../tags/tag593.xml"/><Relationship Id="rId8" Type="http://schemas.openxmlformats.org/officeDocument/2006/relationships/tags" Target="../tags/tag594.xml"/><Relationship Id="rId9" Type="http://schemas.openxmlformats.org/officeDocument/2006/relationships/tags" Target="../tags/tag595.xml"/><Relationship Id="rId10" Type="http://schemas.openxmlformats.org/officeDocument/2006/relationships/tags" Target="../tags/tag59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oleObject" Target="../embeddings/oleObject37.bin"/><Relationship Id="rId5" Type="http://schemas.openxmlformats.org/officeDocument/2006/relationships/image" Target="../media/image2.emf"/><Relationship Id="rId1" Type="http://schemas.openxmlformats.org/officeDocument/2006/relationships/vmlDrawing" Target="../drawings/vmlDrawing37.vml"/><Relationship Id="rId2" Type="http://schemas.openxmlformats.org/officeDocument/2006/relationships/tags" Target="../tags/tag59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46" Type="http://schemas.openxmlformats.org/officeDocument/2006/relationships/oleObject" Target="../embeddings/oleObject16.bin"/><Relationship Id="rId47" Type="http://schemas.openxmlformats.org/officeDocument/2006/relationships/image" Target="../media/image15.emf"/><Relationship Id="rId48" Type="http://schemas.openxmlformats.org/officeDocument/2006/relationships/chart" Target="../charts/chart1.xml"/><Relationship Id="rId49" Type="http://schemas.openxmlformats.org/officeDocument/2006/relationships/chart" Target="../charts/chart2.xml"/><Relationship Id="rId20" Type="http://schemas.openxmlformats.org/officeDocument/2006/relationships/tags" Target="../tags/tag91.xml"/><Relationship Id="rId21" Type="http://schemas.openxmlformats.org/officeDocument/2006/relationships/tags" Target="../tags/tag92.xml"/><Relationship Id="rId22" Type="http://schemas.openxmlformats.org/officeDocument/2006/relationships/tags" Target="../tags/tag93.xml"/><Relationship Id="rId23" Type="http://schemas.openxmlformats.org/officeDocument/2006/relationships/tags" Target="../tags/tag94.xml"/><Relationship Id="rId24" Type="http://schemas.openxmlformats.org/officeDocument/2006/relationships/tags" Target="../tags/tag95.xml"/><Relationship Id="rId25" Type="http://schemas.openxmlformats.org/officeDocument/2006/relationships/tags" Target="../tags/tag96.xml"/><Relationship Id="rId26" Type="http://schemas.openxmlformats.org/officeDocument/2006/relationships/tags" Target="../tags/tag97.xml"/><Relationship Id="rId27" Type="http://schemas.openxmlformats.org/officeDocument/2006/relationships/tags" Target="../tags/tag98.xml"/><Relationship Id="rId28" Type="http://schemas.openxmlformats.org/officeDocument/2006/relationships/tags" Target="../tags/tag99.xml"/><Relationship Id="rId29" Type="http://schemas.openxmlformats.org/officeDocument/2006/relationships/tags" Target="../tags/tag100.xml"/><Relationship Id="rId50" Type="http://schemas.openxmlformats.org/officeDocument/2006/relationships/image" Target="../media/image16.png"/><Relationship Id="rId51" Type="http://schemas.openxmlformats.org/officeDocument/2006/relationships/image" Target="../media/image17.jpeg"/><Relationship Id="rId1" Type="http://schemas.openxmlformats.org/officeDocument/2006/relationships/vmlDrawing" Target="../drawings/vmlDrawing16.vml"/><Relationship Id="rId2" Type="http://schemas.openxmlformats.org/officeDocument/2006/relationships/tags" Target="../tags/tag73.xml"/><Relationship Id="rId3" Type="http://schemas.openxmlformats.org/officeDocument/2006/relationships/tags" Target="../tags/tag74.xml"/><Relationship Id="rId4" Type="http://schemas.openxmlformats.org/officeDocument/2006/relationships/tags" Target="../tags/tag75.xml"/><Relationship Id="rId5" Type="http://schemas.openxmlformats.org/officeDocument/2006/relationships/tags" Target="../tags/tag76.xml"/><Relationship Id="rId30" Type="http://schemas.openxmlformats.org/officeDocument/2006/relationships/tags" Target="../tags/tag101.xml"/><Relationship Id="rId31" Type="http://schemas.openxmlformats.org/officeDocument/2006/relationships/tags" Target="../tags/tag102.xml"/><Relationship Id="rId32" Type="http://schemas.openxmlformats.org/officeDocument/2006/relationships/tags" Target="../tags/tag103.xml"/><Relationship Id="rId9" Type="http://schemas.openxmlformats.org/officeDocument/2006/relationships/tags" Target="../tags/tag80.xml"/><Relationship Id="rId6" Type="http://schemas.openxmlformats.org/officeDocument/2006/relationships/tags" Target="../tags/tag77.xml"/><Relationship Id="rId7" Type="http://schemas.openxmlformats.org/officeDocument/2006/relationships/tags" Target="../tags/tag78.xml"/><Relationship Id="rId8" Type="http://schemas.openxmlformats.org/officeDocument/2006/relationships/tags" Target="../tags/tag79.xml"/><Relationship Id="rId33" Type="http://schemas.openxmlformats.org/officeDocument/2006/relationships/tags" Target="../tags/tag104.xml"/><Relationship Id="rId34" Type="http://schemas.openxmlformats.org/officeDocument/2006/relationships/tags" Target="../tags/tag105.xml"/><Relationship Id="rId35" Type="http://schemas.openxmlformats.org/officeDocument/2006/relationships/tags" Target="../tags/tag106.xml"/><Relationship Id="rId36" Type="http://schemas.openxmlformats.org/officeDocument/2006/relationships/tags" Target="../tags/tag107.xml"/><Relationship Id="rId10" Type="http://schemas.openxmlformats.org/officeDocument/2006/relationships/tags" Target="../tags/tag81.xml"/><Relationship Id="rId11" Type="http://schemas.openxmlformats.org/officeDocument/2006/relationships/tags" Target="../tags/tag82.xml"/><Relationship Id="rId12" Type="http://schemas.openxmlformats.org/officeDocument/2006/relationships/tags" Target="../tags/tag83.xml"/><Relationship Id="rId13" Type="http://schemas.openxmlformats.org/officeDocument/2006/relationships/tags" Target="../tags/tag84.xml"/><Relationship Id="rId14" Type="http://schemas.openxmlformats.org/officeDocument/2006/relationships/tags" Target="../tags/tag85.xml"/><Relationship Id="rId15" Type="http://schemas.openxmlformats.org/officeDocument/2006/relationships/tags" Target="../tags/tag86.xml"/><Relationship Id="rId16" Type="http://schemas.openxmlformats.org/officeDocument/2006/relationships/tags" Target="../tags/tag87.xml"/><Relationship Id="rId17" Type="http://schemas.openxmlformats.org/officeDocument/2006/relationships/tags" Target="../tags/tag88.xml"/><Relationship Id="rId18" Type="http://schemas.openxmlformats.org/officeDocument/2006/relationships/tags" Target="../tags/tag89.xml"/><Relationship Id="rId19" Type="http://schemas.openxmlformats.org/officeDocument/2006/relationships/tags" Target="../tags/tag90.xml"/><Relationship Id="rId37" Type="http://schemas.openxmlformats.org/officeDocument/2006/relationships/tags" Target="../tags/tag108.xml"/><Relationship Id="rId38" Type="http://schemas.openxmlformats.org/officeDocument/2006/relationships/tags" Target="../tags/tag109.xml"/><Relationship Id="rId39" Type="http://schemas.openxmlformats.org/officeDocument/2006/relationships/tags" Target="../tags/tag110.xml"/><Relationship Id="rId40" Type="http://schemas.openxmlformats.org/officeDocument/2006/relationships/tags" Target="../tags/tag111.xml"/><Relationship Id="rId41" Type="http://schemas.openxmlformats.org/officeDocument/2006/relationships/tags" Target="../tags/tag112.xml"/><Relationship Id="rId42" Type="http://schemas.openxmlformats.org/officeDocument/2006/relationships/tags" Target="../tags/tag113.xml"/><Relationship Id="rId43" Type="http://schemas.openxmlformats.org/officeDocument/2006/relationships/tags" Target="../tags/tag114.xml"/><Relationship Id="rId44" Type="http://schemas.openxmlformats.org/officeDocument/2006/relationships/tags" Target="../tags/tag115.xml"/><Relationship Id="rId45"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46" Type="http://schemas.openxmlformats.org/officeDocument/2006/relationships/image" Target="../media/image16.png"/><Relationship Id="rId47" Type="http://schemas.openxmlformats.org/officeDocument/2006/relationships/chart" Target="../charts/chart4.xml"/><Relationship Id="rId48" Type="http://schemas.openxmlformats.org/officeDocument/2006/relationships/image" Target="../media/image18.png"/><Relationship Id="rId49" Type="http://schemas.openxmlformats.org/officeDocument/2006/relationships/image" Target="../media/image19.png"/><Relationship Id="rId20" Type="http://schemas.openxmlformats.org/officeDocument/2006/relationships/tags" Target="../tags/tag134.xml"/><Relationship Id="rId21" Type="http://schemas.openxmlformats.org/officeDocument/2006/relationships/tags" Target="../tags/tag135.xml"/><Relationship Id="rId22" Type="http://schemas.openxmlformats.org/officeDocument/2006/relationships/tags" Target="../tags/tag136.xml"/><Relationship Id="rId23" Type="http://schemas.openxmlformats.org/officeDocument/2006/relationships/tags" Target="../tags/tag137.xml"/><Relationship Id="rId24" Type="http://schemas.openxmlformats.org/officeDocument/2006/relationships/tags" Target="../tags/tag138.xml"/><Relationship Id="rId25" Type="http://schemas.openxmlformats.org/officeDocument/2006/relationships/tags" Target="../tags/tag139.xml"/><Relationship Id="rId26" Type="http://schemas.openxmlformats.org/officeDocument/2006/relationships/tags" Target="../tags/tag140.xml"/><Relationship Id="rId27" Type="http://schemas.openxmlformats.org/officeDocument/2006/relationships/tags" Target="../tags/tag141.xml"/><Relationship Id="rId28" Type="http://schemas.openxmlformats.org/officeDocument/2006/relationships/tags" Target="../tags/tag142.xml"/><Relationship Id="rId29" Type="http://schemas.openxmlformats.org/officeDocument/2006/relationships/tags" Target="../tags/tag143.xml"/><Relationship Id="rId50" Type="http://schemas.openxmlformats.org/officeDocument/2006/relationships/image" Target="../media/image20.png"/><Relationship Id="rId51" Type="http://schemas.openxmlformats.org/officeDocument/2006/relationships/image" Target="../media/image21.png"/><Relationship Id="rId52" Type="http://schemas.openxmlformats.org/officeDocument/2006/relationships/chart" Target="../charts/chart5.xml"/><Relationship Id="rId1" Type="http://schemas.openxmlformats.org/officeDocument/2006/relationships/vmlDrawing" Target="../drawings/vmlDrawing17.vml"/><Relationship Id="rId2" Type="http://schemas.openxmlformats.org/officeDocument/2006/relationships/tags" Target="../tags/tag116.xml"/><Relationship Id="rId3" Type="http://schemas.openxmlformats.org/officeDocument/2006/relationships/tags" Target="../tags/tag117.xml"/><Relationship Id="rId4" Type="http://schemas.openxmlformats.org/officeDocument/2006/relationships/tags" Target="../tags/tag118.xml"/><Relationship Id="rId5" Type="http://schemas.openxmlformats.org/officeDocument/2006/relationships/tags" Target="../tags/tag119.xml"/><Relationship Id="rId30" Type="http://schemas.openxmlformats.org/officeDocument/2006/relationships/tags" Target="../tags/tag144.xml"/><Relationship Id="rId31" Type="http://schemas.openxmlformats.org/officeDocument/2006/relationships/tags" Target="../tags/tag145.xml"/><Relationship Id="rId32" Type="http://schemas.openxmlformats.org/officeDocument/2006/relationships/tags" Target="../tags/tag146.xml"/><Relationship Id="rId9" Type="http://schemas.openxmlformats.org/officeDocument/2006/relationships/tags" Target="../tags/tag123.xml"/><Relationship Id="rId6" Type="http://schemas.openxmlformats.org/officeDocument/2006/relationships/tags" Target="../tags/tag120.xml"/><Relationship Id="rId7" Type="http://schemas.openxmlformats.org/officeDocument/2006/relationships/tags" Target="../tags/tag121.xml"/><Relationship Id="rId8" Type="http://schemas.openxmlformats.org/officeDocument/2006/relationships/tags" Target="../tags/tag122.xml"/><Relationship Id="rId33" Type="http://schemas.openxmlformats.org/officeDocument/2006/relationships/tags" Target="../tags/tag147.xml"/><Relationship Id="rId34" Type="http://schemas.openxmlformats.org/officeDocument/2006/relationships/tags" Target="../tags/tag148.xml"/><Relationship Id="rId35" Type="http://schemas.openxmlformats.org/officeDocument/2006/relationships/tags" Target="../tags/tag149.xml"/><Relationship Id="rId36" Type="http://schemas.openxmlformats.org/officeDocument/2006/relationships/tags" Target="../tags/tag150.xml"/><Relationship Id="rId10" Type="http://schemas.openxmlformats.org/officeDocument/2006/relationships/tags" Target="../tags/tag124.xml"/><Relationship Id="rId11" Type="http://schemas.openxmlformats.org/officeDocument/2006/relationships/tags" Target="../tags/tag125.xml"/><Relationship Id="rId12" Type="http://schemas.openxmlformats.org/officeDocument/2006/relationships/tags" Target="../tags/tag126.xml"/><Relationship Id="rId13" Type="http://schemas.openxmlformats.org/officeDocument/2006/relationships/tags" Target="../tags/tag127.xml"/><Relationship Id="rId14" Type="http://schemas.openxmlformats.org/officeDocument/2006/relationships/tags" Target="../tags/tag128.xml"/><Relationship Id="rId15" Type="http://schemas.openxmlformats.org/officeDocument/2006/relationships/tags" Target="../tags/tag129.xml"/><Relationship Id="rId16" Type="http://schemas.openxmlformats.org/officeDocument/2006/relationships/tags" Target="../tags/tag130.xml"/><Relationship Id="rId17" Type="http://schemas.openxmlformats.org/officeDocument/2006/relationships/tags" Target="../tags/tag131.xml"/><Relationship Id="rId18" Type="http://schemas.openxmlformats.org/officeDocument/2006/relationships/tags" Target="../tags/tag132.xml"/><Relationship Id="rId19" Type="http://schemas.openxmlformats.org/officeDocument/2006/relationships/tags" Target="../tags/tag133.xml"/><Relationship Id="rId37" Type="http://schemas.openxmlformats.org/officeDocument/2006/relationships/tags" Target="../tags/tag151.xml"/><Relationship Id="rId38" Type="http://schemas.openxmlformats.org/officeDocument/2006/relationships/tags" Target="../tags/tag152.xml"/><Relationship Id="rId39" Type="http://schemas.openxmlformats.org/officeDocument/2006/relationships/tags" Target="../tags/tag153.xml"/><Relationship Id="rId40" Type="http://schemas.openxmlformats.org/officeDocument/2006/relationships/tags" Target="../tags/tag154.xml"/><Relationship Id="rId41" Type="http://schemas.openxmlformats.org/officeDocument/2006/relationships/tags" Target="../tags/tag155.xml"/><Relationship Id="rId42" Type="http://schemas.openxmlformats.org/officeDocument/2006/relationships/slideLayout" Target="../slideLayouts/slideLayout2.xml"/><Relationship Id="rId43" Type="http://schemas.openxmlformats.org/officeDocument/2006/relationships/oleObject" Target="../embeddings/oleObject17.bin"/><Relationship Id="rId44" Type="http://schemas.openxmlformats.org/officeDocument/2006/relationships/image" Target="../media/image2.emf"/><Relationship Id="rId45" Type="http://schemas.openxmlformats.org/officeDocument/2006/relationships/chart" Target="../charts/chart3.xml"/></Relationships>
</file>

<file path=ppt/slides/_rels/slide5.xml.rels><?xml version="1.0" encoding="UTF-8" standalone="yes"?>
<Relationships xmlns="http://schemas.openxmlformats.org/package/2006/relationships"><Relationship Id="rId20" Type="http://schemas.openxmlformats.org/officeDocument/2006/relationships/tags" Target="../tags/tag174.xml"/><Relationship Id="rId21" Type="http://schemas.openxmlformats.org/officeDocument/2006/relationships/tags" Target="../tags/tag175.xml"/><Relationship Id="rId22" Type="http://schemas.openxmlformats.org/officeDocument/2006/relationships/tags" Target="../tags/tag176.xml"/><Relationship Id="rId23" Type="http://schemas.openxmlformats.org/officeDocument/2006/relationships/tags" Target="../tags/tag177.xml"/><Relationship Id="rId24" Type="http://schemas.openxmlformats.org/officeDocument/2006/relationships/tags" Target="../tags/tag178.xml"/><Relationship Id="rId25" Type="http://schemas.openxmlformats.org/officeDocument/2006/relationships/tags" Target="../tags/tag179.xml"/><Relationship Id="rId26" Type="http://schemas.openxmlformats.org/officeDocument/2006/relationships/tags" Target="../tags/tag180.xml"/><Relationship Id="rId27" Type="http://schemas.openxmlformats.org/officeDocument/2006/relationships/tags" Target="../tags/tag181.xml"/><Relationship Id="rId28" Type="http://schemas.openxmlformats.org/officeDocument/2006/relationships/tags" Target="../tags/tag182.xml"/><Relationship Id="rId29" Type="http://schemas.openxmlformats.org/officeDocument/2006/relationships/slideLayout" Target="../slideLayouts/slideLayout2.xml"/><Relationship Id="rId1" Type="http://schemas.openxmlformats.org/officeDocument/2006/relationships/vmlDrawing" Target="../drawings/vmlDrawing18.vml"/><Relationship Id="rId2" Type="http://schemas.openxmlformats.org/officeDocument/2006/relationships/tags" Target="../tags/tag156.xml"/><Relationship Id="rId3" Type="http://schemas.openxmlformats.org/officeDocument/2006/relationships/tags" Target="../tags/tag157.xml"/><Relationship Id="rId4" Type="http://schemas.openxmlformats.org/officeDocument/2006/relationships/tags" Target="../tags/tag158.xml"/><Relationship Id="rId5" Type="http://schemas.openxmlformats.org/officeDocument/2006/relationships/tags" Target="../tags/tag159.xml"/><Relationship Id="rId30" Type="http://schemas.openxmlformats.org/officeDocument/2006/relationships/oleObject" Target="../embeddings/oleObject18.bin"/><Relationship Id="rId31" Type="http://schemas.openxmlformats.org/officeDocument/2006/relationships/image" Target="../media/image2.emf"/><Relationship Id="rId32" Type="http://schemas.openxmlformats.org/officeDocument/2006/relationships/chart" Target="../charts/chart6.xml"/><Relationship Id="rId9" Type="http://schemas.openxmlformats.org/officeDocument/2006/relationships/tags" Target="../tags/tag163.xml"/><Relationship Id="rId6" Type="http://schemas.openxmlformats.org/officeDocument/2006/relationships/tags" Target="../tags/tag160.xml"/><Relationship Id="rId7" Type="http://schemas.openxmlformats.org/officeDocument/2006/relationships/tags" Target="../tags/tag161.xml"/><Relationship Id="rId8" Type="http://schemas.openxmlformats.org/officeDocument/2006/relationships/tags" Target="../tags/tag162.xml"/><Relationship Id="rId33" Type="http://schemas.openxmlformats.org/officeDocument/2006/relationships/chart" Target="../charts/chart7.xml"/><Relationship Id="rId34" Type="http://schemas.openxmlformats.org/officeDocument/2006/relationships/image" Target="../media/image22.png"/><Relationship Id="rId10" Type="http://schemas.openxmlformats.org/officeDocument/2006/relationships/tags" Target="../tags/tag164.xml"/><Relationship Id="rId11" Type="http://schemas.openxmlformats.org/officeDocument/2006/relationships/tags" Target="../tags/tag165.xml"/><Relationship Id="rId12" Type="http://schemas.openxmlformats.org/officeDocument/2006/relationships/tags" Target="../tags/tag166.xml"/><Relationship Id="rId13" Type="http://schemas.openxmlformats.org/officeDocument/2006/relationships/tags" Target="../tags/tag167.xml"/><Relationship Id="rId14" Type="http://schemas.openxmlformats.org/officeDocument/2006/relationships/tags" Target="../tags/tag168.xml"/><Relationship Id="rId15" Type="http://schemas.openxmlformats.org/officeDocument/2006/relationships/tags" Target="../tags/tag169.xml"/><Relationship Id="rId16" Type="http://schemas.openxmlformats.org/officeDocument/2006/relationships/tags" Target="../tags/tag170.xml"/><Relationship Id="rId17" Type="http://schemas.openxmlformats.org/officeDocument/2006/relationships/tags" Target="../tags/tag171.xml"/><Relationship Id="rId18" Type="http://schemas.openxmlformats.org/officeDocument/2006/relationships/tags" Target="../tags/tag172.xml"/><Relationship Id="rId19" Type="http://schemas.openxmlformats.org/officeDocument/2006/relationships/tags" Target="../tags/tag173.xml"/></Relationships>
</file>

<file path=ppt/slides/_rels/slide6.xml.rels><?xml version="1.0" encoding="UTF-8" standalone="yes"?>
<Relationships xmlns="http://schemas.openxmlformats.org/package/2006/relationships"><Relationship Id="rId46" Type="http://schemas.openxmlformats.org/officeDocument/2006/relationships/chart" Target="../charts/chart11.xml"/><Relationship Id="rId47" Type="http://schemas.openxmlformats.org/officeDocument/2006/relationships/chart" Target="../charts/chart12.xml"/><Relationship Id="rId48" Type="http://schemas.openxmlformats.org/officeDocument/2006/relationships/chart" Target="../charts/chart13.xml"/><Relationship Id="rId49" Type="http://schemas.openxmlformats.org/officeDocument/2006/relationships/image" Target="../media/image22.png"/><Relationship Id="rId20" Type="http://schemas.openxmlformats.org/officeDocument/2006/relationships/tags" Target="../tags/tag201.xml"/><Relationship Id="rId21" Type="http://schemas.openxmlformats.org/officeDocument/2006/relationships/tags" Target="../tags/tag202.xml"/><Relationship Id="rId22" Type="http://schemas.openxmlformats.org/officeDocument/2006/relationships/tags" Target="../tags/tag203.xml"/><Relationship Id="rId23" Type="http://schemas.openxmlformats.org/officeDocument/2006/relationships/tags" Target="../tags/tag204.xml"/><Relationship Id="rId24" Type="http://schemas.openxmlformats.org/officeDocument/2006/relationships/tags" Target="../tags/tag205.xml"/><Relationship Id="rId25" Type="http://schemas.openxmlformats.org/officeDocument/2006/relationships/tags" Target="../tags/tag206.xml"/><Relationship Id="rId26" Type="http://schemas.openxmlformats.org/officeDocument/2006/relationships/tags" Target="../tags/tag207.xml"/><Relationship Id="rId27" Type="http://schemas.openxmlformats.org/officeDocument/2006/relationships/tags" Target="../tags/tag208.xml"/><Relationship Id="rId28" Type="http://schemas.openxmlformats.org/officeDocument/2006/relationships/tags" Target="../tags/tag209.xml"/><Relationship Id="rId29" Type="http://schemas.openxmlformats.org/officeDocument/2006/relationships/tags" Target="../tags/tag210.xml"/><Relationship Id="rId1" Type="http://schemas.openxmlformats.org/officeDocument/2006/relationships/vmlDrawing" Target="../drawings/vmlDrawing19.vml"/><Relationship Id="rId2" Type="http://schemas.openxmlformats.org/officeDocument/2006/relationships/tags" Target="../tags/tag183.xml"/><Relationship Id="rId3" Type="http://schemas.openxmlformats.org/officeDocument/2006/relationships/tags" Target="../tags/tag184.xml"/><Relationship Id="rId4" Type="http://schemas.openxmlformats.org/officeDocument/2006/relationships/tags" Target="../tags/tag185.xml"/><Relationship Id="rId5" Type="http://schemas.openxmlformats.org/officeDocument/2006/relationships/tags" Target="../tags/tag186.xml"/><Relationship Id="rId30" Type="http://schemas.openxmlformats.org/officeDocument/2006/relationships/tags" Target="../tags/tag211.xml"/><Relationship Id="rId31" Type="http://schemas.openxmlformats.org/officeDocument/2006/relationships/tags" Target="../tags/tag212.xml"/><Relationship Id="rId32" Type="http://schemas.openxmlformats.org/officeDocument/2006/relationships/tags" Target="../tags/tag213.xml"/><Relationship Id="rId9" Type="http://schemas.openxmlformats.org/officeDocument/2006/relationships/tags" Target="../tags/tag190.xml"/><Relationship Id="rId6" Type="http://schemas.openxmlformats.org/officeDocument/2006/relationships/tags" Target="../tags/tag187.xml"/><Relationship Id="rId7" Type="http://schemas.openxmlformats.org/officeDocument/2006/relationships/tags" Target="../tags/tag188.xml"/><Relationship Id="rId8" Type="http://schemas.openxmlformats.org/officeDocument/2006/relationships/tags" Target="../tags/tag189.xml"/><Relationship Id="rId33" Type="http://schemas.openxmlformats.org/officeDocument/2006/relationships/tags" Target="../tags/tag214.xml"/><Relationship Id="rId34" Type="http://schemas.openxmlformats.org/officeDocument/2006/relationships/tags" Target="../tags/tag215.xml"/><Relationship Id="rId35" Type="http://schemas.openxmlformats.org/officeDocument/2006/relationships/tags" Target="../tags/tag216.xml"/><Relationship Id="rId36" Type="http://schemas.openxmlformats.org/officeDocument/2006/relationships/tags" Target="../tags/tag217.xml"/><Relationship Id="rId10" Type="http://schemas.openxmlformats.org/officeDocument/2006/relationships/tags" Target="../tags/tag191.xml"/><Relationship Id="rId11" Type="http://schemas.openxmlformats.org/officeDocument/2006/relationships/tags" Target="../tags/tag192.xml"/><Relationship Id="rId12" Type="http://schemas.openxmlformats.org/officeDocument/2006/relationships/tags" Target="../tags/tag193.xml"/><Relationship Id="rId13" Type="http://schemas.openxmlformats.org/officeDocument/2006/relationships/tags" Target="../tags/tag194.xml"/><Relationship Id="rId14" Type="http://schemas.openxmlformats.org/officeDocument/2006/relationships/tags" Target="../tags/tag195.xml"/><Relationship Id="rId15" Type="http://schemas.openxmlformats.org/officeDocument/2006/relationships/tags" Target="../tags/tag196.xml"/><Relationship Id="rId16" Type="http://schemas.openxmlformats.org/officeDocument/2006/relationships/tags" Target="../tags/tag197.xml"/><Relationship Id="rId17" Type="http://schemas.openxmlformats.org/officeDocument/2006/relationships/tags" Target="../tags/tag198.xml"/><Relationship Id="rId18" Type="http://schemas.openxmlformats.org/officeDocument/2006/relationships/tags" Target="../tags/tag199.xml"/><Relationship Id="rId19" Type="http://schemas.openxmlformats.org/officeDocument/2006/relationships/tags" Target="../tags/tag200.xml"/><Relationship Id="rId37" Type="http://schemas.openxmlformats.org/officeDocument/2006/relationships/tags" Target="../tags/tag218.xml"/><Relationship Id="rId38" Type="http://schemas.openxmlformats.org/officeDocument/2006/relationships/tags" Target="../tags/tag219.xml"/><Relationship Id="rId39" Type="http://schemas.openxmlformats.org/officeDocument/2006/relationships/tags" Target="../tags/tag220.xml"/><Relationship Id="rId40" Type="http://schemas.openxmlformats.org/officeDocument/2006/relationships/slideLayout" Target="../slideLayouts/slideLayout2.xml"/><Relationship Id="rId41" Type="http://schemas.openxmlformats.org/officeDocument/2006/relationships/oleObject" Target="../embeddings/oleObject19.bin"/><Relationship Id="rId42" Type="http://schemas.openxmlformats.org/officeDocument/2006/relationships/image" Target="../media/image2.emf"/><Relationship Id="rId43" Type="http://schemas.openxmlformats.org/officeDocument/2006/relationships/chart" Target="../charts/chart8.xml"/><Relationship Id="rId44" Type="http://schemas.openxmlformats.org/officeDocument/2006/relationships/chart" Target="../charts/chart9.xml"/><Relationship Id="rId45" Type="http://schemas.openxmlformats.org/officeDocument/2006/relationships/chart" Target="../charts/chart10.xml"/></Relationships>
</file>

<file path=ppt/slides/_rels/slide7.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hyperlink" Target="https://www.google.it/url?sa=i&amp;rct=j&amp;q=&amp;esrc=s&amp;source=images&amp;cd=&amp;cad=rja&amp;uact=8&amp;ved=0ahUKEwidueSK2pHZAhVB-qQKHYVmBiYQjRwIBw&amp;url=https://www.zegna.it/it-it/abbigliamento/camicie.html&amp;psig=AOvVaw3fIL8zlfaK_JlCS_Sf8f1G&amp;ust=1518020739189387" TargetMode="External"/><Relationship Id="rId13" Type="http://schemas.openxmlformats.org/officeDocument/2006/relationships/image" Target="../media/image27.png"/><Relationship Id="rId14" Type="http://schemas.openxmlformats.org/officeDocument/2006/relationships/image" Target="../media/image28.png"/><Relationship Id="rId15" Type="http://schemas.openxmlformats.org/officeDocument/2006/relationships/image" Target="../media/image29.jpg"/><Relationship Id="rId16" Type="http://schemas.openxmlformats.org/officeDocument/2006/relationships/image" Target="../media/image30.jpg"/><Relationship Id="rId1" Type="http://schemas.openxmlformats.org/officeDocument/2006/relationships/vmlDrawing" Target="../drawings/vmlDrawing20.vml"/><Relationship Id="rId2" Type="http://schemas.openxmlformats.org/officeDocument/2006/relationships/tags" Target="../tags/tag221.xml"/><Relationship Id="rId3" Type="http://schemas.openxmlformats.org/officeDocument/2006/relationships/tags" Target="../tags/tag222.xml"/><Relationship Id="rId4" Type="http://schemas.openxmlformats.org/officeDocument/2006/relationships/slideLayout" Target="../slideLayouts/slideLayout2.xml"/><Relationship Id="rId5" Type="http://schemas.openxmlformats.org/officeDocument/2006/relationships/notesSlide" Target="../notesSlides/notesSlide2.xml"/><Relationship Id="rId6" Type="http://schemas.openxmlformats.org/officeDocument/2006/relationships/oleObject" Target="../embeddings/oleObject20.bin"/><Relationship Id="rId7" Type="http://schemas.openxmlformats.org/officeDocument/2006/relationships/image" Target="../media/image23.emf"/><Relationship Id="rId8" Type="http://schemas.openxmlformats.org/officeDocument/2006/relationships/image" Target="../media/image24.jpg"/><Relationship Id="rId9" Type="http://schemas.openxmlformats.org/officeDocument/2006/relationships/image" Target="../media/image25.jpg"/><Relationship Id="rId10" Type="http://schemas.openxmlformats.org/officeDocument/2006/relationships/image" Target="../media/image26.jpg"/></Relationships>
</file>

<file path=ppt/slides/_rels/slide8.xml.rels><?xml version="1.0" encoding="UTF-8" standalone="yes"?>
<Relationships xmlns="http://schemas.openxmlformats.org/package/2006/relationships"><Relationship Id="rId9" Type="http://schemas.openxmlformats.org/officeDocument/2006/relationships/tags" Target="../tags/tag230.xml"/><Relationship Id="rId20" Type="http://schemas.openxmlformats.org/officeDocument/2006/relationships/tags" Target="../tags/tag241.xml"/><Relationship Id="rId21" Type="http://schemas.openxmlformats.org/officeDocument/2006/relationships/slideLayout" Target="../slideLayouts/slideLayout2.xml"/><Relationship Id="rId22" Type="http://schemas.openxmlformats.org/officeDocument/2006/relationships/oleObject" Target="../embeddings/oleObject21.bin"/><Relationship Id="rId23" Type="http://schemas.openxmlformats.org/officeDocument/2006/relationships/image" Target="../media/image2.emf"/><Relationship Id="rId24" Type="http://schemas.openxmlformats.org/officeDocument/2006/relationships/chart" Target="../charts/chart14.xml"/><Relationship Id="rId25" Type="http://schemas.openxmlformats.org/officeDocument/2006/relationships/image" Target="../media/image16.png"/><Relationship Id="rId26" Type="http://schemas.openxmlformats.org/officeDocument/2006/relationships/image" Target="../media/image20.png"/><Relationship Id="rId27" Type="http://schemas.openxmlformats.org/officeDocument/2006/relationships/image" Target="../media/image21.png"/><Relationship Id="rId28" Type="http://schemas.openxmlformats.org/officeDocument/2006/relationships/chart" Target="../charts/chart15.xml"/><Relationship Id="rId29" Type="http://schemas.openxmlformats.org/officeDocument/2006/relationships/chart" Target="../charts/chart16.xml"/><Relationship Id="rId30" Type="http://schemas.openxmlformats.org/officeDocument/2006/relationships/chart" Target="../charts/chart17.xml"/><Relationship Id="rId31" Type="http://schemas.openxmlformats.org/officeDocument/2006/relationships/chart" Target="../charts/chart18.xml"/><Relationship Id="rId32" Type="http://schemas.openxmlformats.org/officeDocument/2006/relationships/image" Target="../media/image22.png"/><Relationship Id="rId10" Type="http://schemas.openxmlformats.org/officeDocument/2006/relationships/tags" Target="../tags/tag231.xml"/><Relationship Id="rId11" Type="http://schemas.openxmlformats.org/officeDocument/2006/relationships/tags" Target="../tags/tag232.xml"/><Relationship Id="rId12" Type="http://schemas.openxmlformats.org/officeDocument/2006/relationships/tags" Target="../tags/tag233.xml"/><Relationship Id="rId13" Type="http://schemas.openxmlformats.org/officeDocument/2006/relationships/tags" Target="../tags/tag234.xml"/><Relationship Id="rId14" Type="http://schemas.openxmlformats.org/officeDocument/2006/relationships/tags" Target="../tags/tag235.xml"/><Relationship Id="rId15" Type="http://schemas.openxmlformats.org/officeDocument/2006/relationships/tags" Target="../tags/tag236.xml"/><Relationship Id="rId16" Type="http://schemas.openxmlformats.org/officeDocument/2006/relationships/tags" Target="../tags/tag237.xml"/><Relationship Id="rId17" Type="http://schemas.openxmlformats.org/officeDocument/2006/relationships/tags" Target="../tags/tag238.xml"/><Relationship Id="rId18" Type="http://schemas.openxmlformats.org/officeDocument/2006/relationships/tags" Target="../tags/tag239.xml"/><Relationship Id="rId19" Type="http://schemas.openxmlformats.org/officeDocument/2006/relationships/tags" Target="../tags/tag240.xml"/><Relationship Id="rId1" Type="http://schemas.openxmlformats.org/officeDocument/2006/relationships/vmlDrawing" Target="../drawings/vmlDrawing21.vml"/><Relationship Id="rId2" Type="http://schemas.openxmlformats.org/officeDocument/2006/relationships/tags" Target="../tags/tag223.xml"/><Relationship Id="rId3" Type="http://schemas.openxmlformats.org/officeDocument/2006/relationships/tags" Target="../tags/tag224.xml"/><Relationship Id="rId4" Type="http://schemas.openxmlformats.org/officeDocument/2006/relationships/tags" Target="../tags/tag225.xml"/><Relationship Id="rId5" Type="http://schemas.openxmlformats.org/officeDocument/2006/relationships/tags" Target="../tags/tag226.xml"/><Relationship Id="rId6" Type="http://schemas.openxmlformats.org/officeDocument/2006/relationships/tags" Target="../tags/tag227.xml"/><Relationship Id="rId7" Type="http://schemas.openxmlformats.org/officeDocument/2006/relationships/tags" Target="../tags/tag228.xml"/><Relationship Id="rId8" Type="http://schemas.openxmlformats.org/officeDocument/2006/relationships/tags" Target="../tags/tag229.xml"/></Relationships>
</file>

<file path=ppt/slides/_rels/slide9.xml.rels><?xml version="1.0" encoding="UTF-8" standalone="yes"?>
<Relationships xmlns="http://schemas.openxmlformats.org/package/2006/relationships"><Relationship Id="rId3" Type="http://schemas.openxmlformats.org/officeDocument/2006/relationships/tags" Target="../tags/tag243.xml"/><Relationship Id="rId4" Type="http://schemas.openxmlformats.org/officeDocument/2006/relationships/tags" Target="../tags/tag244.xml"/><Relationship Id="rId5" Type="http://schemas.openxmlformats.org/officeDocument/2006/relationships/slideLayout" Target="../slideLayouts/slideLayout2.xml"/><Relationship Id="rId6" Type="http://schemas.openxmlformats.org/officeDocument/2006/relationships/oleObject" Target="../embeddings/oleObject22.bin"/><Relationship Id="rId7" Type="http://schemas.openxmlformats.org/officeDocument/2006/relationships/image" Target="../media/image23.emf"/><Relationship Id="rId8" Type="http://schemas.openxmlformats.org/officeDocument/2006/relationships/image" Target="../media/image31.png"/><Relationship Id="rId1" Type="http://schemas.openxmlformats.org/officeDocument/2006/relationships/vmlDrawing" Target="../drawings/vmlDrawing22.vml"/><Relationship Id="rId2" Type="http://schemas.openxmlformats.org/officeDocument/2006/relationships/tags" Target="../tags/tag2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6258009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1952"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3000"/>
              </a:lnSpc>
              <a:spcBef>
                <a:spcPct val="0"/>
              </a:spcBef>
              <a:spcAft>
                <a:spcPct val="0"/>
              </a:spcAft>
            </a:pPr>
            <a:endParaRPr lang="en-US" sz="5400" dirty="0" err="1" smtClean="0">
              <a:solidFill>
                <a:srgbClr val="FFFFFF"/>
              </a:solidFill>
              <a:latin typeface="Trebuchet MS" panose="020B0603020202020204" pitchFamily="34" charset="0"/>
              <a:ea typeface="+mj-ea"/>
              <a:cs typeface="+mj-cs"/>
              <a:sym typeface="Trebuchet MS" panose="020B0603020202020204" pitchFamily="34" charset="0"/>
            </a:endParaRPr>
          </a:p>
        </p:txBody>
      </p:sp>
      <p:sp>
        <p:nvSpPr>
          <p:cNvPr id="5" name="Text Placeholder 4"/>
          <p:cNvSpPr>
            <a:spLocks noGrp="1"/>
          </p:cNvSpPr>
          <p:nvPr>
            <p:ph type="body" sz="quarter" idx="12"/>
          </p:nvPr>
        </p:nvSpPr>
        <p:spPr/>
        <p:txBody>
          <a:bodyPr/>
          <a:lstStyle/>
          <a:p>
            <a:r>
              <a:rPr lang="en-US" smtClean="0">
                <a:latin typeface="+mn-lt"/>
              </a:rPr>
              <a:t>January 16</a:t>
            </a:r>
            <a:r>
              <a:rPr lang="en-US" baseline="30000" smtClean="0">
                <a:latin typeface="+mn-lt"/>
              </a:rPr>
              <a:t>th</a:t>
            </a:r>
            <a:r>
              <a:rPr lang="en-US" smtClean="0">
                <a:latin typeface="+mn-lt"/>
              </a:rPr>
              <a:t>, 2019</a:t>
            </a:r>
            <a:endParaRPr lang="en-US" dirty="0">
              <a:latin typeface="+mn-lt"/>
            </a:endParaRPr>
          </a:p>
        </p:txBody>
      </p:sp>
      <p:sp>
        <p:nvSpPr>
          <p:cNvPr id="3" name="Subtitle 2"/>
          <p:cNvSpPr>
            <a:spLocks noGrp="1"/>
          </p:cNvSpPr>
          <p:nvPr>
            <p:ph type="subTitle" idx="1"/>
          </p:nvPr>
        </p:nvSpPr>
        <p:spPr/>
        <p:txBody>
          <a:bodyPr/>
          <a:lstStyle/>
          <a:p>
            <a:r>
              <a:rPr lang="en-US" smtClean="0"/>
              <a:t>True-Luxury Global Consumer Insight</a:t>
            </a:r>
            <a:endParaRPr lang="en-US" dirty="0">
              <a:latin typeface="+mn-lt"/>
            </a:endParaRPr>
          </a:p>
        </p:txBody>
      </p:sp>
      <p:sp>
        <p:nvSpPr>
          <p:cNvPr id="2" name="Title 1"/>
          <p:cNvSpPr>
            <a:spLocks noGrp="1"/>
          </p:cNvSpPr>
          <p:nvPr>
            <p:ph type="ctrTitle"/>
          </p:nvPr>
        </p:nvSpPr>
        <p:spPr>
          <a:xfrm>
            <a:off x="957599" y="1886242"/>
            <a:ext cx="7524919" cy="3138423"/>
          </a:xfrm>
        </p:spPr>
        <p:txBody>
          <a:bodyPr/>
          <a:lstStyle/>
          <a:p>
            <a:r>
              <a:rPr lang="en-US" smtClean="0"/>
              <a:t>Luxury FirstLook</a:t>
            </a:r>
            <a:r>
              <a:rPr lang="en-US" dirty="0" smtClean="0"/>
              <a:t>	</a:t>
            </a:r>
            <a:endParaRPr lang="en-US" dirty="0">
              <a:latin typeface="+mj-lt"/>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3783" y="5713803"/>
            <a:ext cx="2873489" cy="713344"/>
          </a:xfrm>
          <a:prstGeom prst="rect">
            <a:avLst/>
          </a:prstGeom>
        </p:spPr>
      </p:pic>
    </p:spTree>
    <p:extLst>
      <p:ext uri="{BB962C8B-B14F-4D97-AF65-F5344CB8AC3E}">
        <p14:creationId xmlns:p14="http://schemas.microsoft.com/office/powerpoint/2010/main" val="291383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 name="Object 128" hidden="1"/>
          <p:cNvGraphicFramePr>
            <a:graphicFrameLocks noChangeAspect="1"/>
          </p:cNvGraphicFramePr>
          <p:nvPr>
            <p:custDataLst>
              <p:tags r:id="rId2"/>
            </p:custDataLst>
            <p:extLst>
              <p:ext uri="{D42A27DB-BD31-4B8C-83A1-F6EECF244321}">
                <p14:modId xmlns:p14="http://schemas.microsoft.com/office/powerpoint/2010/main" val="19551952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5709" name="think-cell Slide" r:id="rId40" imgW="270" imgH="270" progId="TCLayout.ActiveDocument.1">
                  <p:embed/>
                </p:oleObj>
              </mc:Choice>
              <mc:Fallback>
                <p:oleObj name="think-cell Slide" r:id="rId40" imgW="270" imgH="270" progId="TCLayout.ActiveDocument.1">
                  <p:embed/>
                  <p:pic>
                    <p:nvPicPr>
                      <p:cNvPr id="0" name=""/>
                      <p:cNvPicPr/>
                      <p:nvPr/>
                    </p:nvPicPr>
                    <p:blipFill>
                      <a:blip r:embed="rId41"/>
                      <a:stretch>
                        <a:fillRect/>
                      </a:stretch>
                    </p:blipFill>
                    <p:spPr>
                      <a:xfrm>
                        <a:off x="1588" y="1588"/>
                        <a:ext cx="1587" cy="1587"/>
                      </a:xfrm>
                      <a:prstGeom prst="rect">
                        <a:avLst/>
                      </a:prstGeom>
                    </p:spPr>
                  </p:pic>
                </p:oleObj>
              </mc:Fallback>
            </mc:AlternateContent>
          </a:graphicData>
        </a:graphic>
      </p:graphicFrame>
      <p:sp>
        <p:nvSpPr>
          <p:cNvPr id="128" name="Rectangle 127"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000" dirty="0" err="1" smtClean="0">
              <a:solidFill>
                <a:srgbClr val="FFFFFF"/>
              </a:solidFill>
              <a:latin typeface="Trebuchet MS" panose="020B0603020202020204" pitchFamily="34" charset="0"/>
              <a:sym typeface="Trebuchet MS" panose="020B0603020202020204" pitchFamily="34" charset="0"/>
            </a:endParaRPr>
          </a:p>
        </p:txBody>
      </p:sp>
      <p:sp>
        <p:nvSpPr>
          <p:cNvPr id="161" name="TextBox 160"/>
          <p:cNvSpPr txBox="1"/>
          <p:nvPr/>
        </p:nvSpPr>
        <p:spPr>
          <a:xfrm>
            <a:off x="9511300" y="60353"/>
            <a:ext cx="2147887" cy="4862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575757"/>
                </a:solidFill>
              </a:rPr>
              <a:t>Luxury product values</a:t>
            </a:r>
          </a:p>
        </p:txBody>
      </p:sp>
      <p:sp>
        <p:nvSpPr>
          <p:cNvPr id="2" name="TextBox 1"/>
          <p:cNvSpPr txBox="1"/>
          <p:nvPr/>
        </p:nvSpPr>
        <p:spPr>
          <a:xfrm>
            <a:off x="63579" y="1790097"/>
            <a:ext cx="1394159" cy="828089"/>
          </a:xfrm>
          <a:prstGeom prst="rect">
            <a:avLst/>
          </a:prstGeom>
          <a:noFill/>
        </p:spPr>
        <p:txBody>
          <a:bodyPr wrap="square" tIns="90000" bIns="90000" rtlCol="0" anchor="t" anchorCtr="0">
            <a:spAutoFit/>
          </a:bodyPr>
          <a:lstStyle/>
          <a:p>
            <a:pPr fontAlgn="base">
              <a:buClr>
                <a:srgbClr val="177B57"/>
              </a:buClr>
              <a:buSzPct val="100000"/>
            </a:pPr>
            <a:r>
              <a:rPr lang="en-US" sz="1400" dirty="0" smtClean="0">
                <a:solidFill>
                  <a:srgbClr val="575757"/>
                </a:solidFill>
                <a:cs typeface="Arial" pitchFamily="34" charset="0"/>
              </a:rPr>
              <a:t>Respondents preference on made-in</a:t>
            </a:r>
            <a:r>
              <a:rPr lang="en-US" sz="1400" baseline="30000" dirty="0" smtClean="0">
                <a:solidFill>
                  <a:srgbClr val="575757"/>
                </a:solidFill>
                <a:cs typeface="Arial" pitchFamily="34" charset="0"/>
              </a:rPr>
              <a:t>1</a:t>
            </a:r>
            <a:r>
              <a:rPr lang="en-US" sz="1400" dirty="0" smtClean="0">
                <a:solidFill>
                  <a:srgbClr val="575757"/>
                </a:solidFill>
                <a:cs typeface="Arial" pitchFamily="34" charset="0"/>
              </a:rPr>
              <a:t> (%) </a:t>
            </a:r>
            <a:endParaRPr lang="en-US" sz="1400" dirty="0">
              <a:solidFill>
                <a:srgbClr val="575757"/>
              </a:solidFill>
              <a:cs typeface="Arial" pitchFamily="34" charset="0"/>
            </a:endParaRPr>
          </a:p>
        </p:txBody>
      </p:sp>
      <p:graphicFrame>
        <p:nvGraphicFramePr>
          <p:cNvPr id="126" name="Chart 125"/>
          <p:cNvGraphicFramePr/>
          <p:nvPr>
            <p:custDataLst>
              <p:tags r:id="rId4"/>
            </p:custDataLst>
            <p:extLst>
              <p:ext uri="{D42A27DB-BD31-4B8C-83A1-F6EECF244321}">
                <p14:modId xmlns:p14="http://schemas.microsoft.com/office/powerpoint/2010/main" val="547766519"/>
              </p:ext>
            </p:extLst>
          </p:nvPr>
        </p:nvGraphicFramePr>
        <p:xfrm>
          <a:off x="1165225" y="2805113"/>
          <a:ext cx="1647825" cy="3465512"/>
        </p:xfrm>
        <a:graphic>
          <a:graphicData uri="http://schemas.openxmlformats.org/drawingml/2006/chart">
            <c:chart xmlns:c="http://schemas.openxmlformats.org/drawingml/2006/chart" xmlns:r="http://schemas.openxmlformats.org/officeDocument/2006/relationships" r:id="rId42"/>
          </a:graphicData>
        </a:graphic>
      </p:graphicFrame>
      <p:sp>
        <p:nvSpPr>
          <p:cNvPr id="10" name="Text Placeholder 3"/>
          <p:cNvSpPr>
            <a:spLocks noGrp="1"/>
          </p:cNvSpPr>
          <p:nvPr>
            <p:custDataLst>
              <p:tags r:id="rId5"/>
            </p:custDataLst>
          </p:nvPr>
        </p:nvSpPr>
        <p:spPr bwMode="gray">
          <a:xfrm>
            <a:off x="2408239" y="3001963"/>
            <a:ext cx="288925" cy="182563"/>
          </a:xfrm>
          <a:prstGeom prst="rect">
            <a:avLst/>
          </a:prstGeom>
          <a:noFill/>
          <a:effectLst/>
        </p:spPr>
        <p:txBody>
          <a:bodyPr vert="horz" wrap="none" lIns="19050" tIns="0" rIns="1905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BF355C55-ADA1-4E23-90FC-221C4C40B229}" type="datetime'''''''''''''3''''0''%'''''''''''''''''''''''">
              <a:rPr lang="en-US" altLang="en-US" sz="1200" b="0"/>
              <a:pPr/>
              <a:t>30%</a:t>
            </a:fld>
            <a:endParaRPr lang="en-US" sz="1200" b="0" dirty="0">
              <a:sym typeface="+mn-lt"/>
            </a:endParaRPr>
          </a:p>
        </p:txBody>
      </p:sp>
      <p:sp>
        <p:nvSpPr>
          <p:cNvPr id="9" name="Text Placeholder 4"/>
          <p:cNvSpPr>
            <a:spLocks noGrp="1"/>
          </p:cNvSpPr>
          <p:nvPr>
            <p:custDataLst>
              <p:tags r:id="rId6"/>
            </p:custDataLst>
          </p:nvPr>
        </p:nvSpPr>
        <p:spPr bwMode="gray">
          <a:xfrm>
            <a:off x="2105026" y="3414713"/>
            <a:ext cx="288925" cy="182563"/>
          </a:xfrm>
          <a:prstGeom prst="rect">
            <a:avLst/>
          </a:prstGeom>
          <a:noFill/>
          <a:effectLst/>
        </p:spPr>
        <p:txBody>
          <a:bodyPr vert="horz" wrap="none" lIns="19050" tIns="0" rIns="1905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BB7349F5-8CEA-4E3D-8DF2-316B0106B971}" type="datetime'2''''''''''''''''''''''''''2''''''''''''%'''''''''''''''''''''">
              <a:rPr lang="en-US" altLang="en-US" sz="1200" b="0"/>
              <a:pPr/>
              <a:t>22%</a:t>
            </a:fld>
            <a:endParaRPr lang="en-US" sz="1200" b="0" dirty="0">
              <a:sym typeface="+mn-lt"/>
            </a:endParaRPr>
          </a:p>
        </p:txBody>
      </p:sp>
      <p:sp>
        <p:nvSpPr>
          <p:cNvPr id="6" name="Text Placeholder 4"/>
          <p:cNvSpPr>
            <a:spLocks noGrp="1"/>
          </p:cNvSpPr>
          <p:nvPr>
            <p:custDataLst>
              <p:tags r:id="rId7"/>
            </p:custDataLst>
          </p:nvPr>
        </p:nvSpPr>
        <p:spPr bwMode="gray">
          <a:xfrm>
            <a:off x="1538288" y="4652963"/>
            <a:ext cx="2095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19050" tIns="0" rIns="1905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2FBA1AB7-D26B-4753-95DC-A34B5669B338}" type="datetime'''''''''''''''''''''''''7''''''''''''%'''''''''''''''''''''">
              <a:rPr lang="en-US" altLang="en-US" sz="1200" b="0"/>
              <a:pPr/>
              <a:t>7%</a:t>
            </a:fld>
            <a:endParaRPr lang="en-US" sz="1200" b="0" dirty="0">
              <a:sym typeface="+mn-lt"/>
            </a:endParaRPr>
          </a:p>
        </p:txBody>
      </p:sp>
      <p:sp>
        <p:nvSpPr>
          <p:cNvPr id="8" name="Text Placeholder 5"/>
          <p:cNvSpPr>
            <a:spLocks noGrp="1"/>
          </p:cNvSpPr>
          <p:nvPr>
            <p:custDataLst>
              <p:tags r:id="rId8"/>
            </p:custDataLst>
          </p:nvPr>
        </p:nvSpPr>
        <p:spPr bwMode="gray">
          <a:xfrm>
            <a:off x="1689101" y="3827463"/>
            <a:ext cx="288925" cy="182563"/>
          </a:xfrm>
          <a:prstGeom prst="rect">
            <a:avLst/>
          </a:prstGeom>
          <a:noFill/>
          <a:effectLst/>
        </p:spPr>
        <p:txBody>
          <a:bodyPr vert="horz" wrap="none" lIns="19050" tIns="0" rIns="1905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1E2023DF-6573-4ED4-97FB-0B94B3988F9C}" type="datetime'''''''''''''''''''''''''''''''''''1''''1''''''''''''''%'''''''">
              <a:rPr lang="en-US" altLang="en-US" sz="1200" b="0"/>
              <a:pPr/>
              <a:t>11%</a:t>
            </a:fld>
            <a:endParaRPr lang="en-US" sz="1200" b="0" dirty="0">
              <a:sym typeface="+mn-lt"/>
            </a:endParaRPr>
          </a:p>
        </p:txBody>
      </p:sp>
      <p:sp>
        <p:nvSpPr>
          <p:cNvPr id="7" name="Text Placeholder 6"/>
          <p:cNvSpPr>
            <a:spLocks noGrp="1"/>
          </p:cNvSpPr>
          <p:nvPr>
            <p:custDataLst>
              <p:tags r:id="rId9"/>
            </p:custDataLst>
          </p:nvPr>
        </p:nvSpPr>
        <p:spPr bwMode="gray">
          <a:xfrm>
            <a:off x="1649414" y="4240213"/>
            <a:ext cx="288925" cy="182563"/>
          </a:xfrm>
          <a:prstGeom prst="rect">
            <a:avLst/>
          </a:prstGeom>
          <a:noFill/>
          <a:effectLst/>
        </p:spPr>
        <p:txBody>
          <a:bodyPr vert="horz" wrap="none" lIns="19050" tIns="0" rIns="1905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E0541F8B-9207-464E-A094-24BCD71DF329}" type="datetime'''''1''''''''''0''''''''''''''''''''''''''''''''''''''''%'''">
              <a:rPr lang="en-US" altLang="en-US" sz="1200" b="0"/>
              <a:pPr/>
              <a:t>10%</a:t>
            </a:fld>
            <a:endParaRPr lang="en-US" sz="1200" b="0" dirty="0">
              <a:sym typeface="+mn-lt"/>
            </a:endParaRPr>
          </a:p>
        </p:txBody>
      </p:sp>
      <p:sp>
        <p:nvSpPr>
          <p:cNvPr id="5" name="Text Placeholder 12"/>
          <p:cNvSpPr>
            <a:spLocks noGrp="1"/>
          </p:cNvSpPr>
          <p:nvPr>
            <p:custDataLst>
              <p:tags r:id="rId10"/>
            </p:custDataLst>
          </p:nvPr>
        </p:nvSpPr>
        <p:spPr bwMode="gray">
          <a:xfrm>
            <a:off x="1462088" y="5064125"/>
            <a:ext cx="209550" cy="182563"/>
          </a:xfrm>
          <a:prstGeom prst="rect">
            <a:avLst/>
          </a:prstGeom>
          <a:noFill/>
          <a:effectLst/>
        </p:spPr>
        <p:txBody>
          <a:bodyPr vert="horz" wrap="none" lIns="19050" tIns="0" rIns="19050" bIns="0" numCol="1" spcCol="0" rtlCol="0" anchor="ctr"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ct val="0"/>
              </a:spcBef>
              <a:spcAft>
                <a:spcPct val="0"/>
              </a:spcAft>
              <a:buNone/>
            </a:pPr>
            <a:fld id="{4BA3EA02-183E-43E7-AB86-869749FCB402}" type="datetime'''''''''''''''''''''''''''''''''5''''''%'''''''''''''''">
              <a:rPr lang="en-US" altLang="en-US" sz="1200">
                <a:solidFill>
                  <a:schemeClr val="tx1"/>
                </a:solidFill>
              </a:rPr>
              <a:pPr/>
              <a:t>5%</a:t>
            </a:fld>
            <a:endParaRPr lang="en-US" sz="1200" dirty="0">
              <a:solidFill>
                <a:schemeClr val="tx1"/>
              </a:solidFill>
              <a:sym typeface="+mn-lt"/>
            </a:endParaRPr>
          </a:p>
        </p:txBody>
      </p:sp>
      <p:sp>
        <p:nvSpPr>
          <p:cNvPr id="4" name="Text Placeholder 5"/>
          <p:cNvSpPr>
            <a:spLocks noGrp="1"/>
          </p:cNvSpPr>
          <p:nvPr>
            <p:custDataLst>
              <p:tags r:id="rId11"/>
            </p:custDataLst>
          </p:nvPr>
        </p:nvSpPr>
        <p:spPr bwMode="gray">
          <a:xfrm>
            <a:off x="1385888" y="5889625"/>
            <a:ext cx="2095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19050" tIns="0" rIns="1905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92D0D15D-9FEB-46CD-8CF0-98A28EA4B8AC}" type="datetime'''''''''''''''''''''''''''''3''%'''''''''">
              <a:rPr lang="en-US" altLang="en-US" sz="1200" b="0"/>
              <a:pPr/>
              <a:t>3%</a:t>
            </a:fld>
            <a:endParaRPr lang="en-US" sz="1200" b="0" dirty="0">
              <a:sym typeface="+mn-lt"/>
            </a:endParaRPr>
          </a:p>
        </p:txBody>
      </p:sp>
      <p:sp>
        <p:nvSpPr>
          <p:cNvPr id="12" name="TextBox 11"/>
          <p:cNvSpPr txBox="1"/>
          <p:nvPr/>
        </p:nvSpPr>
        <p:spPr>
          <a:xfrm>
            <a:off x="1289233" y="5262563"/>
            <a:ext cx="687706" cy="407910"/>
          </a:xfrm>
          <a:prstGeom prst="rect">
            <a:avLst/>
          </a:prstGeom>
          <a:noFill/>
        </p:spPr>
        <p:txBody>
          <a:bodyPr wrap="square" lIns="0" tIns="0" rIns="0" bIns="0" rtlCol="0" anchor="t">
            <a:noAutofit/>
          </a:bodyPr>
          <a:lstStyle/>
          <a:p>
            <a:pPr algn="ctr"/>
            <a:r>
              <a:rPr lang="en-US" sz="3000" dirty="0" smtClean="0">
                <a:solidFill>
                  <a:srgbClr val="575757"/>
                </a:solidFill>
                <a:cs typeface="Arial" pitchFamily="34" charset="0"/>
              </a:rPr>
              <a:t>…</a:t>
            </a:r>
            <a:endParaRPr lang="en-US" sz="3000" dirty="0">
              <a:solidFill>
                <a:srgbClr val="575757"/>
              </a:solidFill>
              <a:cs typeface="Arial" pitchFamily="34" charset="0"/>
            </a:endParaRPr>
          </a:p>
        </p:txBody>
      </p:sp>
      <p:sp>
        <p:nvSpPr>
          <p:cNvPr id="13" name="Oval 12"/>
          <p:cNvSpPr/>
          <p:nvPr/>
        </p:nvSpPr>
        <p:spPr>
          <a:xfrm>
            <a:off x="3323381" y="2936875"/>
            <a:ext cx="396000" cy="301080"/>
          </a:xfrm>
          <a:prstGeom prst="ellipse">
            <a:avLst/>
          </a:prstGeom>
          <a:noFill/>
          <a:ln w="19050" cap="flat" cmpd="sng" algn="ctr">
            <a:noFill/>
            <a:prstDash val="solid"/>
            <a:round/>
            <a:headEnd type="none" w="med" len="med"/>
            <a:tailEnd type="none" w="med" len="med"/>
          </a:ln>
          <a:extLst>
            <a:ext uri="{91240B29-F687-4f45-9708-019B960494DF}">
              <a14:hiddenLine xmlns:a14="http://schemas.microsoft.com/office/drawing/2010/main" w="19050" cap="flat" cmpd="sng" algn="ctr">
                <a:solidFill>
                  <a:srgbClr val="29BA74"/>
                </a:solidFill>
                <a:prstDash val="solid"/>
                <a:round/>
                <a:headEnd type="none" w="med" len="med"/>
                <a:tailEnd type="none" w="med" len="med"/>
              </a14:hiddenLine>
            </a:ext>
          </a:extLst>
        </p:spPr>
        <p:txBody>
          <a:bodyPr lIns="0" tIns="89999" rIns="0" bIns="89999" anchor="ctr"/>
          <a:lstStyle/>
          <a:p>
            <a:pPr algn="ctr"/>
            <a:r>
              <a:rPr lang="en-US" sz="1200" b="1" dirty="0" smtClean="0">
                <a:solidFill>
                  <a:srgbClr val="29BA74"/>
                </a:solidFill>
              </a:rPr>
              <a:t>12</a:t>
            </a:r>
            <a:endParaRPr lang="en-US" sz="1200" b="1" dirty="0">
              <a:solidFill>
                <a:srgbClr val="29BA74"/>
              </a:solidFill>
            </a:endParaRPr>
          </a:p>
        </p:txBody>
      </p:sp>
      <p:sp>
        <p:nvSpPr>
          <p:cNvPr id="14" name="Oval 13"/>
          <p:cNvSpPr/>
          <p:nvPr/>
        </p:nvSpPr>
        <p:spPr>
          <a:xfrm>
            <a:off x="3323381" y="3762375"/>
            <a:ext cx="396000" cy="301080"/>
          </a:xfrm>
          <a:prstGeom prst="ellipse">
            <a:avLst/>
          </a:prstGeom>
          <a:noFill/>
          <a:ln w="19050" cap="flat" cmpd="sng" algn="ctr">
            <a:noFill/>
            <a:prstDash val="solid"/>
            <a:round/>
            <a:headEnd type="none" w="med" len="med"/>
            <a:tailEnd type="none" w="med" len="med"/>
          </a:ln>
          <a:extLst>
            <a:ext uri="{91240B29-F687-4f45-9708-019B960494DF}">
              <a14:hiddenLine xmlns:a14="http://schemas.microsoft.com/office/drawing/2010/main" w="19050" cap="flat" cmpd="sng" algn="ctr">
                <a:solidFill>
                  <a:srgbClr val="29BA74"/>
                </a:solidFill>
                <a:prstDash val="solid"/>
                <a:round/>
                <a:headEnd type="none" w="med" len="med"/>
                <a:tailEnd type="none" w="med" len="med"/>
              </a14:hiddenLine>
            </a:ext>
          </a:extLst>
        </p:spPr>
        <p:txBody>
          <a:bodyPr lIns="0" tIns="89999" rIns="0" bIns="89999" anchor="ctr"/>
          <a:lstStyle/>
          <a:p>
            <a:pPr algn="ctr"/>
            <a:r>
              <a:rPr lang="en-US" sz="1600" dirty="0">
                <a:solidFill>
                  <a:srgbClr val="29BA74"/>
                </a:solidFill>
              </a:rPr>
              <a:t>3</a:t>
            </a:r>
          </a:p>
        </p:txBody>
      </p:sp>
      <p:sp>
        <p:nvSpPr>
          <p:cNvPr id="15" name="Oval 14"/>
          <p:cNvSpPr/>
          <p:nvPr/>
        </p:nvSpPr>
        <p:spPr>
          <a:xfrm>
            <a:off x="3323381" y="3349625"/>
            <a:ext cx="396000" cy="301080"/>
          </a:xfrm>
          <a:prstGeom prst="ellipse">
            <a:avLst/>
          </a:prstGeom>
          <a:noFill/>
          <a:ln w="19050" cap="flat" cmpd="sng" algn="ctr">
            <a:noFill/>
            <a:prstDash val="solid"/>
            <a:round/>
            <a:headEnd type="none" w="med" len="med"/>
            <a:tailEnd type="none" w="med" len="med"/>
          </a:ln>
          <a:extLst>
            <a:ext uri="{91240B29-F687-4f45-9708-019B960494DF}">
              <a14:hiddenLine xmlns:a14="http://schemas.microsoft.com/office/drawing/2010/main" w="19050" cap="flat" cmpd="sng" algn="ctr">
                <a:solidFill>
                  <a:srgbClr val="29BA74"/>
                </a:solidFill>
                <a:prstDash val="solid"/>
                <a:round/>
                <a:headEnd type="none" w="med" len="med"/>
                <a:tailEnd type="none" w="med" len="med"/>
              </a14:hiddenLine>
            </a:ext>
          </a:extLst>
        </p:spPr>
        <p:txBody>
          <a:bodyPr lIns="0" tIns="89999" rIns="0" bIns="89999" anchor="ctr"/>
          <a:lstStyle/>
          <a:p>
            <a:pPr algn="ctr"/>
            <a:r>
              <a:rPr lang="it-IT" sz="1200" dirty="0" smtClean="0">
                <a:solidFill>
                  <a:srgbClr val="29BA74"/>
                </a:solidFill>
              </a:rPr>
              <a:t>4</a:t>
            </a:r>
            <a:endParaRPr lang="en-US" sz="1200" dirty="0">
              <a:solidFill>
                <a:srgbClr val="29BA74"/>
              </a:solidFill>
            </a:endParaRPr>
          </a:p>
        </p:txBody>
      </p:sp>
      <p:sp>
        <p:nvSpPr>
          <p:cNvPr id="16" name="Oval 15"/>
          <p:cNvSpPr/>
          <p:nvPr/>
        </p:nvSpPr>
        <p:spPr>
          <a:xfrm>
            <a:off x="3323381" y="4175125"/>
            <a:ext cx="396000" cy="301080"/>
          </a:xfrm>
          <a:prstGeom prst="ellipse">
            <a:avLst/>
          </a:prstGeom>
          <a:noFill/>
          <a:ln w="19050" cap="flat" cmpd="sng" algn="ctr">
            <a:noFill/>
            <a:prstDash val="solid"/>
            <a:round/>
            <a:headEnd type="none" w="med" len="med"/>
            <a:tailEnd type="none" w="med" len="med"/>
          </a:ln>
          <a:extLst>
            <a:ext uri="{91240B29-F687-4f45-9708-019B960494DF}">
              <a14:hiddenLine xmlns:a14="http://schemas.microsoft.com/office/drawing/2010/main" w="19050" cap="flat" cmpd="sng" algn="ctr">
                <a:solidFill>
                  <a:srgbClr val="29BA74"/>
                </a:solidFill>
                <a:prstDash val="solid"/>
                <a:round/>
                <a:headEnd type="none" w="med" len="med"/>
                <a:tailEnd type="none" w="med" len="med"/>
              </a14:hiddenLine>
            </a:ext>
          </a:extLst>
        </p:spPr>
        <p:txBody>
          <a:bodyPr lIns="0" tIns="89999" rIns="0" bIns="89999" anchor="ctr"/>
          <a:lstStyle/>
          <a:p>
            <a:pPr algn="ctr"/>
            <a:r>
              <a:rPr lang="en-US" sz="1200" dirty="0">
                <a:solidFill>
                  <a:srgbClr val="7F7F7F"/>
                </a:solidFill>
              </a:rPr>
              <a:t>0</a:t>
            </a:r>
          </a:p>
        </p:txBody>
      </p:sp>
      <p:sp>
        <p:nvSpPr>
          <p:cNvPr id="17" name="Oval 16"/>
          <p:cNvSpPr/>
          <p:nvPr/>
        </p:nvSpPr>
        <p:spPr>
          <a:xfrm>
            <a:off x="3323381" y="4587875"/>
            <a:ext cx="396000" cy="301080"/>
          </a:xfrm>
          <a:prstGeom prst="ellipse">
            <a:avLst/>
          </a:prstGeom>
          <a:noFill/>
          <a:ln w="19050" cap="flat" cmpd="sng" algn="ctr">
            <a:noFill/>
            <a:prstDash val="solid"/>
            <a:round/>
            <a:headEnd type="none" w="med" len="med"/>
            <a:tailEnd type="none" w="med" len="med"/>
          </a:ln>
          <a:extLst>
            <a:ext uri="{91240B29-F687-4f45-9708-019B960494DF}">
              <a14:hiddenLine xmlns:a14="http://schemas.microsoft.com/office/drawing/2010/main" w="19050" cap="flat" cmpd="sng" algn="ctr">
                <a:solidFill>
                  <a:srgbClr val="E71C57"/>
                </a:solidFill>
                <a:prstDash val="solid"/>
                <a:round/>
                <a:headEnd type="none" w="med" len="med"/>
                <a:tailEnd type="none" w="med" len="med"/>
              </a14:hiddenLine>
            </a:ext>
          </a:extLst>
        </p:spPr>
        <p:txBody>
          <a:bodyPr lIns="0" tIns="89999" rIns="0" bIns="89999" anchor="ctr"/>
          <a:lstStyle/>
          <a:p>
            <a:pPr algn="ctr"/>
            <a:r>
              <a:rPr lang="en-US" sz="1200" dirty="0" smtClean="0">
                <a:solidFill>
                  <a:srgbClr val="E71C57"/>
                </a:solidFill>
              </a:rPr>
              <a:t>-4</a:t>
            </a:r>
            <a:endParaRPr lang="en-US" sz="1200" dirty="0">
              <a:solidFill>
                <a:srgbClr val="E71C57"/>
              </a:solidFill>
            </a:endParaRPr>
          </a:p>
        </p:txBody>
      </p:sp>
      <p:sp>
        <p:nvSpPr>
          <p:cNvPr id="18" name="Oval 17"/>
          <p:cNvSpPr/>
          <p:nvPr/>
        </p:nvSpPr>
        <p:spPr>
          <a:xfrm>
            <a:off x="3323381" y="5832475"/>
            <a:ext cx="396000" cy="301080"/>
          </a:xfrm>
          <a:prstGeom prst="ellipse">
            <a:avLst/>
          </a:prstGeom>
          <a:noFill/>
          <a:ln w="19050" cap="flat" cmpd="sng" algn="ctr">
            <a:noFill/>
            <a:prstDash val="solid"/>
            <a:round/>
            <a:headEnd type="none" w="med" len="med"/>
            <a:tailEnd type="none" w="med" len="med"/>
          </a:ln>
          <a:extLst>
            <a:ext uri="{91240B29-F687-4f45-9708-019B960494DF}">
              <a14:hiddenLine xmlns:a14="http://schemas.microsoft.com/office/drawing/2010/main" w="19050" cap="flat" cmpd="sng" algn="ctr">
                <a:solidFill>
                  <a:srgbClr val="E71C57"/>
                </a:solidFill>
                <a:prstDash val="solid"/>
                <a:round/>
                <a:headEnd type="none" w="med" len="med"/>
                <a:tailEnd type="none" w="med" len="med"/>
              </a14:hiddenLine>
            </a:ext>
          </a:extLst>
        </p:spPr>
        <p:txBody>
          <a:bodyPr lIns="0" tIns="89999" rIns="0" bIns="89999" anchor="ctr"/>
          <a:lstStyle/>
          <a:p>
            <a:pPr algn="ctr"/>
            <a:r>
              <a:rPr lang="en-US" sz="1200" dirty="0">
                <a:solidFill>
                  <a:srgbClr val="E71C57"/>
                </a:solidFill>
              </a:rPr>
              <a:t>-2</a:t>
            </a:r>
          </a:p>
        </p:txBody>
      </p:sp>
      <p:sp>
        <p:nvSpPr>
          <p:cNvPr id="19" name="Oval 18"/>
          <p:cNvSpPr/>
          <p:nvPr/>
        </p:nvSpPr>
        <p:spPr>
          <a:xfrm>
            <a:off x="3323381" y="5000625"/>
            <a:ext cx="396000" cy="301080"/>
          </a:xfrm>
          <a:prstGeom prst="ellipse">
            <a:avLst/>
          </a:prstGeom>
          <a:noFill/>
          <a:ln w="19050" cap="flat" cmpd="sng" algn="ctr">
            <a:noFill/>
            <a:prstDash val="solid"/>
            <a:round/>
            <a:headEnd type="none" w="med" len="med"/>
            <a:tailEnd type="none" w="med" len="med"/>
          </a:ln>
          <a:extLst>
            <a:ext uri="{91240B29-F687-4f45-9708-019B960494DF}">
              <a14:hiddenLine xmlns:a14="http://schemas.microsoft.com/office/drawing/2010/main" w="19050" cap="flat" cmpd="sng" algn="ctr">
                <a:solidFill>
                  <a:srgbClr val="29BA74"/>
                </a:solidFill>
                <a:prstDash val="solid"/>
                <a:round/>
                <a:headEnd type="none" w="med" len="med"/>
                <a:tailEnd type="none" w="med" len="med"/>
              </a14:hiddenLine>
            </a:ext>
          </a:extLst>
        </p:spPr>
        <p:txBody>
          <a:bodyPr lIns="0" tIns="89999" rIns="0" bIns="89999" anchor="ctr"/>
          <a:lstStyle/>
          <a:p>
            <a:pPr algn="ctr"/>
            <a:r>
              <a:rPr lang="en-US" sz="1200" dirty="0" smtClean="0">
                <a:solidFill>
                  <a:srgbClr val="E71C57"/>
                </a:solidFill>
              </a:rPr>
              <a:t>-1</a:t>
            </a:r>
            <a:endParaRPr lang="en-US" sz="1200" dirty="0">
              <a:solidFill>
                <a:srgbClr val="E71C57"/>
              </a:solidFill>
            </a:endParaRPr>
          </a:p>
        </p:txBody>
      </p:sp>
      <p:sp>
        <p:nvSpPr>
          <p:cNvPr id="20" name="TextBox 19"/>
          <p:cNvSpPr txBox="1"/>
          <p:nvPr/>
        </p:nvSpPr>
        <p:spPr>
          <a:xfrm>
            <a:off x="2872275" y="2303235"/>
            <a:ext cx="1298212" cy="397201"/>
          </a:xfrm>
          <a:prstGeom prst="rect">
            <a:avLst/>
          </a:prstGeom>
          <a:noFill/>
        </p:spPr>
        <p:txBody>
          <a:bodyPr wrap="square" tIns="90000" bIns="90000" rtlCol="0" anchor="ctr" anchorCtr="0">
            <a:spAutoFit/>
          </a:bodyPr>
          <a:lstStyle/>
          <a:p>
            <a:pPr algn="ctr" fontAlgn="base">
              <a:buClr>
                <a:srgbClr val="177B57"/>
              </a:buClr>
              <a:buSzPct val="100000"/>
            </a:pPr>
            <a:r>
              <a:rPr lang="en-US" sz="1400">
                <a:solidFill>
                  <a:srgbClr val="575757"/>
                </a:solidFill>
                <a:cs typeface="Arial" pitchFamily="34" charset="0"/>
              </a:rPr>
              <a:t>Δ </a:t>
            </a:r>
            <a:r>
              <a:rPr lang="en-US" sz="1400" smtClean="0">
                <a:solidFill>
                  <a:srgbClr val="575757"/>
                </a:solidFill>
                <a:cs typeface="Arial" pitchFamily="34" charset="0"/>
              </a:rPr>
              <a:t>(</a:t>
            </a:r>
            <a:r>
              <a:rPr lang="en-US" sz="1400" dirty="0" smtClean="0">
                <a:solidFill>
                  <a:srgbClr val="575757"/>
                </a:solidFill>
                <a:cs typeface="Arial" pitchFamily="34" charset="0"/>
              </a:rPr>
              <a:t>pp</a:t>
            </a:r>
            <a:r>
              <a:rPr lang="en-US" sz="1400" dirty="0">
                <a:solidFill>
                  <a:srgbClr val="575757"/>
                </a:solidFill>
                <a:cs typeface="Arial" pitchFamily="34" charset="0"/>
              </a:rPr>
              <a:t>)</a:t>
            </a:r>
          </a:p>
        </p:txBody>
      </p:sp>
      <p:sp>
        <p:nvSpPr>
          <p:cNvPr id="23" name="Rectangle 22"/>
          <p:cNvSpPr/>
          <p:nvPr/>
        </p:nvSpPr>
        <p:spPr>
          <a:xfrm>
            <a:off x="630000" y="2847975"/>
            <a:ext cx="3540487" cy="1281554"/>
          </a:xfrm>
          <a:prstGeom prst="rect">
            <a:avLst/>
          </a:prstGeom>
          <a:noFill/>
          <a:ln w="19050" cap="flat" cmpd="sng" algn="ctr">
            <a:solidFill>
              <a:srgbClr val="9A9A9A"/>
            </a:solidFill>
            <a:prstDash val="sysDot"/>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b="1" dirty="0">
              <a:solidFill>
                <a:srgbClr val="575757"/>
              </a:solidFill>
              <a:cs typeface="Arial" pitchFamily="34" charset="0"/>
            </a:endParaRPr>
          </a:p>
        </p:txBody>
      </p:sp>
      <p:graphicFrame>
        <p:nvGraphicFramePr>
          <p:cNvPr id="130" name="Chart 129"/>
          <p:cNvGraphicFramePr/>
          <p:nvPr>
            <p:custDataLst>
              <p:tags r:id="rId12"/>
            </p:custDataLst>
            <p:extLst>
              <p:ext uri="{D42A27DB-BD31-4B8C-83A1-F6EECF244321}">
                <p14:modId xmlns:p14="http://schemas.microsoft.com/office/powerpoint/2010/main" val="4078903579"/>
              </p:ext>
            </p:extLst>
          </p:nvPr>
        </p:nvGraphicFramePr>
        <p:xfrm>
          <a:off x="9812338" y="3305175"/>
          <a:ext cx="1785937" cy="482600"/>
        </p:xfrm>
        <a:graphic>
          <a:graphicData uri="http://schemas.openxmlformats.org/drawingml/2006/chart">
            <c:chart xmlns:c="http://schemas.openxmlformats.org/drawingml/2006/chart" xmlns:r="http://schemas.openxmlformats.org/officeDocument/2006/relationships" r:id="rId43"/>
          </a:graphicData>
        </a:graphic>
      </p:graphicFrame>
      <p:sp>
        <p:nvSpPr>
          <p:cNvPr id="32" name="Text Placeholder 15"/>
          <p:cNvSpPr>
            <a:spLocks noGrp="1"/>
          </p:cNvSpPr>
          <p:nvPr>
            <p:custDataLst>
              <p:tags r:id="rId13"/>
            </p:custDataLst>
          </p:nvPr>
        </p:nvSpPr>
        <p:spPr bwMode="gray">
          <a:xfrm>
            <a:off x="10836275" y="3748088"/>
            <a:ext cx="279400" cy="152400"/>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F16C6E22-32E6-46D0-A806-EEBD844F1321}" type="datetime'2''''''0''1''''''''''''''''''''''7'''''''">
              <a:rPr lang="en-US" altLang="en-US" sz="1000" b="0">
                <a:solidFill>
                  <a:schemeClr val="tx1"/>
                </a:solidFill>
              </a:rPr>
              <a:pPr/>
              <a:t>2017</a:t>
            </a:fld>
            <a:endParaRPr lang="en-US" sz="1000" b="0" dirty="0">
              <a:solidFill>
                <a:schemeClr val="tx1"/>
              </a:solidFill>
              <a:sym typeface="+mn-lt"/>
            </a:endParaRPr>
          </a:p>
        </p:txBody>
      </p:sp>
      <p:sp>
        <p:nvSpPr>
          <p:cNvPr id="31" name="Text Placeholder 14"/>
          <p:cNvSpPr>
            <a:spLocks noGrp="1"/>
          </p:cNvSpPr>
          <p:nvPr>
            <p:custDataLst>
              <p:tags r:id="rId14"/>
            </p:custDataLst>
          </p:nvPr>
        </p:nvSpPr>
        <p:spPr bwMode="gray">
          <a:xfrm>
            <a:off x="10293350" y="3748088"/>
            <a:ext cx="279400" cy="152400"/>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7316F62-5AC2-410E-994C-05A14AB7C48D}" type="datetime'''''''''2''''''''''''''0''''''''''''''''14'''''''">
              <a:rPr lang="en-US" altLang="en-US" sz="1000" b="0">
                <a:solidFill>
                  <a:schemeClr val="tx1"/>
                </a:solidFill>
              </a:rPr>
              <a:pPr/>
              <a:t>2014</a:t>
            </a:fld>
            <a:endParaRPr lang="en-US" sz="1000" b="0" dirty="0">
              <a:solidFill>
                <a:schemeClr val="tx1"/>
              </a:solidFill>
              <a:sym typeface="+mn-lt"/>
            </a:endParaRPr>
          </a:p>
        </p:txBody>
      </p:sp>
      <p:sp>
        <p:nvSpPr>
          <p:cNvPr id="36" name="Oval 35"/>
          <p:cNvSpPr/>
          <p:nvPr/>
        </p:nvSpPr>
        <p:spPr>
          <a:xfrm>
            <a:off x="10363200" y="2878138"/>
            <a:ext cx="684000" cy="269384"/>
          </a:xfrm>
          <a:prstGeom prst="ellipse">
            <a:avLst/>
          </a:prstGeom>
          <a:noFill/>
          <a:ln w="19050" cap="flat" cmpd="sng" algn="ctr">
            <a:noFill/>
            <a:prstDash val="solid"/>
            <a:round/>
            <a:headEnd type="none" w="med" len="med"/>
            <a:tailEnd type="none" w="med" len="med"/>
          </a:ln>
          <a:extLst>
            <a:ext uri="{91240B29-F687-4f45-9708-019B960494DF}">
              <a14:hiddenLine xmlns:a14="http://schemas.microsoft.com/office/drawing/2010/main" w="19050" cap="flat" cmpd="sng" algn="ctr">
                <a:solidFill>
                  <a:srgbClr val="E71C57"/>
                </a:solidFill>
                <a:prstDash val="solid"/>
                <a:round/>
                <a:headEnd type="none" w="med" len="med"/>
                <a:tailEnd type="none" w="med" len="med"/>
              </a14:hiddenLine>
            </a:ext>
          </a:extLst>
        </p:spPr>
        <p:txBody>
          <a:bodyPr lIns="0" tIns="89999" rIns="0" bIns="89999" anchor="ctr"/>
          <a:lstStyle/>
          <a:p>
            <a:pPr algn="ctr"/>
            <a:r>
              <a:rPr lang="en-US" sz="1200" dirty="0" smtClean="0">
                <a:solidFill>
                  <a:srgbClr val="E71C57"/>
                </a:solidFill>
              </a:rPr>
              <a:t>-2 </a:t>
            </a:r>
            <a:r>
              <a:rPr lang="en-US" sz="1200" dirty="0">
                <a:solidFill>
                  <a:srgbClr val="E71C57"/>
                </a:solidFill>
              </a:rPr>
              <a:t>pp</a:t>
            </a:r>
          </a:p>
        </p:txBody>
      </p:sp>
      <p:cxnSp>
        <p:nvCxnSpPr>
          <p:cNvPr id="37" name="Straight Connector 36"/>
          <p:cNvCxnSpPr/>
          <p:nvPr/>
        </p:nvCxnSpPr>
        <p:spPr>
          <a:xfrm flipH="1">
            <a:off x="5172075" y="4008438"/>
            <a:ext cx="6391275" cy="0"/>
          </a:xfrm>
          <a:prstGeom prst="line">
            <a:avLst/>
          </a:prstGeom>
          <a:ln>
            <a:solidFill>
              <a:srgbClr val="B2B2B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172075" y="5283200"/>
            <a:ext cx="6391275" cy="0"/>
          </a:xfrm>
          <a:prstGeom prst="line">
            <a:avLst/>
          </a:prstGeom>
          <a:ln w="19050">
            <a:solidFill>
              <a:srgbClr val="B2B2B2"/>
            </a:solidFill>
            <a:prstDash val="sysDot"/>
          </a:ln>
        </p:spPr>
        <p:style>
          <a:lnRef idx="1">
            <a:schemeClr val="accent1"/>
          </a:lnRef>
          <a:fillRef idx="0">
            <a:schemeClr val="accent1"/>
          </a:fillRef>
          <a:effectRef idx="0">
            <a:schemeClr val="accent1"/>
          </a:effectRef>
          <a:fontRef idx="minor">
            <a:schemeClr val="tx1"/>
          </a:fontRef>
        </p:style>
      </p:cxnSp>
      <p:grpSp>
        <p:nvGrpSpPr>
          <p:cNvPr id="39" name="bcgIcons_DressDesign">
            <a:extLst>
              <a:ext uri="{FF2B5EF4-FFF2-40B4-BE49-F238E27FC236}">
                <a16:creationId xmlns="" xmlns:a16="http://schemas.microsoft.com/office/drawing/2014/main" id="{8B4B998E-FDFC-4DD3-8066-93C399E361EE}"/>
              </a:ext>
            </a:extLst>
          </p:cNvPr>
          <p:cNvGrpSpPr>
            <a:grpSpLocks noChangeAspect="1"/>
          </p:cNvGrpSpPr>
          <p:nvPr/>
        </p:nvGrpSpPr>
        <p:grpSpPr bwMode="auto">
          <a:xfrm>
            <a:off x="6283325" y="2401434"/>
            <a:ext cx="519268" cy="519750"/>
            <a:chOff x="1682" y="0"/>
            <a:chExt cx="4316" cy="4320"/>
          </a:xfrm>
        </p:grpSpPr>
        <p:sp>
          <p:nvSpPr>
            <p:cNvPr id="40" name="AutoShape 18">
              <a:extLst>
                <a:ext uri="{FF2B5EF4-FFF2-40B4-BE49-F238E27FC236}">
                  <a16:creationId xmlns="" xmlns:a16="http://schemas.microsoft.com/office/drawing/2014/main" id="{11338DE6-127C-4F0B-B790-1844272CFF07}"/>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Freeform 20">
              <a:extLst>
                <a:ext uri="{FF2B5EF4-FFF2-40B4-BE49-F238E27FC236}">
                  <a16:creationId xmlns="" xmlns:a16="http://schemas.microsoft.com/office/drawing/2014/main" id="{97E4509E-D544-4A1E-A503-D2028D19184A}"/>
                </a:ext>
              </a:extLst>
            </p:cNvPr>
            <p:cNvSpPr>
              <a:spLocks/>
            </p:cNvSpPr>
            <p:nvPr/>
          </p:nvSpPr>
          <p:spPr bwMode="auto">
            <a:xfrm>
              <a:off x="3128" y="3392"/>
              <a:ext cx="1413" cy="624"/>
            </a:xfrm>
            <a:custGeom>
              <a:avLst/>
              <a:gdLst>
                <a:gd name="T0" fmla="*/ 399 w 754"/>
                <a:gd name="T1" fmla="*/ 125 h 333"/>
                <a:gd name="T2" fmla="*/ 399 w 754"/>
                <a:gd name="T3" fmla="*/ 0 h 333"/>
                <a:gd name="T4" fmla="*/ 375 w 754"/>
                <a:gd name="T5" fmla="*/ 1 h 333"/>
                <a:gd name="T6" fmla="*/ 369 w 754"/>
                <a:gd name="T7" fmla="*/ 1 h 333"/>
                <a:gd name="T8" fmla="*/ 355 w 754"/>
                <a:gd name="T9" fmla="*/ 0 h 333"/>
                <a:gd name="T10" fmla="*/ 355 w 754"/>
                <a:gd name="T11" fmla="*/ 125 h 333"/>
                <a:gd name="T12" fmla="*/ 1 w 754"/>
                <a:gd name="T13" fmla="*/ 222 h 333"/>
                <a:gd name="T14" fmla="*/ 0 w 754"/>
                <a:gd name="T15" fmla="*/ 228 h 333"/>
                <a:gd name="T16" fmla="*/ 0 w 754"/>
                <a:gd name="T17" fmla="*/ 311 h 333"/>
                <a:gd name="T18" fmla="*/ 22 w 754"/>
                <a:gd name="T19" fmla="*/ 333 h 333"/>
                <a:gd name="T20" fmla="*/ 44 w 754"/>
                <a:gd name="T21" fmla="*/ 311 h 333"/>
                <a:gd name="T22" fmla="*/ 44 w 754"/>
                <a:gd name="T23" fmla="*/ 234 h 333"/>
                <a:gd name="T24" fmla="*/ 377 w 754"/>
                <a:gd name="T25" fmla="*/ 169 h 333"/>
                <a:gd name="T26" fmla="*/ 710 w 754"/>
                <a:gd name="T27" fmla="*/ 234 h 333"/>
                <a:gd name="T28" fmla="*/ 710 w 754"/>
                <a:gd name="T29" fmla="*/ 311 h 333"/>
                <a:gd name="T30" fmla="*/ 732 w 754"/>
                <a:gd name="T31" fmla="*/ 333 h 333"/>
                <a:gd name="T32" fmla="*/ 754 w 754"/>
                <a:gd name="T33" fmla="*/ 311 h 333"/>
                <a:gd name="T34" fmla="*/ 754 w 754"/>
                <a:gd name="T35" fmla="*/ 228 h 333"/>
                <a:gd name="T36" fmla="*/ 753 w 754"/>
                <a:gd name="T37" fmla="*/ 222 h 333"/>
                <a:gd name="T38" fmla="*/ 399 w 754"/>
                <a:gd name="T39" fmla="*/ 12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4" h="333">
                  <a:moveTo>
                    <a:pt x="399" y="125"/>
                  </a:moveTo>
                  <a:cubicBezTo>
                    <a:pt x="399" y="0"/>
                    <a:pt x="399" y="0"/>
                    <a:pt x="399" y="0"/>
                  </a:cubicBezTo>
                  <a:cubicBezTo>
                    <a:pt x="391" y="0"/>
                    <a:pt x="383" y="1"/>
                    <a:pt x="375" y="1"/>
                  </a:cubicBezTo>
                  <a:cubicBezTo>
                    <a:pt x="373" y="1"/>
                    <a:pt x="371" y="1"/>
                    <a:pt x="369" y="1"/>
                  </a:cubicBezTo>
                  <a:cubicBezTo>
                    <a:pt x="364" y="1"/>
                    <a:pt x="360" y="0"/>
                    <a:pt x="355" y="0"/>
                  </a:cubicBezTo>
                  <a:cubicBezTo>
                    <a:pt x="355" y="125"/>
                    <a:pt x="355" y="125"/>
                    <a:pt x="355" y="125"/>
                  </a:cubicBezTo>
                  <a:cubicBezTo>
                    <a:pt x="46" y="129"/>
                    <a:pt x="6" y="206"/>
                    <a:pt x="1" y="222"/>
                  </a:cubicBezTo>
                  <a:cubicBezTo>
                    <a:pt x="1" y="224"/>
                    <a:pt x="0" y="226"/>
                    <a:pt x="0" y="228"/>
                  </a:cubicBezTo>
                  <a:cubicBezTo>
                    <a:pt x="0" y="311"/>
                    <a:pt x="0" y="311"/>
                    <a:pt x="0" y="311"/>
                  </a:cubicBezTo>
                  <a:cubicBezTo>
                    <a:pt x="0" y="323"/>
                    <a:pt x="10" y="333"/>
                    <a:pt x="22" y="333"/>
                  </a:cubicBezTo>
                  <a:cubicBezTo>
                    <a:pt x="34" y="333"/>
                    <a:pt x="44" y="323"/>
                    <a:pt x="44" y="311"/>
                  </a:cubicBezTo>
                  <a:cubicBezTo>
                    <a:pt x="44" y="234"/>
                    <a:pt x="44" y="234"/>
                    <a:pt x="44" y="234"/>
                  </a:cubicBezTo>
                  <a:cubicBezTo>
                    <a:pt x="54" y="222"/>
                    <a:pt x="111" y="169"/>
                    <a:pt x="377" y="169"/>
                  </a:cubicBezTo>
                  <a:cubicBezTo>
                    <a:pt x="643" y="169"/>
                    <a:pt x="700" y="222"/>
                    <a:pt x="710" y="234"/>
                  </a:cubicBezTo>
                  <a:cubicBezTo>
                    <a:pt x="710" y="311"/>
                    <a:pt x="710" y="311"/>
                    <a:pt x="710" y="311"/>
                  </a:cubicBezTo>
                  <a:cubicBezTo>
                    <a:pt x="710" y="323"/>
                    <a:pt x="720" y="333"/>
                    <a:pt x="732" y="333"/>
                  </a:cubicBezTo>
                  <a:cubicBezTo>
                    <a:pt x="744" y="333"/>
                    <a:pt x="754" y="323"/>
                    <a:pt x="754" y="311"/>
                  </a:cubicBezTo>
                  <a:cubicBezTo>
                    <a:pt x="754" y="228"/>
                    <a:pt x="754" y="228"/>
                    <a:pt x="754" y="228"/>
                  </a:cubicBezTo>
                  <a:cubicBezTo>
                    <a:pt x="754" y="226"/>
                    <a:pt x="753" y="224"/>
                    <a:pt x="753" y="222"/>
                  </a:cubicBezTo>
                  <a:cubicBezTo>
                    <a:pt x="748" y="206"/>
                    <a:pt x="708" y="129"/>
                    <a:pt x="399" y="12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21">
              <a:extLst>
                <a:ext uri="{FF2B5EF4-FFF2-40B4-BE49-F238E27FC236}">
                  <a16:creationId xmlns="" xmlns:a16="http://schemas.microsoft.com/office/drawing/2014/main" id="{370B1AED-2F81-42A5-9649-B21EE10AE797}"/>
                </a:ext>
              </a:extLst>
            </p:cNvPr>
            <p:cNvSpPr>
              <a:spLocks/>
            </p:cNvSpPr>
            <p:nvPr/>
          </p:nvSpPr>
          <p:spPr bwMode="auto">
            <a:xfrm>
              <a:off x="2452" y="278"/>
              <a:ext cx="2763" cy="3035"/>
            </a:xfrm>
            <a:custGeom>
              <a:avLst/>
              <a:gdLst>
                <a:gd name="T0" fmla="*/ 573 w 1475"/>
                <a:gd name="T1" fmla="*/ 664 h 1619"/>
                <a:gd name="T2" fmla="*/ 529 w 1475"/>
                <a:gd name="T3" fmla="*/ 545 h 1619"/>
                <a:gd name="T4" fmla="*/ 461 w 1475"/>
                <a:gd name="T5" fmla="*/ 358 h 1619"/>
                <a:gd name="T6" fmla="*/ 463 w 1475"/>
                <a:gd name="T7" fmla="*/ 344 h 1619"/>
                <a:gd name="T8" fmla="*/ 592 w 1475"/>
                <a:gd name="T9" fmla="*/ 123 h 1619"/>
                <a:gd name="T10" fmla="*/ 597 w 1475"/>
                <a:gd name="T11" fmla="*/ 102 h 1619"/>
                <a:gd name="T12" fmla="*/ 598 w 1475"/>
                <a:gd name="T13" fmla="*/ 17 h 1619"/>
                <a:gd name="T14" fmla="*/ 613 w 1475"/>
                <a:gd name="T15" fmla="*/ 1 h 1619"/>
                <a:gd name="T16" fmla="*/ 629 w 1475"/>
                <a:gd name="T17" fmla="*/ 18 h 1619"/>
                <a:gd name="T18" fmla="*/ 629 w 1475"/>
                <a:gd name="T19" fmla="*/ 96 h 1619"/>
                <a:gd name="T20" fmla="*/ 857 w 1475"/>
                <a:gd name="T21" fmla="*/ 96 h 1619"/>
                <a:gd name="T22" fmla="*/ 858 w 1475"/>
                <a:gd name="T23" fmla="*/ 15 h 1619"/>
                <a:gd name="T24" fmla="*/ 873 w 1475"/>
                <a:gd name="T25" fmla="*/ 0 h 1619"/>
                <a:gd name="T26" fmla="*/ 889 w 1475"/>
                <a:gd name="T27" fmla="*/ 15 h 1619"/>
                <a:gd name="T28" fmla="*/ 890 w 1475"/>
                <a:gd name="T29" fmla="*/ 102 h 1619"/>
                <a:gd name="T30" fmla="*/ 896 w 1475"/>
                <a:gd name="T31" fmla="*/ 128 h 1619"/>
                <a:gd name="T32" fmla="*/ 1028 w 1475"/>
                <a:gd name="T33" fmla="*/ 342 h 1619"/>
                <a:gd name="T34" fmla="*/ 1030 w 1475"/>
                <a:gd name="T35" fmla="*/ 361 h 1619"/>
                <a:gd name="T36" fmla="*/ 959 w 1475"/>
                <a:gd name="T37" fmla="*/ 551 h 1619"/>
                <a:gd name="T38" fmla="*/ 919 w 1475"/>
                <a:gd name="T39" fmla="*/ 653 h 1619"/>
                <a:gd name="T40" fmla="*/ 915 w 1475"/>
                <a:gd name="T41" fmla="*/ 663 h 1619"/>
                <a:gd name="T42" fmla="*/ 973 w 1475"/>
                <a:gd name="T43" fmla="*/ 699 h 1619"/>
                <a:gd name="T44" fmla="*/ 1123 w 1475"/>
                <a:gd name="T45" fmla="*/ 828 h 1619"/>
                <a:gd name="T46" fmla="*/ 1409 w 1475"/>
                <a:gd name="T47" fmla="*/ 1244 h 1619"/>
                <a:gd name="T48" fmla="*/ 1468 w 1475"/>
                <a:gd name="T49" fmla="*/ 1356 h 1619"/>
                <a:gd name="T50" fmla="*/ 1475 w 1475"/>
                <a:gd name="T51" fmla="*/ 1373 h 1619"/>
                <a:gd name="T52" fmla="*/ 1433 w 1475"/>
                <a:gd name="T53" fmla="*/ 1418 h 1619"/>
                <a:gd name="T54" fmla="*/ 1314 w 1475"/>
                <a:gd name="T55" fmla="*/ 1485 h 1619"/>
                <a:gd name="T56" fmla="*/ 1227 w 1475"/>
                <a:gd name="T57" fmla="*/ 1478 h 1619"/>
                <a:gd name="T58" fmla="*/ 1146 w 1475"/>
                <a:gd name="T59" fmla="*/ 1456 h 1619"/>
                <a:gd name="T60" fmla="*/ 975 w 1475"/>
                <a:gd name="T61" fmla="*/ 1490 h 1619"/>
                <a:gd name="T62" fmla="*/ 875 w 1475"/>
                <a:gd name="T63" fmla="*/ 1568 h 1619"/>
                <a:gd name="T64" fmla="*/ 731 w 1475"/>
                <a:gd name="T65" fmla="*/ 1618 h 1619"/>
                <a:gd name="T66" fmla="*/ 604 w 1475"/>
                <a:gd name="T67" fmla="*/ 1572 h 1619"/>
                <a:gd name="T68" fmla="*/ 509 w 1475"/>
                <a:gd name="T69" fmla="*/ 1500 h 1619"/>
                <a:gd name="T70" fmla="*/ 387 w 1475"/>
                <a:gd name="T71" fmla="*/ 1459 h 1619"/>
                <a:gd name="T72" fmla="*/ 299 w 1475"/>
                <a:gd name="T73" fmla="*/ 1485 h 1619"/>
                <a:gd name="T74" fmla="*/ 56 w 1475"/>
                <a:gd name="T75" fmla="*/ 1452 h 1619"/>
                <a:gd name="T76" fmla="*/ 5 w 1475"/>
                <a:gd name="T77" fmla="*/ 1406 h 1619"/>
                <a:gd name="T78" fmla="*/ 2 w 1475"/>
                <a:gd name="T79" fmla="*/ 1389 h 1619"/>
                <a:gd name="T80" fmla="*/ 290 w 1475"/>
                <a:gd name="T81" fmla="*/ 916 h 1619"/>
                <a:gd name="T82" fmla="*/ 536 w 1475"/>
                <a:gd name="T83" fmla="*/ 685 h 1619"/>
                <a:gd name="T84" fmla="*/ 573 w 1475"/>
                <a:gd name="T85" fmla="*/ 664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75" h="1619">
                  <a:moveTo>
                    <a:pt x="573" y="664"/>
                  </a:moveTo>
                  <a:cubicBezTo>
                    <a:pt x="558" y="623"/>
                    <a:pt x="544" y="584"/>
                    <a:pt x="529" y="545"/>
                  </a:cubicBezTo>
                  <a:cubicBezTo>
                    <a:pt x="506" y="482"/>
                    <a:pt x="483" y="420"/>
                    <a:pt x="461" y="358"/>
                  </a:cubicBezTo>
                  <a:cubicBezTo>
                    <a:pt x="459" y="354"/>
                    <a:pt x="460" y="347"/>
                    <a:pt x="463" y="344"/>
                  </a:cubicBezTo>
                  <a:cubicBezTo>
                    <a:pt x="506" y="270"/>
                    <a:pt x="549" y="197"/>
                    <a:pt x="592" y="123"/>
                  </a:cubicBezTo>
                  <a:cubicBezTo>
                    <a:pt x="595" y="117"/>
                    <a:pt x="597" y="109"/>
                    <a:pt x="597" y="102"/>
                  </a:cubicBezTo>
                  <a:cubicBezTo>
                    <a:pt x="598" y="74"/>
                    <a:pt x="597" y="46"/>
                    <a:pt x="598" y="17"/>
                  </a:cubicBezTo>
                  <a:cubicBezTo>
                    <a:pt x="598" y="6"/>
                    <a:pt x="603" y="0"/>
                    <a:pt x="613" y="1"/>
                  </a:cubicBezTo>
                  <a:cubicBezTo>
                    <a:pt x="624" y="1"/>
                    <a:pt x="629" y="6"/>
                    <a:pt x="629" y="18"/>
                  </a:cubicBezTo>
                  <a:cubicBezTo>
                    <a:pt x="629" y="44"/>
                    <a:pt x="629" y="70"/>
                    <a:pt x="629" y="96"/>
                  </a:cubicBezTo>
                  <a:cubicBezTo>
                    <a:pt x="705" y="96"/>
                    <a:pt x="780" y="96"/>
                    <a:pt x="857" y="96"/>
                  </a:cubicBezTo>
                  <a:cubicBezTo>
                    <a:pt x="857" y="92"/>
                    <a:pt x="857" y="38"/>
                    <a:pt x="858" y="15"/>
                  </a:cubicBezTo>
                  <a:cubicBezTo>
                    <a:pt x="858" y="5"/>
                    <a:pt x="864" y="0"/>
                    <a:pt x="873" y="0"/>
                  </a:cubicBezTo>
                  <a:cubicBezTo>
                    <a:pt x="883" y="1"/>
                    <a:pt x="889" y="5"/>
                    <a:pt x="889" y="15"/>
                  </a:cubicBezTo>
                  <a:cubicBezTo>
                    <a:pt x="889" y="44"/>
                    <a:pt x="889" y="73"/>
                    <a:pt x="890" y="102"/>
                  </a:cubicBezTo>
                  <a:cubicBezTo>
                    <a:pt x="890" y="111"/>
                    <a:pt x="892" y="120"/>
                    <a:pt x="896" y="128"/>
                  </a:cubicBezTo>
                  <a:cubicBezTo>
                    <a:pt x="936" y="202"/>
                    <a:pt x="979" y="274"/>
                    <a:pt x="1028" y="342"/>
                  </a:cubicBezTo>
                  <a:cubicBezTo>
                    <a:pt x="1032" y="349"/>
                    <a:pt x="1032" y="354"/>
                    <a:pt x="1030" y="361"/>
                  </a:cubicBezTo>
                  <a:cubicBezTo>
                    <a:pt x="1006" y="424"/>
                    <a:pt x="983" y="487"/>
                    <a:pt x="959" y="551"/>
                  </a:cubicBezTo>
                  <a:cubicBezTo>
                    <a:pt x="947" y="585"/>
                    <a:pt x="933" y="619"/>
                    <a:pt x="919" y="653"/>
                  </a:cubicBezTo>
                  <a:cubicBezTo>
                    <a:pt x="918" y="656"/>
                    <a:pt x="917" y="659"/>
                    <a:pt x="915" y="663"/>
                  </a:cubicBezTo>
                  <a:cubicBezTo>
                    <a:pt x="935" y="675"/>
                    <a:pt x="955" y="687"/>
                    <a:pt x="973" y="699"/>
                  </a:cubicBezTo>
                  <a:cubicBezTo>
                    <a:pt x="1029" y="735"/>
                    <a:pt x="1078" y="780"/>
                    <a:pt x="1123" y="828"/>
                  </a:cubicBezTo>
                  <a:cubicBezTo>
                    <a:pt x="1239" y="953"/>
                    <a:pt x="1329" y="1095"/>
                    <a:pt x="1409" y="1244"/>
                  </a:cubicBezTo>
                  <a:cubicBezTo>
                    <a:pt x="1429" y="1281"/>
                    <a:pt x="1449" y="1318"/>
                    <a:pt x="1468" y="1356"/>
                  </a:cubicBezTo>
                  <a:cubicBezTo>
                    <a:pt x="1471" y="1362"/>
                    <a:pt x="1473" y="1370"/>
                    <a:pt x="1475" y="1373"/>
                  </a:cubicBezTo>
                  <a:cubicBezTo>
                    <a:pt x="1460" y="1390"/>
                    <a:pt x="1447" y="1404"/>
                    <a:pt x="1433" y="1418"/>
                  </a:cubicBezTo>
                  <a:cubicBezTo>
                    <a:pt x="1400" y="1452"/>
                    <a:pt x="1361" y="1477"/>
                    <a:pt x="1314" y="1485"/>
                  </a:cubicBezTo>
                  <a:cubicBezTo>
                    <a:pt x="1285" y="1489"/>
                    <a:pt x="1256" y="1486"/>
                    <a:pt x="1227" y="1478"/>
                  </a:cubicBezTo>
                  <a:cubicBezTo>
                    <a:pt x="1200" y="1471"/>
                    <a:pt x="1173" y="1461"/>
                    <a:pt x="1146" y="1456"/>
                  </a:cubicBezTo>
                  <a:cubicBezTo>
                    <a:pt x="1085" y="1446"/>
                    <a:pt x="1026" y="1454"/>
                    <a:pt x="975" y="1490"/>
                  </a:cubicBezTo>
                  <a:cubicBezTo>
                    <a:pt x="941" y="1515"/>
                    <a:pt x="909" y="1543"/>
                    <a:pt x="875" y="1568"/>
                  </a:cubicBezTo>
                  <a:cubicBezTo>
                    <a:pt x="833" y="1601"/>
                    <a:pt x="785" y="1619"/>
                    <a:pt x="731" y="1618"/>
                  </a:cubicBezTo>
                  <a:cubicBezTo>
                    <a:pt x="684" y="1617"/>
                    <a:pt x="642" y="1599"/>
                    <a:pt x="604" y="1572"/>
                  </a:cubicBezTo>
                  <a:cubicBezTo>
                    <a:pt x="572" y="1548"/>
                    <a:pt x="541" y="1523"/>
                    <a:pt x="509" y="1500"/>
                  </a:cubicBezTo>
                  <a:cubicBezTo>
                    <a:pt x="473" y="1475"/>
                    <a:pt x="433" y="1457"/>
                    <a:pt x="387" y="1459"/>
                  </a:cubicBezTo>
                  <a:cubicBezTo>
                    <a:pt x="356" y="1461"/>
                    <a:pt x="327" y="1471"/>
                    <a:pt x="299" y="1485"/>
                  </a:cubicBezTo>
                  <a:cubicBezTo>
                    <a:pt x="208" y="1529"/>
                    <a:pt x="124" y="1510"/>
                    <a:pt x="56" y="1452"/>
                  </a:cubicBezTo>
                  <a:cubicBezTo>
                    <a:pt x="38" y="1437"/>
                    <a:pt x="21" y="1422"/>
                    <a:pt x="5" y="1406"/>
                  </a:cubicBezTo>
                  <a:cubicBezTo>
                    <a:pt x="2" y="1403"/>
                    <a:pt x="0" y="1393"/>
                    <a:pt x="2" y="1389"/>
                  </a:cubicBezTo>
                  <a:cubicBezTo>
                    <a:pt x="88" y="1225"/>
                    <a:pt x="173" y="1061"/>
                    <a:pt x="290" y="916"/>
                  </a:cubicBezTo>
                  <a:cubicBezTo>
                    <a:pt x="361" y="827"/>
                    <a:pt x="438" y="745"/>
                    <a:pt x="536" y="685"/>
                  </a:cubicBezTo>
                  <a:cubicBezTo>
                    <a:pt x="548" y="677"/>
                    <a:pt x="561" y="671"/>
                    <a:pt x="573" y="66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aphicFrame>
        <p:nvGraphicFramePr>
          <p:cNvPr id="152" name="Chart 151"/>
          <p:cNvGraphicFramePr/>
          <p:nvPr>
            <p:custDataLst>
              <p:tags r:id="rId15"/>
            </p:custDataLst>
            <p:extLst>
              <p:ext uri="{D42A27DB-BD31-4B8C-83A1-F6EECF244321}">
                <p14:modId xmlns:p14="http://schemas.microsoft.com/office/powerpoint/2010/main" val="1819530753"/>
              </p:ext>
            </p:extLst>
          </p:nvPr>
        </p:nvGraphicFramePr>
        <p:xfrm>
          <a:off x="7607300" y="3276600"/>
          <a:ext cx="1785938" cy="511175"/>
        </p:xfrm>
        <a:graphic>
          <a:graphicData uri="http://schemas.openxmlformats.org/drawingml/2006/chart">
            <c:chart xmlns:c="http://schemas.openxmlformats.org/drawingml/2006/chart" xmlns:r="http://schemas.openxmlformats.org/officeDocument/2006/relationships" r:id="rId44"/>
          </a:graphicData>
        </a:graphic>
      </p:graphicFrame>
      <p:sp>
        <p:nvSpPr>
          <p:cNvPr id="44" name="Text Placeholder 14"/>
          <p:cNvSpPr>
            <a:spLocks noGrp="1"/>
          </p:cNvSpPr>
          <p:nvPr>
            <p:custDataLst>
              <p:tags r:id="rId16"/>
            </p:custDataLst>
          </p:nvPr>
        </p:nvSpPr>
        <p:spPr bwMode="gray">
          <a:xfrm>
            <a:off x="8088313" y="3748088"/>
            <a:ext cx="279400" cy="152400"/>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776DC1F-F949-4E39-A583-EF1C9B4373B5}" type="datetime'''''2''0''''''''''''1''''''''''''''''''''''4'">
              <a:rPr lang="en-US" altLang="en-US" sz="1000" b="0">
                <a:solidFill>
                  <a:schemeClr val="tx1"/>
                </a:solidFill>
              </a:rPr>
              <a:pPr/>
              <a:t>2014</a:t>
            </a:fld>
            <a:endParaRPr lang="en-US" sz="1000" b="0" dirty="0">
              <a:solidFill>
                <a:schemeClr val="tx1"/>
              </a:solidFill>
              <a:sym typeface="+mn-lt"/>
            </a:endParaRPr>
          </a:p>
        </p:txBody>
      </p:sp>
      <p:sp>
        <p:nvSpPr>
          <p:cNvPr id="45" name="Text Placeholder 15"/>
          <p:cNvSpPr>
            <a:spLocks noGrp="1"/>
          </p:cNvSpPr>
          <p:nvPr>
            <p:custDataLst>
              <p:tags r:id="rId17"/>
            </p:custDataLst>
          </p:nvPr>
        </p:nvSpPr>
        <p:spPr bwMode="gray">
          <a:xfrm>
            <a:off x="8632825" y="3748088"/>
            <a:ext cx="279400" cy="152400"/>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8B51B8B-193C-493C-B788-43E4FAC498C8}" type="datetime'''''2''''0''''''1''''7'''''''''''''''''''''''''''''">
              <a:rPr lang="en-US" altLang="en-US" sz="1000" b="0">
                <a:solidFill>
                  <a:schemeClr val="tx1"/>
                </a:solidFill>
              </a:rPr>
              <a:pPr/>
              <a:t>2017</a:t>
            </a:fld>
            <a:endParaRPr lang="en-US" sz="1000" b="0" dirty="0">
              <a:solidFill>
                <a:schemeClr val="tx1"/>
              </a:solidFill>
              <a:sym typeface="+mn-lt"/>
            </a:endParaRPr>
          </a:p>
        </p:txBody>
      </p:sp>
      <p:sp>
        <p:nvSpPr>
          <p:cNvPr id="48" name="Oval 47"/>
          <p:cNvSpPr/>
          <p:nvPr/>
        </p:nvSpPr>
        <p:spPr>
          <a:xfrm>
            <a:off x="8158163" y="2878138"/>
            <a:ext cx="684000" cy="269384"/>
          </a:xfrm>
          <a:prstGeom prst="ellipse">
            <a:avLst/>
          </a:prstGeom>
          <a:noFill/>
          <a:ln w="19050" cap="flat" cmpd="sng" algn="ctr">
            <a:noFill/>
            <a:prstDash val="solid"/>
            <a:round/>
            <a:headEnd type="none" w="med" len="med"/>
            <a:tailEnd type="none" w="med" len="med"/>
          </a:ln>
          <a:extLst>
            <a:ext uri="{91240B29-F687-4f45-9708-019B960494DF}">
              <a14:hiddenLine xmlns:a14="http://schemas.microsoft.com/office/drawing/2010/main" w="19050" cap="flat" cmpd="sng" algn="ctr">
                <a:solidFill>
                  <a:srgbClr val="29BA74"/>
                </a:solidFill>
                <a:prstDash val="solid"/>
                <a:round/>
                <a:headEnd type="none" w="med" len="med"/>
                <a:tailEnd type="none" w="med" len="med"/>
              </a14:hiddenLine>
            </a:ext>
          </a:extLst>
        </p:spPr>
        <p:txBody>
          <a:bodyPr lIns="0" tIns="89999" rIns="0" bIns="89999" anchor="ctr"/>
          <a:lstStyle/>
          <a:p>
            <a:pPr algn="ctr"/>
            <a:r>
              <a:rPr lang="en-US" sz="1200" dirty="0" smtClean="0">
                <a:solidFill>
                  <a:srgbClr val="29BA74"/>
                </a:solidFill>
              </a:rPr>
              <a:t>+18 </a:t>
            </a:r>
            <a:r>
              <a:rPr lang="en-US" sz="1200" dirty="0">
                <a:solidFill>
                  <a:srgbClr val="29BA74"/>
                </a:solidFill>
              </a:rPr>
              <a:t>pp</a:t>
            </a:r>
          </a:p>
        </p:txBody>
      </p:sp>
      <p:graphicFrame>
        <p:nvGraphicFramePr>
          <p:cNvPr id="153" name="Chart 152"/>
          <p:cNvGraphicFramePr/>
          <p:nvPr>
            <p:custDataLst>
              <p:tags r:id="rId18"/>
            </p:custDataLst>
            <p:extLst>
              <p:ext uri="{D42A27DB-BD31-4B8C-83A1-F6EECF244321}">
                <p14:modId xmlns:p14="http://schemas.microsoft.com/office/powerpoint/2010/main" val="2388591419"/>
              </p:ext>
            </p:extLst>
          </p:nvPr>
        </p:nvGraphicFramePr>
        <p:xfrm>
          <a:off x="5649913" y="3289300"/>
          <a:ext cx="1785937" cy="498475"/>
        </p:xfrm>
        <a:graphic>
          <a:graphicData uri="http://schemas.openxmlformats.org/drawingml/2006/chart">
            <c:chart xmlns:c="http://schemas.openxmlformats.org/drawingml/2006/chart" xmlns:r="http://schemas.openxmlformats.org/officeDocument/2006/relationships" r:id="rId45"/>
          </a:graphicData>
        </a:graphic>
      </p:graphicFrame>
      <p:sp>
        <p:nvSpPr>
          <p:cNvPr id="50" name="Text Placeholder 14"/>
          <p:cNvSpPr>
            <a:spLocks noGrp="1"/>
          </p:cNvSpPr>
          <p:nvPr>
            <p:custDataLst>
              <p:tags r:id="rId19"/>
            </p:custDataLst>
          </p:nvPr>
        </p:nvSpPr>
        <p:spPr bwMode="gray">
          <a:xfrm>
            <a:off x="6130925" y="3748088"/>
            <a:ext cx="279400" cy="152400"/>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B7091BD-801F-4EA9-879B-619D9192BE46}" type="datetime'''''''''''''''''''''''''20''''''''''''''''1''''''''''''4'''">
              <a:rPr lang="en-US" altLang="en-US" sz="1000" b="0">
                <a:solidFill>
                  <a:schemeClr val="tx1"/>
                </a:solidFill>
              </a:rPr>
              <a:pPr/>
              <a:t>2014</a:t>
            </a:fld>
            <a:endParaRPr lang="en-US" sz="1000" b="0" dirty="0">
              <a:solidFill>
                <a:schemeClr val="tx1"/>
              </a:solidFill>
              <a:sym typeface="+mn-lt"/>
            </a:endParaRPr>
          </a:p>
        </p:txBody>
      </p:sp>
      <p:sp>
        <p:nvSpPr>
          <p:cNvPr id="51" name="Text Placeholder 15"/>
          <p:cNvSpPr>
            <a:spLocks noGrp="1"/>
          </p:cNvSpPr>
          <p:nvPr>
            <p:custDataLst>
              <p:tags r:id="rId20"/>
            </p:custDataLst>
          </p:nvPr>
        </p:nvSpPr>
        <p:spPr bwMode="gray">
          <a:xfrm>
            <a:off x="6673850" y="3748088"/>
            <a:ext cx="279400" cy="152400"/>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8890E5B-B0D1-444D-9948-728C39300D2A}" type="datetime'''''''''''''''''''''''''2''''''0''''''''1''''''''''7'''''''">
              <a:rPr lang="en-US" altLang="en-US" sz="1000" b="0">
                <a:solidFill>
                  <a:schemeClr val="tx1"/>
                </a:solidFill>
              </a:rPr>
              <a:pPr/>
              <a:t>2017</a:t>
            </a:fld>
            <a:endParaRPr lang="en-US" sz="1000" b="0" dirty="0">
              <a:solidFill>
                <a:schemeClr val="tx1"/>
              </a:solidFill>
              <a:sym typeface="+mn-lt"/>
            </a:endParaRPr>
          </a:p>
        </p:txBody>
      </p:sp>
      <p:sp>
        <p:nvSpPr>
          <p:cNvPr id="54" name="Oval 53"/>
          <p:cNvSpPr/>
          <p:nvPr/>
        </p:nvSpPr>
        <p:spPr>
          <a:xfrm>
            <a:off x="6200775" y="2878138"/>
            <a:ext cx="684000" cy="269384"/>
          </a:xfrm>
          <a:prstGeom prst="ellipse">
            <a:avLst/>
          </a:prstGeom>
          <a:noFill/>
          <a:ln w="19050" cap="flat" cmpd="sng" algn="ctr">
            <a:noFill/>
            <a:prstDash val="solid"/>
            <a:round/>
            <a:headEnd type="none" w="med" len="med"/>
            <a:tailEnd type="none" w="med" len="med"/>
          </a:ln>
          <a:extLst>
            <a:ext uri="{91240B29-F687-4f45-9708-019B960494DF}">
              <a14:hiddenLine xmlns:a14="http://schemas.microsoft.com/office/drawing/2010/main" w="19050" cap="flat" cmpd="sng" algn="ctr">
                <a:solidFill>
                  <a:srgbClr val="29BA74"/>
                </a:solidFill>
                <a:prstDash val="solid"/>
                <a:round/>
                <a:headEnd type="none" w="med" len="med"/>
                <a:tailEnd type="none" w="med" len="med"/>
              </a14:hiddenLine>
            </a:ext>
          </a:extLst>
        </p:spPr>
        <p:txBody>
          <a:bodyPr lIns="0" tIns="89999" rIns="0" bIns="89999" anchor="ctr"/>
          <a:lstStyle/>
          <a:p>
            <a:pPr algn="ctr"/>
            <a:r>
              <a:rPr lang="en-US" sz="1200" dirty="0">
                <a:solidFill>
                  <a:srgbClr val="29BA74"/>
                </a:solidFill>
              </a:rPr>
              <a:t>+</a:t>
            </a:r>
            <a:r>
              <a:rPr lang="en-US" sz="1200" dirty="0" smtClean="0">
                <a:solidFill>
                  <a:srgbClr val="29BA74"/>
                </a:solidFill>
              </a:rPr>
              <a:t>17 </a:t>
            </a:r>
            <a:r>
              <a:rPr lang="en-US" sz="1200" dirty="0">
                <a:solidFill>
                  <a:srgbClr val="29BA74"/>
                </a:solidFill>
              </a:rPr>
              <a:t>pp</a:t>
            </a:r>
          </a:p>
        </p:txBody>
      </p:sp>
      <p:graphicFrame>
        <p:nvGraphicFramePr>
          <p:cNvPr id="154" name="Chart 153"/>
          <p:cNvGraphicFramePr/>
          <p:nvPr>
            <p:custDataLst>
              <p:tags r:id="rId21"/>
            </p:custDataLst>
            <p:extLst>
              <p:ext uri="{D42A27DB-BD31-4B8C-83A1-F6EECF244321}">
                <p14:modId xmlns:p14="http://schemas.microsoft.com/office/powerpoint/2010/main" val="3699900020"/>
              </p:ext>
            </p:extLst>
          </p:nvPr>
        </p:nvGraphicFramePr>
        <p:xfrm>
          <a:off x="9802813" y="4432300"/>
          <a:ext cx="1785937" cy="582613"/>
        </p:xfrm>
        <a:graphic>
          <a:graphicData uri="http://schemas.openxmlformats.org/drawingml/2006/chart">
            <c:chart xmlns:c="http://schemas.openxmlformats.org/drawingml/2006/chart" xmlns:r="http://schemas.openxmlformats.org/officeDocument/2006/relationships" r:id="rId46"/>
          </a:graphicData>
        </a:graphic>
      </p:graphicFrame>
      <p:sp>
        <p:nvSpPr>
          <p:cNvPr id="61" name="Text Placeholder 14"/>
          <p:cNvSpPr>
            <a:spLocks noGrp="1"/>
          </p:cNvSpPr>
          <p:nvPr>
            <p:custDataLst>
              <p:tags r:id="rId22"/>
            </p:custDataLst>
          </p:nvPr>
        </p:nvSpPr>
        <p:spPr bwMode="gray">
          <a:xfrm>
            <a:off x="10283825" y="4975225"/>
            <a:ext cx="279400" cy="152400"/>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7170FA51-E02D-40FD-BB21-C7A7242C4960}" type="datetime'2''''''0''''''''''''''''''''''''1''''''''''''''4'''">
              <a:rPr lang="en-US" altLang="en-US" sz="1000" b="0">
                <a:solidFill>
                  <a:schemeClr val="tx1"/>
                </a:solidFill>
              </a:rPr>
              <a:pPr/>
              <a:t>2014</a:t>
            </a:fld>
            <a:endParaRPr lang="en-US" sz="1000" b="0" dirty="0">
              <a:solidFill>
                <a:schemeClr val="tx1"/>
              </a:solidFill>
              <a:sym typeface="+mn-lt"/>
            </a:endParaRPr>
          </a:p>
        </p:txBody>
      </p:sp>
      <p:sp>
        <p:nvSpPr>
          <p:cNvPr id="62" name="Text Placeholder 15"/>
          <p:cNvSpPr>
            <a:spLocks noGrp="1"/>
          </p:cNvSpPr>
          <p:nvPr>
            <p:custDataLst>
              <p:tags r:id="rId23"/>
            </p:custDataLst>
          </p:nvPr>
        </p:nvSpPr>
        <p:spPr bwMode="gray">
          <a:xfrm>
            <a:off x="10826750" y="4975225"/>
            <a:ext cx="279400" cy="152400"/>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66159A1-950D-41C1-B327-C21F32D6DECE}" type="datetime'''''''''''2''0''''''''''''1''''''''''''7'''''''''''">
              <a:rPr lang="en-US" altLang="en-US" sz="1000" b="0">
                <a:solidFill>
                  <a:schemeClr val="tx1"/>
                </a:solidFill>
              </a:rPr>
              <a:pPr/>
              <a:t>2017</a:t>
            </a:fld>
            <a:endParaRPr lang="en-US" sz="1000" b="0" dirty="0">
              <a:solidFill>
                <a:schemeClr val="tx1"/>
              </a:solidFill>
              <a:sym typeface="+mn-lt"/>
            </a:endParaRPr>
          </a:p>
        </p:txBody>
      </p:sp>
      <p:sp>
        <p:nvSpPr>
          <p:cNvPr id="66" name="Oval 65"/>
          <p:cNvSpPr/>
          <p:nvPr/>
        </p:nvSpPr>
        <p:spPr>
          <a:xfrm>
            <a:off x="10363200" y="4105275"/>
            <a:ext cx="684000" cy="269384"/>
          </a:xfrm>
          <a:prstGeom prst="ellipse">
            <a:avLst/>
          </a:prstGeom>
          <a:noFill/>
          <a:ln w="19050" cap="flat" cmpd="sng" algn="ctr">
            <a:noFill/>
            <a:prstDash val="solid"/>
            <a:round/>
            <a:headEnd type="none" w="med" len="med"/>
            <a:tailEnd type="none" w="med" len="med"/>
          </a:ln>
          <a:extLst>
            <a:ext uri="{91240B29-F687-4f45-9708-019B960494DF}">
              <a14:hiddenLine xmlns:a14="http://schemas.microsoft.com/office/drawing/2010/main" w="19050" cap="flat" cmpd="sng" algn="ctr">
                <a:solidFill>
                  <a:srgbClr val="29BA74"/>
                </a:solidFill>
                <a:prstDash val="solid"/>
                <a:round/>
                <a:headEnd type="none" w="med" len="med"/>
                <a:tailEnd type="none" w="med" len="med"/>
              </a14:hiddenLine>
            </a:ext>
          </a:extLst>
        </p:spPr>
        <p:txBody>
          <a:bodyPr lIns="0" tIns="89999" rIns="0" bIns="89999" anchor="ctr"/>
          <a:lstStyle/>
          <a:p>
            <a:pPr algn="ctr"/>
            <a:r>
              <a:rPr lang="en-US" sz="1200" dirty="0">
                <a:solidFill>
                  <a:srgbClr val="29BA74"/>
                </a:solidFill>
              </a:rPr>
              <a:t>+</a:t>
            </a:r>
            <a:r>
              <a:rPr lang="en-US" sz="1200" dirty="0" smtClean="0">
                <a:solidFill>
                  <a:srgbClr val="29BA74"/>
                </a:solidFill>
              </a:rPr>
              <a:t>15 </a:t>
            </a:r>
            <a:r>
              <a:rPr lang="en-US" sz="1200" dirty="0">
                <a:solidFill>
                  <a:srgbClr val="29BA74"/>
                </a:solidFill>
              </a:rPr>
              <a:t>pp</a:t>
            </a:r>
          </a:p>
        </p:txBody>
      </p:sp>
      <p:graphicFrame>
        <p:nvGraphicFramePr>
          <p:cNvPr id="155" name="Chart 154"/>
          <p:cNvGraphicFramePr/>
          <p:nvPr>
            <p:custDataLst>
              <p:tags r:id="rId24"/>
            </p:custDataLst>
            <p:extLst>
              <p:ext uri="{D42A27DB-BD31-4B8C-83A1-F6EECF244321}">
                <p14:modId xmlns:p14="http://schemas.microsoft.com/office/powerpoint/2010/main" val="3355278539"/>
              </p:ext>
            </p:extLst>
          </p:nvPr>
        </p:nvGraphicFramePr>
        <p:xfrm>
          <a:off x="7604125" y="4532313"/>
          <a:ext cx="1785938" cy="482600"/>
        </p:xfrm>
        <a:graphic>
          <a:graphicData uri="http://schemas.openxmlformats.org/drawingml/2006/chart">
            <c:chart xmlns:c="http://schemas.openxmlformats.org/drawingml/2006/chart" xmlns:r="http://schemas.openxmlformats.org/officeDocument/2006/relationships" r:id="rId47"/>
          </a:graphicData>
        </a:graphic>
      </p:graphicFrame>
      <p:sp>
        <p:nvSpPr>
          <p:cNvPr id="68" name="Text Placeholder 14"/>
          <p:cNvSpPr>
            <a:spLocks noGrp="1"/>
          </p:cNvSpPr>
          <p:nvPr>
            <p:custDataLst>
              <p:tags r:id="rId25"/>
            </p:custDataLst>
          </p:nvPr>
        </p:nvSpPr>
        <p:spPr bwMode="gray">
          <a:xfrm>
            <a:off x="8085138" y="4975225"/>
            <a:ext cx="279400" cy="152400"/>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1124855F-C5B1-408F-9E24-8DA801DBBCB0}" type="datetime'2''''''''0''''''1''''''''''''''4'''''''''''''''''''''''''''''">
              <a:rPr lang="en-US" altLang="en-US" sz="1000" b="0">
                <a:solidFill>
                  <a:schemeClr val="tx1"/>
                </a:solidFill>
              </a:rPr>
              <a:pPr/>
              <a:t>2014</a:t>
            </a:fld>
            <a:endParaRPr lang="en-US" sz="1000" b="0" dirty="0">
              <a:solidFill>
                <a:schemeClr val="tx1"/>
              </a:solidFill>
              <a:sym typeface="+mn-lt"/>
            </a:endParaRPr>
          </a:p>
        </p:txBody>
      </p:sp>
      <p:sp>
        <p:nvSpPr>
          <p:cNvPr id="69" name="Text Placeholder 15"/>
          <p:cNvSpPr>
            <a:spLocks noGrp="1"/>
          </p:cNvSpPr>
          <p:nvPr>
            <p:custDataLst>
              <p:tags r:id="rId26"/>
            </p:custDataLst>
          </p:nvPr>
        </p:nvSpPr>
        <p:spPr bwMode="gray">
          <a:xfrm>
            <a:off x="8629650" y="4975225"/>
            <a:ext cx="279400" cy="152400"/>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14FD1E0-5D1B-4FCD-BDC5-31FF9BF21D91}" type="datetime'2''''''''''''0''''''''''''''''''''''1''''''''''7'''''''">
              <a:rPr lang="en-US" altLang="en-US" sz="1000" b="0">
                <a:solidFill>
                  <a:schemeClr val="tx1"/>
                </a:solidFill>
              </a:rPr>
              <a:pPr/>
              <a:t>2017</a:t>
            </a:fld>
            <a:endParaRPr lang="en-US" sz="1000" b="0" dirty="0">
              <a:solidFill>
                <a:schemeClr val="tx1"/>
              </a:solidFill>
              <a:sym typeface="+mn-lt"/>
            </a:endParaRPr>
          </a:p>
        </p:txBody>
      </p:sp>
      <p:sp>
        <p:nvSpPr>
          <p:cNvPr id="72" name="Oval 71"/>
          <p:cNvSpPr/>
          <p:nvPr/>
        </p:nvSpPr>
        <p:spPr>
          <a:xfrm>
            <a:off x="8158163" y="4105275"/>
            <a:ext cx="684000" cy="269384"/>
          </a:xfrm>
          <a:prstGeom prst="ellipse">
            <a:avLst/>
          </a:prstGeom>
          <a:noFill/>
          <a:ln w="19050" cap="flat" cmpd="sng" algn="ctr">
            <a:noFill/>
            <a:prstDash val="solid"/>
            <a:round/>
            <a:headEnd type="none" w="med" len="med"/>
            <a:tailEnd type="none" w="med" len="med"/>
          </a:ln>
          <a:extLst>
            <a:ext uri="{91240B29-F687-4f45-9708-019B960494DF}">
              <a14:hiddenLine xmlns:a14="http://schemas.microsoft.com/office/drawing/2010/main" w="19050" cap="flat" cmpd="sng" algn="ctr">
                <a:solidFill>
                  <a:srgbClr val="D4DF33"/>
                </a:solidFill>
                <a:prstDash val="solid"/>
                <a:round/>
                <a:headEnd type="none" w="med" len="med"/>
                <a:tailEnd type="none" w="med" len="med"/>
              </a14:hiddenLine>
            </a:ext>
          </a:extLst>
        </p:spPr>
        <p:txBody>
          <a:bodyPr lIns="0" tIns="89999" rIns="0" bIns="89999" anchor="ctr"/>
          <a:lstStyle/>
          <a:p>
            <a:pPr algn="ctr"/>
            <a:r>
              <a:rPr lang="en-US" sz="1200" dirty="0" smtClean="0">
                <a:solidFill>
                  <a:srgbClr val="A8B21C"/>
                </a:solidFill>
              </a:rPr>
              <a:t>+2 </a:t>
            </a:r>
            <a:r>
              <a:rPr lang="en-US" sz="1200" dirty="0">
                <a:solidFill>
                  <a:srgbClr val="A8B21C"/>
                </a:solidFill>
              </a:rPr>
              <a:t>pp</a:t>
            </a:r>
          </a:p>
        </p:txBody>
      </p:sp>
      <p:graphicFrame>
        <p:nvGraphicFramePr>
          <p:cNvPr id="156" name="Chart 155"/>
          <p:cNvGraphicFramePr/>
          <p:nvPr>
            <p:custDataLst>
              <p:tags r:id="rId27"/>
            </p:custDataLst>
            <p:extLst>
              <p:ext uri="{D42A27DB-BD31-4B8C-83A1-F6EECF244321}">
                <p14:modId xmlns:p14="http://schemas.microsoft.com/office/powerpoint/2010/main" val="1219959947"/>
              </p:ext>
            </p:extLst>
          </p:nvPr>
        </p:nvGraphicFramePr>
        <p:xfrm>
          <a:off x="5649913" y="4532313"/>
          <a:ext cx="1785937" cy="482600"/>
        </p:xfrm>
        <a:graphic>
          <a:graphicData uri="http://schemas.openxmlformats.org/drawingml/2006/chart">
            <c:chart xmlns:c="http://schemas.openxmlformats.org/drawingml/2006/chart" xmlns:r="http://schemas.openxmlformats.org/officeDocument/2006/relationships" r:id="rId48"/>
          </a:graphicData>
        </a:graphic>
      </p:graphicFrame>
      <p:sp>
        <p:nvSpPr>
          <p:cNvPr id="74" name="Text Placeholder 14"/>
          <p:cNvSpPr>
            <a:spLocks noGrp="1"/>
          </p:cNvSpPr>
          <p:nvPr>
            <p:custDataLst>
              <p:tags r:id="rId28"/>
            </p:custDataLst>
          </p:nvPr>
        </p:nvSpPr>
        <p:spPr bwMode="gray">
          <a:xfrm>
            <a:off x="6130925" y="4975225"/>
            <a:ext cx="279400" cy="152400"/>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2DE8F24-609C-4224-8FE6-7E9586C5ABF5}" type="datetime'''''''''2''0''''''''''''''''14'''''">
              <a:rPr lang="en-US" altLang="en-US" sz="1000" b="0">
                <a:solidFill>
                  <a:schemeClr val="tx1"/>
                </a:solidFill>
              </a:rPr>
              <a:pPr/>
              <a:t>2014</a:t>
            </a:fld>
            <a:endParaRPr lang="en-US" sz="1000" b="0" dirty="0">
              <a:solidFill>
                <a:schemeClr val="tx1"/>
              </a:solidFill>
              <a:sym typeface="+mn-lt"/>
            </a:endParaRPr>
          </a:p>
        </p:txBody>
      </p:sp>
      <p:sp>
        <p:nvSpPr>
          <p:cNvPr id="75" name="Text Placeholder 15"/>
          <p:cNvSpPr>
            <a:spLocks noGrp="1"/>
          </p:cNvSpPr>
          <p:nvPr>
            <p:custDataLst>
              <p:tags r:id="rId29"/>
            </p:custDataLst>
          </p:nvPr>
        </p:nvSpPr>
        <p:spPr bwMode="gray">
          <a:xfrm>
            <a:off x="6673850" y="4975225"/>
            <a:ext cx="279400" cy="152400"/>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9D0DFB65-A64B-4202-A96A-3190D257E21C}" type="datetime'''''''''''''2''''''''''''0''1''7'''''''''''''''">
              <a:rPr lang="en-US" altLang="en-US" sz="1000" b="0">
                <a:solidFill>
                  <a:schemeClr val="tx1"/>
                </a:solidFill>
              </a:rPr>
              <a:pPr/>
              <a:t>2017</a:t>
            </a:fld>
            <a:endParaRPr lang="en-US" sz="1000" b="0" dirty="0">
              <a:solidFill>
                <a:schemeClr val="tx1"/>
              </a:solidFill>
              <a:sym typeface="+mn-lt"/>
            </a:endParaRPr>
          </a:p>
        </p:txBody>
      </p:sp>
      <p:sp>
        <p:nvSpPr>
          <p:cNvPr id="78" name="Oval 77"/>
          <p:cNvSpPr/>
          <p:nvPr/>
        </p:nvSpPr>
        <p:spPr>
          <a:xfrm>
            <a:off x="6200775" y="4105275"/>
            <a:ext cx="684000" cy="269384"/>
          </a:xfrm>
          <a:prstGeom prst="ellipse">
            <a:avLst/>
          </a:prstGeom>
          <a:noFill/>
          <a:ln w="19050" cap="flat" cmpd="sng" algn="ctr">
            <a:noFill/>
            <a:prstDash val="solid"/>
            <a:round/>
            <a:headEnd type="none" w="med" len="med"/>
            <a:tailEnd type="none" w="med" len="med"/>
          </a:ln>
          <a:extLst>
            <a:ext uri="{91240B29-F687-4f45-9708-019B960494DF}">
              <a14:hiddenLine xmlns:a14="http://schemas.microsoft.com/office/drawing/2010/main" w="19050" cap="flat" cmpd="sng" algn="ctr">
                <a:solidFill>
                  <a:srgbClr val="29BA74"/>
                </a:solidFill>
                <a:prstDash val="solid"/>
                <a:round/>
                <a:headEnd type="none" w="med" len="med"/>
                <a:tailEnd type="none" w="med" len="med"/>
              </a14:hiddenLine>
            </a:ext>
          </a:extLst>
        </p:spPr>
        <p:txBody>
          <a:bodyPr lIns="0" tIns="89999" rIns="0" bIns="89999" anchor="ctr"/>
          <a:lstStyle/>
          <a:p>
            <a:pPr algn="ctr"/>
            <a:r>
              <a:rPr lang="en-US" sz="1200" dirty="0" smtClean="0">
                <a:solidFill>
                  <a:srgbClr val="29BA74"/>
                </a:solidFill>
              </a:rPr>
              <a:t>+3 </a:t>
            </a:r>
            <a:r>
              <a:rPr lang="en-US" sz="1200" dirty="0">
                <a:solidFill>
                  <a:srgbClr val="29BA74"/>
                </a:solidFill>
              </a:rPr>
              <a:t>pp</a:t>
            </a:r>
          </a:p>
        </p:txBody>
      </p:sp>
      <p:graphicFrame>
        <p:nvGraphicFramePr>
          <p:cNvPr id="157" name="Chart 156"/>
          <p:cNvGraphicFramePr/>
          <p:nvPr>
            <p:custDataLst>
              <p:tags r:id="rId30"/>
            </p:custDataLst>
            <p:extLst>
              <p:ext uri="{D42A27DB-BD31-4B8C-83A1-F6EECF244321}">
                <p14:modId xmlns:p14="http://schemas.microsoft.com/office/powerpoint/2010/main" val="3144374429"/>
              </p:ext>
            </p:extLst>
          </p:nvPr>
        </p:nvGraphicFramePr>
        <p:xfrm>
          <a:off x="9969500" y="5689600"/>
          <a:ext cx="1452563" cy="482600"/>
        </p:xfrm>
        <a:graphic>
          <a:graphicData uri="http://schemas.openxmlformats.org/drawingml/2006/chart">
            <c:chart xmlns:c="http://schemas.openxmlformats.org/drawingml/2006/chart" xmlns:r="http://schemas.openxmlformats.org/officeDocument/2006/relationships" r:id="rId49"/>
          </a:graphicData>
        </a:graphic>
      </p:graphicFrame>
      <p:sp>
        <p:nvSpPr>
          <p:cNvPr id="86" name="Text Placeholder 15"/>
          <p:cNvSpPr>
            <a:spLocks noGrp="1"/>
          </p:cNvSpPr>
          <p:nvPr>
            <p:custDataLst>
              <p:tags r:id="rId31"/>
            </p:custDataLst>
          </p:nvPr>
        </p:nvSpPr>
        <p:spPr bwMode="gray">
          <a:xfrm>
            <a:off x="10826750" y="6132513"/>
            <a:ext cx="279400" cy="152400"/>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3AD4D154-DCD7-4788-8B8E-C2B4B2E06E1C}" type="datetime'''''''''''''''''''''2''''''''''''''''''''''0''1''''7'''''''''">
              <a:rPr lang="en-US" altLang="en-US" sz="1000" b="0">
                <a:solidFill>
                  <a:schemeClr val="tx1"/>
                </a:solidFill>
              </a:rPr>
              <a:pPr/>
              <a:t>2017</a:t>
            </a:fld>
            <a:endParaRPr lang="en-US" sz="1000" b="0" dirty="0">
              <a:solidFill>
                <a:schemeClr val="tx1"/>
              </a:solidFill>
              <a:sym typeface="+mn-lt"/>
            </a:endParaRPr>
          </a:p>
        </p:txBody>
      </p:sp>
      <p:sp>
        <p:nvSpPr>
          <p:cNvPr id="85" name="Text Placeholder 14"/>
          <p:cNvSpPr>
            <a:spLocks noGrp="1"/>
          </p:cNvSpPr>
          <p:nvPr>
            <p:custDataLst>
              <p:tags r:id="rId32"/>
            </p:custDataLst>
          </p:nvPr>
        </p:nvSpPr>
        <p:spPr bwMode="gray">
          <a:xfrm>
            <a:off x="10283825" y="6132513"/>
            <a:ext cx="279400" cy="152400"/>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4CB48DAF-0E7D-4205-872C-90470DD51A87}" type="datetime'2''''''0''''''''''''''''1''''''''''''''''4'''''''''''''''''''">
              <a:rPr lang="en-US" altLang="en-US" sz="1000" b="0">
                <a:solidFill>
                  <a:schemeClr val="tx1"/>
                </a:solidFill>
              </a:rPr>
              <a:pPr/>
              <a:t>2014</a:t>
            </a:fld>
            <a:endParaRPr lang="en-US" sz="1000" b="0" dirty="0">
              <a:solidFill>
                <a:schemeClr val="tx1"/>
              </a:solidFill>
              <a:sym typeface="+mn-lt"/>
            </a:endParaRPr>
          </a:p>
        </p:txBody>
      </p:sp>
      <p:sp>
        <p:nvSpPr>
          <p:cNvPr id="88" name="Oval 87"/>
          <p:cNvSpPr/>
          <p:nvPr/>
        </p:nvSpPr>
        <p:spPr>
          <a:xfrm>
            <a:off x="10363200" y="5360988"/>
            <a:ext cx="684000" cy="269384"/>
          </a:xfrm>
          <a:prstGeom prst="ellipse">
            <a:avLst/>
          </a:prstGeom>
          <a:noFill/>
          <a:ln w="19050" cap="flat" cmpd="sng" algn="ctr">
            <a:noFill/>
            <a:prstDash val="solid"/>
            <a:round/>
            <a:headEnd type="none" w="med" len="med"/>
            <a:tailEnd type="none" w="med" len="med"/>
          </a:ln>
          <a:extLst>
            <a:ext uri="{91240B29-F687-4f45-9708-019B960494DF}">
              <a14:hiddenLine xmlns:a14="http://schemas.microsoft.com/office/drawing/2010/main" w="19050" cap="flat" cmpd="sng" algn="ctr">
                <a:solidFill>
                  <a:srgbClr val="D4DF33"/>
                </a:solidFill>
                <a:prstDash val="solid"/>
                <a:round/>
                <a:headEnd type="none" w="med" len="med"/>
                <a:tailEnd type="none" w="med" len="med"/>
              </a14:hiddenLine>
            </a:ext>
          </a:extLst>
        </p:spPr>
        <p:txBody>
          <a:bodyPr lIns="0" tIns="89999" rIns="0" bIns="89999" anchor="ctr"/>
          <a:lstStyle/>
          <a:p>
            <a:pPr algn="ctr"/>
            <a:r>
              <a:rPr lang="en-US" sz="1500" dirty="0" smtClean="0">
                <a:solidFill>
                  <a:srgbClr val="29BA74"/>
                </a:solidFill>
              </a:rPr>
              <a:t>+1 </a:t>
            </a:r>
            <a:r>
              <a:rPr lang="en-US" sz="1500" dirty="0">
                <a:solidFill>
                  <a:srgbClr val="29BA74"/>
                </a:solidFill>
              </a:rPr>
              <a:t>pp</a:t>
            </a:r>
          </a:p>
        </p:txBody>
      </p:sp>
      <p:graphicFrame>
        <p:nvGraphicFramePr>
          <p:cNvPr id="158" name="Chart 157"/>
          <p:cNvGraphicFramePr/>
          <p:nvPr>
            <p:custDataLst>
              <p:tags r:id="rId33"/>
            </p:custDataLst>
            <p:extLst>
              <p:ext uri="{D42A27DB-BD31-4B8C-83A1-F6EECF244321}">
                <p14:modId xmlns:p14="http://schemas.microsoft.com/office/powerpoint/2010/main" val="2548802765"/>
              </p:ext>
            </p:extLst>
          </p:nvPr>
        </p:nvGraphicFramePr>
        <p:xfrm>
          <a:off x="7604125" y="5689600"/>
          <a:ext cx="1785938" cy="482600"/>
        </p:xfrm>
        <a:graphic>
          <a:graphicData uri="http://schemas.openxmlformats.org/drawingml/2006/chart">
            <c:chart xmlns:c="http://schemas.openxmlformats.org/drawingml/2006/chart" xmlns:r="http://schemas.openxmlformats.org/officeDocument/2006/relationships" r:id="rId50"/>
          </a:graphicData>
        </a:graphic>
      </p:graphicFrame>
      <p:sp>
        <p:nvSpPr>
          <p:cNvPr id="90" name="Text Placeholder 14"/>
          <p:cNvSpPr>
            <a:spLocks noGrp="1"/>
          </p:cNvSpPr>
          <p:nvPr>
            <p:custDataLst>
              <p:tags r:id="rId34"/>
            </p:custDataLst>
          </p:nvPr>
        </p:nvSpPr>
        <p:spPr bwMode="gray">
          <a:xfrm>
            <a:off x="8085138" y="6132513"/>
            <a:ext cx="279400" cy="152400"/>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EE5D22C-A075-40A9-B319-75E5D388BD41}" type="datetime'''''2''0''''''''''''''''''''1''''''''''''''''''''''''4'''''''">
              <a:rPr lang="en-US" altLang="en-US" sz="1000" b="0">
                <a:solidFill>
                  <a:schemeClr val="tx1"/>
                </a:solidFill>
              </a:rPr>
              <a:pPr/>
              <a:t>2014</a:t>
            </a:fld>
            <a:endParaRPr lang="en-US" sz="1000" b="0" dirty="0">
              <a:solidFill>
                <a:schemeClr val="tx1"/>
              </a:solidFill>
              <a:sym typeface="+mn-lt"/>
            </a:endParaRPr>
          </a:p>
        </p:txBody>
      </p:sp>
      <p:sp>
        <p:nvSpPr>
          <p:cNvPr id="91" name="Text Placeholder 15"/>
          <p:cNvSpPr>
            <a:spLocks noGrp="1"/>
          </p:cNvSpPr>
          <p:nvPr>
            <p:custDataLst>
              <p:tags r:id="rId35"/>
            </p:custDataLst>
          </p:nvPr>
        </p:nvSpPr>
        <p:spPr bwMode="gray">
          <a:xfrm>
            <a:off x="8629650" y="6132513"/>
            <a:ext cx="279400" cy="152400"/>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A06B6B8-1DD5-4204-B2CD-2129EFEE69B4}" type="datetime'''2''''0''''17'''''''''''''''''''''''''">
              <a:rPr lang="en-US" altLang="en-US" sz="1000" b="0">
                <a:solidFill>
                  <a:schemeClr val="tx1"/>
                </a:solidFill>
              </a:rPr>
              <a:pPr/>
              <a:t>2017</a:t>
            </a:fld>
            <a:endParaRPr lang="en-US" sz="1000" b="0" dirty="0">
              <a:solidFill>
                <a:schemeClr val="tx1"/>
              </a:solidFill>
              <a:sym typeface="+mn-lt"/>
            </a:endParaRPr>
          </a:p>
        </p:txBody>
      </p:sp>
      <p:sp>
        <p:nvSpPr>
          <p:cNvPr id="93" name="Oval 92"/>
          <p:cNvSpPr/>
          <p:nvPr/>
        </p:nvSpPr>
        <p:spPr>
          <a:xfrm>
            <a:off x="8158163" y="5360988"/>
            <a:ext cx="684000" cy="269384"/>
          </a:xfrm>
          <a:prstGeom prst="ellipse">
            <a:avLst/>
          </a:prstGeom>
          <a:noFill/>
          <a:ln w="19050" cap="flat" cmpd="sng" algn="ctr">
            <a:noFill/>
            <a:prstDash val="solid"/>
            <a:round/>
            <a:headEnd type="none" w="med" len="med"/>
            <a:tailEnd type="none" w="med" len="med"/>
          </a:ln>
          <a:extLst>
            <a:ext uri="{91240B29-F687-4f45-9708-019B960494DF}">
              <a14:hiddenLine xmlns:a14="http://schemas.microsoft.com/office/drawing/2010/main" w="19050" cap="flat" cmpd="sng" algn="ctr">
                <a:solidFill>
                  <a:srgbClr val="D4DF33"/>
                </a:solidFill>
                <a:prstDash val="solid"/>
                <a:round/>
                <a:headEnd type="none" w="med" len="med"/>
                <a:tailEnd type="none" w="med" len="med"/>
              </a14:hiddenLine>
            </a:ext>
          </a:extLst>
        </p:spPr>
        <p:txBody>
          <a:bodyPr lIns="0" tIns="89999" rIns="0" bIns="89999" anchor="ctr"/>
          <a:lstStyle/>
          <a:p>
            <a:pPr algn="ctr"/>
            <a:r>
              <a:rPr lang="en-US" sz="1500" dirty="0">
                <a:solidFill>
                  <a:srgbClr val="29BA74"/>
                </a:solidFill>
              </a:rPr>
              <a:t>+2 pp</a:t>
            </a:r>
          </a:p>
        </p:txBody>
      </p:sp>
      <p:graphicFrame>
        <p:nvGraphicFramePr>
          <p:cNvPr id="159" name="Chart 158"/>
          <p:cNvGraphicFramePr/>
          <p:nvPr>
            <p:custDataLst>
              <p:tags r:id="rId36"/>
            </p:custDataLst>
            <p:extLst>
              <p:ext uri="{D42A27DB-BD31-4B8C-83A1-F6EECF244321}">
                <p14:modId xmlns:p14="http://schemas.microsoft.com/office/powerpoint/2010/main" val="4162106452"/>
              </p:ext>
            </p:extLst>
          </p:nvPr>
        </p:nvGraphicFramePr>
        <p:xfrm>
          <a:off x="5649913" y="5689600"/>
          <a:ext cx="1785937" cy="482600"/>
        </p:xfrm>
        <a:graphic>
          <a:graphicData uri="http://schemas.openxmlformats.org/drawingml/2006/chart">
            <c:chart xmlns:c="http://schemas.openxmlformats.org/drawingml/2006/chart" xmlns:r="http://schemas.openxmlformats.org/officeDocument/2006/relationships" r:id="rId51"/>
          </a:graphicData>
        </a:graphic>
      </p:graphicFrame>
      <p:sp>
        <p:nvSpPr>
          <p:cNvPr id="95" name="Text Placeholder 14"/>
          <p:cNvSpPr>
            <a:spLocks noGrp="1"/>
          </p:cNvSpPr>
          <p:nvPr>
            <p:custDataLst>
              <p:tags r:id="rId37"/>
            </p:custDataLst>
          </p:nvPr>
        </p:nvSpPr>
        <p:spPr bwMode="gray">
          <a:xfrm>
            <a:off x="6130925" y="6132513"/>
            <a:ext cx="279400" cy="152400"/>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3F6823F-848F-40BE-B1B5-F957BDC80156}" type="datetime'''''''''''''2''''''''''0''''''''''''''''''''''''''''''1''4'">
              <a:rPr lang="en-US" altLang="en-US" sz="1000" b="0">
                <a:solidFill>
                  <a:schemeClr val="tx1"/>
                </a:solidFill>
              </a:rPr>
              <a:pPr/>
              <a:t>2014</a:t>
            </a:fld>
            <a:endParaRPr lang="en-US" sz="1000" b="0" dirty="0">
              <a:solidFill>
                <a:schemeClr val="tx1"/>
              </a:solidFill>
              <a:sym typeface="+mn-lt"/>
            </a:endParaRPr>
          </a:p>
        </p:txBody>
      </p:sp>
      <p:sp>
        <p:nvSpPr>
          <p:cNvPr id="96" name="Text Placeholder 15"/>
          <p:cNvSpPr>
            <a:spLocks noGrp="1"/>
          </p:cNvSpPr>
          <p:nvPr>
            <p:custDataLst>
              <p:tags r:id="rId38"/>
            </p:custDataLst>
          </p:nvPr>
        </p:nvSpPr>
        <p:spPr bwMode="gray">
          <a:xfrm>
            <a:off x="6673850" y="6132513"/>
            <a:ext cx="279400" cy="152400"/>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A99EF9B-6112-41EB-84FA-35E2E7DA6C28}" type="datetime'''''''''''''''''''2''''''0''''''''1''''7'''''''''">
              <a:rPr lang="en-US" altLang="en-US" sz="1000" b="0">
                <a:solidFill>
                  <a:schemeClr val="tx1"/>
                </a:solidFill>
              </a:rPr>
              <a:pPr/>
              <a:t>2017</a:t>
            </a:fld>
            <a:endParaRPr lang="en-US" sz="1000" b="0" dirty="0">
              <a:solidFill>
                <a:schemeClr val="tx1"/>
              </a:solidFill>
              <a:sym typeface="+mn-lt"/>
            </a:endParaRPr>
          </a:p>
        </p:txBody>
      </p:sp>
      <p:sp>
        <p:nvSpPr>
          <p:cNvPr id="99" name="Oval 98"/>
          <p:cNvSpPr/>
          <p:nvPr/>
        </p:nvSpPr>
        <p:spPr>
          <a:xfrm>
            <a:off x="6200775" y="5360988"/>
            <a:ext cx="684000" cy="269384"/>
          </a:xfrm>
          <a:prstGeom prst="ellipse">
            <a:avLst/>
          </a:prstGeom>
          <a:noFill/>
          <a:ln w="19050" cap="flat" cmpd="sng" algn="ctr">
            <a:noFill/>
            <a:prstDash val="solid"/>
            <a:round/>
            <a:headEnd type="none" w="med" len="med"/>
            <a:tailEnd type="none" w="med" len="med"/>
          </a:ln>
          <a:extLst>
            <a:ext uri="{91240B29-F687-4f45-9708-019B960494DF}">
              <a14:hiddenLine xmlns:a14="http://schemas.microsoft.com/office/drawing/2010/main" w="19050" cap="flat" cmpd="sng" algn="ctr">
                <a:solidFill>
                  <a:srgbClr val="29BA74"/>
                </a:solidFill>
                <a:prstDash val="solid"/>
                <a:round/>
                <a:headEnd type="none" w="med" len="med"/>
                <a:tailEnd type="none" w="med" len="med"/>
              </a14:hiddenLine>
            </a:ext>
          </a:extLst>
        </p:spPr>
        <p:txBody>
          <a:bodyPr lIns="0" tIns="89999" rIns="0" bIns="89999" anchor="ctr"/>
          <a:lstStyle/>
          <a:p>
            <a:pPr algn="ctr"/>
            <a:r>
              <a:rPr lang="en-US" sz="1500" dirty="0" smtClean="0">
                <a:solidFill>
                  <a:srgbClr val="29BA74"/>
                </a:solidFill>
              </a:rPr>
              <a:t>+2 </a:t>
            </a:r>
            <a:r>
              <a:rPr lang="en-US" sz="1500" dirty="0">
                <a:solidFill>
                  <a:srgbClr val="29BA74"/>
                </a:solidFill>
              </a:rPr>
              <a:t>pp</a:t>
            </a:r>
          </a:p>
        </p:txBody>
      </p:sp>
      <p:pic>
        <p:nvPicPr>
          <p:cNvPr id="104" name="flag_switzerland" descr="Unbenannt-1.png"/>
          <p:cNvPicPr>
            <a:picLocks/>
          </p:cNvPicPr>
          <p:nvPr/>
        </p:nvPicPr>
        <p:blipFill rotWithShape="1">
          <a:blip r:embed="rId52" cstate="email"/>
          <a:srcRect l="16415" r="16414"/>
          <a:stretch/>
        </p:blipFill>
        <p:spPr>
          <a:xfrm>
            <a:off x="738415" y="4163820"/>
            <a:ext cx="359133" cy="359133"/>
          </a:xfrm>
          <a:prstGeom prst="ellipse">
            <a:avLst/>
          </a:prstGeom>
          <a:grpFill/>
          <a:ln w="19050">
            <a:gradFill flip="none" rotWithShape="1">
              <a:gsLst>
                <a:gs pos="0">
                  <a:schemeClr val="accent5"/>
                </a:gs>
                <a:gs pos="100000">
                  <a:schemeClr val="bg1">
                    <a:lumMod val="75000"/>
                  </a:schemeClr>
                </a:gs>
              </a:gsLst>
              <a:lin ang="2700000" scaled="1"/>
              <a:tileRect/>
            </a:gradFill>
          </a:ln>
        </p:spPr>
      </p:pic>
      <p:pic>
        <p:nvPicPr>
          <p:cNvPr id="145" name="flag_china" descr="Datei:Flag of the People's Republic of China.svg">
            <a:hlinkClick r:id="rId53"/>
          </p:cNvPr>
          <p:cNvPicPr preferRelativeResize="0">
            <a:picLocks noChangeArrowheads="1"/>
          </p:cNvPicPr>
          <p:nvPr/>
        </p:nvPicPr>
        <p:blipFill rotWithShape="1">
          <a:blip r:embed="rId54" cstate="email"/>
          <a:srcRect l="16666" r="16666"/>
          <a:stretch/>
        </p:blipFill>
        <p:spPr bwMode="gray">
          <a:xfrm>
            <a:off x="738415" y="5853113"/>
            <a:ext cx="359133" cy="359133"/>
          </a:xfrm>
          <a:prstGeom prst="ellipse">
            <a:avLst/>
          </a:prstGeom>
          <a:grpFill/>
          <a:ln w="19050">
            <a:gradFill flip="none" rotWithShape="1">
              <a:gsLst>
                <a:gs pos="0">
                  <a:schemeClr val="accent5"/>
                </a:gs>
                <a:gs pos="100000">
                  <a:schemeClr val="bg1">
                    <a:lumMod val="75000"/>
                  </a:schemeClr>
                </a:gs>
              </a:gsLst>
              <a:lin ang="2700000" scaled="1"/>
              <a:tileRect/>
            </a:gradFill>
          </a:ln>
          <a:extLst/>
        </p:spPr>
      </p:pic>
      <p:pic>
        <p:nvPicPr>
          <p:cNvPr id="144" name="flag_unitedkingdom"/>
          <p:cNvPicPr>
            <a:picLocks noChangeAspect="1" noChangeArrowheads="1"/>
          </p:cNvPicPr>
          <p:nvPr/>
        </p:nvPicPr>
        <p:blipFill rotWithShape="1">
          <a:blip r:embed="rId55"/>
          <a:srcRect l="21282" r="21467"/>
          <a:stretch/>
        </p:blipFill>
        <p:spPr bwMode="auto">
          <a:xfrm>
            <a:off x="738415" y="5021301"/>
            <a:ext cx="359133" cy="359133"/>
          </a:xfrm>
          <a:prstGeom prst="ellipse">
            <a:avLst/>
          </a:prstGeom>
          <a:grpFill/>
          <a:ln w="24689">
            <a:gradFill flip="none" rotWithShape="1">
              <a:gsLst>
                <a:gs pos="0">
                  <a:schemeClr val="accent5"/>
                </a:gs>
                <a:gs pos="100000">
                  <a:schemeClr val="bg1">
                    <a:lumMod val="75000"/>
                  </a:schemeClr>
                </a:gs>
              </a:gsLst>
              <a:lin ang="2700000" scaled="1"/>
              <a:tileRect/>
            </a:gradFill>
          </a:ln>
        </p:spPr>
      </p:pic>
      <p:sp>
        <p:nvSpPr>
          <p:cNvPr id="108" name="ee4pFootnotes"/>
          <p:cNvSpPr>
            <a:spLocks noChangeArrowheads="1"/>
          </p:cNvSpPr>
          <p:nvPr/>
        </p:nvSpPr>
        <p:spPr bwMode="auto">
          <a:xfrm>
            <a:off x="629999" y="6453188"/>
            <a:ext cx="7182000" cy="307777"/>
          </a:xfrm>
          <a:prstGeom prst="rect">
            <a:avLst/>
          </a:prstGeom>
          <a:noFill/>
          <a:ln w="9525" algn="ctr">
            <a:noFill/>
            <a:miter lim="800000"/>
            <a:headEnd type="none" w="lg" len="lg"/>
            <a:tailEnd type="none" w="lg" len="lg"/>
          </a:ln>
        </p:spPr>
        <p:txBody>
          <a:bodyPr vert="horz" wrap="square" lIns="0" tIns="0" rIns="0" bIns="0" anchor="b" anchorCtr="0">
            <a:spAutoFit/>
          </a:bodyPr>
          <a:lstStyle/>
          <a:p>
            <a:r>
              <a:rPr lang="en-US" sz="1000" dirty="0" smtClean="0">
                <a:solidFill>
                  <a:schemeClr val="bg1">
                    <a:lumMod val="50000"/>
                  </a:schemeClr>
                </a:solidFill>
                <a:latin typeface="Trebuchet MS" panose="020B0603020202020204" pitchFamily="34" charset="0"/>
                <a:cs typeface="Arial" pitchFamily="34" charset="0"/>
              </a:rPr>
              <a:t>1. Excluding cars, luxury boats, design and lighting</a:t>
            </a:r>
            <a:endParaRPr lang="en-US" sz="1000" dirty="0">
              <a:solidFill>
                <a:schemeClr val="bg1">
                  <a:lumMod val="50000"/>
                </a:schemeClr>
              </a:solidFill>
              <a:latin typeface="Trebuchet MS" panose="020B0603020202020204" pitchFamily="34" charset="0"/>
              <a:cs typeface="Arial" pitchFamily="34" charset="0"/>
            </a:endParaRPr>
          </a:p>
          <a:p>
            <a:r>
              <a:rPr lang="en-US" sz="1000" dirty="0">
                <a:solidFill>
                  <a:schemeClr val="bg1">
                    <a:lumMod val="50000"/>
                  </a:schemeClr>
                </a:solidFill>
                <a:latin typeface="Trebuchet MS" panose="020B0603020202020204" pitchFamily="34" charset="0"/>
                <a:cs typeface="Arial" pitchFamily="34" charset="0"/>
              </a:rPr>
              <a:t>Source: BCG-</a:t>
            </a:r>
            <a:r>
              <a:rPr lang="en-US" sz="1000" dirty="0" err="1">
                <a:solidFill>
                  <a:schemeClr val="bg1">
                    <a:lumMod val="50000"/>
                  </a:schemeClr>
                </a:solidFill>
                <a:latin typeface="Trebuchet MS" panose="020B0603020202020204" pitchFamily="34" charset="0"/>
                <a:cs typeface="Arial" pitchFamily="34" charset="0"/>
              </a:rPr>
              <a:t>Altagamma</a:t>
            </a:r>
            <a:r>
              <a:rPr lang="en-US" sz="1000" dirty="0">
                <a:solidFill>
                  <a:schemeClr val="bg1">
                    <a:lumMod val="50000"/>
                  </a:schemeClr>
                </a:solidFill>
                <a:latin typeface="Trebuchet MS" panose="020B0603020202020204" pitchFamily="34" charset="0"/>
                <a:cs typeface="Arial" pitchFamily="34" charset="0"/>
              </a:rPr>
              <a:t> True-Luxury Global Consumer Insight </a:t>
            </a:r>
            <a:r>
              <a:rPr lang="en-US" sz="1000">
                <a:solidFill>
                  <a:schemeClr val="bg1">
                    <a:lumMod val="50000"/>
                  </a:schemeClr>
                </a:solidFill>
                <a:latin typeface="Trebuchet MS" panose="020B0603020202020204" pitchFamily="34" charset="0"/>
                <a:cs typeface="Arial" pitchFamily="34" charset="0"/>
              </a:rPr>
              <a:t>Survey </a:t>
            </a:r>
            <a:r>
              <a:rPr lang="en-US" sz="1000" smtClean="0">
                <a:solidFill>
                  <a:schemeClr val="bg1">
                    <a:lumMod val="50000"/>
                  </a:schemeClr>
                </a:solidFill>
                <a:latin typeface="Trebuchet MS" panose="020B0603020202020204" pitchFamily="34" charset="0"/>
                <a:cs typeface="Arial" pitchFamily="34" charset="0"/>
              </a:rPr>
              <a:t>(12K </a:t>
            </a:r>
            <a:r>
              <a:rPr lang="en-US" sz="1000" dirty="0">
                <a:solidFill>
                  <a:schemeClr val="bg1">
                    <a:lumMod val="50000"/>
                  </a:schemeClr>
                </a:solidFill>
                <a:latin typeface="Trebuchet MS" panose="020B0603020202020204" pitchFamily="34" charset="0"/>
                <a:cs typeface="Arial" pitchFamily="34" charset="0"/>
              </a:rPr>
              <a:t>+ respondents in 10 countries)</a:t>
            </a:r>
          </a:p>
        </p:txBody>
      </p:sp>
      <p:grpSp>
        <p:nvGrpSpPr>
          <p:cNvPr id="109" name="Group 108"/>
          <p:cNvGrpSpPr/>
          <p:nvPr/>
        </p:nvGrpSpPr>
        <p:grpSpPr>
          <a:xfrm>
            <a:off x="4342558" y="2260600"/>
            <a:ext cx="306171" cy="3943483"/>
            <a:chOff x="5938164" y="2060923"/>
            <a:chExt cx="306171" cy="3943483"/>
          </a:xfrm>
        </p:grpSpPr>
        <p:cxnSp>
          <p:nvCxnSpPr>
            <p:cNvPr id="110" name="Straight Connector 109"/>
            <p:cNvCxnSpPr/>
            <p:nvPr/>
          </p:nvCxnSpPr>
          <p:spPr>
            <a:xfrm>
              <a:off x="6091249" y="2060923"/>
              <a:ext cx="0" cy="3943483"/>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5938164" y="3833745"/>
              <a:ext cx="306171" cy="306910"/>
              <a:chOff x="5942914" y="3833745"/>
              <a:chExt cx="306171" cy="306910"/>
            </a:xfrm>
          </p:grpSpPr>
          <p:sp>
            <p:nvSpPr>
              <p:cNvPr id="112" name="Freeform 94"/>
              <p:cNvSpPr>
                <a:spLocks/>
              </p:cNvSpPr>
              <p:nvPr/>
            </p:nvSpPr>
            <p:spPr bwMode="gray">
              <a:xfrm>
                <a:off x="594291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a:extLst/>
            </p:spPr>
            <p:txBody>
              <a:bodyPr vert="horz" wrap="square" lIns="88641" tIns="44321" rIns="88641" bIns="44321" numCol="1" anchor="t" anchorCtr="0" compatLnSpc="1">
                <a:prstTxWarp prst="textNoShape">
                  <a:avLst/>
                </a:prstTxWarp>
              </a:bodyPr>
              <a:lstStyle/>
              <a:p>
                <a:endParaRPr lang="en-GB" dirty="0">
                  <a:solidFill>
                    <a:srgbClr val="6E6F73"/>
                  </a:solidFill>
                </a:endParaRPr>
              </a:p>
            </p:txBody>
          </p:sp>
          <p:sp>
            <p:nvSpPr>
              <p:cNvPr id="113" name="Freeform 95"/>
              <p:cNvSpPr>
                <a:spLocks/>
              </p:cNvSpPr>
              <p:nvPr/>
            </p:nvSpPr>
            <p:spPr bwMode="gray">
              <a:xfrm>
                <a:off x="605934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GB" dirty="0">
                  <a:solidFill>
                    <a:srgbClr val="6E6F73"/>
                  </a:solidFill>
                </a:endParaRPr>
              </a:p>
            </p:txBody>
          </p:sp>
        </p:grpSp>
      </p:grpSp>
      <p:grpSp>
        <p:nvGrpSpPr>
          <p:cNvPr id="114" name="bcgIcons_Business">
            <a:extLst>
              <a:ext uri="{FF2B5EF4-FFF2-40B4-BE49-F238E27FC236}">
                <a16:creationId xmlns="" xmlns:a16="http://schemas.microsoft.com/office/drawing/2014/main" id="{F11F0F91-BD01-4054-BC58-4C7806294F28}"/>
              </a:ext>
            </a:extLst>
          </p:cNvPr>
          <p:cNvGrpSpPr>
            <a:grpSpLocks noChangeAspect="1"/>
          </p:cNvGrpSpPr>
          <p:nvPr/>
        </p:nvGrpSpPr>
        <p:grpSpPr bwMode="auto">
          <a:xfrm>
            <a:off x="8240713" y="2401434"/>
            <a:ext cx="519268" cy="519750"/>
            <a:chOff x="1682" y="0"/>
            <a:chExt cx="4316" cy="4320"/>
          </a:xfrm>
        </p:grpSpPr>
        <p:sp>
          <p:nvSpPr>
            <p:cNvPr id="115" name="AutoShape 8">
              <a:extLst>
                <a:ext uri="{FF2B5EF4-FFF2-40B4-BE49-F238E27FC236}">
                  <a16:creationId xmlns="" xmlns:a16="http://schemas.microsoft.com/office/drawing/2014/main" id="{F19CA9FC-3CF3-46C0-B394-626DEC865239}"/>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6" name="Freeform 10">
              <a:extLst>
                <a:ext uri="{FF2B5EF4-FFF2-40B4-BE49-F238E27FC236}">
                  <a16:creationId xmlns="" xmlns:a16="http://schemas.microsoft.com/office/drawing/2014/main" id="{F4F629CB-F385-497A-85E0-F3F6A2C41A1D}"/>
                </a:ext>
              </a:extLst>
            </p:cNvPr>
            <p:cNvSpPr>
              <a:spLocks/>
            </p:cNvSpPr>
            <p:nvPr/>
          </p:nvSpPr>
          <p:spPr bwMode="auto">
            <a:xfrm>
              <a:off x="2190" y="1438"/>
              <a:ext cx="3297" cy="1088"/>
            </a:xfrm>
            <a:custGeom>
              <a:avLst/>
              <a:gdLst>
                <a:gd name="T0" fmla="*/ 1756 w 1760"/>
                <a:gd name="T1" fmla="*/ 0 h 580"/>
                <a:gd name="T2" fmla="*/ 4 w 1760"/>
                <a:gd name="T3" fmla="*/ 0 h 580"/>
                <a:gd name="T4" fmla="*/ 0 w 1760"/>
                <a:gd name="T5" fmla="*/ 4 h 580"/>
                <a:gd name="T6" fmla="*/ 0 w 1760"/>
                <a:gd name="T7" fmla="*/ 8 h 580"/>
                <a:gd name="T8" fmla="*/ 213 w 1760"/>
                <a:gd name="T9" fmla="*/ 475 h 580"/>
                <a:gd name="T10" fmla="*/ 445 w 1760"/>
                <a:gd name="T11" fmla="*/ 580 h 580"/>
                <a:gd name="T12" fmla="*/ 729 w 1760"/>
                <a:gd name="T13" fmla="*/ 580 h 580"/>
                <a:gd name="T14" fmla="*/ 729 w 1760"/>
                <a:gd name="T15" fmla="*/ 487 h 580"/>
                <a:gd name="T16" fmla="*/ 803 w 1760"/>
                <a:gd name="T17" fmla="*/ 413 h 580"/>
                <a:gd name="T18" fmla="*/ 957 w 1760"/>
                <a:gd name="T19" fmla="*/ 413 h 580"/>
                <a:gd name="T20" fmla="*/ 1031 w 1760"/>
                <a:gd name="T21" fmla="*/ 487 h 580"/>
                <a:gd name="T22" fmla="*/ 1031 w 1760"/>
                <a:gd name="T23" fmla="*/ 580 h 580"/>
                <a:gd name="T24" fmla="*/ 1297 w 1760"/>
                <a:gd name="T25" fmla="*/ 580 h 580"/>
                <a:gd name="T26" fmla="*/ 1529 w 1760"/>
                <a:gd name="T27" fmla="*/ 475 h 580"/>
                <a:gd name="T28" fmla="*/ 1760 w 1760"/>
                <a:gd name="T29" fmla="*/ 8 h 580"/>
                <a:gd name="T30" fmla="*/ 1760 w 1760"/>
                <a:gd name="T31" fmla="*/ 4 h 580"/>
                <a:gd name="T32" fmla="*/ 1756 w 1760"/>
                <a:gd name="T33" fmla="*/ 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0" h="580">
                  <a:moveTo>
                    <a:pt x="1756" y="0"/>
                  </a:moveTo>
                  <a:cubicBezTo>
                    <a:pt x="4" y="0"/>
                    <a:pt x="4" y="0"/>
                    <a:pt x="4" y="0"/>
                  </a:cubicBezTo>
                  <a:cubicBezTo>
                    <a:pt x="2" y="0"/>
                    <a:pt x="0" y="2"/>
                    <a:pt x="0" y="4"/>
                  </a:cubicBezTo>
                  <a:cubicBezTo>
                    <a:pt x="0" y="8"/>
                    <a:pt x="0" y="8"/>
                    <a:pt x="0" y="8"/>
                  </a:cubicBezTo>
                  <a:cubicBezTo>
                    <a:pt x="0" y="8"/>
                    <a:pt x="92" y="308"/>
                    <a:pt x="213" y="475"/>
                  </a:cubicBezTo>
                  <a:cubicBezTo>
                    <a:pt x="289" y="579"/>
                    <a:pt x="307" y="580"/>
                    <a:pt x="445" y="580"/>
                  </a:cubicBezTo>
                  <a:cubicBezTo>
                    <a:pt x="729" y="580"/>
                    <a:pt x="729" y="580"/>
                    <a:pt x="729" y="580"/>
                  </a:cubicBezTo>
                  <a:cubicBezTo>
                    <a:pt x="729" y="487"/>
                    <a:pt x="729" y="487"/>
                    <a:pt x="729" y="487"/>
                  </a:cubicBezTo>
                  <a:cubicBezTo>
                    <a:pt x="729" y="447"/>
                    <a:pt x="763" y="413"/>
                    <a:pt x="803" y="413"/>
                  </a:cubicBezTo>
                  <a:cubicBezTo>
                    <a:pt x="957" y="413"/>
                    <a:pt x="957" y="413"/>
                    <a:pt x="957" y="413"/>
                  </a:cubicBezTo>
                  <a:cubicBezTo>
                    <a:pt x="997" y="413"/>
                    <a:pt x="1031" y="447"/>
                    <a:pt x="1031" y="487"/>
                  </a:cubicBezTo>
                  <a:cubicBezTo>
                    <a:pt x="1031" y="580"/>
                    <a:pt x="1031" y="580"/>
                    <a:pt x="1031" y="580"/>
                  </a:cubicBezTo>
                  <a:cubicBezTo>
                    <a:pt x="1297" y="580"/>
                    <a:pt x="1297" y="580"/>
                    <a:pt x="1297" y="580"/>
                  </a:cubicBezTo>
                  <a:cubicBezTo>
                    <a:pt x="1419" y="580"/>
                    <a:pt x="1463" y="568"/>
                    <a:pt x="1529" y="475"/>
                  </a:cubicBezTo>
                  <a:cubicBezTo>
                    <a:pt x="1652" y="303"/>
                    <a:pt x="1760" y="8"/>
                    <a:pt x="1760" y="8"/>
                  </a:cubicBezTo>
                  <a:cubicBezTo>
                    <a:pt x="1760" y="4"/>
                    <a:pt x="1760" y="4"/>
                    <a:pt x="1760" y="4"/>
                  </a:cubicBezTo>
                  <a:cubicBezTo>
                    <a:pt x="1760" y="2"/>
                    <a:pt x="1758" y="0"/>
                    <a:pt x="175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7" name="Freeform 11">
              <a:extLst>
                <a:ext uri="{FF2B5EF4-FFF2-40B4-BE49-F238E27FC236}">
                  <a16:creationId xmlns="" xmlns:a16="http://schemas.microsoft.com/office/drawing/2014/main" id="{16B26A2C-1E07-47E2-A20B-A5A6553F99F4}"/>
                </a:ext>
              </a:extLst>
            </p:cNvPr>
            <p:cNvSpPr>
              <a:spLocks noEditPoints="1"/>
            </p:cNvSpPr>
            <p:nvPr/>
          </p:nvSpPr>
          <p:spPr bwMode="auto">
            <a:xfrm>
              <a:off x="2111" y="667"/>
              <a:ext cx="3454" cy="2972"/>
            </a:xfrm>
            <a:custGeom>
              <a:avLst/>
              <a:gdLst>
                <a:gd name="T0" fmla="*/ 517 w 1844"/>
                <a:gd name="T1" fmla="*/ 329 h 1585"/>
                <a:gd name="T2" fmla="*/ 517 w 1844"/>
                <a:gd name="T3" fmla="*/ 154 h 1585"/>
                <a:gd name="T4" fmla="*/ 670 w 1844"/>
                <a:gd name="T5" fmla="*/ 0 h 1585"/>
                <a:gd name="T6" fmla="*/ 1174 w 1844"/>
                <a:gd name="T7" fmla="*/ 0 h 1585"/>
                <a:gd name="T8" fmla="*/ 1327 w 1844"/>
                <a:gd name="T9" fmla="*/ 154 h 1585"/>
                <a:gd name="T10" fmla="*/ 1327 w 1844"/>
                <a:gd name="T11" fmla="*/ 329 h 1585"/>
                <a:gd name="T12" fmla="*/ 1239 w 1844"/>
                <a:gd name="T13" fmla="*/ 329 h 1585"/>
                <a:gd name="T14" fmla="*/ 1239 w 1844"/>
                <a:gd name="T15" fmla="*/ 154 h 1585"/>
                <a:gd name="T16" fmla="*/ 1174 w 1844"/>
                <a:gd name="T17" fmla="*/ 88 h 1585"/>
                <a:gd name="T18" fmla="*/ 670 w 1844"/>
                <a:gd name="T19" fmla="*/ 88 h 1585"/>
                <a:gd name="T20" fmla="*/ 605 w 1844"/>
                <a:gd name="T21" fmla="*/ 154 h 1585"/>
                <a:gd name="T22" fmla="*/ 605 w 1844"/>
                <a:gd name="T23" fmla="*/ 329 h 1585"/>
                <a:gd name="T24" fmla="*/ 517 w 1844"/>
                <a:gd name="T25" fmla="*/ 329 h 1585"/>
                <a:gd name="T26" fmla="*/ 1844 w 1844"/>
                <a:gd name="T27" fmla="*/ 1541 h 1585"/>
                <a:gd name="T28" fmla="*/ 1844 w 1844"/>
                <a:gd name="T29" fmla="*/ 413 h 1585"/>
                <a:gd name="T30" fmla="*/ 1800 w 1844"/>
                <a:gd name="T31" fmla="*/ 369 h 1585"/>
                <a:gd name="T32" fmla="*/ 44 w 1844"/>
                <a:gd name="T33" fmla="*/ 369 h 1585"/>
                <a:gd name="T34" fmla="*/ 0 w 1844"/>
                <a:gd name="T35" fmla="*/ 413 h 1585"/>
                <a:gd name="T36" fmla="*/ 0 w 1844"/>
                <a:gd name="T37" fmla="*/ 1541 h 1585"/>
                <a:gd name="T38" fmla="*/ 44 w 1844"/>
                <a:gd name="T39" fmla="*/ 1585 h 1585"/>
                <a:gd name="T40" fmla="*/ 1800 w 1844"/>
                <a:gd name="T41" fmla="*/ 1585 h 1585"/>
                <a:gd name="T42" fmla="*/ 1844 w 1844"/>
                <a:gd name="T43" fmla="*/ 1541 h 1585"/>
                <a:gd name="T44" fmla="*/ 1800 w 1844"/>
                <a:gd name="T45" fmla="*/ 413 h 1585"/>
                <a:gd name="T46" fmla="*/ 1800 w 1844"/>
                <a:gd name="T47" fmla="*/ 1541 h 1585"/>
                <a:gd name="T48" fmla="*/ 44 w 1844"/>
                <a:gd name="T49" fmla="*/ 1541 h 1585"/>
                <a:gd name="T50" fmla="*/ 44 w 1844"/>
                <a:gd name="T51" fmla="*/ 413 h 1585"/>
                <a:gd name="T52" fmla="*/ 1800 w 1844"/>
                <a:gd name="T53" fmla="*/ 413 h 1585"/>
                <a:gd name="T54" fmla="*/ 1031 w 1844"/>
                <a:gd name="T55" fmla="*/ 892 h 1585"/>
                <a:gd name="T56" fmla="*/ 1031 w 1844"/>
                <a:gd name="T57" fmla="*/ 1132 h 1585"/>
                <a:gd name="T58" fmla="*/ 999 w 1844"/>
                <a:gd name="T59" fmla="*/ 1164 h 1585"/>
                <a:gd name="T60" fmla="*/ 845 w 1844"/>
                <a:gd name="T61" fmla="*/ 1164 h 1585"/>
                <a:gd name="T62" fmla="*/ 813 w 1844"/>
                <a:gd name="T63" fmla="*/ 1132 h 1585"/>
                <a:gd name="T64" fmla="*/ 813 w 1844"/>
                <a:gd name="T65" fmla="*/ 892 h 1585"/>
                <a:gd name="T66" fmla="*/ 845 w 1844"/>
                <a:gd name="T67" fmla="*/ 860 h 1585"/>
                <a:gd name="T68" fmla="*/ 999 w 1844"/>
                <a:gd name="T69" fmla="*/ 860 h 1585"/>
                <a:gd name="T70" fmla="*/ 1031 w 1844"/>
                <a:gd name="T71" fmla="*/ 892 h 1585"/>
                <a:gd name="T72" fmla="*/ 857 w 1844"/>
                <a:gd name="T73" fmla="*/ 904 h 1585"/>
                <a:gd name="T74" fmla="*/ 857 w 1844"/>
                <a:gd name="T75" fmla="*/ 1029 h 1585"/>
                <a:gd name="T76" fmla="*/ 987 w 1844"/>
                <a:gd name="T77" fmla="*/ 1029 h 1585"/>
                <a:gd name="T78" fmla="*/ 987 w 1844"/>
                <a:gd name="T79" fmla="*/ 904 h 1585"/>
                <a:gd name="T80" fmla="*/ 857 w 1844"/>
                <a:gd name="T81" fmla="*/ 904 h 1585"/>
                <a:gd name="T82" fmla="*/ 987 w 1844"/>
                <a:gd name="T83" fmla="*/ 1120 h 1585"/>
                <a:gd name="T84" fmla="*/ 987 w 1844"/>
                <a:gd name="T85" fmla="*/ 1073 h 1585"/>
                <a:gd name="T86" fmla="*/ 857 w 1844"/>
                <a:gd name="T87" fmla="*/ 1073 h 1585"/>
                <a:gd name="T88" fmla="*/ 857 w 1844"/>
                <a:gd name="T89" fmla="*/ 1120 h 1585"/>
                <a:gd name="T90" fmla="*/ 987 w 1844"/>
                <a:gd name="T91" fmla="*/ 1120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4" h="1585">
                  <a:moveTo>
                    <a:pt x="517" y="329"/>
                  </a:moveTo>
                  <a:cubicBezTo>
                    <a:pt x="517" y="154"/>
                    <a:pt x="517" y="154"/>
                    <a:pt x="517" y="154"/>
                  </a:cubicBezTo>
                  <a:cubicBezTo>
                    <a:pt x="517" y="69"/>
                    <a:pt x="585" y="0"/>
                    <a:pt x="670" y="0"/>
                  </a:cubicBezTo>
                  <a:cubicBezTo>
                    <a:pt x="1174" y="0"/>
                    <a:pt x="1174" y="0"/>
                    <a:pt x="1174" y="0"/>
                  </a:cubicBezTo>
                  <a:cubicBezTo>
                    <a:pt x="1259" y="0"/>
                    <a:pt x="1327" y="69"/>
                    <a:pt x="1327" y="154"/>
                  </a:cubicBezTo>
                  <a:cubicBezTo>
                    <a:pt x="1327" y="329"/>
                    <a:pt x="1327" y="329"/>
                    <a:pt x="1327" y="329"/>
                  </a:cubicBezTo>
                  <a:cubicBezTo>
                    <a:pt x="1239" y="329"/>
                    <a:pt x="1239" y="329"/>
                    <a:pt x="1239" y="329"/>
                  </a:cubicBezTo>
                  <a:cubicBezTo>
                    <a:pt x="1239" y="154"/>
                    <a:pt x="1239" y="154"/>
                    <a:pt x="1239" y="154"/>
                  </a:cubicBezTo>
                  <a:cubicBezTo>
                    <a:pt x="1239" y="118"/>
                    <a:pt x="1210" y="88"/>
                    <a:pt x="1174" y="88"/>
                  </a:cubicBezTo>
                  <a:cubicBezTo>
                    <a:pt x="670" y="88"/>
                    <a:pt x="670" y="88"/>
                    <a:pt x="670" y="88"/>
                  </a:cubicBezTo>
                  <a:cubicBezTo>
                    <a:pt x="634" y="88"/>
                    <a:pt x="605" y="118"/>
                    <a:pt x="605" y="154"/>
                  </a:cubicBezTo>
                  <a:cubicBezTo>
                    <a:pt x="605" y="329"/>
                    <a:pt x="605" y="329"/>
                    <a:pt x="605" y="329"/>
                  </a:cubicBezTo>
                  <a:lnTo>
                    <a:pt x="517" y="329"/>
                  </a:lnTo>
                  <a:close/>
                  <a:moveTo>
                    <a:pt x="1844" y="1541"/>
                  </a:moveTo>
                  <a:cubicBezTo>
                    <a:pt x="1844" y="413"/>
                    <a:pt x="1844" y="413"/>
                    <a:pt x="1844" y="413"/>
                  </a:cubicBezTo>
                  <a:cubicBezTo>
                    <a:pt x="1844" y="389"/>
                    <a:pt x="1824" y="369"/>
                    <a:pt x="1800" y="369"/>
                  </a:cubicBezTo>
                  <a:cubicBezTo>
                    <a:pt x="44" y="369"/>
                    <a:pt x="44" y="369"/>
                    <a:pt x="44" y="369"/>
                  </a:cubicBezTo>
                  <a:cubicBezTo>
                    <a:pt x="20" y="369"/>
                    <a:pt x="0" y="389"/>
                    <a:pt x="0" y="413"/>
                  </a:cubicBezTo>
                  <a:cubicBezTo>
                    <a:pt x="0" y="1541"/>
                    <a:pt x="0" y="1541"/>
                    <a:pt x="0" y="1541"/>
                  </a:cubicBezTo>
                  <a:cubicBezTo>
                    <a:pt x="0" y="1565"/>
                    <a:pt x="20" y="1585"/>
                    <a:pt x="44" y="1585"/>
                  </a:cubicBezTo>
                  <a:cubicBezTo>
                    <a:pt x="1800" y="1585"/>
                    <a:pt x="1800" y="1585"/>
                    <a:pt x="1800" y="1585"/>
                  </a:cubicBezTo>
                  <a:cubicBezTo>
                    <a:pt x="1824" y="1585"/>
                    <a:pt x="1844" y="1565"/>
                    <a:pt x="1844" y="1541"/>
                  </a:cubicBezTo>
                  <a:close/>
                  <a:moveTo>
                    <a:pt x="1800" y="413"/>
                  </a:moveTo>
                  <a:cubicBezTo>
                    <a:pt x="1800" y="1541"/>
                    <a:pt x="1800" y="1541"/>
                    <a:pt x="1800" y="1541"/>
                  </a:cubicBezTo>
                  <a:cubicBezTo>
                    <a:pt x="44" y="1541"/>
                    <a:pt x="44" y="1541"/>
                    <a:pt x="44" y="1541"/>
                  </a:cubicBezTo>
                  <a:cubicBezTo>
                    <a:pt x="44" y="413"/>
                    <a:pt x="44" y="413"/>
                    <a:pt x="44" y="413"/>
                  </a:cubicBezTo>
                  <a:lnTo>
                    <a:pt x="1800" y="413"/>
                  </a:lnTo>
                  <a:close/>
                  <a:moveTo>
                    <a:pt x="1031" y="892"/>
                  </a:moveTo>
                  <a:cubicBezTo>
                    <a:pt x="1031" y="1132"/>
                    <a:pt x="1031" y="1132"/>
                    <a:pt x="1031" y="1132"/>
                  </a:cubicBezTo>
                  <a:cubicBezTo>
                    <a:pt x="1031" y="1150"/>
                    <a:pt x="1016" y="1164"/>
                    <a:pt x="999" y="1164"/>
                  </a:cubicBezTo>
                  <a:cubicBezTo>
                    <a:pt x="845" y="1164"/>
                    <a:pt x="845" y="1164"/>
                    <a:pt x="845" y="1164"/>
                  </a:cubicBezTo>
                  <a:cubicBezTo>
                    <a:pt x="828" y="1164"/>
                    <a:pt x="813" y="1150"/>
                    <a:pt x="813" y="1132"/>
                  </a:cubicBezTo>
                  <a:cubicBezTo>
                    <a:pt x="813" y="892"/>
                    <a:pt x="813" y="892"/>
                    <a:pt x="813" y="892"/>
                  </a:cubicBezTo>
                  <a:cubicBezTo>
                    <a:pt x="813" y="875"/>
                    <a:pt x="828" y="860"/>
                    <a:pt x="845" y="860"/>
                  </a:cubicBezTo>
                  <a:cubicBezTo>
                    <a:pt x="999" y="860"/>
                    <a:pt x="999" y="860"/>
                    <a:pt x="999" y="860"/>
                  </a:cubicBezTo>
                  <a:cubicBezTo>
                    <a:pt x="1016" y="860"/>
                    <a:pt x="1031" y="875"/>
                    <a:pt x="1031" y="892"/>
                  </a:cubicBezTo>
                  <a:close/>
                  <a:moveTo>
                    <a:pt x="857" y="904"/>
                  </a:moveTo>
                  <a:cubicBezTo>
                    <a:pt x="857" y="1029"/>
                    <a:pt x="857" y="1029"/>
                    <a:pt x="857" y="1029"/>
                  </a:cubicBezTo>
                  <a:cubicBezTo>
                    <a:pt x="987" y="1029"/>
                    <a:pt x="987" y="1029"/>
                    <a:pt x="987" y="1029"/>
                  </a:cubicBezTo>
                  <a:cubicBezTo>
                    <a:pt x="987" y="904"/>
                    <a:pt x="987" y="904"/>
                    <a:pt x="987" y="904"/>
                  </a:cubicBezTo>
                  <a:lnTo>
                    <a:pt x="857" y="904"/>
                  </a:lnTo>
                  <a:close/>
                  <a:moveTo>
                    <a:pt x="987" y="1120"/>
                  </a:moveTo>
                  <a:cubicBezTo>
                    <a:pt x="987" y="1073"/>
                    <a:pt x="987" y="1073"/>
                    <a:pt x="987" y="1073"/>
                  </a:cubicBezTo>
                  <a:cubicBezTo>
                    <a:pt x="857" y="1073"/>
                    <a:pt x="857" y="1073"/>
                    <a:pt x="857" y="1073"/>
                  </a:cubicBezTo>
                  <a:cubicBezTo>
                    <a:pt x="857" y="1120"/>
                    <a:pt x="857" y="1120"/>
                    <a:pt x="857" y="1120"/>
                  </a:cubicBezTo>
                  <a:lnTo>
                    <a:pt x="987" y="112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18" name="Group 117"/>
          <p:cNvGrpSpPr/>
          <p:nvPr/>
        </p:nvGrpSpPr>
        <p:grpSpPr>
          <a:xfrm>
            <a:off x="10445750" y="2401434"/>
            <a:ext cx="519268" cy="519750"/>
            <a:chOff x="2667000" y="0"/>
            <a:chExt cx="6858000" cy="6858000"/>
          </a:xfrm>
        </p:grpSpPr>
        <p:sp>
          <p:nvSpPr>
            <p:cNvPr id="119" name="AutoShape 3"/>
            <p:cNvSpPr>
              <a:spLocks noChangeAspect="1" noChangeArrowheads="1" noTextEdit="1"/>
            </p:cNvSpPr>
            <p:nvPr/>
          </p:nvSpPr>
          <p:spPr bwMode="auto">
            <a:xfrm>
              <a:off x="2667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120" name="Group 119"/>
            <p:cNvGrpSpPr/>
            <p:nvPr/>
          </p:nvGrpSpPr>
          <p:grpSpPr>
            <a:xfrm>
              <a:off x="3919538" y="670671"/>
              <a:ext cx="4346575" cy="5511058"/>
              <a:chOff x="3919538" y="670669"/>
              <a:chExt cx="4346575" cy="5511057"/>
            </a:xfrm>
          </p:grpSpPr>
          <p:sp>
            <p:nvSpPr>
              <p:cNvPr id="121" name="Freeform 120"/>
              <p:cNvSpPr>
                <a:spLocks/>
              </p:cNvSpPr>
              <p:nvPr/>
            </p:nvSpPr>
            <p:spPr bwMode="auto">
              <a:xfrm>
                <a:off x="3919538" y="731840"/>
                <a:ext cx="4346575" cy="5449886"/>
              </a:xfrm>
              <a:custGeom>
                <a:avLst/>
                <a:gdLst>
                  <a:gd name="connsiteX0" fmla="*/ 68483 w 4346575"/>
                  <a:gd name="connsiteY0" fmla="*/ 3735387 h 5449888"/>
                  <a:gd name="connsiteX1" fmla="*/ 1155282 w 4346575"/>
                  <a:gd name="connsiteY1" fmla="*/ 3735387 h 5449888"/>
                  <a:gd name="connsiteX2" fmla="*/ 1220788 w 4346575"/>
                  <a:gd name="connsiteY2" fmla="*/ 3800872 h 5449888"/>
                  <a:gd name="connsiteX3" fmla="*/ 1220788 w 4346575"/>
                  <a:gd name="connsiteY3" fmla="*/ 5381426 h 5449888"/>
                  <a:gd name="connsiteX4" fmla="*/ 1155282 w 4346575"/>
                  <a:gd name="connsiteY4" fmla="*/ 5449887 h 5449888"/>
                  <a:gd name="connsiteX5" fmla="*/ 68483 w 4346575"/>
                  <a:gd name="connsiteY5" fmla="*/ 5449887 h 5449888"/>
                  <a:gd name="connsiteX6" fmla="*/ 0 w 4346575"/>
                  <a:gd name="connsiteY6" fmla="*/ 5381426 h 5449888"/>
                  <a:gd name="connsiteX7" fmla="*/ 0 w 4346575"/>
                  <a:gd name="connsiteY7" fmla="*/ 3800872 h 5449888"/>
                  <a:gd name="connsiteX8" fmla="*/ 68483 w 4346575"/>
                  <a:gd name="connsiteY8" fmla="*/ 3735387 h 5449888"/>
                  <a:gd name="connsiteX9" fmla="*/ 2765425 w 4346575"/>
                  <a:gd name="connsiteY9" fmla="*/ 3179762 h 5449888"/>
                  <a:gd name="connsiteX10" fmla="*/ 2244667 w 4346575"/>
                  <a:gd name="connsiteY10" fmla="*/ 3471264 h 5449888"/>
                  <a:gd name="connsiteX11" fmla="*/ 2030412 w 4346575"/>
                  <a:gd name="connsiteY11" fmla="*/ 4039394 h 5449888"/>
                  <a:gd name="connsiteX12" fmla="*/ 2244667 w 4346575"/>
                  <a:gd name="connsiteY12" fmla="*/ 4607524 h 5449888"/>
                  <a:gd name="connsiteX13" fmla="*/ 2765425 w 4346575"/>
                  <a:gd name="connsiteY13" fmla="*/ 4899025 h 5449888"/>
                  <a:gd name="connsiteX14" fmla="*/ 2765425 w 4346575"/>
                  <a:gd name="connsiteY14" fmla="*/ 3179762 h 5449888"/>
                  <a:gd name="connsiteX15" fmla="*/ 2747877 w 4346575"/>
                  <a:gd name="connsiteY15" fmla="*/ 3057525 h 5449888"/>
                  <a:gd name="connsiteX16" fmla="*/ 2765747 w 4346575"/>
                  <a:gd name="connsiteY16" fmla="*/ 3057525 h 5449888"/>
                  <a:gd name="connsiteX17" fmla="*/ 2855098 w 4346575"/>
                  <a:gd name="connsiteY17" fmla="*/ 3093233 h 5449888"/>
                  <a:gd name="connsiteX18" fmla="*/ 2890838 w 4346575"/>
                  <a:gd name="connsiteY18" fmla="*/ 3179527 h 5449888"/>
                  <a:gd name="connsiteX19" fmla="*/ 2890838 w 4346575"/>
                  <a:gd name="connsiteY19" fmla="*/ 4899460 h 5449888"/>
                  <a:gd name="connsiteX20" fmla="*/ 2855098 w 4346575"/>
                  <a:gd name="connsiteY20" fmla="*/ 4988730 h 5449888"/>
                  <a:gd name="connsiteX21" fmla="*/ 2765747 w 4346575"/>
                  <a:gd name="connsiteY21" fmla="*/ 5024438 h 5449888"/>
                  <a:gd name="connsiteX22" fmla="*/ 2747877 w 4346575"/>
                  <a:gd name="connsiteY22" fmla="*/ 5024438 h 5449888"/>
                  <a:gd name="connsiteX23" fmla="*/ 2146248 w 4346575"/>
                  <a:gd name="connsiteY23" fmla="*/ 4691164 h 5449888"/>
                  <a:gd name="connsiteX24" fmla="*/ 1905000 w 4346575"/>
                  <a:gd name="connsiteY24" fmla="*/ 4039494 h 5449888"/>
                  <a:gd name="connsiteX25" fmla="*/ 2146248 w 4346575"/>
                  <a:gd name="connsiteY25" fmla="*/ 3390799 h 5449888"/>
                  <a:gd name="connsiteX26" fmla="*/ 2747877 w 4346575"/>
                  <a:gd name="connsiteY26" fmla="*/ 3057525 h 5449888"/>
                  <a:gd name="connsiteX27" fmla="*/ 2828078 w 4346575"/>
                  <a:gd name="connsiteY27" fmla="*/ 2795587 h 5449888"/>
                  <a:gd name="connsiteX28" fmla="*/ 2051500 w 4346575"/>
                  <a:gd name="connsiteY28" fmla="*/ 3158699 h 5449888"/>
                  <a:gd name="connsiteX29" fmla="*/ 1679575 w 4346575"/>
                  <a:gd name="connsiteY29" fmla="*/ 4054574 h 5449888"/>
                  <a:gd name="connsiteX30" fmla="*/ 2051500 w 4346575"/>
                  <a:gd name="connsiteY30" fmla="*/ 4947472 h 5449888"/>
                  <a:gd name="connsiteX31" fmla="*/ 2944119 w 4346575"/>
                  <a:gd name="connsiteY31" fmla="*/ 5316537 h 5449888"/>
                  <a:gd name="connsiteX32" fmla="*/ 3839713 w 4346575"/>
                  <a:gd name="connsiteY32" fmla="*/ 4947472 h 5449888"/>
                  <a:gd name="connsiteX33" fmla="*/ 4211638 w 4346575"/>
                  <a:gd name="connsiteY33" fmla="*/ 4054574 h 5449888"/>
                  <a:gd name="connsiteX34" fmla="*/ 3839713 w 4346575"/>
                  <a:gd name="connsiteY34" fmla="*/ 3158699 h 5449888"/>
                  <a:gd name="connsiteX35" fmla="*/ 3057184 w 4346575"/>
                  <a:gd name="connsiteY35" fmla="*/ 2795587 h 5449888"/>
                  <a:gd name="connsiteX36" fmla="*/ 2944119 w 4346575"/>
                  <a:gd name="connsiteY36" fmla="*/ 2798563 h 5449888"/>
                  <a:gd name="connsiteX37" fmla="*/ 2828078 w 4346575"/>
                  <a:gd name="connsiteY37" fmla="*/ 2795587 h 5449888"/>
                  <a:gd name="connsiteX38" fmla="*/ 239103 w 4346575"/>
                  <a:gd name="connsiteY38" fmla="*/ 1398587 h 5449888"/>
                  <a:gd name="connsiteX39" fmla="*/ 236131 w 4346575"/>
                  <a:gd name="connsiteY39" fmla="*/ 1401564 h 5449888"/>
                  <a:gd name="connsiteX40" fmla="*/ 230187 w 4346575"/>
                  <a:gd name="connsiteY40" fmla="*/ 1404541 h 5449888"/>
                  <a:gd name="connsiteX41" fmla="*/ 236131 w 4346575"/>
                  <a:gd name="connsiteY41" fmla="*/ 1404541 h 5449888"/>
                  <a:gd name="connsiteX42" fmla="*/ 233159 w 4346575"/>
                  <a:gd name="connsiteY42" fmla="*/ 1422404 h 5449888"/>
                  <a:gd name="connsiteX43" fmla="*/ 233159 w 4346575"/>
                  <a:gd name="connsiteY43" fmla="*/ 3452808 h 5449888"/>
                  <a:gd name="connsiteX44" fmla="*/ 236131 w 4346575"/>
                  <a:gd name="connsiteY44" fmla="*/ 3467694 h 5449888"/>
                  <a:gd name="connsiteX45" fmla="*/ 236131 w 4346575"/>
                  <a:gd name="connsiteY45" fmla="*/ 3473648 h 5449888"/>
                  <a:gd name="connsiteX46" fmla="*/ 988034 w 4346575"/>
                  <a:gd name="connsiteY46" fmla="*/ 3473648 h 5449888"/>
                  <a:gd name="connsiteX47" fmla="*/ 988034 w 4346575"/>
                  <a:gd name="connsiteY47" fmla="*/ 3476625 h 5449888"/>
                  <a:gd name="connsiteX48" fmla="*/ 991006 w 4346575"/>
                  <a:gd name="connsiteY48" fmla="*/ 3473648 h 5449888"/>
                  <a:gd name="connsiteX49" fmla="*/ 988034 w 4346575"/>
                  <a:gd name="connsiteY49" fmla="*/ 3473648 h 5449888"/>
                  <a:gd name="connsiteX50" fmla="*/ 991006 w 4346575"/>
                  <a:gd name="connsiteY50" fmla="*/ 3452808 h 5449888"/>
                  <a:gd name="connsiteX51" fmla="*/ 991006 w 4346575"/>
                  <a:gd name="connsiteY51" fmla="*/ 1422404 h 5449888"/>
                  <a:gd name="connsiteX52" fmla="*/ 991006 w 4346575"/>
                  <a:gd name="connsiteY52" fmla="*/ 1407519 h 5449888"/>
                  <a:gd name="connsiteX53" fmla="*/ 988034 w 4346575"/>
                  <a:gd name="connsiteY53" fmla="*/ 1404541 h 5449888"/>
                  <a:gd name="connsiteX54" fmla="*/ 996950 w 4346575"/>
                  <a:gd name="connsiteY54" fmla="*/ 1404541 h 5449888"/>
                  <a:gd name="connsiteX55" fmla="*/ 988034 w 4346575"/>
                  <a:gd name="connsiteY55" fmla="*/ 1401564 h 5449888"/>
                  <a:gd name="connsiteX56" fmla="*/ 988034 w 4346575"/>
                  <a:gd name="connsiteY56" fmla="*/ 1404541 h 5449888"/>
                  <a:gd name="connsiteX57" fmla="*/ 236131 w 4346575"/>
                  <a:gd name="connsiteY57" fmla="*/ 1404541 h 5449888"/>
                  <a:gd name="connsiteX58" fmla="*/ 239103 w 4346575"/>
                  <a:gd name="connsiteY58" fmla="*/ 1401564 h 5449888"/>
                  <a:gd name="connsiteX59" fmla="*/ 239103 w 4346575"/>
                  <a:gd name="connsiteY59" fmla="*/ 1398587 h 5449888"/>
                  <a:gd name="connsiteX60" fmla="*/ 229707 w 4346575"/>
                  <a:gd name="connsiteY60" fmla="*/ 1271587 h 5449888"/>
                  <a:gd name="connsiteX61" fmla="*/ 997029 w 4346575"/>
                  <a:gd name="connsiteY61" fmla="*/ 1271587 h 5449888"/>
                  <a:gd name="connsiteX62" fmla="*/ 1041640 w 4346575"/>
                  <a:gd name="connsiteY62" fmla="*/ 1286471 h 5449888"/>
                  <a:gd name="connsiteX63" fmla="*/ 1071381 w 4346575"/>
                  <a:gd name="connsiteY63" fmla="*/ 1325170 h 5449888"/>
                  <a:gd name="connsiteX64" fmla="*/ 1092200 w 4346575"/>
                  <a:gd name="connsiteY64" fmla="*/ 1423405 h 5449888"/>
                  <a:gd name="connsiteX65" fmla="*/ 1092200 w 4346575"/>
                  <a:gd name="connsiteY65" fmla="*/ 3453593 h 5449888"/>
                  <a:gd name="connsiteX66" fmla="*/ 1080304 w 4346575"/>
                  <a:gd name="connsiteY66" fmla="*/ 3533967 h 5449888"/>
                  <a:gd name="connsiteX67" fmla="*/ 1041640 w 4346575"/>
                  <a:gd name="connsiteY67" fmla="*/ 3590526 h 5449888"/>
                  <a:gd name="connsiteX68" fmla="*/ 997029 w 4346575"/>
                  <a:gd name="connsiteY68" fmla="*/ 3608387 h 5449888"/>
                  <a:gd name="connsiteX69" fmla="*/ 229707 w 4346575"/>
                  <a:gd name="connsiteY69" fmla="*/ 3608387 h 5449888"/>
                  <a:gd name="connsiteX70" fmla="*/ 182121 w 4346575"/>
                  <a:gd name="connsiteY70" fmla="*/ 3590526 h 5449888"/>
                  <a:gd name="connsiteX71" fmla="*/ 152380 w 4346575"/>
                  <a:gd name="connsiteY71" fmla="*/ 3554804 h 5449888"/>
                  <a:gd name="connsiteX72" fmla="*/ 128587 w 4346575"/>
                  <a:gd name="connsiteY72" fmla="*/ 3453593 h 5449888"/>
                  <a:gd name="connsiteX73" fmla="*/ 128587 w 4346575"/>
                  <a:gd name="connsiteY73" fmla="*/ 1423405 h 5449888"/>
                  <a:gd name="connsiteX74" fmla="*/ 143458 w 4346575"/>
                  <a:gd name="connsiteY74" fmla="*/ 1346007 h 5449888"/>
                  <a:gd name="connsiteX75" fmla="*/ 182121 w 4346575"/>
                  <a:gd name="connsiteY75" fmla="*/ 1286471 h 5449888"/>
                  <a:gd name="connsiteX76" fmla="*/ 229707 w 4346575"/>
                  <a:gd name="connsiteY76" fmla="*/ 1271587 h 5449888"/>
                  <a:gd name="connsiteX77" fmla="*/ 2947094 w 4346575"/>
                  <a:gd name="connsiteY77" fmla="*/ 485775 h 5449888"/>
                  <a:gd name="connsiteX78" fmla="*/ 2301391 w 4346575"/>
                  <a:gd name="connsiteY78" fmla="*/ 753637 h 5449888"/>
                  <a:gd name="connsiteX79" fmla="*/ 2033587 w 4346575"/>
                  <a:gd name="connsiteY79" fmla="*/ 1399481 h 5449888"/>
                  <a:gd name="connsiteX80" fmla="*/ 2301391 w 4346575"/>
                  <a:gd name="connsiteY80" fmla="*/ 2048302 h 5449888"/>
                  <a:gd name="connsiteX81" fmla="*/ 2947094 w 4346575"/>
                  <a:gd name="connsiteY81" fmla="*/ 2316163 h 5449888"/>
                  <a:gd name="connsiteX82" fmla="*/ 3592797 w 4346575"/>
                  <a:gd name="connsiteY82" fmla="*/ 2048302 h 5449888"/>
                  <a:gd name="connsiteX83" fmla="*/ 3857625 w 4346575"/>
                  <a:gd name="connsiteY83" fmla="*/ 1399481 h 5449888"/>
                  <a:gd name="connsiteX84" fmla="*/ 3592797 w 4346575"/>
                  <a:gd name="connsiteY84" fmla="*/ 753637 h 5449888"/>
                  <a:gd name="connsiteX85" fmla="*/ 2947094 w 4346575"/>
                  <a:gd name="connsiteY85" fmla="*/ 485775 h 5449888"/>
                  <a:gd name="connsiteX86" fmla="*/ 2947788 w 4346575"/>
                  <a:gd name="connsiteY86" fmla="*/ 350837 h 5449888"/>
                  <a:gd name="connsiteX87" fmla="*/ 3682859 w 4346575"/>
                  <a:gd name="connsiteY87" fmla="*/ 657423 h 5449888"/>
                  <a:gd name="connsiteX88" fmla="*/ 3989387 w 4346575"/>
                  <a:gd name="connsiteY88" fmla="*/ 1398587 h 5449888"/>
                  <a:gd name="connsiteX89" fmla="*/ 3682859 w 4346575"/>
                  <a:gd name="connsiteY89" fmla="*/ 2139751 h 5449888"/>
                  <a:gd name="connsiteX90" fmla="*/ 2947788 w 4346575"/>
                  <a:gd name="connsiteY90" fmla="*/ 2446337 h 5449888"/>
                  <a:gd name="connsiteX91" fmla="*/ 2206765 w 4346575"/>
                  <a:gd name="connsiteY91" fmla="*/ 2139751 h 5449888"/>
                  <a:gd name="connsiteX92" fmla="*/ 1900237 w 4346575"/>
                  <a:gd name="connsiteY92" fmla="*/ 1398587 h 5449888"/>
                  <a:gd name="connsiteX93" fmla="*/ 2206765 w 4346575"/>
                  <a:gd name="connsiteY93" fmla="*/ 657423 h 5449888"/>
                  <a:gd name="connsiteX94" fmla="*/ 2947788 w 4346575"/>
                  <a:gd name="connsiteY94" fmla="*/ 350837 h 5449888"/>
                  <a:gd name="connsiteX95" fmla="*/ 2944119 w 4346575"/>
                  <a:gd name="connsiteY95" fmla="*/ 134937 h 5449888"/>
                  <a:gd name="connsiteX96" fmla="*/ 2051500 w 4346575"/>
                  <a:gd name="connsiteY96" fmla="*/ 506803 h 5449888"/>
                  <a:gd name="connsiteX97" fmla="*/ 1679575 w 4346575"/>
                  <a:gd name="connsiteY97" fmla="*/ 1402256 h 5449888"/>
                  <a:gd name="connsiteX98" fmla="*/ 2051500 w 4346575"/>
                  <a:gd name="connsiteY98" fmla="*/ 2294734 h 5449888"/>
                  <a:gd name="connsiteX99" fmla="*/ 2828078 w 4346575"/>
                  <a:gd name="connsiteY99" fmla="*/ 2660650 h 5449888"/>
                  <a:gd name="connsiteX100" fmla="*/ 2944119 w 4346575"/>
                  <a:gd name="connsiteY100" fmla="*/ 2654700 h 5449888"/>
                  <a:gd name="connsiteX101" fmla="*/ 3057184 w 4346575"/>
                  <a:gd name="connsiteY101" fmla="*/ 2660650 h 5449888"/>
                  <a:gd name="connsiteX102" fmla="*/ 3839713 w 4346575"/>
                  <a:gd name="connsiteY102" fmla="*/ 2294734 h 5449888"/>
                  <a:gd name="connsiteX103" fmla="*/ 4211638 w 4346575"/>
                  <a:gd name="connsiteY103" fmla="*/ 1402256 h 5449888"/>
                  <a:gd name="connsiteX104" fmla="*/ 3839713 w 4346575"/>
                  <a:gd name="connsiteY104" fmla="*/ 506803 h 5449888"/>
                  <a:gd name="connsiteX105" fmla="*/ 2944119 w 4346575"/>
                  <a:gd name="connsiteY105" fmla="*/ 134937 h 5449888"/>
                  <a:gd name="connsiteX106" fmla="*/ 2944117 w 4346575"/>
                  <a:gd name="connsiteY106" fmla="*/ 0 h 5449888"/>
                  <a:gd name="connsiteX107" fmla="*/ 3935664 w 4346575"/>
                  <a:gd name="connsiteY107" fmla="*/ 410751 h 5449888"/>
                  <a:gd name="connsiteX108" fmla="*/ 4346575 w 4346575"/>
                  <a:gd name="connsiteY108" fmla="*/ 1401910 h 5449888"/>
                  <a:gd name="connsiteX109" fmla="*/ 3935664 w 4346575"/>
                  <a:gd name="connsiteY109" fmla="*/ 2390093 h 5449888"/>
                  <a:gd name="connsiteX110" fmla="*/ 3390760 w 4346575"/>
                  <a:gd name="connsiteY110" fmla="*/ 2726432 h 5449888"/>
                  <a:gd name="connsiteX111" fmla="*/ 3935664 w 4346575"/>
                  <a:gd name="connsiteY111" fmla="*/ 3065748 h 5449888"/>
                  <a:gd name="connsiteX112" fmla="*/ 4346575 w 4346575"/>
                  <a:gd name="connsiteY112" fmla="*/ 4053931 h 5449888"/>
                  <a:gd name="connsiteX113" fmla="*/ 3935664 w 4346575"/>
                  <a:gd name="connsiteY113" fmla="*/ 5042114 h 5449888"/>
                  <a:gd name="connsiteX114" fmla="*/ 2944117 w 4346575"/>
                  <a:gd name="connsiteY114" fmla="*/ 5449888 h 5449888"/>
                  <a:gd name="connsiteX115" fmla="*/ 1955548 w 4346575"/>
                  <a:gd name="connsiteY115" fmla="*/ 5042114 h 5449888"/>
                  <a:gd name="connsiteX116" fmla="*/ 1544637 w 4346575"/>
                  <a:gd name="connsiteY116" fmla="*/ 4053931 h 5449888"/>
                  <a:gd name="connsiteX117" fmla="*/ 1955548 w 4346575"/>
                  <a:gd name="connsiteY117" fmla="*/ 3065748 h 5449888"/>
                  <a:gd name="connsiteX118" fmla="*/ 2500452 w 4346575"/>
                  <a:gd name="connsiteY118" fmla="*/ 2726432 h 5449888"/>
                  <a:gd name="connsiteX119" fmla="*/ 1955548 w 4346575"/>
                  <a:gd name="connsiteY119" fmla="*/ 2390093 h 5449888"/>
                  <a:gd name="connsiteX120" fmla="*/ 1544637 w 4346575"/>
                  <a:gd name="connsiteY120" fmla="*/ 1401910 h 5449888"/>
                  <a:gd name="connsiteX121" fmla="*/ 1955548 w 4346575"/>
                  <a:gd name="connsiteY121" fmla="*/ 410751 h 5449888"/>
                  <a:gd name="connsiteX122" fmla="*/ 2944117 w 4346575"/>
                  <a:gd name="connsiteY122" fmla="*/ 0 h 544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4346575" h="5449888">
                    <a:moveTo>
                      <a:pt x="68483" y="3735387"/>
                    </a:moveTo>
                    <a:cubicBezTo>
                      <a:pt x="1155282" y="3735387"/>
                      <a:pt x="1155282" y="3735387"/>
                      <a:pt x="1155282" y="3735387"/>
                    </a:cubicBezTo>
                    <a:cubicBezTo>
                      <a:pt x="1191013" y="3735387"/>
                      <a:pt x="1220788" y="3762176"/>
                      <a:pt x="1220788" y="3800872"/>
                    </a:cubicBezTo>
                    <a:cubicBezTo>
                      <a:pt x="1220788" y="5381426"/>
                      <a:pt x="1220788" y="5381426"/>
                      <a:pt x="1220788" y="5381426"/>
                    </a:cubicBezTo>
                    <a:cubicBezTo>
                      <a:pt x="1220788" y="5423098"/>
                      <a:pt x="1191013" y="5449887"/>
                      <a:pt x="1155282" y="5449887"/>
                    </a:cubicBezTo>
                    <a:cubicBezTo>
                      <a:pt x="68483" y="5449887"/>
                      <a:pt x="68483" y="5449887"/>
                      <a:pt x="68483" y="5449887"/>
                    </a:cubicBezTo>
                    <a:cubicBezTo>
                      <a:pt x="32753" y="5449887"/>
                      <a:pt x="0" y="5423098"/>
                      <a:pt x="0" y="5381426"/>
                    </a:cubicBezTo>
                    <a:cubicBezTo>
                      <a:pt x="0" y="3800872"/>
                      <a:pt x="0" y="3800872"/>
                      <a:pt x="0" y="3800872"/>
                    </a:cubicBezTo>
                    <a:cubicBezTo>
                      <a:pt x="0" y="3762176"/>
                      <a:pt x="32753" y="3735387"/>
                      <a:pt x="68483" y="3735387"/>
                    </a:cubicBezTo>
                    <a:close/>
                    <a:moveTo>
                      <a:pt x="2765425" y="3179762"/>
                    </a:moveTo>
                    <a:cubicBezTo>
                      <a:pt x="2560098" y="3215456"/>
                      <a:pt x="2375601" y="3319564"/>
                      <a:pt x="2244667" y="3471264"/>
                    </a:cubicBezTo>
                    <a:cubicBezTo>
                      <a:pt x="2110758" y="3622963"/>
                      <a:pt x="2030412" y="3822255"/>
                      <a:pt x="2030412" y="4039394"/>
                    </a:cubicBezTo>
                    <a:cubicBezTo>
                      <a:pt x="2030412" y="4259507"/>
                      <a:pt x="2110758" y="4455824"/>
                      <a:pt x="2244667" y="4607524"/>
                    </a:cubicBezTo>
                    <a:cubicBezTo>
                      <a:pt x="2375601" y="4759224"/>
                      <a:pt x="2560098" y="4866306"/>
                      <a:pt x="2765425" y="4899025"/>
                    </a:cubicBezTo>
                    <a:cubicBezTo>
                      <a:pt x="2765425" y="4899025"/>
                      <a:pt x="2765425" y="4899025"/>
                      <a:pt x="2765425" y="3179762"/>
                    </a:cubicBezTo>
                    <a:close/>
                    <a:moveTo>
                      <a:pt x="2747877" y="3057525"/>
                    </a:moveTo>
                    <a:cubicBezTo>
                      <a:pt x="2753834" y="3057525"/>
                      <a:pt x="2759790" y="3057525"/>
                      <a:pt x="2765747" y="3057525"/>
                    </a:cubicBezTo>
                    <a:cubicBezTo>
                      <a:pt x="2798509" y="3057525"/>
                      <a:pt x="2834249" y="3069428"/>
                      <a:pt x="2855098" y="3093233"/>
                    </a:cubicBezTo>
                    <a:cubicBezTo>
                      <a:pt x="2875946" y="3114063"/>
                      <a:pt x="2890838" y="3146795"/>
                      <a:pt x="2890838" y="3179527"/>
                    </a:cubicBezTo>
                    <a:cubicBezTo>
                      <a:pt x="2890838" y="3179527"/>
                      <a:pt x="2890838" y="3179527"/>
                      <a:pt x="2890838" y="4899460"/>
                    </a:cubicBezTo>
                    <a:cubicBezTo>
                      <a:pt x="2890838" y="4935168"/>
                      <a:pt x="2875946" y="4967901"/>
                      <a:pt x="2855098" y="4988730"/>
                    </a:cubicBezTo>
                    <a:cubicBezTo>
                      <a:pt x="2834249" y="5012536"/>
                      <a:pt x="2798509" y="5024438"/>
                      <a:pt x="2765747" y="5024438"/>
                    </a:cubicBezTo>
                    <a:cubicBezTo>
                      <a:pt x="2759790" y="5024438"/>
                      <a:pt x="2753834" y="5024438"/>
                      <a:pt x="2747877" y="5024438"/>
                    </a:cubicBezTo>
                    <a:cubicBezTo>
                      <a:pt x="2506629" y="4988730"/>
                      <a:pt x="2298144" y="4866728"/>
                      <a:pt x="2146248" y="4691164"/>
                    </a:cubicBezTo>
                    <a:cubicBezTo>
                      <a:pt x="1997329" y="4515600"/>
                      <a:pt x="1905000" y="4289450"/>
                      <a:pt x="1905000" y="4039494"/>
                    </a:cubicBezTo>
                    <a:cubicBezTo>
                      <a:pt x="1905000" y="3792514"/>
                      <a:pt x="1997329" y="3563388"/>
                      <a:pt x="2146248" y="3390799"/>
                    </a:cubicBezTo>
                    <a:cubicBezTo>
                      <a:pt x="2298144" y="3218211"/>
                      <a:pt x="2506629" y="3096209"/>
                      <a:pt x="2747877" y="3057525"/>
                    </a:cubicBezTo>
                    <a:close/>
                    <a:moveTo>
                      <a:pt x="2828078" y="2795587"/>
                    </a:moveTo>
                    <a:cubicBezTo>
                      <a:pt x="2527563" y="2822374"/>
                      <a:pt x="2253827" y="2956309"/>
                      <a:pt x="2051500" y="3158699"/>
                    </a:cubicBezTo>
                    <a:cubicBezTo>
                      <a:pt x="1822394" y="3387876"/>
                      <a:pt x="1679575" y="3703367"/>
                      <a:pt x="1679575" y="4054574"/>
                    </a:cubicBezTo>
                    <a:cubicBezTo>
                      <a:pt x="1679575" y="4402804"/>
                      <a:pt x="1822394" y="4718295"/>
                      <a:pt x="2051500" y="4947472"/>
                    </a:cubicBezTo>
                    <a:cubicBezTo>
                      <a:pt x="2277630" y="5176650"/>
                      <a:pt x="2595998" y="5316537"/>
                      <a:pt x="2944119" y="5316537"/>
                    </a:cubicBezTo>
                    <a:cubicBezTo>
                      <a:pt x="3295216" y="5316537"/>
                      <a:pt x="3610608" y="5176650"/>
                      <a:pt x="3839713" y="4947472"/>
                    </a:cubicBezTo>
                    <a:cubicBezTo>
                      <a:pt x="4068819" y="4718295"/>
                      <a:pt x="4211638" y="4402804"/>
                      <a:pt x="4211638" y="4054574"/>
                    </a:cubicBezTo>
                    <a:cubicBezTo>
                      <a:pt x="4211638" y="3703367"/>
                      <a:pt x="4068819" y="3387876"/>
                      <a:pt x="3839713" y="3158699"/>
                    </a:cubicBezTo>
                    <a:cubicBezTo>
                      <a:pt x="3634411" y="2956309"/>
                      <a:pt x="3360675" y="2822374"/>
                      <a:pt x="3057184" y="2795587"/>
                    </a:cubicBezTo>
                    <a:cubicBezTo>
                      <a:pt x="3021479" y="2798563"/>
                      <a:pt x="2982799" y="2798563"/>
                      <a:pt x="2944119" y="2798563"/>
                    </a:cubicBezTo>
                    <a:cubicBezTo>
                      <a:pt x="2905439" y="2798563"/>
                      <a:pt x="2869734" y="2798563"/>
                      <a:pt x="2828078" y="2795587"/>
                    </a:cubicBezTo>
                    <a:close/>
                    <a:moveTo>
                      <a:pt x="239103" y="1398587"/>
                    </a:moveTo>
                    <a:cubicBezTo>
                      <a:pt x="239103" y="1398587"/>
                      <a:pt x="239103" y="1401564"/>
                      <a:pt x="236131" y="1401564"/>
                    </a:cubicBezTo>
                    <a:cubicBezTo>
                      <a:pt x="236131" y="1401564"/>
                      <a:pt x="233159" y="1404541"/>
                      <a:pt x="230187" y="1404541"/>
                    </a:cubicBezTo>
                    <a:cubicBezTo>
                      <a:pt x="233159" y="1404541"/>
                      <a:pt x="233159" y="1404541"/>
                      <a:pt x="236131" y="1404541"/>
                    </a:cubicBezTo>
                    <a:cubicBezTo>
                      <a:pt x="233159" y="1407519"/>
                      <a:pt x="233159" y="1416450"/>
                      <a:pt x="233159" y="1422404"/>
                    </a:cubicBezTo>
                    <a:cubicBezTo>
                      <a:pt x="233159" y="1422404"/>
                      <a:pt x="233159" y="1422404"/>
                      <a:pt x="233159" y="3452808"/>
                    </a:cubicBezTo>
                    <a:cubicBezTo>
                      <a:pt x="233159" y="3458762"/>
                      <a:pt x="236131" y="3464717"/>
                      <a:pt x="236131" y="3467694"/>
                    </a:cubicBezTo>
                    <a:cubicBezTo>
                      <a:pt x="236131" y="3470671"/>
                      <a:pt x="236131" y="3473648"/>
                      <a:pt x="236131" y="3473648"/>
                    </a:cubicBezTo>
                    <a:cubicBezTo>
                      <a:pt x="265851" y="3473648"/>
                      <a:pt x="393644" y="3473648"/>
                      <a:pt x="988034" y="3473648"/>
                    </a:cubicBezTo>
                    <a:cubicBezTo>
                      <a:pt x="988034" y="3476625"/>
                      <a:pt x="988034" y="3476625"/>
                      <a:pt x="988034" y="3476625"/>
                    </a:cubicBezTo>
                    <a:cubicBezTo>
                      <a:pt x="988034" y="3476625"/>
                      <a:pt x="988034" y="3473648"/>
                      <a:pt x="991006" y="3473648"/>
                    </a:cubicBezTo>
                    <a:cubicBezTo>
                      <a:pt x="988034" y="3473648"/>
                      <a:pt x="988034" y="3473648"/>
                      <a:pt x="988034" y="3473648"/>
                    </a:cubicBezTo>
                    <a:cubicBezTo>
                      <a:pt x="988034" y="3473648"/>
                      <a:pt x="991006" y="3464717"/>
                      <a:pt x="991006" y="3452808"/>
                    </a:cubicBezTo>
                    <a:cubicBezTo>
                      <a:pt x="991006" y="3452808"/>
                      <a:pt x="991006" y="3452808"/>
                      <a:pt x="991006" y="1422404"/>
                    </a:cubicBezTo>
                    <a:cubicBezTo>
                      <a:pt x="991006" y="1416450"/>
                      <a:pt x="991006" y="1410496"/>
                      <a:pt x="991006" y="1407519"/>
                    </a:cubicBezTo>
                    <a:cubicBezTo>
                      <a:pt x="988034" y="1407519"/>
                      <a:pt x="988034" y="1404541"/>
                      <a:pt x="988034" y="1404541"/>
                    </a:cubicBezTo>
                    <a:cubicBezTo>
                      <a:pt x="996950" y="1404541"/>
                      <a:pt x="996950" y="1404541"/>
                      <a:pt x="996950" y="1404541"/>
                    </a:cubicBezTo>
                    <a:cubicBezTo>
                      <a:pt x="993978" y="1404541"/>
                      <a:pt x="991006" y="1401564"/>
                      <a:pt x="988034" y="1401564"/>
                    </a:cubicBezTo>
                    <a:cubicBezTo>
                      <a:pt x="988034" y="1401564"/>
                      <a:pt x="988034" y="1404541"/>
                      <a:pt x="988034" y="1404541"/>
                    </a:cubicBezTo>
                    <a:cubicBezTo>
                      <a:pt x="958315" y="1404541"/>
                      <a:pt x="827549" y="1404541"/>
                      <a:pt x="236131" y="1404541"/>
                    </a:cubicBezTo>
                    <a:cubicBezTo>
                      <a:pt x="236131" y="1401564"/>
                      <a:pt x="239103" y="1401564"/>
                      <a:pt x="239103" y="1401564"/>
                    </a:cubicBezTo>
                    <a:cubicBezTo>
                      <a:pt x="239103" y="1398587"/>
                      <a:pt x="239103" y="1398587"/>
                      <a:pt x="239103" y="1398587"/>
                    </a:cubicBezTo>
                    <a:close/>
                    <a:moveTo>
                      <a:pt x="229707" y="1271587"/>
                    </a:moveTo>
                    <a:cubicBezTo>
                      <a:pt x="229707" y="1271587"/>
                      <a:pt x="229707" y="1271587"/>
                      <a:pt x="997029" y="1271587"/>
                    </a:cubicBezTo>
                    <a:cubicBezTo>
                      <a:pt x="1011899" y="1271587"/>
                      <a:pt x="1026770" y="1277541"/>
                      <a:pt x="1041640" y="1286471"/>
                    </a:cubicBezTo>
                    <a:cubicBezTo>
                      <a:pt x="1053537" y="1295402"/>
                      <a:pt x="1062459" y="1307309"/>
                      <a:pt x="1071381" y="1325170"/>
                    </a:cubicBezTo>
                    <a:cubicBezTo>
                      <a:pt x="1086252" y="1351961"/>
                      <a:pt x="1092200" y="1387683"/>
                      <a:pt x="1092200" y="1423405"/>
                    </a:cubicBezTo>
                    <a:cubicBezTo>
                      <a:pt x="1092200" y="1423405"/>
                      <a:pt x="1092200" y="1423405"/>
                      <a:pt x="1092200" y="3453593"/>
                    </a:cubicBezTo>
                    <a:cubicBezTo>
                      <a:pt x="1092200" y="3480384"/>
                      <a:pt x="1089226" y="3507175"/>
                      <a:pt x="1080304" y="3533967"/>
                    </a:cubicBezTo>
                    <a:cubicBezTo>
                      <a:pt x="1071381" y="3554804"/>
                      <a:pt x="1059485" y="3575642"/>
                      <a:pt x="1041640" y="3590526"/>
                    </a:cubicBezTo>
                    <a:cubicBezTo>
                      <a:pt x="1026770" y="3599457"/>
                      <a:pt x="1011899" y="3608387"/>
                      <a:pt x="997029" y="3608387"/>
                    </a:cubicBezTo>
                    <a:cubicBezTo>
                      <a:pt x="997029" y="3608387"/>
                      <a:pt x="997029" y="3608387"/>
                      <a:pt x="229707" y="3608387"/>
                    </a:cubicBezTo>
                    <a:cubicBezTo>
                      <a:pt x="211862" y="3608387"/>
                      <a:pt x="196992" y="3599457"/>
                      <a:pt x="182121" y="3590526"/>
                    </a:cubicBezTo>
                    <a:cubicBezTo>
                      <a:pt x="170225" y="3581596"/>
                      <a:pt x="161302" y="3569689"/>
                      <a:pt x="152380" y="3554804"/>
                    </a:cubicBezTo>
                    <a:cubicBezTo>
                      <a:pt x="137509" y="3528013"/>
                      <a:pt x="128587" y="3489315"/>
                      <a:pt x="128587" y="3453593"/>
                    </a:cubicBezTo>
                    <a:cubicBezTo>
                      <a:pt x="128587" y="3453593"/>
                      <a:pt x="128587" y="3453593"/>
                      <a:pt x="128587" y="1423405"/>
                    </a:cubicBezTo>
                    <a:cubicBezTo>
                      <a:pt x="128587" y="1396613"/>
                      <a:pt x="134535" y="1369822"/>
                      <a:pt x="143458" y="1346007"/>
                    </a:cubicBezTo>
                    <a:cubicBezTo>
                      <a:pt x="152380" y="1325170"/>
                      <a:pt x="164276" y="1301355"/>
                      <a:pt x="182121" y="1286471"/>
                    </a:cubicBezTo>
                    <a:cubicBezTo>
                      <a:pt x="196992" y="1277541"/>
                      <a:pt x="211862" y="1271587"/>
                      <a:pt x="229707" y="1271587"/>
                    </a:cubicBezTo>
                    <a:close/>
                    <a:moveTo>
                      <a:pt x="2947094" y="485775"/>
                    </a:moveTo>
                    <a:cubicBezTo>
                      <a:pt x="2694169" y="485775"/>
                      <a:pt x="2468024" y="583991"/>
                      <a:pt x="2301391" y="753637"/>
                    </a:cubicBezTo>
                    <a:cubicBezTo>
                      <a:pt x="2134757" y="917330"/>
                      <a:pt x="2033587" y="1149477"/>
                      <a:pt x="2033587" y="1399481"/>
                    </a:cubicBezTo>
                    <a:cubicBezTo>
                      <a:pt x="2033587" y="1652462"/>
                      <a:pt x="2134757" y="1881632"/>
                      <a:pt x="2301391" y="2048302"/>
                    </a:cubicBezTo>
                    <a:cubicBezTo>
                      <a:pt x="2468024" y="2211995"/>
                      <a:pt x="2694169" y="2316163"/>
                      <a:pt x="2947094" y="2316163"/>
                    </a:cubicBezTo>
                    <a:cubicBezTo>
                      <a:pt x="3197044" y="2316163"/>
                      <a:pt x="3426164" y="2211995"/>
                      <a:pt x="3592797" y="2048302"/>
                    </a:cubicBezTo>
                    <a:cubicBezTo>
                      <a:pt x="3756455" y="1881632"/>
                      <a:pt x="3857625" y="1652462"/>
                      <a:pt x="3857625" y="1399481"/>
                    </a:cubicBezTo>
                    <a:cubicBezTo>
                      <a:pt x="3857625" y="1149477"/>
                      <a:pt x="3756455" y="917330"/>
                      <a:pt x="3592797" y="753637"/>
                    </a:cubicBezTo>
                    <a:cubicBezTo>
                      <a:pt x="3426164" y="583991"/>
                      <a:pt x="3197044" y="485775"/>
                      <a:pt x="2947094" y="485775"/>
                    </a:cubicBezTo>
                    <a:close/>
                    <a:moveTo>
                      <a:pt x="2947788" y="350837"/>
                    </a:moveTo>
                    <a:cubicBezTo>
                      <a:pt x="3233484" y="350837"/>
                      <a:pt x="3495372" y="469900"/>
                      <a:pt x="3682859" y="657423"/>
                    </a:cubicBezTo>
                    <a:cubicBezTo>
                      <a:pt x="3873323" y="847923"/>
                      <a:pt x="3989387" y="1109861"/>
                      <a:pt x="3989387" y="1398587"/>
                    </a:cubicBezTo>
                    <a:cubicBezTo>
                      <a:pt x="3989387" y="1687314"/>
                      <a:pt x="3873323" y="1949251"/>
                      <a:pt x="3682859" y="2139751"/>
                    </a:cubicBezTo>
                    <a:cubicBezTo>
                      <a:pt x="3495372" y="2330251"/>
                      <a:pt x="3233484" y="2446337"/>
                      <a:pt x="2947788" y="2446337"/>
                    </a:cubicBezTo>
                    <a:cubicBezTo>
                      <a:pt x="2659116" y="2446337"/>
                      <a:pt x="2397229" y="2330251"/>
                      <a:pt x="2206765" y="2139751"/>
                    </a:cubicBezTo>
                    <a:cubicBezTo>
                      <a:pt x="2019277" y="1949251"/>
                      <a:pt x="1900237" y="1687314"/>
                      <a:pt x="1900237" y="1398587"/>
                    </a:cubicBezTo>
                    <a:cubicBezTo>
                      <a:pt x="1900237" y="1109861"/>
                      <a:pt x="2019277" y="847923"/>
                      <a:pt x="2206765" y="657423"/>
                    </a:cubicBezTo>
                    <a:cubicBezTo>
                      <a:pt x="2397229" y="469900"/>
                      <a:pt x="2659116" y="350837"/>
                      <a:pt x="2947788" y="350837"/>
                    </a:cubicBezTo>
                    <a:close/>
                    <a:moveTo>
                      <a:pt x="2944119" y="134937"/>
                    </a:moveTo>
                    <a:cubicBezTo>
                      <a:pt x="2595998" y="134937"/>
                      <a:pt x="2277630" y="277734"/>
                      <a:pt x="2051500" y="506803"/>
                    </a:cubicBezTo>
                    <a:cubicBezTo>
                      <a:pt x="1822394" y="735872"/>
                      <a:pt x="1679575" y="1051215"/>
                      <a:pt x="1679575" y="1402256"/>
                    </a:cubicBezTo>
                    <a:cubicBezTo>
                      <a:pt x="1679575" y="1750323"/>
                      <a:pt x="1822394" y="2062690"/>
                      <a:pt x="2051500" y="2294734"/>
                    </a:cubicBezTo>
                    <a:cubicBezTo>
                      <a:pt x="2253827" y="2500004"/>
                      <a:pt x="2527563" y="2630901"/>
                      <a:pt x="2828078" y="2660650"/>
                    </a:cubicBezTo>
                    <a:cubicBezTo>
                      <a:pt x="2869734" y="2657675"/>
                      <a:pt x="2905439" y="2654700"/>
                      <a:pt x="2944119" y="2654700"/>
                    </a:cubicBezTo>
                    <a:cubicBezTo>
                      <a:pt x="2982799" y="2654700"/>
                      <a:pt x="3021479" y="2657675"/>
                      <a:pt x="3057184" y="2660650"/>
                    </a:cubicBezTo>
                    <a:cubicBezTo>
                      <a:pt x="3360675" y="2630901"/>
                      <a:pt x="3634411" y="2500004"/>
                      <a:pt x="3839713" y="2294734"/>
                    </a:cubicBezTo>
                    <a:cubicBezTo>
                      <a:pt x="4068819" y="2062690"/>
                      <a:pt x="4211638" y="1750323"/>
                      <a:pt x="4211638" y="1402256"/>
                    </a:cubicBezTo>
                    <a:cubicBezTo>
                      <a:pt x="4211638" y="1051215"/>
                      <a:pt x="4068819" y="735872"/>
                      <a:pt x="3839713" y="506803"/>
                    </a:cubicBezTo>
                    <a:cubicBezTo>
                      <a:pt x="3610608" y="277734"/>
                      <a:pt x="3295216" y="134937"/>
                      <a:pt x="2944119" y="134937"/>
                    </a:cubicBezTo>
                    <a:close/>
                    <a:moveTo>
                      <a:pt x="2944117" y="0"/>
                    </a:moveTo>
                    <a:cubicBezTo>
                      <a:pt x="3331208" y="0"/>
                      <a:pt x="3682566" y="160729"/>
                      <a:pt x="3935664" y="410751"/>
                    </a:cubicBezTo>
                    <a:cubicBezTo>
                      <a:pt x="4185784" y="663749"/>
                      <a:pt x="4346575" y="1014971"/>
                      <a:pt x="4346575" y="1401910"/>
                    </a:cubicBezTo>
                    <a:cubicBezTo>
                      <a:pt x="4346575" y="1785873"/>
                      <a:pt x="4185784" y="2137094"/>
                      <a:pt x="3935664" y="2390093"/>
                    </a:cubicBezTo>
                    <a:cubicBezTo>
                      <a:pt x="3780828" y="2541892"/>
                      <a:pt x="3596216" y="2657974"/>
                      <a:pt x="3390760" y="2726432"/>
                    </a:cubicBezTo>
                    <a:cubicBezTo>
                      <a:pt x="3596216" y="2797867"/>
                      <a:pt x="3780828" y="2913949"/>
                      <a:pt x="3935664" y="3065748"/>
                    </a:cubicBezTo>
                    <a:cubicBezTo>
                      <a:pt x="4185784" y="3315770"/>
                      <a:pt x="4346575" y="3666992"/>
                      <a:pt x="4346575" y="4053931"/>
                    </a:cubicBezTo>
                    <a:cubicBezTo>
                      <a:pt x="4346575" y="4440870"/>
                      <a:pt x="4185784" y="4789115"/>
                      <a:pt x="3935664" y="5042114"/>
                    </a:cubicBezTo>
                    <a:cubicBezTo>
                      <a:pt x="3682566" y="5295113"/>
                      <a:pt x="3331208" y="5449888"/>
                      <a:pt x="2944117" y="5449888"/>
                    </a:cubicBezTo>
                    <a:cubicBezTo>
                      <a:pt x="2557027" y="5449888"/>
                      <a:pt x="2208646" y="5295113"/>
                      <a:pt x="1955548" y="5042114"/>
                    </a:cubicBezTo>
                    <a:cubicBezTo>
                      <a:pt x="1702451" y="4789115"/>
                      <a:pt x="1544637" y="4440870"/>
                      <a:pt x="1544637" y="4053931"/>
                    </a:cubicBezTo>
                    <a:cubicBezTo>
                      <a:pt x="1544637" y="3666992"/>
                      <a:pt x="1702451" y="3315770"/>
                      <a:pt x="1955548" y="3065748"/>
                    </a:cubicBezTo>
                    <a:cubicBezTo>
                      <a:pt x="2107407" y="2913949"/>
                      <a:pt x="2292019" y="2797867"/>
                      <a:pt x="2500452" y="2726432"/>
                    </a:cubicBezTo>
                    <a:cubicBezTo>
                      <a:pt x="2292019" y="2657974"/>
                      <a:pt x="2107407" y="2541892"/>
                      <a:pt x="1955548" y="2390093"/>
                    </a:cubicBezTo>
                    <a:cubicBezTo>
                      <a:pt x="1702451" y="2137094"/>
                      <a:pt x="1544637" y="1785873"/>
                      <a:pt x="1544637" y="1401910"/>
                    </a:cubicBezTo>
                    <a:cubicBezTo>
                      <a:pt x="1544637" y="1014971"/>
                      <a:pt x="1702451" y="663749"/>
                      <a:pt x="1955548" y="410751"/>
                    </a:cubicBezTo>
                    <a:cubicBezTo>
                      <a:pt x="2208646" y="160729"/>
                      <a:pt x="2557027" y="0"/>
                      <a:pt x="2944117"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122" name="Freeform 121"/>
              <p:cNvSpPr>
                <a:spLocks/>
              </p:cNvSpPr>
              <p:nvPr/>
            </p:nvSpPr>
            <p:spPr bwMode="auto">
              <a:xfrm>
                <a:off x="4225055" y="670669"/>
                <a:ext cx="3620371" cy="5086703"/>
              </a:xfrm>
              <a:custGeom>
                <a:avLst/>
                <a:gdLst>
                  <a:gd name="connsiteX0" fmla="*/ 2792888 w 3620372"/>
                  <a:gd name="connsiteY0" fmla="*/ 3135564 h 5086703"/>
                  <a:gd name="connsiteX1" fmla="*/ 3620372 w 3620372"/>
                  <a:gd name="connsiteY1" fmla="*/ 4109294 h 5086703"/>
                  <a:gd name="connsiteX2" fmla="*/ 2792888 w 3620372"/>
                  <a:gd name="connsiteY2" fmla="*/ 5086001 h 5086703"/>
                  <a:gd name="connsiteX3" fmla="*/ 2715497 w 3620372"/>
                  <a:gd name="connsiteY3" fmla="*/ 5020490 h 5086703"/>
                  <a:gd name="connsiteX4" fmla="*/ 2715497 w 3620372"/>
                  <a:gd name="connsiteY4" fmla="*/ 3201075 h 5086703"/>
                  <a:gd name="connsiteX5" fmla="*/ 2792888 w 3620372"/>
                  <a:gd name="connsiteY5" fmla="*/ 3135564 h 5086703"/>
                  <a:gd name="connsiteX6" fmla="*/ 3291619 w 3620372"/>
                  <a:gd name="connsiteY6" fmla="*/ 1291080 h 5086703"/>
                  <a:gd name="connsiteX7" fmla="*/ 3334743 w 3620372"/>
                  <a:gd name="connsiteY7" fmla="*/ 1294055 h 5086703"/>
                  <a:gd name="connsiteX8" fmla="*/ 3391250 w 3620372"/>
                  <a:gd name="connsiteY8" fmla="*/ 1353547 h 5086703"/>
                  <a:gd name="connsiteX9" fmla="*/ 2891609 w 3620372"/>
                  <a:gd name="connsiteY9" fmla="*/ 2168583 h 5086703"/>
                  <a:gd name="connsiteX10" fmla="*/ 2790492 w 3620372"/>
                  <a:gd name="connsiteY10" fmla="*/ 2058523 h 5086703"/>
                  <a:gd name="connsiteX11" fmla="*/ 2846999 w 3620372"/>
                  <a:gd name="connsiteY11" fmla="*/ 2007955 h 5086703"/>
                  <a:gd name="connsiteX12" fmla="*/ 3227677 w 3620372"/>
                  <a:gd name="connsiteY12" fmla="*/ 1386267 h 5086703"/>
                  <a:gd name="connsiteX13" fmla="*/ 3248495 w 3620372"/>
                  <a:gd name="connsiteY13" fmla="*/ 1314877 h 5086703"/>
                  <a:gd name="connsiteX14" fmla="*/ 3291619 w 3620372"/>
                  <a:gd name="connsiteY14" fmla="*/ 1291080 h 5086703"/>
                  <a:gd name="connsiteX15" fmla="*/ 292979 w 3620372"/>
                  <a:gd name="connsiteY15" fmla="*/ 2232 h 5086703"/>
                  <a:gd name="connsiteX16" fmla="*/ 319752 w 3620372"/>
                  <a:gd name="connsiteY16" fmla="*/ 2232 h 5086703"/>
                  <a:gd name="connsiteX17" fmla="*/ 608312 w 3620372"/>
                  <a:gd name="connsiteY17" fmla="*/ 1180564 h 5086703"/>
                  <a:gd name="connsiteX18" fmla="*/ 578563 w 3620372"/>
                  <a:gd name="connsiteY18" fmla="*/ 1207344 h 5086703"/>
                  <a:gd name="connsiteX19" fmla="*/ 37143 w 3620372"/>
                  <a:gd name="connsiteY19" fmla="*/ 1207344 h 5086703"/>
                  <a:gd name="connsiteX20" fmla="*/ 4419 w 3620372"/>
                  <a:gd name="connsiteY20" fmla="*/ 1180564 h 5086703"/>
                  <a:gd name="connsiteX21" fmla="*/ 292979 w 3620372"/>
                  <a:gd name="connsiteY21" fmla="*/ 2232 h 508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20372" h="5086703">
                    <a:moveTo>
                      <a:pt x="2792888" y="3135564"/>
                    </a:moveTo>
                    <a:cubicBezTo>
                      <a:pt x="3263185" y="3212986"/>
                      <a:pt x="3620372" y="3620940"/>
                      <a:pt x="3620372" y="4109294"/>
                    </a:cubicBezTo>
                    <a:cubicBezTo>
                      <a:pt x="3620372" y="4600625"/>
                      <a:pt x="3263185" y="5008579"/>
                      <a:pt x="2792888" y="5086001"/>
                    </a:cubicBezTo>
                    <a:cubicBezTo>
                      <a:pt x="2751216" y="5091956"/>
                      <a:pt x="2715497" y="5059201"/>
                      <a:pt x="2715497" y="5020490"/>
                    </a:cubicBezTo>
                    <a:cubicBezTo>
                      <a:pt x="2715497" y="3201075"/>
                      <a:pt x="2715497" y="3201075"/>
                      <a:pt x="2715497" y="3201075"/>
                    </a:cubicBezTo>
                    <a:cubicBezTo>
                      <a:pt x="2715497" y="3159387"/>
                      <a:pt x="2751216" y="3126631"/>
                      <a:pt x="2792888" y="3135564"/>
                    </a:cubicBezTo>
                    <a:close/>
                    <a:moveTo>
                      <a:pt x="3291619" y="1291080"/>
                    </a:moveTo>
                    <a:cubicBezTo>
                      <a:pt x="3306489" y="1288106"/>
                      <a:pt x="3321359" y="1289593"/>
                      <a:pt x="3334743" y="1294055"/>
                    </a:cubicBezTo>
                    <a:cubicBezTo>
                      <a:pt x="3361509" y="1302979"/>
                      <a:pt x="3385302" y="1323801"/>
                      <a:pt x="3391250" y="1353547"/>
                    </a:cubicBezTo>
                    <a:cubicBezTo>
                      <a:pt x="3477497" y="1716446"/>
                      <a:pt x="3251469" y="2085294"/>
                      <a:pt x="2891609" y="2168583"/>
                    </a:cubicBezTo>
                    <a:cubicBezTo>
                      <a:pt x="2832128" y="2180481"/>
                      <a:pt x="2772647" y="2129913"/>
                      <a:pt x="2790492" y="2058523"/>
                    </a:cubicBezTo>
                    <a:cubicBezTo>
                      <a:pt x="2799414" y="2031752"/>
                      <a:pt x="2823206" y="2013904"/>
                      <a:pt x="2846999" y="2007955"/>
                    </a:cubicBezTo>
                    <a:cubicBezTo>
                      <a:pt x="3123585" y="1942514"/>
                      <a:pt x="3296080" y="1665878"/>
                      <a:pt x="3227677" y="1386267"/>
                    </a:cubicBezTo>
                    <a:cubicBezTo>
                      <a:pt x="3221729" y="1362471"/>
                      <a:pt x="3227677" y="1332725"/>
                      <a:pt x="3248495" y="1314877"/>
                    </a:cubicBezTo>
                    <a:cubicBezTo>
                      <a:pt x="3261879" y="1301492"/>
                      <a:pt x="3276749" y="1294055"/>
                      <a:pt x="3291619" y="1291080"/>
                    </a:cubicBezTo>
                    <a:close/>
                    <a:moveTo>
                      <a:pt x="292979" y="2232"/>
                    </a:moveTo>
                    <a:cubicBezTo>
                      <a:pt x="301903" y="-744"/>
                      <a:pt x="310828" y="-744"/>
                      <a:pt x="319752" y="2232"/>
                    </a:cubicBezTo>
                    <a:cubicBezTo>
                      <a:pt x="646985" y="174816"/>
                      <a:pt x="617236" y="1013931"/>
                      <a:pt x="608312" y="1180564"/>
                    </a:cubicBezTo>
                    <a:cubicBezTo>
                      <a:pt x="608312" y="1195442"/>
                      <a:pt x="593438" y="1207344"/>
                      <a:pt x="578563" y="1207344"/>
                    </a:cubicBezTo>
                    <a:cubicBezTo>
                      <a:pt x="578563" y="1207344"/>
                      <a:pt x="578563" y="1207344"/>
                      <a:pt x="37143" y="1207344"/>
                    </a:cubicBezTo>
                    <a:cubicBezTo>
                      <a:pt x="16319" y="1207344"/>
                      <a:pt x="4419" y="1195442"/>
                      <a:pt x="4419" y="1180564"/>
                    </a:cubicBezTo>
                    <a:cubicBezTo>
                      <a:pt x="-37228" y="210523"/>
                      <a:pt x="227532" y="31987"/>
                      <a:pt x="292979" y="2232"/>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GB" dirty="0"/>
              </a:p>
            </p:txBody>
          </p:sp>
        </p:grpSp>
      </p:grpSp>
      <p:sp>
        <p:nvSpPr>
          <p:cNvPr id="132" name="Title 6"/>
          <p:cNvSpPr txBox="1">
            <a:spLocks/>
          </p:cNvSpPr>
          <p:nvPr/>
        </p:nvSpPr>
        <p:spPr>
          <a:xfrm>
            <a:off x="630000" y="511040"/>
            <a:ext cx="10626264" cy="941796"/>
          </a:xfrm>
          <a:prstGeom prst="rect">
            <a:avLst/>
          </a:prstGeom>
        </p:spPr>
        <p:txBody>
          <a:bodyPr/>
          <a:lst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a:lstStyle>
          <a:p>
            <a:r>
              <a:rPr lang="en-US" sz="3400" smtClean="0"/>
              <a:t>Made-in US </a:t>
            </a:r>
            <a:r>
              <a:rPr lang="en-US" sz="3400"/>
              <a:t>still </a:t>
            </a:r>
            <a:r>
              <a:rPr lang="en-US" sz="3400" smtClean="0"/>
              <a:t>lagging leaders, but slowly moving up</a:t>
            </a:r>
            <a:endParaRPr lang="en-US" sz="3400" dirty="0"/>
          </a:p>
        </p:txBody>
      </p:sp>
      <p:sp>
        <p:nvSpPr>
          <p:cNvPr id="133" name="TextBox 132"/>
          <p:cNvSpPr txBox="1"/>
          <p:nvPr/>
        </p:nvSpPr>
        <p:spPr>
          <a:xfrm>
            <a:off x="5392858" y="1926770"/>
            <a:ext cx="2253872" cy="72571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smtClean="0">
                <a:solidFill>
                  <a:srgbClr val="29BA74"/>
                </a:solidFill>
              </a:rPr>
              <a:t>Clothing</a:t>
            </a:r>
          </a:p>
        </p:txBody>
      </p:sp>
      <p:sp>
        <p:nvSpPr>
          <p:cNvPr id="134" name="TextBox 133"/>
          <p:cNvSpPr txBox="1"/>
          <p:nvPr/>
        </p:nvSpPr>
        <p:spPr>
          <a:xfrm>
            <a:off x="7277218" y="1926770"/>
            <a:ext cx="2253872" cy="72571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smtClean="0">
                <a:solidFill>
                  <a:srgbClr val="29BA74"/>
                </a:solidFill>
              </a:rPr>
              <a:t>Handbags &amp; shoes</a:t>
            </a:r>
          </a:p>
        </p:txBody>
      </p:sp>
      <p:sp>
        <p:nvSpPr>
          <p:cNvPr id="136" name="TextBox 135"/>
          <p:cNvSpPr txBox="1"/>
          <p:nvPr/>
        </p:nvSpPr>
        <p:spPr>
          <a:xfrm>
            <a:off x="9564688" y="1926770"/>
            <a:ext cx="2253872" cy="72571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smtClean="0">
                <a:solidFill>
                  <a:srgbClr val="29BA74"/>
                </a:solidFill>
              </a:rPr>
              <a:t>Cosmetics &amp; perfumes</a:t>
            </a:r>
          </a:p>
        </p:txBody>
      </p:sp>
      <p:pic>
        <p:nvPicPr>
          <p:cNvPr id="137" name="flag_italy"/>
          <p:cNvPicPr>
            <a:picLocks noChangeAspect="1" noChangeArrowheads="1"/>
          </p:cNvPicPr>
          <p:nvPr/>
        </p:nvPicPr>
        <p:blipFill rotWithShape="1">
          <a:blip r:embed="rId56"/>
          <a:srcRect l="16688" r="16688"/>
          <a:stretch/>
        </p:blipFill>
        <p:spPr bwMode="auto">
          <a:xfrm>
            <a:off x="4952765" y="3252441"/>
            <a:ext cx="358909" cy="358909"/>
          </a:xfrm>
          <a:prstGeom prst="ellipse">
            <a:avLst/>
          </a:prstGeom>
          <a:grpFill/>
          <a:ln w="24689">
            <a:gradFill flip="none" rotWithShape="1">
              <a:gsLst>
                <a:gs pos="0">
                  <a:schemeClr val="accent5"/>
                </a:gs>
                <a:gs pos="100000">
                  <a:schemeClr val="bg1">
                    <a:lumMod val="75000"/>
                  </a:schemeClr>
                </a:gs>
              </a:gsLst>
              <a:lin ang="2700000" scaled="1"/>
              <a:tileRect/>
            </a:gradFill>
          </a:ln>
        </p:spPr>
      </p:pic>
      <p:pic>
        <p:nvPicPr>
          <p:cNvPr id="138" name="flag_usa" descr="Datei:Flag of the United States (Pantone).svg"/>
          <p:cNvPicPr>
            <a:picLocks noChangeAspect="1" noChangeArrowheads="1"/>
          </p:cNvPicPr>
          <p:nvPr/>
        </p:nvPicPr>
        <p:blipFill rotWithShape="1">
          <a:blip r:embed="rId57" cstate="email"/>
          <a:srcRect l="16731" r="16731"/>
          <a:stretch/>
        </p:blipFill>
        <p:spPr bwMode="auto">
          <a:xfrm>
            <a:off x="4952765" y="5660531"/>
            <a:ext cx="358441" cy="358441"/>
          </a:xfrm>
          <a:prstGeom prst="ellipse">
            <a:avLst/>
          </a:prstGeom>
          <a:grpFill/>
          <a:ln w="19050">
            <a:gradFill flip="none" rotWithShape="1">
              <a:gsLst>
                <a:gs pos="0">
                  <a:schemeClr val="accent5"/>
                </a:gs>
                <a:gs pos="100000">
                  <a:schemeClr val="bg1">
                    <a:lumMod val="75000"/>
                  </a:schemeClr>
                </a:gs>
              </a:gsLst>
              <a:lin ang="2700000" scaled="1"/>
              <a:tileRect/>
            </a:gradFill>
          </a:ln>
          <a:extLst/>
        </p:spPr>
      </p:pic>
      <p:pic>
        <p:nvPicPr>
          <p:cNvPr id="139" name="flag_france"/>
          <p:cNvPicPr>
            <a:picLocks noChangeAspect="1" noChangeArrowheads="1"/>
          </p:cNvPicPr>
          <p:nvPr/>
        </p:nvPicPr>
        <p:blipFill rotWithShape="1">
          <a:blip r:embed="rId58"/>
          <a:srcRect l="16688" r="16688"/>
          <a:stretch/>
        </p:blipFill>
        <p:spPr bwMode="auto">
          <a:xfrm>
            <a:off x="4952765" y="4529342"/>
            <a:ext cx="347006" cy="347006"/>
          </a:xfrm>
          <a:prstGeom prst="ellipse">
            <a:avLst/>
          </a:prstGeom>
          <a:grpFill/>
          <a:ln w="24689">
            <a:gradFill flip="none" rotWithShape="1">
              <a:gsLst>
                <a:gs pos="0">
                  <a:schemeClr val="accent5"/>
                </a:gs>
                <a:gs pos="100000">
                  <a:schemeClr val="bg1">
                    <a:lumMod val="75000"/>
                  </a:schemeClr>
                </a:gs>
              </a:gsLst>
              <a:lin ang="2700000" scaled="1"/>
              <a:tileRect/>
            </a:gradFill>
          </a:ln>
        </p:spPr>
      </p:pic>
      <p:pic>
        <p:nvPicPr>
          <p:cNvPr id="140" name="flag_italy"/>
          <p:cNvPicPr>
            <a:picLocks noChangeAspect="1" noChangeArrowheads="1"/>
          </p:cNvPicPr>
          <p:nvPr/>
        </p:nvPicPr>
        <p:blipFill rotWithShape="1">
          <a:blip r:embed="rId56"/>
          <a:srcRect l="16688" r="16688"/>
          <a:stretch/>
        </p:blipFill>
        <p:spPr bwMode="auto">
          <a:xfrm>
            <a:off x="738415" y="2900456"/>
            <a:ext cx="358909" cy="358909"/>
          </a:xfrm>
          <a:prstGeom prst="ellipse">
            <a:avLst/>
          </a:prstGeom>
          <a:grpFill/>
          <a:ln w="24689">
            <a:gradFill flip="none" rotWithShape="1">
              <a:gsLst>
                <a:gs pos="0">
                  <a:schemeClr val="accent5"/>
                </a:gs>
                <a:gs pos="100000">
                  <a:schemeClr val="bg1">
                    <a:lumMod val="75000"/>
                  </a:schemeClr>
                </a:gs>
              </a:gsLst>
              <a:lin ang="2700000" scaled="1"/>
              <a:tileRect/>
            </a:gradFill>
          </a:ln>
        </p:spPr>
      </p:pic>
      <p:pic>
        <p:nvPicPr>
          <p:cNvPr id="141" name="flag_france"/>
          <p:cNvPicPr>
            <a:picLocks noChangeAspect="1" noChangeArrowheads="1"/>
          </p:cNvPicPr>
          <p:nvPr/>
        </p:nvPicPr>
        <p:blipFill rotWithShape="1">
          <a:blip r:embed="rId58"/>
          <a:srcRect l="16688" r="16688"/>
          <a:stretch/>
        </p:blipFill>
        <p:spPr bwMode="auto">
          <a:xfrm>
            <a:off x="738415" y="3322095"/>
            <a:ext cx="347006" cy="347006"/>
          </a:xfrm>
          <a:prstGeom prst="ellipse">
            <a:avLst/>
          </a:prstGeom>
          <a:grpFill/>
          <a:ln w="24689">
            <a:gradFill flip="none" rotWithShape="1">
              <a:gsLst>
                <a:gs pos="0">
                  <a:schemeClr val="accent5"/>
                </a:gs>
                <a:gs pos="100000">
                  <a:schemeClr val="bg1">
                    <a:lumMod val="75000"/>
                  </a:schemeClr>
                </a:gs>
              </a:gsLst>
              <a:lin ang="2700000" scaled="1"/>
              <a:tileRect/>
            </a:gradFill>
          </a:ln>
        </p:spPr>
      </p:pic>
      <p:pic>
        <p:nvPicPr>
          <p:cNvPr id="142" name="flag_usa" descr="Datei:Flag of the United States (Pantone).svg"/>
          <p:cNvPicPr>
            <a:picLocks noChangeAspect="1" noChangeArrowheads="1"/>
          </p:cNvPicPr>
          <p:nvPr/>
        </p:nvPicPr>
        <p:blipFill rotWithShape="1">
          <a:blip r:embed="rId57" cstate="email"/>
          <a:srcRect l="16731" r="16731"/>
          <a:stretch/>
        </p:blipFill>
        <p:spPr bwMode="auto">
          <a:xfrm>
            <a:off x="738415" y="3718943"/>
            <a:ext cx="358441" cy="358441"/>
          </a:xfrm>
          <a:prstGeom prst="ellipse">
            <a:avLst/>
          </a:prstGeom>
          <a:grpFill/>
          <a:ln w="19050">
            <a:gradFill flip="none" rotWithShape="1">
              <a:gsLst>
                <a:gs pos="0">
                  <a:schemeClr val="accent5"/>
                </a:gs>
                <a:gs pos="100000">
                  <a:schemeClr val="bg1">
                    <a:lumMod val="75000"/>
                  </a:schemeClr>
                </a:gs>
              </a:gsLst>
              <a:lin ang="2700000" scaled="1"/>
              <a:tileRect/>
            </a:gradFill>
          </a:ln>
          <a:extLst/>
        </p:spPr>
      </p:pic>
      <p:pic>
        <p:nvPicPr>
          <p:cNvPr id="143" name="flag_germany"/>
          <p:cNvPicPr>
            <a:picLocks noChangeAspect="1" noChangeArrowheads="1"/>
          </p:cNvPicPr>
          <p:nvPr/>
        </p:nvPicPr>
        <p:blipFill rotWithShape="1">
          <a:blip r:embed="rId59"/>
          <a:srcRect l="16666" r="16666"/>
          <a:stretch/>
        </p:blipFill>
        <p:spPr bwMode="auto">
          <a:xfrm>
            <a:off x="738415" y="4587969"/>
            <a:ext cx="359133" cy="359133"/>
          </a:xfrm>
          <a:prstGeom prst="ellipse">
            <a:avLst/>
          </a:prstGeom>
          <a:grpFill/>
          <a:ln w="24689">
            <a:gradFill flip="none" rotWithShape="1">
              <a:gsLst>
                <a:gs pos="0">
                  <a:schemeClr val="accent5"/>
                </a:gs>
                <a:gs pos="100000">
                  <a:schemeClr val="bg1">
                    <a:lumMod val="75000"/>
                  </a:schemeClr>
                </a:gs>
              </a:gsLst>
              <a:lin ang="2700000" scaled="1"/>
              <a:tileRect/>
            </a:gradFill>
          </a:ln>
        </p:spPr>
      </p:pic>
      <p:sp>
        <p:nvSpPr>
          <p:cNvPr id="148"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123" name="TextBox 122"/>
          <p:cNvSpPr txBox="1"/>
          <p:nvPr/>
        </p:nvSpPr>
        <p:spPr>
          <a:xfrm>
            <a:off x="1196356" y="1855701"/>
            <a:ext cx="2253872" cy="72571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rgbClr val="29BA74"/>
                </a:solidFill>
              </a:rPr>
              <a:t>Overall </a:t>
            </a:r>
          </a:p>
        </p:txBody>
      </p:sp>
      <p:sp>
        <p:nvSpPr>
          <p:cNvPr id="124" name="Rectangle 123"/>
          <p:cNvSpPr/>
          <p:nvPr/>
        </p:nvSpPr>
        <p:spPr>
          <a:xfrm>
            <a:off x="9729498" y="4105274"/>
            <a:ext cx="1944877" cy="1091327"/>
          </a:xfrm>
          <a:prstGeom prst="rect">
            <a:avLst/>
          </a:prstGeom>
          <a:noFill/>
          <a:ln w="19050" cap="flat" cmpd="sng" algn="ctr">
            <a:solidFill>
              <a:srgbClr val="29BA74"/>
            </a:solidFill>
            <a:prstDash val="sysDot"/>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b="1" dirty="0">
              <a:solidFill>
                <a:srgbClr val="575757"/>
              </a:solidFill>
              <a:cs typeface="Arial" pitchFamily="34" charset="0"/>
            </a:endParaRPr>
          </a:p>
        </p:txBody>
      </p:sp>
      <p:sp>
        <p:nvSpPr>
          <p:cNvPr id="125" name="Rectangle 124"/>
          <p:cNvSpPr/>
          <p:nvPr/>
        </p:nvSpPr>
        <p:spPr>
          <a:xfrm>
            <a:off x="5769747" y="2884608"/>
            <a:ext cx="3526551" cy="1082839"/>
          </a:xfrm>
          <a:prstGeom prst="rect">
            <a:avLst/>
          </a:prstGeom>
          <a:noFill/>
          <a:ln w="19050" cap="flat" cmpd="sng" algn="ctr">
            <a:solidFill>
              <a:srgbClr val="29BA74"/>
            </a:solidFill>
            <a:prstDash val="sysDot"/>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b="1" dirty="0">
              <a:solidFill>
                <a:srgbClr val="575757"/>
              </a:solidFill>
              <a:cs typeface="Arial" pitchFamily="34" charset="0"/>
            </a:endParaRPr>
          </a:p>
        </p:txBody>
      </p:sp>
      <p:grpSp>
        <p:nvGrpSpPr>
          <p:cNvPr id="135" name="Group 134"/>
          <p:cNvGrpSpPr/>
          <p:nvPr/>
        </p:nvGrpSpPr>
        <p:grpSpPr>
          <a:xfrm>
            <a:off x="202019" y="131021"/>
            <a:ext cx="2636659" cy="427981"/>
            <a:chOff x="202019" y="131021"/>
            <a:chExt cx="2636659" cy="427981"/>
          </a:xfrm>
        </p:grpSpPr>
        <p:sp>
          <p:nvSpPr>
            <p:cNvPr id="146" name="ColumnHeader"/>
            <p:cNvSpPr>
              <a:spLocks noChangeArrowheads="1"/>
            </p:cNvSpPr>
            <p:nvPr/>
          </p:nvSpPr>
          <p:spPr bwMode="gray">
            <a:xfrm rot="10800000" flipV="1">
              <a:off x="606678" y="229152"/>
              <a:ext cx="2232000" cy="244858"/>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600" b="1" dirty="0" smtClean="0">
                  <a:solidFill>
                    <a:srgbClr val="575757"/>
                  </a:solidFill>
                  <a:latin typeface="Trebuchet MS" panose="020B0603020202020204" pitchFamily="34" charset="0"/>
                  <a:cs typeface="Arial" pitchFamily="34" charset="0"/>
                </a:rPr>
                <a:t>Global market trends</a:t>
              </a:r>
              <a:endParaRPr lang="en-US" sz="1600" b="1" dirty="0">
                <a:solidFill>
                  <a:srgbClr val="575757"/>
                </a:solidFill>
                <a:latin typeface="Trebuchet MS" panose="020B0603020202020204" pitchFamily="34" charset="0"/>
                <a:cs typeface="Arial" pitchFamily="34" charset="0"/>
              </a:endParaRPr>
            </a:p>
          </p:txBody>
        </p:sp>
        <p:pic>
          <p:nvPicPr>
            <p:cNvPr id="147" name="Picture 146"/>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202019" y="131021"/>
              <a:ext cx="433399" cy="427981"/>
            </a:xfrm>
            <a:prstGeom prst="rect">
              <a:avLst/>
            </a:prstGeom>
          </p:spPr>
        </p:pic>
      </p:grpSp>
      <p:grpSp>
        <p:nvGrpSpPr>
          <p:cNvPr id="127" name="Group 126"/>
          <p:cNvGrpSpPr/>
          <p:nvPr/>
        </p:nvGrpSpPr>
        <p:grpSpPr>
          <a:xfrm>
            <a:off x="1446029" y="1524377"/>
            <a:ext cx="8507921" cy="360000"/>
            <a:chOff x="2468521" y="1441889"/>
            <a:chExt cx="8507921" cy="360000"/>
          </a:xfrm>
        </p:grpSpPr>
        <p:sp>
          <p:nvSpPr>
            <p:cNvPr id="131" name="Rettangolo 36"/>
            <p:cNvSpPr>
              <a:spLocks noChangeArrowheads="1"/>
            </p:cNvSpPr>
            <p:nvPr/>
          </p:nvSpPr>
          <p:spPr bwMode="auto">
            <a:xfrm>
              <a:off x="2725713" y="1441889"/>
              <a:ext cx="8250729" cy="360000"/>
            </a:xfrm>
            <a:prstGeom prst="rect">
              <a:avLst/>
            </a:prstGeom>
            <a:noFill/>
            <a:ln w="9525">
              <a:solidFill>
                <a:schemeClr val="bg2">
                  <a:lumMod val="90000"/>
                </a:schemeClr>
              </a:solidFill>
              <a:prstDash val="solid"/>
              <a:miter lim="800000"/>
              <a:headEnd/>
              <a:tailEnd/>
            </a:ln>
          </p:spPr>
          <p:txBody>
            <a:bodyPr wrap="square">
              <a:noAutofit/>
            </a:bodyPr>
            <a:lstStyle/>
            <a:p>
              <a:pPr algn="ctr"/>
              <a:r>
                <a:rPr lang="en-US" sz="1400" i="1" dirty="0" smtClean="0"/>
                <a:t>Which </a:t>
              </a:r>
              <a:r>
                <a:rPr lang="en-US" sz="1400" i="1" dirty="0"/>
                <a:t>country of manufacturing do you consider the best for luxury products</a:t>
              </a:r>
              <a:r>
                <a:rPr lang="en-US" sz="1400" i="1" dirty="0" smtClean="0"/>
                <a:t>?</a:t>
              </a:r>
              <a:endParaRPr lang="en-US" sz="1400" i="1" dirty="0"/>
            </a:p>
          </p:txBody>
        </p:sp>
        <p:sp>
          <p:nvSpPr>
            <p:cNvPr id="149" name="Rettangolo 36"/>
            <p:cNvSpPr>
              <a:spLocks noChangeAspect="1" noChangeArrowheads="1"/>
            </p:cNvSpPr>
            <p:nvPr/>
          </p:nvSpPr>
          <p:spPr bwMode="auto">
            <a:xfrm>
              <a:off x="2468521" y="1441889"/>
              <a:ext cx="239608" cy="360000"/>
            </a:xfrm>
            <a:prstGeom prst="rect">
              <a:avLst/>
            </a:prstGeom>
            <a:solidFill>
              <a:schemeClr val="tx2"/>
            </a:solidFill>
            <a:ln w="9525">
              <a:noFill/>
              <a:miter lim="800000"/>
              <a:headEnd/>
              <a:tailEnd/>
            </a:ln>
          </p:spPr>
          <p:txBody>
            <a:bodyPr wrap="square">
              <a:spAutoFit/>
            </a:bodyPr>
            <a:lstStyle/>
            <a:p>
              <a:pPr algn="ctr">
                <a:spcBef>
                  <a:spcPct val="50000"/>
                </a:spcBef>
              </a:pPr>
              <a:endParaRPr lang="en-US" sz="1600" b="1" i="1" dirty="0">
                <a:solidFill>
                  <a:srgbClr val="575757"/>
                </a:solidFill>
                <a:cs typeface="Arial" pitchFamily="34" charset="0"/>
              </a:endParaRPr>
            </a:p>
          </p:txBody>
        </p:sp>
        <p:sp>
          <p:nvSpPr>
            <p:cNvPr id="151" name="Freeform 37"/>
            <p:cNvSpPr>
              <a:spLocks noEditPoints="1"/>
            </p:cNvSpPr>
            <p:nvPr/>
          </p:nvSpPr>
          <p:spPr bwMode="auto">
            <a:xfrm>
              <a:off x="2542050" y="1477889"/>
              <a:ext cx="108001" cy="288000"/>
            </a:xfrm>
            <a:custGeom>
              <a:avLst/>
              <a:gdLst>
                <a:gd name="T0" fmla="*/ 178 w 394"/>
                <a:gd name="T1" fmla="*/ 880 h 880"/>
                <a:gd name="T2" fmla="*/ 106 w 394"/>
                <a:gd name="T3" fmla="*/ 850 h 880"/>
                <a:gd name="T4" fmla="*/ 76 w 394"/>
                <a:gd name="T5" fmla="*/ 778 h 880"/>
                <a:gd name="T6" fmla="*/ 106 w 394"/>
                <a:gd name="T7" fmla="*/ 706 h 880"/>
                <a:gd name="T8" fmla="*/ 178 w 394"/>
                <a:gd name="T9" fmla="*/ 676 h 880"/>
                <a:gd name="T10" fmla="*/ 250 w 394"/>
                <a:gd name="T11" fmla="*/ 706 h 880"/>
                <a:gd name="T12" fmla="*/ 280 w 394"/>
                <a:gd name="T13" fmla="*/ 778 h 880"/>
                <a:gd name="T14" fmla="*/ 250 w 394"/>
                <a:gd name="T15" fmla="*/ 850 h 880"/>
                <a:gd name="T16" fmla="*/ 178 w 394"/>
                <a:gd name="T17" fmla="*/ 880 h 880"/>
                <a:gd name="T18" fmla="*/ 228 w 394"/>
                <a:gd name="T19" fmla="*/ 605 h 880"/>
                <a:gd name="T20" fmla="*/ 223 w 394"/>
                <a:gd name="T21" fmla="*/ 578 h 880"/>
                <a:gd name="T22" fmla="*/ 216 w 394"/>
                <a:gd name="T23" fmla="*/ 535 h 880"/>
                <a:gd name="T24" fmla="*/ 257 w 394"/>
                <a:gd name="T25" fmla="*/ 422 h 880"/>
                <a:gd name="T26" fmla="*/ 333 w 394"/>
                <a:gd name="T27" fmla="*/ 341 h 880"/>
                <a:gd name="T28" fmla="*/ 379 w 394"/>
                <a:gd name="T29" fmla="*/ 268 h 880"/>
                <a:gd name="T30" fmla="*/ 394 w 394"/>
                <a:gd name="T31" fmla="*/ 187 h 880"/>
                <a:gd name="T32" fmla="*/ 334 w 394"/>
                <a:gd name="T33" fmla="*/ 50 h 880"/>
                <a:gd name="T34" fmla="*/ 187 w 394"/>
                <a:gd name="T35" fmla="*/ 0 h 880"/>
                <a:gd name="T36" fmla="*/ 14 w 394"/>
                <a:gd name="T37" fmla="*/ 49 h 880"/>
                <a:gd name="T38" fmla="*/ 0 w 394"/>
                <a:gd name="T39" fmla="*/ 61 h 880"/>
                <a:gd name="T40" fmla="*/ 61 w 394"/>
                <a:gd name="T41" fmla="*/ 180 h 880"/>
                <a:gd name="T42" fmla="*/ 83 w 394"/>
                <a:gd name="T43" fmla="*/ 158 h 880"/>
                <a:gd name="T44" fmla="*/ 161 w 394"/>
                <a:gd name="T45" fmla="*/ 126 h 880"/>
                <a:gd name="T46" fmla="*/ 231 w 394"/>
                <a:gd name="T47" fmla="*/ 144 h 880"/>
                <a:gd name="T48" fmla="*/ 250 w 394"/>
                <a:gd name="T49" fmla="*/ 196 h 880"/>
                <a:gd name="T50" fmla="*/ 237 w 394"/>
                <a:gd name="T51" fmla="*/ 242 h 880"/>
                <a:gd name="T52" fmla="*/ 173 w 394"/>
                <a:gd name="T53" fmla="*/ 323 h 880"/>
                <a:gd name="T54" fmla="*/ 105 w 394"/>
                <a:gd name="T55" fmla="*/ 425 h 880"/>
                <a:gd name="T56" fmla="*/ 90 w 394"/>
                <a:gd name="T57" fmla="*/ 510 h 880"/>
                <a:gd name="T58" fmla="*/ 109 w 394"/>
                <a:gd name="T59" fmla="*/ 590 h 880"/>
                <a:gd name="T60" fmla="*/ 115 w 394"/>
                <a:gd name="T61" fmla="*/ 605 h 880"/>
                <a:gd name="T62" fmla="*/ 228 w 394"/>
                <a:gd name="T63" fmla="*/ 60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880">
                  <a:moveTo>
                    <a:pt x="178" y="880"/>
                  </a:moveTo>
                  <a:cubicBezTo>
                    <a:pt x="150" y="880"/>
                    <a:pt x="126" y="870"/>
                    <a:pt x="106" y="850"/>
                  </a:cubicBezTo>
                  <a:cubicBezTo>
                    <a:pt x="86" y="830"/>
                    <a:pt x="76" y="806"/>
                    <a:pt x="76" y="778"/>
                  </a:cubicBezTo>
                  <a:cubicBezTo>
                    <a:pt x="76" y="750"/>
                    <a:pt x="87" y="725"/>
                    <a:pt x="106" y="706"/>
                  </a:cubicBezTo>
                  <a:cubicBezTo>
                    <a:pt x="126" y="686"/>
                    <a:pt x="150" y="676"/>
                    <a:pt x="178" y="676"/>
                  </a:cubicBezTo>
                  <a:cubicBezTo>
                    <a:pt x="206" y="676"/>
                    <a:pt x="230" y="686"/>
                    <a:pt x="250" y="706"/>
                  </a:cubicBezTo>
                  <a:cubicBezTo>
                    <a:pt x="270" y="725"/>
                    <a:pt x="280" y="750"/>
                    <a:pt x="280" y="778"/>
                  </a:cubicBezTo>
                  <a:cubicBezTo>
                    <a:pt x="280" y="806"/>
                    <a:pt x="270" y="830"/>
                    <a:pt x="250" y="850"/>
                  </a:cubicBezTo>
                  <a:cubicBezTo>
                    <a:pt x="231" y="870"/>
                    <a:pt x="206" y="880"/>
                    <a:pt x="178" y="880"/>
                  </a:cubicBezTo>
                  <a:close/>
                  <a:moveTo>
                    <a:pt x="228" y="605"/>
                  </a:moveTo>
                  <a:cubicBezTo>
                    <a:pt x="223" y="578"/>
                    <a:pt x="223" y="578"/>
                    <a:pt x="223" y="578"/>
                  </a:cubicBezTo>
                  <a:cubicBezTo>
                    <a:pt x="216" y="547"/>
                    <a:pt x="216" y="537"/>
                    <a:pt x="216" y="535"/>
                  </a:cubicBezTo>
                  <a:cubicBezTo>
                    <a:pt x="216" y="493"/>
                    <a:pt x="229" y="456"/>
                    <a:pt x="257" y="422"/>
                  </a:cubicBezTo>
                  <a:cubicBezTo>
                    <a:pt x="333" y="341"/>
                    <a:pt x="333" y="341"/>
                    <a:pt x="333" y="341"/>
                  </a:cubicBezTo>
                  <a:cubicBezTo>
                    <a:pt x="354" y="319"/>
                    <a:pt x="369" y="294"/>
                    <a:pt x="379" y="268"/>
                  </a:cubicBezTo>
                  <a:cubicBezTo>
                    <a:pt x="389" y="243"/>
                    <a:pt x="394" y="215"/>
                    <a:pt x="394" y="187"/>
                  </a:cubicBezTo>
                  <a:cubicBezTo>
                    <a:pt x="394" y="131"/>
                    <a:pt x="374" y="85"/>
                    <a:pt x="334" y="50"/>
                  </a:cubicBezTo>
                  <a:cubicBezTo>
                    <a:pt x="295" y="17"/>
                    <a:pt x="245" y="0"/>
                    <a:pt x="187" y="0"/>
                  </a:cubicBezTo>
                  <a:cubicBezTo>
                    <a:pt x="112" y="0"/>
                    <a:pt x="54" y="16"/>
                    <a:pt x="14" y="49"/>
                  </a:cubicBezTo>
                  <a:cubicBezTo>
                    <a:pt x="0" y="61"/>
                    <a:pt x="0" y="61"/>
                    <a:pt x="0" y="61"/>
                  </a:cubicBezTo>
                  <a:cubicBezTo>
                    <a:pt x="61" y="180"/>
                    <a:pt x="61" y="180"/>
                    <a:pt x="61" y="180"/>
                  </a:cubicBezTo>
                  <a:cubicBezTo>
                    <a:pt x="83" y="158"/>
                    <a:pt x="83" y="158"/>
                    <a:pt x="83" y="158"/>
                  </a:cubicBezTo>
                  <a:cubicBezTo>
                    <a:pt x="105" y="137"/>
                    <a:pt x="131" y="126"/>
                    <a:pt x="161" y="126"/>
                  </a:cubicBezTo>
                  <a:cubicBezTo>
                    <a:pt x="193" y="126"/>
                    <a:pt x="216" y="132"/>
                    <a:pt x="231" y="144"/>
                  </a:cubicBezTo>
                  <a:cubicBezTo>
                    <a:pt x="244" y="155"/>
                    <a:pt x="250" y="172"/>
                    <a:pt x="250" y="196"/>
                  </a:cubicBezTo>
                  <a:cubicBezTo>
                    <a:pt x="250" y="211"/>
                    <a:pt x="246" y="226"/>
                    <a:pt x="237" y="242"/>
                  </a:cubicBezTo>
                  <a:cubicBezTo>
                    <a:pt x="226" y="261"/>
                    <a:pt x="205" y="288"/>
                    <a:pt x="173" y="323"/>
                  </a:cubicBezTo>
                  <a:cubicBezTo>
                    <a:pt x="138" y="362"/>
                    <a:pt x="116" y="396"/>
                    <a:pt x="105" y="425"/>
                  </a:cubicBezTo>
                  <a:cubicBezTo>
                    <a:pt x="95" y="454"/>
                    <a:pt x="90" y="483"/>
                    <a:pt x="90" y="510"/>
                  </a:cubicBezTo>
                  <a:cubicBezTo>
                    <a:pt x="90" y="528"/>
                    <a:pt x="96" y="554"/>
                    <a:pt x="109" y="590"/>
                  </a:cubicBezTo>
                  <a:cubicBezTo>
                    <a:pt x="115" y="605"/>
                    <a:pt x="115" y="605"/>
                    <a:pt x="115" y="605"/>
                  </a:cubicBezTo>
                  <a:lnTo>
                    <a:pt x="228" y="60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grpSp>
      <p:sp>
        <p:nvSpPr>
          <p:cNvPr id="160" name="Oval 159"/>
          <p:cNvSpPr>
            <a:spLocks noChangeAspect="1"/>
          </p:cNvSpPr>
          <p:nvPr/>
        </p:nvSpPr>
        <p:spPr>
          <a:xfrm>
            <a:off x="11674375" y="141477"/>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2</a:t>
            </a:r>
            <a:endParaRPr lang="en-US" sz="1200" b="1" kern="0" dirty="0">
              <a:solidFill>
                <a:schemeClr val="accent5"/>
              </a:solidFill>
            </a:endParaRPr>
          </a:p>
        </p:txBody>
      </p:sp>
    </p:spTree>
    <p:extLst>
      <p:ext uri="{BB962C8B-B14F-4D97-AF65-F5344CB8AC3E}">
        <p14:creationId xmlns:p14="http://schemas.microsoft.com/office/powerpoint/2010/main" val="127671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ext uri="{D42A27DB-BD31-4B8C-83A1-F6EECF244321}">
                <p14:modId xmlns:p14="http://schemas.microsoft.com/office/powerpoint/2010/main" val="6497786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599" name="think-cell Slide" r:id="rId30" imgW="395" imgH="394" progId="TCLayout.ActiveDocument.1">
                  <p:embed/>
                </p:oleObj>
              </mc:Choice>
              <mc:Fallback>
                <p:oleObj name="think-cell Slide" r:id="rId30" imgW="395" imgH="394" progId="TCLayout.ActiveDocument.1">
                  <p:embed/>
                  <p:pic>
                    <p:nvPicPr>
                      <p:cNvPr id="0" name=""/>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400" b="1" dirty="0" err="1" smtClean="0">
              <a:solidFill>
                <a:srgbClr val="FFFFFF"/>
              </a:solidFill>
              <a:latin typeface="Trebuchet MS" panose="020B0603020202020204" pitchFamily="34" charset="0"/>
              <a:sym typeface="Trebuchet MS" panose="020B0603020202020204" pitchFamily="34" charset="0"/>
            </a:endParaRPr>
          </a:p>
        </p:txBody>
      </p:sp>
      <p:sp>
        <p:nvSpPr>
          <p:cNvPr id="3" name="Rectangle 2"/>
          <p:cNvSpPr/>
          <p:nvPr/>
        </p:nvSpPr>
        <p:spPr>
          <a:xfrm>
            <a:off x="5784860" y="2606204"/>
            <a:ext cx="1430085" cy="3684999"/>
          </a:xfrm>
          <a:prstGeom prst="rect">
            <a:avLst/>
          </a:prstGeom>
          <a:solidFill>
            <a:srgbClr val="EEE89A">
              <a:alpha val="60000"/>
            </a:srgbClr>
          </a:solidFill>
          <a:ln w="9525" cap="rnd" cmpd="sng" algn="ctr">
            <a:solidFill>
              <a:srgbClr val="D4D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7" name="Title 6"/>
          <p:cNvSpPr>
            <a:spLocks noGrp="1"/>
          </p:cNvSpPr>
          <p:nvPr>
            <p:ph type="title"/>
          </p:nvPr>
        </p:nvSpPr>
        <p:spPr>
          <a:xfrm>
            <a:off x="629999" y="622800"/>
            <a:ext cx="11419175" cy="1412694"/>
          </a:xfrm>
        </p:spPr>
        <p:txBody>
          <a:bodyPr/>
          <a:lstStyle/>
          <a:p>
            <a:r>
              <a:rPr lang="en-US" dirty="0" smtClean="0"/>
              <a:t>Collaborations with streetwear &amp; artists have a positive impact on </a:t>
            </a:r>
            <a:r>
              <a:rPr lang="en-US" smtClean="0"/>
              <a:t>young generations, </a:t>
            </a:r>
            <a:r>
              <a:rPr lang="en-US" dirty="0" smtClean="0"/>
              <a:t>and no impact on older ones</a:t>
            </a:r>
            <a:endParaRPr lang="en-US" dirty="0"/>
          </a:p>
        </p:txBody>
      </p:sp>
      <p:graphicFrame>
        <p:nvGraphicFramePr>
          <p:cNvPr id="132" name="Chart 131"/>
          <p:cNvGraphicFramePr/>
          <p:nvPr>
            <p:custDataLst>
              <p:tags r:id="rId4"/>
            </p:custDataLst>
            <p:extLst>
              <p:ext uri="{D42A27DB-BD31-4B8C-83A1-F6EECF244321}">
                <p14:modId xmlns:p14="http://schemas.microsoft.com/office/powerpoint/2010/main" val="2851995114"/>
              </p:ext>
            </p:extLst>
          </p:nvPr>
        </p:nvGraphicFramePr>
        <p:xfrm>
          <a:off x="2146300" y="3635375"/>
          <a:ext cx="2397125" cy="2698750"/>
        </p:xfrm>
        <a:graphic>
          <a:graphicData uri="http://schemas.openxmlformats.org/drawingml/2006/chart">
            <c:chart xmlns:c="http://schemas.openxmlformats.org/drawingml/2006/chart" xmlns:r="http://schemas.openxmlformats.org/officeDocument/2006/relationships" r:id="rId32"/>
          </a:graphicData>
        </a:graphic>
      </p:graphicFrame>
      <p:sp>
        <p:nvSpPr>
          <p:cNvPr id="66" name="Text Placeholder 12"/>
          <p:cNvSpPr>
            <a:spLocks noGrp="1"/>
          </p:cNvSpPr>
          <p:nvPr>
            <p:custDataLst>
              <p:tags r:id="rId5"/>
            </p:custDataLst>
          </p:nvPr>
        </p:nvSpPr>
        <p:spPr bwMode="gray">
          <a:xfrm>
            <a:off x="1549399" y="5384800"/>
            <a:ext cx="947738" cy="21272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None/>
            </a:pPr>
            <a:fld id="{11D237C1-A218-4A67-ABDD-46B2A5392F67}" type="datetime'I''n''d''i''''f''''''f''''''e''''r''''''''''e''''n''t'' '''">
              <a:rPr lang="en-US" altLang="en-US" sz="1400" b="1">
                <a:solidFill>
                  <a:srgbClr val="29BA74"/>
                </a:solidFill>
                <a:sym typeface="+mn-lt"/>
              </a:rPr>
              <a:pPr/>
              <a:t>Indifferent </a:t>
            </a:fld>
            <a:endParaRPr lang="en-US" sz="1400" b="1" dirty="0">
              <a:solidFill>
                <a:srgbClr val="29BA74"/>
              </a:solidFill>
              <a:sym typeface="+mn-lt"/>
            </a:endParaRPr>
          </a:p>
        </p:txBody>
      </p:sp>
      <p:sp>
        <p:nvSpPr>
          <p:cNvPr id="32" name="Text Placeholder 12"/>
          <p:cNvSpPr>
            <a:spLocks noGrp="1"/>
          </p:cNvSpPr>
          <p:nvPr>
            <p:custDataLst>
              <p:tags r:id="rId6"/>
            </p:custDataLst>
          </p:nvPr>
        </p:nvSpPr>
        <p:spPr bwMode="gray">
          <a:xfrm>
            <a:off x="663575" y="4802188"/>
            <a:ext cx="1833563" cy="36512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None/>
            </a:pPr>
            <a:fld id="{5621608A-FA20-4616-B906-0DF78277A66B}" type="datetime'''Something new'' &#10;''w''ith''o''ut'' changing iden''tity'''">
              <a:rPr lang="en-US" altLang="en-US" sz="1200" b="1">
                <a:solidFill>
                  <a:schemeClr val="tx1"/>
                </a:solidFill>
                <a:sym typeface="+mn-lt"/>
              </a:rPr>
              <a:pPr/>
              <a:t>Something new 
without changing identity</a:t>
            </a:fld>
            <a:endParaRPr lang="en-US" sz="1200" b="1" dirty="0">
              <a:solidFill>
                <a:schemeClr val="tx1"/>
              </a:solidFill>
              <a:sym typeface="+mn-lt"/>
            </a:endParaRPr>
          </a:p>
        </p:txBody>
      </p:sp>
      <p:sp>
        <p:nvSpPr>
          <p:cNvPr id="34" name="Text Placeholder 12"/>
          <p:cNvSpPr>
            <a:spLocks noGrp="1"/>
          </p:cNvSpPr>
          <p:nvPr>
            <p:custDataLst>
              <p:tags r:id="rId7"/>
            </p:custDataLst>
          </p:nvPr>
        </p:nvSpPr>
        <p:spPr bwMode="gray">
          <a:xfrm>
            <a:off x="450850" y="3871913"/>
            <a:ext cx="2046288" cy="198438"/>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None/>
            </a:pPr>
            <a:fld id="{AC5847CD-5A9A-4EE9-AC0C-B39701E1009C}" type="datetime'''''C''ool, n''''e''w dif''''f''eren''t s''tyle''s '''''''''">
              <a:rPr lang="en-US" altLang="en-US" sz="1300" b="1">
                <a:solidFill>
                  <a:srgbClr val="29BA74"/>
                </a:solidFill>
                <a:sym typeface="+mn-lt"/>
              </a:rPr>
              <a:pPr/>
              <a:t>Cool, new different styles </a:t>
            </a:fld>
            <a:endParaRPr lang="en-US" sz="1300" b="1" dirty="0">
              <a:solidFill>
                <a:srgbClr val="29BA74"/>
              </a:solidFill>
              <a:sym typeface="+mn-lt"/>
            </a:endParaRPr>
          </a:p>
        </p:txBody>
      </p:sp>
      <p:sp>
        <p:nvSpPr>
          <p:cNvPr id="33" name="Text Placeholder 12"/>
          <p:cNvSpPr>
            <a:spLocks noGrp="1"/>
          </p:cNvSpPr>
          <p:nvPr>
            <p:custDataLst>
              <p:tags r:id="rId8"/>
            </p:custDataLst>
          </p:nvPr>
        </p:nvSpPr>
        <p:spPr bwMode="gray">
          <a:xfrm>
            <a:off x="160338" y="4378325"/>
            <a:ext cx="2336800" cy="198438"/>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None/>
            </a:pPr>
            <a:fld id="{320EA489-4F1C-4B4D-9B4B-DABDDA7BD475}" type="datetime'Sp''ecial ''and uni''qu''''e'' c''oll''''e''c''''''tions'">
              <a:rPr lang="en-US" altLang="en-US" sz="1300" b="1">
                <a:solidFill>
                  <a:srgbClr val="29BA74"/>
                </a:solidFill>
                <a:sym typeface="+mn-lt"/>
              </a:rPr>
              <a:pPr/>
              <a:t>Special and unique collections</a:t>
            </a:fld>
            <a:endParaRPr lang="en-US" sz="1300" b="1" dirty="0">
              <a:solidFill>
                <a:srgbClr val="29BA74"/>
              </a:solidFill>
              <a:sym typeface="+mn-lt"/>
            </a:endParaRPr>
          </a:p>
        </p:txBody>
      </p:sp>
      <p:sp>
        <p:nvSpPr>
          <p:cNvPr id="75" name="Text Placeholder 12"/>
          <p:cNvSpPr>
            <a:spLocks noGrp="1"/>
          </p:cNvSpPr>
          <p:nvPr>
            <p:custDataLst>
              <p:tags r:id="rId9"/>
            </p:custDataLst>
          </p:nvPr>
        </p:nvSpPr>
        <p:spPr bwMode="gray">
          <a:xfrm>
            <a:off x="1344613" y="5907088"/>
            <a:ext cx="1152525" cy="182563"/>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ClrTx/>
              <a:buFontTx/>
              <a:buNone/>
              <a:defRPr sz="1600" b="1" kern="1200">
                <a:solidFill>
                  <a:srgbClr val="FFFFFF"/>
                </a:solidFill>
                <a:latin typeface="+mn-lt"/>
                <a:ea typeface="+mn-ea"/>
                <a:cs typeface="+mn-cs"/>
              </a:defRPr>
            </a:lvl1pPr>
            <a:lvl2pPr marL="4572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2pPr>
            <a:lvl3pPr marL="914400" indent="-228600"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3pPr>
            <a:lvl4pPr marL="1376363" indent="-233362"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4pPr>
            <a:lvl5pPr marL="2058988" indent="-230188" algn="l" defTabSz="914400" rtl="0" eaLnBrk="1" latinLnBrk="0" hangingPunct="1">
              <a:spcBef>
                <a:spcPts val="384"/>
              </a:spcBef>
              <a:buClrTx/>
              <a:buFont typeface="Arial" pitchFamily="34" charset="0"/>
              <a:buChar char="–"/>
              <a:defRPr sz="16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None/>
            </a:pPr>
            <a:fld id="{91F8EA4F-FD89-43B0-A70A-5FBC03EA3F7A}" type="datetime'N''''''eg''''a''ti''''''''v''''e'' im''p''''''a''''c''t'''''''">
              <a:rPr lang="en-US" altLang="en-US" sz="1200" b="1">
                <a:solidFill>
                  <a:schemeClr val="tx1"/>
                </a:solidFill>
                <a:sym typeface="+mn-lt"/>
              </a:rPr>
              <a:pPr/>
              <a:t>Negative impact</a:t>
            </a:fld>
            <a:endParaRPr lang="en-US" sz="1200" b="1" dirty="0">
              <a:solidFill>
                <a:schemeClr val="tx1"/>
              </a:solidFill>
              <a:sym typeface="+mn-lt"/>
            </a:endParaRPr>
          </a:p>
        </p:txBody>
      </p:sp>
      <p:sp>
        <p:nvSpPr>
          <p:cNvPr id="67" name="Text Placeholder 3"/>
          <p:cNvSpPr>
            <a:spLocks noGrp="1"/>
          </p:cNvSpPr>
          <p:nvPr>
            <p:custDataLst>
              <p:tags r:id="rId10"/>
            </p:custDataLst>
          </p:nvPr>
        </p:nvSpPr>
        <p:spPr bwMode="gray">
          <a:xfrm>
            <a:off x="2989263" y="5384800"/>
            <a:ext cx="3762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ABB4BC43-DC8F-4970-AD37-0F4D8A9B7773}" type="datetime'''''''''''''''''''1''''''''''4''''''''%'''''''''''''''''''''">
              <a:rPr lang="en-US" altLang="en-US" sz="1400" b="1"/>
              <a:pPr/>
              <a:t>14%</a:t>
            </a:fld>
            <a:endParaRPr lang="en-US" sz="1400" b="1" dirty="0">
              <a:sym typeface="+mn-lt"/>
            </a:endParaRPr>
          </a:p>
        </p:txBody>
      </p:sp>
      <p:sp>
        <p:nvSpPr>
          <p:cNvPr id="76" name="Text Placeholder 3"/>
          <p:cNvSpPr>
            <a:spLocks noGrp="1"/>
          </p:cNvSpPr>
          <p:nvPr>
            <p:custDataLst>
              <p:tags r:id="rId11"/>
            </p:custDataLst>
          </p:nvPr>
        </p:nvSpPr>
        <p:spPr bwMode="gray">
          <a:xfrm>
            <a:off x="2760663" y="5891213"/>
            <a:ext cx="2714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DDD23141-CDB9-41B4-A7ED-5A59CC12D5B0}" type="datetime'''''''''''''''3''''''''''''''''''''''''''''''%'''''">
              <a:rPr lang="en-US" altLang="en-US" sz="1400" b="1"/>
              <a:pPr/>
              <a:t>3%</a:t>
            </a:fld>
            <a:endParaRPr lang="en-US" sz="1400" b="1" dirty="0">
              <a:sym typeface="+mn-lt"/>
            </a:endParaRPr>
          </a:p>
        </p:txBody>
      </p:sp>
      <p:sp>
        <p:nvSpPr>
          <p:cNvPr id="38" name="TextBox 99"/>
          <p:cNvSpPr txBox="1">
            <a:spLocks noChangeArrowheads="1"/>
          </p:cNvSpPr>
          <p:nvPr/>
        </p:nvSpPr>
        <p:spPr bwMode="auto">
          <a:xfrm>
            <a:off x="273920" y="2219699"/>
            <a:ext cx="2604321" cy="427979"/>
          </a:xfrm>
          <a:prstGeom prst="rect">
            <a:avLst/>
          </a:prstGeom>
          <a:noFill/>
          <a:ln w="9525">
            <a:noFill/>
            <a:miter lim="800000"/>
            <a:headEnd/>
            <a:tailEnd/>
          </a:ln>
        </p:spPr>
        <p:txBody>
          <a:bodyPr wrap="square" tIns="90000" bIns="90000">
            <a:spAutoFit/>
          </a:bodyPr>
          <a:lstStyle/>
          <a:p>
            <a:pPr>
              <a:buClr>
                <a:srgbClr val="177B57"/>
              </a:buClr>
              <a:buSzPct val="100000"/>
            </a:pPr>
            <a:r>
              <a:rPr lang="en-US" sz="1600" i="1" dirty="0">
                <a:solidFill>
                  <a:srgbClr val="29BA74"/>
                </a:solidFill>
                <a:cs typeface="Arial" pitchFamily="34" charset="0"/>
              </a:rPr>
              <a:t>% of </a:t>
            </a:r>
            <a:r>
              <a:rPr lang="en-US" sz="1600" i="1" dirty="0" smtClean="0">
                <a:solidFill>
                  <a:srgbClr val="29BA74"/>
                </a:solidFill>
                <a:cs typeface="Arial" pitchFamily="34" charset="0"/>
              </a:rPr>
              <a:t>respondents</a:t>
            </a:r>
            <a:endParaRPr lang="en-US" sz="1600" i="1" baseline="30000" dirty="0">
              <a:solidFill>
                <a:srgbClr val="29BA74"/>
              </a:solidFill>
              <a:cs typeface="Arial" pitchFamily="34" charset="0"/>
            </a:endParaRPr>
          </a:p>
        </p:txBody>
      </p:sp>
      <p:sp>
        <p:nvSpPr>
          <p:cNvPr id="39" name="ColumnHeader"/>
          <p:cNvSpPr txBox="1">
            <a:spLocks noChangeArrowheads="1"/>
          </p:cNvSpPr>
          <p:nvPr/>
        </p:nvSpPr>
        <p:spPr bwMode="auto">
          <a:xfrm>
            <a:off x="2186169" y="2297113"/>
            <a:ext cx="1601788" cy="318924"/>
          </a:xfrm>
          <a:prstGeom prst="rect">
            <a:avLst/>
          </a:prstGeom>
          <a:noFill/>
          <a:ln w="9525">
            <a:noFill/>
            <a:miter lim="800000"/>
            <a:headEnd type="none" w="lg" len="lg"/>
            <a:tailEnd type="none" w="lg" len="lg"/>
          </a:ln>
          <a:effectLst>
            <a:outerShdw dist="25400" dir="5400000" sx="99001" sy="99001" algn="ctr" rotWithShape="0">
              <a:srgbClr val="177B57"/>
            </a:outerShdw>
          </a:effectLst>
        </p:spPr>
        <p:txBody>
          <a:bodyPr lIns="0" tIns="0" rIns="0" bIns="72000" anchor="b">
            <a:spAutoFit/>
          </a:bodyPr>
          <a:lstStyle/>
          <a:p>
            <a:pPr algn="ctr" fontAlgn="auto">
              <a:spcBef>
                <a:spcPts val="0"/>
              </a:spcBef>
              <a:spcAft>
                <a:spcPts val="0"/>
              </a:spcAft>
              <a:buSzPct val="100000"/>
              <a:defRPr/>
            </a:pPr>
            <a:r>
              <a:rPr lang="en-US" sz="1600" b="1" kern="0" dirty="0" smtClean="0">
                <a:solidFill>
                  <a:srgbClr val="29BA74"/>
                </a:solidFill>
                <a:latin typeface="+mn-lt"/>
                <a:ea typeface="+mn-ea"/>
                <a:cs typeface="Arial" pitchFamily="34" charset="0"/>
              </a:rPr>
              <a:t>Overall</a:t>
            </a:r>
            <a:endParaRPr lang="en-US" sz="1600" b="1" kern="0" dirty="0">
              <a:solidFill>
                <a:srgbClr val="29BA74"/>
              </a:solidFill>
              <a:latin typeface="+mn-lt"/>
              <a:ea typeface="+mn-ea"/>
              <a:cs typeface="Arial" pitchFamily="34" charset="0"/>
            </a:endParaRPr>
          </a:p>
        </p:txBody>
      </p:sp>
      <p:sp>
        <p:nvSpPr>
          <p:cNvPr id="40" name="ColumnHeader"/>
          <p:cNvSpPr txBox="1">
            <a:spLocks noChangeArrowheads="1"/>
          </p:cNvSpPr>
          <p:nvPr/>
        </p:nvSpPr>
        <p:spPr bwMode="auto">
          <a:xfrm>
            <a:off x="4121698" y="2297113"/>
            <a:ext cx="1601788" cy="318924"/>
          </a:xfrm>
          <a:prstGeom prst="rect">
            <a:avLst/>
          </a:prstGeom>
          <a:noFill/>
          <a:ln w="9525">
            <a:noFill/>
            <a:miter lim="800000"/>
            <a:headEnd type="none" w="lg" len="lg"/>
            <a:tailEnd type="none" w="lg" len="lg"/>
          </a:ln>
          <a:effectLst>
            <a:outerShdw dist="25400" dir="5400000" sx="99001" sy="99001" algn="ctr" rotWithShape="0">
              <a:srgbClr val="177B57"/>
            </a:outerShdw>
          </a:effectLst>
        </p:spPr>
        <p:txBody>
          <a:bodyPr lIns="0" tIns="0" rIns="0" bIns="72000" anchor="b">
            <a:spAutoFit/>
          </a:bodyPr>
          <a:lstStyle/>
          <a:p>
            <a:pPr algn="ctr" fontAlgn="auto">
              <a:spcBef>
                <a:spcPts val="0"/>
              </a:spcBef>
              <a:spcAft>
                <a:spcPts val="0"/>
              </a:spcAft>
              <a:buSzPct val="100000"/>
              <a:defRPr/>
            </a:pPr>
            <a:r>
              <a:rPr lang="en-US" sz="1600" b="1" kern="0" dirty="0" smtClean="0">
                <a:solidFill>
                  <a:srgbClr val="29BA74"/>
                </a:solidFill>
                <a:cs typeface="Arial" pitchFamily="34" charset="0"/>
              </a:rPr>
              <a:t>By Generation</a:t>
            </a:r>
            <a:endParaRPr lang="en-US" sz="1600" b="1" kern="0" dirty="0">
              <a:solidFill>
                <a:srgbClr val="29BA74"/>
              </a:solidFill>
              <a:cs typeface="Arial" pitchFamily="34" charset="0"/>
            </a:endParaRPr>
          </a:p>
        </p:txBody>
      </p:sp>
      <p:cxnSp>
        <p:nvCxnSpPr>
          <p:cNvPr id="59" name="Straight Connector 58"/>
          <p:cNvCxnSpPr/>
          <p:nvPr/>
        </p:nvCxnSpPr>
        <p:spPr>
          <a:xfrm>
            <a:off x="3883129" y="2628900"/>
            <a:ext cx="0" cy="3606205"/>
          </a:xfrm>
          <a:prstGeom prst="line">
            <a:avLst/>
          </a:prstGeom>
          <a:ln>
            <a:solidFill>
              <a:srgbClr val="B2B2B2"/>
            </a:solidFill>
            <a:prstDash val="dash"/>
          </a:ln>
        </p:spPr>
        <p:style>
          <a:lnRef idx="1">
            <a:schemeClr val="accent1"/>
          </a:lnRef>
          <a:fillRef idx="0">
            <a:schemeClr val="accent1"/>
          </a:fillRef>
          <a:effectRef idx="0">
            <a:schemeClr val="accent1"/>
          </a:effectRef>
          <a:fontRef idx="minor">
            <a:schemeClr val="tx1"/>
          </a:fontRef>
        </p:style>
      </p:cxnSp>
      <p:sp>
        <p:nvSpPr>
          <p:cNvPr id="60" name="Text Placeholder 3"/>
          <p:cNvSpPr>
            <a:spLocks noGrp="1"/>
          </p:cNvSpPr>
          <p:nvPr/>
        </p:nvSpPr>
        <p:spPr bwMode="gray">
          <a:xfrm>
            <a:off x="8462529" y="2619706"/>
            <a:ext cx="1384300" cy="212725"/>
          </a:xfrm>
          <a:prstGeom prst="rect">
            <a:avLst/>
          </a:prstGeom>
          <a:noFill/>
          <a:effectLst/>
        </p:spPr>
        <p:txBody>
          <a:bodyPr lIns="0" tIns="0" rIns="0" bIns="0"/>
          <a:lstStyle/>
          <a:p>
            <a:pPr algn="ctr" defTabSz="914400"/>
            <a:r>
              <a:rPr lang="en-US" sz="1400" b="1" dirty="0" smtClean="0">
                <a:solidFill>
                  <a:srgbClr val="575757"/>
                </a:solidFill>
              </a:rPr>
              <a:t>Baby Boomer</a:t>
            </a:r>
            <a:endParaRPr lang="en-US" sz="1400" b="1" dirty="0">
              <a:solidFill>
                <a:srgbClr val="575757"/>
              </a:solidFill>
              <a:sym typeface="Arial" pitchFamily="34" charset="0"/>
            </a:endParaRPr>
          </a:p>
        </p:txBody>
      </p:sp>
      <p:sp>
        <p:nvSpPr>
          <p:cNvPr id="61" name="Text Placeholder 2"/>
          <p:cNvSpPr>
            <a:spLocks noGrp="1"/>
          </p:cNvSpPr>
          <p:nvPr/>
        </p:nvSpPr>
        <p:spPr bwMode="gray">
          <a:xfrm>
            <a:off x="7442200" y="2619706"/>
            <a:ext cx="574675" cy="212725"/>
          </a:xfrm>
          <a:prstGeom prst="rect">
            <a:avLst/>
          </a:prstGeom>
          <a:noFill/>
          <a:effectLst/>
        </p:spPr>
        <p:txBody>
          <a:bodyPr lIns="0" tIns="0" rIns="0" bIns="0"/>
          <a:lstStyle/>
          <a:p>
            <a:pPr algn="ctr" defTabSz="914400"/>
            <a:fld id="{608791A6-0E32-4349-8A9F-6EA8C023E9DE}" type="datetime'''''''G''e''''''n''.'''''''''' ''''''''''''''''''''''''''X'">
              <a:rPr lang="en-US" sz="1400" b="1">
                <a:solidFill>
                  <a:srgbClr val="575757"/>
                </a:solidFill>
              </a:rPr>
              <a:pPr algn="ctr" defTabSz="914400"/>
              <a:t>Gen. X</a:t>
            </a:fld>
            <a:endParaRPr lang="en-US" sz="1400" b="1" dirty="0">
              <a:solidFill>
                <a:srgbClr val="575757"/>
              </a:solidFill>
              <a:sym typeface="Arial" pitchFamily="34" charset="0"/>
            </a:endParaRPr>
          </a:p>
        </p:txBody>
      </p:sp>
      <p:sp>
        <p:nvSpPr>
          <p:cNvPr id="62" name="Text Placeholder 48"/>
          <p:cNvSpPr>
            <a:spLocks noGrp="1"/>
          </p:cNvSpPr>
          <p:nvPr/>
        </p:nvSpPr>
        <p:spPr bwMode="gray">
          <a:xfrm>
            <a:off x="5596008" y="2619706"/>
            <a:ext cx="1374627" cy="198481"/>
          </a:xfrm>
          <a:prstGeom prst="rect">
            <a:avLst/>
          </a:prstGeom>
          <a:noFill/>
          <a:effectLst/>
        </p:spPr>
        <p:txBody>
          <a:bodyPr lIns="0" tIns="0" rIns="0" bIns="0"/>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ct val="0"/>
              </a:spcBef>
              <a:defRPr/>
            </a:pPr>
            <a:r>
              <a:rPr lang="en-US" sz="1400" dirty="0" smtClean="0">
                <a:solidFill>
                  <a:srgbClr val="A8B21C"/>
                </a:solidFill>
                <a:sym typeface="+mn-lt"/>
              </a:rPr>
              <a:t>Millennials</a:t>
            </a:r>
            <a:endParaRPr lang="en-US" sz="1400" dirty="0">
              <a:solidFill>
                <a:srgbClr val="A8B21C"/>
              </a:solidFill>
              <a:sym typeface="+mn-lt"/>
            </a:endParaRPr>
          </a:p>
        </p:txBody>
      </p:sp>
      <p:sp>
        <p:nvSpPr>
          <p:cNvPr id="95" name="Text Placeholder 3"/>
          <p:cNvSpPr>
            <a:spLocks noGrp="1"/>
          </p:cNvSpPr>
          <p:nvPr/>
        </p:nvSpPr>
        <p:spPr bwMode="gray">
          <a:xfrm>
            <a:off x="10004425" y="2628900"/>
            <a:ext cx="1384300" cy="212725"/>
          </a:xfrm>
          <a:prstGeom prst="rect">
            <a:avLst/>
          </a:prstGeom>
          <a:noFill/>
          <a:effectLst/>
        </p:spPr>
        <p:txBody>
          <a:bodyPr lIns="0" tIns="0" rIns="0" bIns="0"/>
          <a:lstStyle/>
          <a:p>
            <a:pPr algn="ctr" defTabSz="914400"/>
            <a:r>
              <a:rPr lang="en-US" sz="1400" b="1" dirty="0" smtClean="0">
                <a:solidFill>
                  <a:srgbClr val="575757"/>
                </a:solidFill>
              </a:rPr>
              <a:t>Silver</a:t>
            </a:r>
            <a:endParaRPr lang="en-US" sz="1400" b="1" dirty="0">
              <a:solidFill>
                <a:srgbClr val="575757"/>
              </a:solidFill>
              <a:sym typeface="Arial" pitchFamily="34" charset="0"/>
            </a:endParaRPr>
          </a:p>
        </p:txBody>
      </p:sp>
      <p:graphicFrame>
        <p:nvGraphicFramePr>
          <p:cNvPr id="86" name="Chart 85"/>
          <p:cNvGraphicFramePr/>
          <p:nvPr>
            <p:custDataLst>
              <p:tags r:id="rId12"/>
            </p:custDataLst>
            <p:extLst>
              <p:ext uri="{D42A27DB-BD31-4B8C-83A1-F6EECF244321}">
                <p14:modId xmlns:p14="http://schemas.microsoft.com/office/powerpoint/2010/main" val="1046175083"/>
              </p:ext>
            </p:extLst>
          </p:nvPr>
        </p:nvGraphicFramePr>
        <p:xfrm>
          <a:off x="9858375" y="3635375"/>
          <a:ext cx="2397125" cy="2682875"/>
        </p:xfrm>
        <a:graphic>
          <a:graphicData uri="http://schemas.openxmlformats.org/drawingml/2006/chart">
            <c:chart xmlns:c="http://schemas.openxmlformats.org/drawingml/2006/chart" xmlns:r="http://schemas.openxmlformats.org/officeDocument/2006/relationships" r:id="rId33"/>
          </a:graphicData>
        </a:graphic>
      </p:graphicFrame>
      <p:sp>
        <p:nvSpPr>
          <p:cNvPr id="147" name="Text Placeholder 3"/>
          <p:cNvSpPr>
            <a:spLocks noGrp="1"/>
          </p:cNvSpPr>
          <p:nvPr>
            <p:custDataLst>
              <p:tags r:id="rId13"/>
            </p:custDataLst>
          </p:nvPr>
        </p:nvSpPr>
        <p:spPr bwMode="gray">
          <a:xfrm>
            <a:off x="10577513" y="5876925"/>
            <a:ext cx="2714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DE04AA8D-51E1-4D6C-9AAB-36474250C645}" type="datetime'''''8''''''''''''''''''''''''''''''''''''''''''''%'''''''">
              <a:rPr lang="en-US" altLang="en-US" sz="1400" b="1"/>
              <a:pPr/>
              <a:t>8%</a:t>
            </a:fld>
            <a:endParaRPr lang="en-US" sz="1400" b="1" dirty="0">
              <a:sym typeface="+mn-lt"/>
            </a:endParaRPr>
          </a:p>
        </p:txBody>
      </p:sp>
      <p:sp>
        <p:nvSpPr>
          <p:cNvPr id="68" name="Text Placeholder 3"/>
          <p:cNvSpPr>
            <a:spLocks noGrp="1"/>
          </p:cNvSpPr>
          <p:nvPr>
            <p:custDataLst>
              <p:tags r:id="rId14"/>
            </p:custDataLst>
          </p:nvPr>
        </p:nvSpPr>
        <p:spPr bwMode="gray">
          <a:xfrm>
            <a:off x="10598150" y="4868863"/>
            <a:ext cx="2714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755557F8-8985-4D2D-B78A-EE2220633943}" type="datetime'''''''''''''''''''9''''%'">
              <a:rPr lang="en-US" altLang="en-US" sz="1400" b="1"/>
              <a:pPr/>
              <a:t>9%</a:t>
            </a:fld>
            <a:endParaRPr lang="en-US" sz="1400" b="1" dirty="0">
              <a:sym typeface="+mn-lt"/>
            </a:endParaRPr>
          </a:p>
        </p:txBody>
      </p:sp>
      <p:sp>
        <p:nvSpPr>
          <p:cNvPr id="63" name="ee4pFootnotes"/>
          <p:cNvSpPr>
            <a:spLocks noChangeArrowheads="1"/>
          </p:cNvSpPr>
          <p:nvPr/>
        </p:nvSpPr>
        <p:spPr bwMode="auto">
          <a:xfrm>
            <a:off x="629999" y="6266455"/>
            <a:ext cx="7182000" cy="461665"/>
          </a:xfrm>
          <a:prstGeom prst="rect">
            <a:avLst/>
          </a:prstGeom>
          <a:noFill/>
          <a:ln w="9525" algn="ctr">
            <a:noFill/>
            <a:miter lim="800000"/>
            <a:headEnd type="none" w="lg" len="lg"/>
            <a:tailEnd type="none" w="lg" len="lg"/>
          </a:ln>
        </p:spPr>
        <p:txBody>
          <a:bodyPr vert="horz" wrap="square" lIns="0" tIns="0" rIns="0" bIns="0" anchor="b" anchorCtr="0">
            <a:spAutoFit/>
          </a:bodyPr>
          <a:lstStyle/>
          <a:p>
            <a:endParaRPr lang="en-US" sz="1000" dirty="0" smtClean="0">
              <a:solidFill>
                <a:schemeClr val="bg1">
                  <a:lumMod val="50000"/>
                </a:schemeClr>
              </a:solidFill>
              <a:latin typeface="Trebuchet MS" panose="020B0603020202020204" pitchFamily="34" charset="0"/>
              <a:cs typeface="Arial" pitchFamily="34" charset="0"/>
            </a:endParaRPr>
          </a:p>
          <a:p>
            <a:r>
              <a:rPr lang="en-US" sz="1000" dirty="0" smtClean="0">
                <a:solidFill>
                  <a:schemeClr val="bg1">
                    <a:lumMod val="50000"/>
                  </a:schemeClr>
                </a:solidFill>
                <a:latin typeface="Trebuchet MS" panose="020B0603020202020204" pitchFamily="34" charset="0"/>
                <a:cs typeface="Arial" pitchFamily="34" charset="0"/>
              </a:rPr>
              <a:t>Note: </a:t>
            </a:r>
            <a:r>
              <a:rPr lang="en-US" sz="1000" dirty="0">
                <a:solidFill>
                  <a:schemeClr val="bg1">
                    <a:lumMod val="50000"/>
                  </a:schemeClr>
                </a:solidFill>
                <a:latin typeface="Trebuchet MS" panose="020B0603020202020204" pitchFamily="34" charset="0"/>
                <a:cs typeface="Arial" pitchFamily="34" charset="0"/>
              </a:rPr>
              <a:t>S</a:t>
            </a:r>
            <a:r>
              <a:rPr lang="en-US" sz="1000" dirty="0" smtClean="0">
                <a:solidFill>
                  <a:schemeClr val="bg1">
                    <a:lumMod val="50000"/>
                  </a:schemeClr>
                </a:solidFill>
                <a:latin typeface="Trebuchet MS" panose="020B0603020202020204" pitchFamily="34" charset="0"/>
                <a:cs typeface="Arial" pitchFamily="34" charset="0"/>
              </a:rPr>
              <a:t>elected most important answers </a:t>
            </a:r>
            <a:endParaRPr lang="en-US" sz="1000" dirty="0">
              <a:solidFill>
                <a:schemeClr val="bg1">
                  <a:lumMod val="50000"/>
                </a:schemeClr>
              </a:solidFill>
              <a:latin typeface="Trebuchet MS" panose="020B0603020202020204" pitchFamily="34" charset="0"/>
              <a:cs typeface="Arial" pitchFamily="34" charset="0"/>
            </a:endParaRPr>
          </a:p>
          <a:p>
            <a:r>
              <a:rPr lang="en-US" sz="1000" dirty="0">
                <a:solidFill>
                  <a:schemeClr val="bg1">
                    <a:lumMod val="50000"/>
                  </a:schemeClr>
                </a:solidFill>
                <a:latin typeface="Trebuchet MS" panose="020B0603020202020204" pitchFamily="34" charset="0"/>
                <a:cs typeface="Arial" pitchFamily="34" charset="0"/>
              </a:rPr>
              <a:t>Source: BCG-</a:t>
            </a:r>
            <a:r>
              <a:rPr lang="en-US" sz="1000" dirty="0" err="1">
                <a:solidFill>
                  <a:schemeClr val="bg1">
                    <a:lumMod val="50000"/>
                  </a:schemeClr>
                </a:solidFill>
                <a:latin typeface="Trebuchet MS" panose="020B0603020202020204" pitchFamily="34" charset="0"/>
                <a:cs typeface="Arial" pitchFamily="34" charset="0"/>
              </a:rPr>
              <a:t>Altagamma</a:t>
            </a:r>
            <a:r>
              <a:rPr lang="en-US" sz="1000" dirty="0">
                <a:solidFill>
                  <a:schemeClr val="bg1">
                    <a:lumMod val="50000"/>
                  </a:schemeClr>
                </a:solidFill>
                <a:latin typeface="Trebuchet MS" panose="020B0603020202020204" pitchFamily="34" charset="0"/>
                <a:cs typeface="Arial" pitchFamily="34" charset="0"/>
              </a:rPr>
              <a:t> True-Luxury Global Consumer </a:t>
            </a:r>
            <a:r>
              <a:rPr lang="en-US" sz="1000">
                <a:solidFill>
                  <a:schemeClr val="bg1">
                    <a:lumMod val="50000"/>
                  </a:schemeClr>
                </a:solidFill>
                <a:latin typeface="Trebuchet MS" panose="020B0603020202020204" pitchFamily="34" charset="0"/>
                <a:cs typeface="Arial" pitchFamily="34" charset="0"/>
              </a:rPr>
              <a:t>Insight </a:t>
            </a:r>
            <a:r>
              <a:rPr lang="en-US" sz="1000" smtClean="0">
                <a:solidFill>
                  <a:schemeClr val="bg1">
                    <a:lumMod val="50000"/>
                  </a:schemeClr>
                </a:solidFill>
                <a:latin typeface="Trebuchet MS" panose="020B0603020202020204" pitchFamily="34" charset="0"/>
                <a:cs typeface="Arial" pitchFamily="34" charset="0"/>
              </a:rPr>
              <a:t>Survey </a:t>
            </a:r>
            <a:r>
              <a:rPr lang="en-US" sz="1000" dirty="0">
                <a:solidFill>
                  <a:schemeClr val="bg1">
                    <a:lumMod val="50000"/>
                  </a:schemeClr>
                </a:solidFill>
                <a:latin typeface="Trebuchet MS" panose="020B0603020202020204" pitchFamily="34" charset="0"/>
                <a:cs typeface="Arial" pitchFamily="34" charset="0"/>
              </a:rPr>
              <a:t>(12K + respondents in 10 countries)</a:t>
            </a:r>
          </a:p>
        </p:txBody>
      </p:sp>
      <p:graphicFrame>
        <p:nvGraphicFramePr>
          <p:cNvPr id="116" name="Chart 115"/>
          <p:cNvGraphicFramePr/>
          <p:nvPr>
            <p:custDataLst>
              <p:tags r:id="rId15"/>
            </p:custDataLst>
            <p:extLst>
              <p:ext uri="{D42A27DB-BD31-4B8C-83A1-F6EECF244321}">
                <p14:modId xmlns:p14="http://schemas.microsoft.com/office/powerpoint/2010/main" val="4287626611"/>
              </p:ext>
            </p:extLst>
          </p:nvPr>
        </p:nvGraphicFramePr>
        <p:xfrm>
          <a:off x="8299450" y="3635375"/>
          <a:ext cx="2397125" cy="2682875"/>
        </p:xfrm>
        <a:graphic>
          <a:graphicData uri="http://schemas.openxmlformats.org/drawingml/2006/chart">
            <c:chart xmlns:c="http://schemas.openxmlformats.org/drawingml/2006/chart" xmlns:r="http://schemas.openxmlformats.org/officeDocument/2006/relationships" r:id="rId34"/>
          </a:graphicData>
        </a:graphic>
      </p:graphicFrame>
      <p:sp>
        <p:nvSpPr>
          <p:cNvPr id="80" name="Text Placeholder 3"/>
          <p:cNvSpPr>
            <a:spLocks noGrp="1"/>
          </p:cNvSpPr>
          <p:nvPr>
            <p:custDataLst>
              <p:tags r:id="rId16"/>
            </p:custDataLst>
          </p:nvPr>
        </p:nvSpPr>
        <p:spPr bwMode="gray">
          <a:xfrm>
            <a:off x="8996363" y="5876925"/>
            <a:ext cx="2714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9D03260C-A332-469E-8813-7F022B9B0488}" type="datetime'''''''''''''''''''''''''''''''7''%'''''''''''''''">
              <a:rPr lang="en-US" altLang="en-US" sz="1400" b="1"/>
              <a:pPr/>
              <a:t>7%</a:t>
            </a:fld>
            <a:endParaRPr lang="en-US" sz="1400" b="1" dirty="0">
              <a:sym typeface="+mn-lt"/>
            </a:endParaRPr>
          </a:p>
        </p:txBody>
      </p:sp>
      <p:sp>
        <p:nvSpPr>
          <p:cNvPr id="79" name="Text Placeholder 3"/>
          <p:cNvSpPr>
            <a:spLocks noGrp="1"/>
          </p:cNvSpPr>
          <p:nvPr>
            <p:custDataLst>
              <p:tags r:id="rId17"/>
            </p:custDataLst>
          </p:nvPr>
        </p:nvSpPr>
        <p:spPr bwMode="gray">
          <a:xfrm>
            <a:off x="9204325" y="4868863"/>
            <a:ext cx="3762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56CDF7F8-5A20-4D23-A4A9-6AB94140177C}" type="datetime'''''''''''1''''''''''''''''''''''''7''%'''''''''''">
              <a:rPr lang="en-US" altLang="en-US" sz="1400" b="1"/>
              <a:pPr/>
              <a:t>17%</a:t>
            </a:fld>
            <a:endParaRPr lang="en-US" sz="1400" b="1" dirty="0">
              <a:sym typeface="+mn-lt"/>
            </a:endParaRPr>
          </a:p>
        </p:txBody>
      </p:sp>
      <p:graphicFrame>
        <p:nvGraphicFramePr>
          <p:cNvPr id="117" name="Chart 116"/>
          <p:cNvGraphicFramePr/>
          <p:nvPr>
            <p:custDataLst>
              <p:tags r:id="rId18"/>
            </p:custDataLst>
            <p:extLst>
              <p:ext uri="{D42A27DB-BD31-4B8C-83A1-F6EECF244321}">
                <p14:modId xmlns:p14="http://schemas.microsoft.com/office/powerpoint/2010/main" val="433930329"/>
              </p:ext>
            </p:extLst>
          </p:nvPr>
        </p:nvGraphicFramePr>
        <p:xfrm>
          <a:off x="6916738" y="3635375"/>
          <a:ext cx="2397125" cy="2682875"/>
        </p:xfrm>
        <a:graphic>
          <a:graphicData uri="http://schemas.openxmlformats.org/drawingml/2006/chart">
            <c:chart xmlns:c="http://schemas.openxmlformats.org/drawingml/2006/chart" xmlns:r="http://schemas.openxmlformats.org/officeDocument/2006/relationships" r:id="rId35"/>
          </a:graphicData>
        </a:graphic>
      </p:graphicFrame>
      <p:sp>
        <p:nvSpPr>
          <p:cNvPr id="87" name="Text Placeholder 3"/>
          <p:cNvSpPr>
            <a:spLocks noGrp="1"/>
          </p:cNvSpPr>
          <p:nvPr>
            <p:custDataLst>
              <p:tags r:id="rId19"/>
            </p:custDataLst>
          </p:nvPr>
        </p:nvSpPr>
        <p:spPr bwMode="gray">
          <a:xfrm>
            <a:off x="7800975" y="4868863"/>
            <a:ext cx="3762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29927D75-A065-4259-A166-A26F34710CB1}" type="datetime'1''''''''''6''%'''''''''''''''''''''''''''''">
              <a:rPr lang="en-US" altLang="en-US" sz="1400" b="1"/>
              <a:pPr/>
              <a:t>16%</a:t>
            </a:fld>
            <a:endParaRPr lang="en-US" sz="1400" b="1" dirty="0">
              <a:sym typeface="+mn-lt"/>
            </a:endParaRPr>
          </a:p>
        </p:txBody>
      </p:sp>
      <p:sp>
        <p:nvSpPr>
          <p:cNvPr id="88" name="Text Placeholder 3"/>
          <p:cNvSpPr>
            <a:spLocks noGrp="1"/>
          </p:cNvSpPr>
          <p:nvPr>
            <p:custDataLst>
              <p:tags r:id="rId20"/>
            </p:custDataLst>
          </p:nvPr>
        </p:nvSpPr>
        <p:spPr bwMode="gray">
          <a:xfrm>
            <a:off x="7531100" y="5876925"/>
            <a:ext cx="2714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F27F9B31-C9D3-46A8-BB11-2A4FAD6407FB}" type="datetime'''''''''''''''''''''''''''''''''''''''''''''''''3%'">
              <a:rPr lang="en-US" altLang="en-US" sz="1400" b="1"/>
              <a:pPr/>
              <a:t>3%</a:t>
            </a:fld>
            <a:endParaRPr lang="en-US" sz="1400" b="1" dirty="0">
              <a:sym typeface="+mn-lt"/>
            </a:endParaRPr>
          </a:p>
        </p:txBody>
      </p:sp>
      <p:graphicFrame>
        <p:nvGraphicFramePr>
          <p:cNvPr id="130" name="Chart 129"/>
          <p:cNvGraphicFramePr/>
          <p:nvPr>
            <p:custDataLst>
              <p:tags r:id="rId21"/>
            </p:custDataLst>
            <p:extLst>
              <p:ext uri="{D42A27DB-BD31-4B8C-83A1-F6EECF244321}">
                <p14:modId xmlns:p14="http://schemas.microsoft.com/office/powerpoint/2010/main" val="647546552"/>
              </p:ext>
            </p:extLst>
          </p:nvPr>
        </p:nvGraphicFramePr>
        <p:xfrm>
          <a:off x="5437188" y="3635375"/>
          <a:ext cx="2397125" cy="2682875"/>
        </p:xfrm>
        <a:graphic>
          <a:graphicData uri="http://schemas.openxmlformats.org/drawingml/2006/chart">
            <c:chart xmlns:c="http://schemas.openxmlformats.org/drawingml/2006/chart" xmlns:r="http://schemas.openxmlformats.org/officeDocument/2006/relationships" r:id="rId36"/>
          </a:graphicData>
        </a:graphic>
      </p:graphicFrame>
      <p:sp>
        <p:nvSpPr>
          <p:cNvPr id="128" name="Text Placeholder 3"/>
          <p:cNvSpPr>
            <a:spLocks noGrp="1"/>
          </p:cNvSpPr>
          <p:nvPr>
            <p:custDataLst>
              <p:tags r:id="rId22"/>
            </p:custDataLst>
          </p:nvPr>
        </p:nvSpPr>
        <p:spPr bwMode="gray">
          <a:xfrm>
            <a:off x="6819900" y="3862389"/>
            <a:ext cx="376238"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E820220D-C732-4DCC-AE13-13816BA1289F}" type="datetime'''''''''''''''''''''''''4''''''''''''''''''''''''''''''''''0%'">
              <a:rPr lang="en-US" altLang="en-US" sz="1400" b="1" smtClean="0">
                <a:sym typeface="+mn-lt"/>
              </a:rPr>
              <a:pPr>
                <a:lnSpc>
                  <a:spcPct val="100000"/>
                </a:lnSpc>
                <a:spcBef>
                  <a:spcPct val="0"/>
                </a:spcBef>
                <a:spcAft>
                  <a:spcPct val="0"/>
                </a:spcAft>
              </a:pPr>
              <a:t>40%</a:t>
            </a:fld>
            <a:endParaRPr lang="en-US" sz="1400" b="1" dirty="0">
              <a:sym typeface="+mn-lt"/>
            </a:endParaRPr>
          </a:p>
        </p:txBody>
      </p:sp>
      <p:sp>
        <p:nvSpPr>
          <p:cNvPr id="105" name="Text Placeholder 3"/>
          <p:cNvSpPr>
            <a:spLocks noGrp="1"/>
          </p:cNvSpPr>
          <p:nvPr>
            <p:custDataLst>
              <p:tags r:id="rId23"/>
            </p:custDataLst>
          </p:nvPr>
        </p:nvSpPr>
        <p:spPr bwMode="gray">
          <a:xfrm>
            <a:off x="6030913" y="5876925"/>
            <a:ext cx="2714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4B0DB487-B226-4EFC-B5D8-D5A8E75B9E9D}" type="datetime'''''''''''''2''''''''''''''''''''''''''''''''''''%'''''''''''">
              <a:rPr lang="en-US" altLang="en-US" sz="1400" b="1"/>
              <a:pPr/>
              <a:t>2%</a:t>
            </a:fld>
            <a:endParaRPr lang="en-US" sz="1400" b="1" dirty="0">
              <a:sym typeface="+mn-lt"/>
            </a:endParaRPr>
          </a:p>
        </p:txBody>
      </p:sp>
      <p:sp>
        <p:nvSpPr>
          <p:cNvPr id="104" name="Text Placeholder 3"/>
          <p:cNvSpPr>
            <a:spLocks noGrp="1"/>
          </p:cNvSpPr>
          <p:nvPr>
            <p:custDataLst>
              <p:tags r:id="rId24"/>
            </p:custDataLst>
          </p:nvPr>
        </p:nvSpPr>
        <p:spPr bwMode="gray">
          <a:xfrm>
            <a:off x="6300788" y="4868863"/>
            <a:ext cx="3762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83BD24C7-1C3B-4D5A-A601-EFBECFF98823}" type="datetime'''''''''''''''''''15''''''''''''''''''%'''''''''''''">
              <a:rPr lang="en-US" altLang="en-US" sz="1400" b="1"/>
              <a:pPr/>
              <a:t>15%</a:t>
            </a:fld>
            <a:endParaRPr lang="en-US" sz="1400" b="1" dirty="0">
              <a:sym typeface="+mn-lt"/>
            </a:endParaRPr>
          </a:p>
        </p:txBody>
      </p:sp>
      <p:sp>
        <p:nvSpPr>
          <p:cNvPr id="69" name="Text Placeholder 48"/>
          <p:cNvSpPr>
            <a:spLocks noGrp="1"/>
          </p:cNvSpPr>
          <p:nvPr/>
        </p:nvSpPr>
        <p:spPr bwMode="gray">
          <a:xfrm>
            <a:off x="3960204" y="2619706"/>
            <a:ext cx="1374627" cy="198481"/>
          </a:xfrm>
          <a:prstGeom prst="rect">
            <a:avLst/>
          </a:prstGeom>
          <a:noFill/>
          <a:effectLst/>
        </p:spPr>
        <p:txBody>
          <a:bodyPr lIns="0" tIns="0" rIns="0" bIns="0"/>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ct val="0"/>
              </a:spcBef>
              <a:defRPr/>
            </a:pPr>
            <a:r>
              <a:rPr lang="en-US" sz="1400" dirty="0" smtClean="0">
                <a:solidFill>
                  <a:srgbClr val="575757"/>
                </a:solidFill>
                <a:sym typeface="+mn-lt"/>
              </a:rPr>
              <a:t>Gen. Z</a:t>
            </a:r>
            <a:endParaRPr lang="en-US" sz="1400" dirty="0">
              <a:solidFill>
                <a:srgbClr val="575757"/>
              </a:solidFill>
              <a:sym typeface="+mn-lt"/>
            </a:endParaRPr>
          </a:p>
        </p:txBody>
      </p:sp>
      <p:graphicFrame>
        <p:nvGraphicFramePr>
          <p:cNvPr id="127" name="Chart 126"/>
          <p:cNvGraphicFramePr/>
          <p:nvPr>
            <p:custDataLst>
              <p:tags r:id="rId25"/>
            </p:custDataLst>
            <p:extLst>
              <p:ext uri="{D42A27DB-BD31-4B8C-83A1-F6EECF244321}">
                <p14:modId xmlns:p14="http://schemas.microsoft.com/office/powerpoint/2010/main" val="2985396542"/>
              </p:ext>
            </p:extLst>
          </p:nvPr>
        </p:nvGraphicFramePr>
        <p:xfrm>
          <a:off x="3736975" y="3635375"/>
          <a:ext cx="2397125" cy="2682875"/>
        </p:xfrm>
        <a:graphic>
          <a:graphicData uri="http://schemas.openxmlformats.org/drawingml/2006/chart">
            <c:chart xmlns:c="http://schemas.openxmlformats.org/drawingml/2006/chart" xmlns:r="http://schemas.openxmlformats.org/officeDocument/2006/relationships" r:id="rId37"/>
          </a:graphicData>
        </a:graphic>
      </p:graphicFrame>
      <p:sp>
        <p:nvSpPr>
          <p:cNvPr id="93" name="Text Placeholder 3"/>
          <p:cNvSpPr>
            <a:spLocks noGrp="1"/>
          </p:cNvSpPr>
          <p:nvPr>
            <p:custDataLst>
              <p:tags r:id="rId26"/>
            </p:custDataLst>
          </p:nvPr>
        </p:nvSpPr>
        <p:spPr bwMode="gray">
          <a:xfrm>
            <a:off x="4518025" y="4868863"/>
            <a:ext cx="3762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56EFCB3C-ADB6-49C6-951A-4ABF8A3FDAB1}" type="datetime'''''''1''''''''''1''''''''''%'''''''''''''''''">
              <a:rPr lang="en-US" altLang="en-US" sz="1400" b="1"/>
              <a:pPr/>
              <a:t>11%</a:t>
            </a:fld>
            <a:endParaRPr lang="en-US" sz="1400" b="1" dirty="0">
              <a:sym typeface="+mn-lt"/>
            </a:endParaRPr>
          </a:p>
        </p:txBody>
      </p:sp>
      <p:sp>
        <p:nvSpPr>
          <p:cNvPr id="94" name="Text Placeholder 3"/>
          <p:cNvSpPr>
            <a:spLocks noGrp="1"/>
          </p:cNvSpPr>
          <p:nvPr>
            <p:custDataLst>
              <p:tags r:id="rId27"/>
            </p:custDataLst>
          </p:nvPr>
        </p:nvSpPr>
        <p:spPr bwMode="gray">
          <a:xfrm>
            <a:off x="4332288" y="5876925"/>
            <a:ext cx="2714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E8D5173F-9869-4380-B708-65A82B973F95}" type="datetime'''''''''''''''2''''''''''''%'''''''''''''''">
              <a:rPr lang="en-US" altLang="en-US" sz="1400" b="1"/>
              <a:pPr/>
              <a:t>2%</a:t>
            </a:fld>
            <a:endParaRPr lang="en-US" sz="1400" b="1" dirty="0">
              <a:sym typeface="+mn-lt"/>
            </a:endParaRPr>
          </a:p>
        </p:txBody>
      </p:sp>
      <p:sp>
        <p:nvSpPr>
          <p:cNvPr id="124" name="Text Placeholder 3"/>
          <p:cNvSpPr>
            <a:spLocks noGrp="1"/>
          </p:cNvSpPr>
          <p:nvPr>
            <p:custDataLst>
              <p:tags r:id="rId28"/>
            </p:custDataLst>
          </p:nvPr>
        </p:nvSpPr>
        <p:spPr bwMode="gray">
          <a:xfrm>
            <a:off x="5305425" y="3862389"/>
            <a:ext cx="376238"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02D0AE57-C49A-4A60-8E8E-C5CBF992038A}" type="datetime'''''''''''''''4''''''9''''%'''''''''''''''">
              <a:rPr lang="en-US" altLang="en-US" sz="1400" b="1" smtClean="0">
                <a:sym typeface="+mn-lt"/>
              </a:rPr>
              <a:pPr>
                <a:lnSpc>
                  <a:spcPct val="100000"/>
                </a:lnSpc>
                <a:spcBef>
                  <a:spcPct val="0"/>
                </a:spcBef>
                <a:spcAft>
                  <a:spcPct val="0"/>
                </a:spcAft>
              </a:pPr>
              <a:t>49%</a:t>
            </a:fld>
            <a:endParaRPr lang="en-US" sz="1400" b="1" dirty="0">
              <a:sym typeface="+mn-lt"/>
            </a:endParaRPr>
          </a:p>
        </p:txBody>
      </p:sp>
      <p:sp>
        <p:nvSpPr>
          <p:cNvPr id="65" name="TextBox 64"/>
          <p:cNvSpPr txBox="1"/>
          <p:nvPr/>
        </p:nvSpPr>
        <p:spPr>
          <a:xfrm>
            <a:off x="220871" y="3051294"/>
            <a:ext cx="2197909" cy="246221"/>
          </a:xfrm>
          <a:prstGeom prst="rect">
            <a:avLst/>
          </a:prstGeom>
          <a:noFill/>
        </p:spPr>
        <p:txBody>
          <a:bodyPr wrap="none" lIns="0" tIns="0" rIns="0" bIns="0" rtlCol="0" anchor="b">
            <a:spAutoFit/>
          </a:bodyPr>
          <a:lstStyle/>
          <a:p>
            <a:pPr>
              <a:buSzPct val="100000"/>
            </a:pPr>
            <a:r>
              <a:rPr lang="en-US" sz="1600" dirty="0" smtClean="0">
                <a:solidFill>
                  <a:srgbClr val="575757"/>
                </a:solidFill>
                <a:latin typeface="Trebuchet MS" panose="020B0603020202020204" pitchFamily="34" charset="0"/>
              </a:rPr>
              <a:t>Aware of Collaborations</a:t>
            </a:r>
            <a:endParaRPr lang="en-US" sz="1600" dirty="0">
              <a:solidFill>
                <a:srgbClr val="575757"/>
              </a:solidFill>
              <a:latin typeface="Trebuchet MS" panose="020B0603020202020204" pitchFamily="34" charset="0"/>
            </a:endParaRPr>
          </a:p>
        </p:txBody>
      </p:sp>
      <p:sp>
        <p:nvSpPr>
          <p:cNvPr id="72" name="Oval 71"/>
          <p:cNvSpPr>
            <a:spLocks noChangeAspect="1"/>
          </p:cNvSpPr>
          <p:nvPr/>
        </p:nvSpPr>
        <p:spPr>
          <a:xfrm>
            <a:off x="2632987" y="2907418"/>
            <a:ext cx="690079" cy="630661"/>
          </a:xfrm>
          <a:prstGeom prst="ellipse">
            <a:avLst/>
          </a:prstGeom>
          <a:solidFill>
            <a:srgbClr val="F2F2F2"/>
          </a:solidFill>
          <a:ln w="3810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200" b="1" kern="0" dirty="0" smtClean="0">
                <a:solidFill>
                  <a:schemeClr val="accent4"/>
                </a:solidFill>
              </a:rPr>
              <a:t>88%</a:t>
            </a:r>
            <a:endParaRPr lang="en-US" sz="1200" kern="0" dirty="0">
              <a:solidFill>
                <a:schemeClr val="tx1"/>
              </a:solidFill>
            </a:endParaRPr>
          </a:p>
        </p:txBody>
      </p:sp>
      <p:sp>
        <p:nvSpPr>
          <p:cNvPr id="89" name="Oval 88"/>
          <p:cNvSpPr>
            <a:spLocks noChangeAspect="1"/>
          </p:cNvSpPr>
          <p:nvPr/>
        </p:nvSpPr>
        <p:spPr>
          <a:xfrm>
            <a:off x="4302082" y="2907418"/>
            <a:ext cx="690079" cy="630661"/>
          </a:xfrm>
          <a:prstGeom prst="ellipse">
            <a:avLst/>
          </a:prstGeom>
          <a:solidFill>
            <a:srgbClr val="F2F2F2"/>
          </a:solidFill>
          <a:ln w="3810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200" b="1" kern="0" dirty="0" smtClean="0">
                <a:solidFill>
                  <a:schemeClr val="accent4"/>
                </a:solidFill>
              </a:rPr>
              <a:t>94%</a:t>
            </a:r>
            <a:endParaRPr lang="en-US" sz="1200" kern="0" dirty="0">
              <a:solidFill>
                <a:schemeClr val="tx1"/>
              </a:solidFill>
            </a:endParaRPr>
          </a:p>
        </p:txBody>
      </p:sp>
      <p:sp>
        <p:nvSpPr>
          <p:cNvPr id="98" name="Oval 97"/>
          <p:cNvSpPr>
            <a:spLocks noChangeAspect="1"/>
          </p:cNvSpPr>
          <p:nvPr/>
        </p:nvSpPr>
        <p:spPr>
          <a:xfrm>
            <a:off x="5950717" y="2907418"/>
            <a:ext cx="690079" cy="630661"/>
          </a:xfrm>
          <a:prstGeom prst="ellipse">
            <a:avLst/>
          </a:prstGeom>
          <a:solidFill>
            <a:srgbClr val="F2F2F2"/>
          </a:solidFill>
          <a:ln w="3810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200" b="1" kern="0" dirty="0" smtClean="0">
                <a:solidFill>
                  <a:schemeClr val="accent4"/>
                </a:solidFill>
              </a:rPr>
              <a:t>94%</a:t>
            </a:r>
            <a:endParaRPr lang="en-US" sz="1200" kern="0" dirty="0">
              <a:solidFill>
                <a:schemeClr val="tx1"/>
              </a:solidFill>
            </a:endParaRPr>
          </a:p>
        </p:txBody>
      </p:sp>
      <p:sp>
        <p:nvSpPr>
          <p:cNvPr id="100" name="Oval 99"/>
          <p:cNvSpPr>
            <a:spLocks noChangeAspect="1"/>
          </p:cNvSpPr>
          <p:nvPr/>
        </p:nvSpPr>
        <p:spPr>
          <a:xfrm>
            <a:off x="7383281" y="2907418"/>
            <a:ext cx="690079" cy="630661"/>
          </a:xfrm>
          <a:prstGeom prst="ellipse">
            <a:avLst/>
          </a:prstGeom>
          <a:solidFill>
            <a:srgbClr val="F2F2F2"/>
          </a:solidFill>
          <a:ln w="3810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200" b="1" kern="0" dirty="0" smtClean="0">
                <a:solidFill>
                  <a:schemeClr val="accent4"/>
                </a:solidFill>
              </a:rPr>
              <a:t>90%</a:t>
            </a:r>
            <a:endParaRPr lang="en-US" sz="1200" kern="0" dirty="0">
              <a:solidFill>
                <a:schemeClr val="tx1"/>
              </a:solidFill>
            </a:endParaRPr>
          </a:p>
        </p:txBody>
      </p:sp>
      <p:sp>
        <p:nvSpPr>
          <p:cNvPr id="106" name="Oval 105"/>
          <p:cNvSpPr>
            <a:spLocks noChangeAspect="1"/>
          </p:cNvSpPr>
          <p:nvPr/>
        </p:nvSpPr>
        <p:spPr>
          <a:xfrm>
            <a:off x="8760935" y="2907418"/>
            <a:ext cx="690079" cy="630661"/>
          </a:xfrm>
          <a:prstGeom prst="ellipse">
            <a:avLst/>
          </a:prstGeom>
          <a:noFill/>
          <a:ln w="38100" cap="rnd" cmpd="sng" algn="ctr">
            <a:gradFill flip="none" rotWithShape="1">
              <a:gsLst>
                <a:gs pos="0">
                  <a:schemeClr val="accent2"/>
                </a:gs>
                <a:gs pos="100000">
                  <a:schemeClr val="tx2"/>
                </a:gs>
              </a:gsLst>
              <a:lin ang="2700000" scaled="1"/>
              <a:tileRect/>
            </a:gradFill>
            <a:prstDash val="solid"/>
            <a:round/>
            <a:headEnd type="none" w="med" len="med"/>
            <a:tailEnd type="none" w="med" len="med"/>
          </a:ln>
          <a:extLst>
            <a:ext uri="{909E8E84-426E-40dd-AFC4-6F175D3DCCD1}">
              <a14:hiddenFill xmlns:a14="http://schemas.microsoft.com/office/drawing/2010/main">
                <a:solidFill>
                  <a:srgbClr val="9A9A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200" b="1" kern="0" dirty="0" smtClean="0">
                <a:solidFill>
                  <a:schemeClr val="accent4"/>
                </a:solidFill>
              </a:rPr>
              <a:t>76%</a:t>
            </a:r>
            <a:endParaRPr lang="en-US" sz="1200" kern="0" dirty="0">
              <a:solidFill>
                <a:schemeClr val="tx1"/>
              </a:solidFill>
            </a:endParaRPr>
          </a:p>
        </p:txBody>
      </p:sp>
      <p:sp>
        <p:nvSpPr>
          <p:cNvPr id="109" name="Oval 108"/>
          <p:cNvSpPr>
            <a:spLocks noChangeAspect="1"/>
          </p:cNvSpPr>
          <p:nvPr/>
        </p:nvSpPr>
        <p:spPr>
          <a:xfrm>
            <a:off x="10343755" y="2907418"/>
            <a:ext cx="690079" cy="630661"/>
          </a:xfrm>
          <a:prstGeom prst="ellipse">
            <a:avLst/>
          </a:prstGeom>
          <a:solidFill>
            <a:srgbClr val="F2F2F2"/>
          </a:solidFill>
          <a:ln w="3810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200" b="1" kern="0" dirty="0" smtClean="0">
                <a:solidFill>
                  <a:schemeClr val="accent4"/>
                </a:solidFill>
              </a:rPr>
              <a:t>58%</a:t>
            </a:r>
            <a:endParaRPr lang="en-US" sz="1200" kern="0" dirty="0">
              <a:solidFill>
                <a:schemeClr val="tx1"/>
              </a:solidFill>
            </a:endParaRPr>
          </a:p>
        </p:txBody>
      </p:sp>
      <p:sp>
        <p:nvSpPr>
          <p:cNvPr id="64"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74" name="TextBox 73"/>
          <p:cNvSpPr txBox="1"/>
          <p:nvPr/>
        </p:nvSpPr>
        <p:spPr>
          <a:xfrm>
            <a:off x="10195838" y="60353"/>
            <a:ext cx="1174805" cy="4862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575757"/>
                </a:solidFill>
              </a:rPr>
              <a:t>Collaborations</a:t>
            </a:r>
          </a:p>
        </p:txBody>
      </p:sp>
      <p:grpSp>
        <p:nvGrpSpPr>
          <p:cNvPr id="92" name="Group 91"/>
          <p:cNvGrpSpPr/>
          <p:nvPr/>
        </p:nvGrpSpPr>
        <p:grpSpPr>
          <a:xfrm>
            <a:off x="409192" y="126813"/>
            <a:ext cx="1631440" cy="427981"/>
            <a:chOff x="1653202" y="129045"/>
            <a:chExt cx="1631440" cy="427981"/>
          </a:xfrm>
        </p:grpSpPr>
        <p:pic>
          <p:nvPicPr>
            <p:cNvPr id="99" name="Picture 98"/>
            <p:cNvPicPr>
              <a:picLocks noChangeAspect="1"/>
            </p:cNvPicPr>
            <p:nvPr/>
          </p:nvPicPr>
          <p:blipFill rotWithShape="1">
            <a:blip r:embed="rId38"/>
            <a:srcRect l="14684" t="-819" r="14013" b="-4746"/>
            <a:stretch/>
          </p:blipFill>
          <p:spPr>
            <a:xfrm>
              <a:off x="1653202" y="129045"/>
              <a:ext cx="427981" cy="427981"/>
            </a:xfrm>
            <a:prstGeom prst="ellipse">
              <a:avLst/>
            </a:prstGeom>
            <a:grpFill/>
            <a:ln w="19050">
              <a:gradFill flip="none" rotWithShape="1">
                <a:gsLst>
                  <a:gs pos="0">
                    <a:schemeClr val="accent5"/>
                  </a:gs>
                  <a:gs pos="100000">
                    <a:schemeClr val="bg1">
                      <a:lumMod val="75000"/>
                    </a:schemeClr>
                  </a:gs>
                </a:gsLst>
                <a:lin ang="2700000" scaled="1"/>
                <a:tileRect/>
              </a:gradFill>
            </a:ln>
          </p:spPr>
        </p:pic>
        <p:sp>
          <p:nvSpPr>
            <p:cNvPr id="103" name="ColumnHeader"/>
            <p:cNvSpPr>
              <a:spLocks noChangeArrowheads="1"/>
            </p:cNvSpPr>
            <p:nvPr/>
          </p:nvSpPr>
          <p:spPr bwMode="gray">
            <a:xfrm rot="10800000" flipV="1">
              <a:off x="2012787" y="229152"/>
              <a:ext cx="1271855" cy="244858"/>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600" b="1" dirty="0" smtClean="0">
                  <a:solidFill>
                    <a:srgbClr val="575757"/>
                  </a:solidFill>
                  <a:latin typeface="Trebuchet MS" panose="020B0603020202020204" pitchFamily="34" charset="0"/>
                  <a:cs typeface="Arial" pitchFamily="34" charset="0"/>
                </a:rPr>
                <a:t>Millennials</a:t>
              </a:r>
              <a:endParaRPr lang="en-US" sz="1600" b="1" dirty="0">
                <a:solidFill>
                  <a:srgbClr val="575757"/>
                </a:solidFill>
                <a:latin typeface="Trebuchet MS" panose="020B0603020202020204" pitchFamily="34" charset="0"/>
                <a:cs typeface="Arial" pitchFamily="34" charset="0"/>
              </a:endParaRPr>
            </a:p>
          </p:txBody>
        </p:sp>
      </p:grpSp>
      <p:grpSp>
        <p:nvGrpSpPr>
          <p:cNvPr id="110" name="Group 109"/>
          <p:cNvGrpSpPr/>
          <p:nvPr/>
        </p:nvGrpSpPr>
        <p:grpSpPr>
          <a:xfrm>
            <a:off x="1745965" y="1669730"/>
            <a:ext cx="9190278" cy="468000"/>
            <a:chOff x="1659072" y="1786364"/>
            <a:chExt cx="9190278" cy="468000"/>
          </a:xfrm>
        </p:grpSpPr>
        <p:grpSp>
          <p:nvGrpSpPr>
            <p:cNvPr id="111" name="Group 110"/>
            <p:cNvGrpSpPr/>
            <p:nvPr/>
          </p:nvGrpSpPr>
          <p:grpSpPr>
            <a:xfrm>
              <a:off x="1659072" y="1786364"/>
              <a:ext cx="9190278" cy="468000"/>
              <a:chOff x="1659072" y="1786364"/>
              <a:chExt cx="9190278" cy="468000"/>
            </a:xfrm>
          </p:grpSpPr>
          <p:sp>
            <p:nvSpPr>
              <p:cNvPr id="113" name="Rettangolo 36"/>
              <p:cNvSpPr>
                <a:spLocks noChangeArrowheads="1"/>
              </p:cNvSpPr>
              <p:nvPr/>
            </p:nvSpPr>
            <p:spPr bwMode="auto">
              <a:xfrm>
                <a:off x="1973467" y="1786364"/>
                <a:ext cx="8875883" cy="468000"/>
              </a:xfrm>
              <a:prstGeom prst="rect">
                <a:avLst/>
              </a:prstGeom>
              <a:noFill/>
              <a:ln w="9525">
                <a:solidFill>
                  <a:schemeClr val="bg2">
                    <a:lumMod val="75000"/>
                  </a:schemeClr>
                </a:solidFill>
                <a:prstDash val="dash"/>
                <a:miter lim="800000"/>
                <a:headEnd/>
                <a:tailEnd/>
              </a:ln>
            </p:spPr>
            <p:txBody>
              <a:bodyPr wrap="square" anchor="ctr" anchorCtr="0">
                <a:noAutofit/>
              </a:bodyPr>
              <a:lstStyle/>
              <a:p>
                <a:pPr algn="ctr"/>
                <a:r>
                  <a:rPr lang="en-US" sz="1400" i="1" dirty="0"/>
                  <a:t>"Thinking about special editions realized in collaboration with different brands / artists, </a:t>
                </a:r>
                <a:endParaRPr lang="en-US" sz="1400" i="1" dirty="0" smtClean="0"/>
              </a:p>
              <a:p>
                <a:pPr algn="ctr"/>
                <a:r>
                  <a:rPr lang="en-US" sz="1400" i="1" dirty="0" smtClean="0"/>
                  <a:t>which </a:t>
                </a:r>
                <a:r>
                  <a:rPr lang="en-US" sz="1400" i="1" dirty="0"/>
                  <a:t>of the following statements best applies to you?"</a:t>
                </a:r>
              </a:p>
            </p:txBody>
          </p:sp>
          <p:sp>
            <p:nvSpPr>
              <p:cNvPr id="114" name="Rettangolo 36"/>
              <p:cNvSpPr>
                <a:spLocks noChangeArrowheads="1"/>
              </p:cNvSpPr>
              <p:nvPr/>
            </p:nvSpPr>
            <p:spPr bwMode="auto">
              <a:xfrm>
                <a:off x="1659072" y="1786364"/>
                <a:ext cx="288000" cy="468000"/>
              </a:xfrm>
              <a:prstGeom prst="rect">
                <a:avLst/>
              </a:prstGeom>
              <a:solidFill>
                <a:schemeClr val="tx2"/>
              </a:solidFill>
              <a:ln w="9525">
                <a:noFill/>
                <a:miter lim="800000"/>
                <a:headEnd/>
                <a:tailEnd/>
              </a:ln>
            </p:spPr>
            <p:txBody>
              <a:bodyPr wrap="square">
                <a:noAutofit/>
              </a:bodyPr>
              <a:lstStyle/>
              <a:p>
                <a:pPr algn="ctr">
                  <a:spcBef>
                    <a:spcPct val="50000"/>
                  </a:spcBef>
                </a:pPr>
                <a:endParaRPr lang="en-US" sz="1600" b="1" i="1" dirty="0">
                  <a:solidFill>
                    <a:srgbClr val="575757"/>
                  </a:solidFill>
                  <a:cs typeface="Arial" pitchFamily="34" charset="0"/>
                </a:endParaRPr>
              </a:p>
            </p:txBody>
          </p:sp>
        </p:grpSp>
        <p:sp>
          <p:nvSpPr>
            <p:cNvPr id="112" name="Freeform 37"/>
            <p:cNvSpPr>
              <a:spLocks noEditPoints="1"/>
            </p:cNvSpPr>
            <p:nvPr/>
          </p:nvSpPr>
          <p:spPr bwMode="auto">
            <a:xfrm>
              <a:off x="1767696" y="1883574"/>
              <a:ext cx="112349" cy="295581"/>
            </a:xfrm>
            <a:custGeom>
              <a:avLst/>
              <a:gdLst>
                <a:gd name="T0" fmla="*/ 178 w 394"/>
                <a:gd name="T1" fmla="*/ 880 h 880"/>
                <a:gd name="T2" fmla="*/ 106 w 394"/>
                <a:gd name="T3" fmla="*/ 850 h 880"/>
                <a:gd name="T4" fmla="*/ 76 w 394"/>
                <a:gd name="T5" fmla="*/ 778 h 880"/>
                <a:gd name="T6" fmla="*/ 106 w 394"/>
                <a:gd name="T7" fmla="*/ 706 h 880"/>
                <a:gd name="T8" fmla="*/ 178 w 394"/>
                <a:gd name="T9" fmla="*/ 676 h 880"/>
                <a:gd name="T10" fmla="*/ 250 w 394"/>
                <a:gd name="T11" fmla="*/ 706 h 880"/>
                <a:gd name="T12" fmla="*/ 280 w 394"/>
                <a:gd name="T13" fmla="*/ 778 h 880"/>
                <a:gd name="T14" fmla="*/ 250 w 394"/>
                <a:gd name="T15" fmla="*/ 850 h 880"/>
                <a:gd name="T16" fmla="*/ 178 w 394"/>
                <a:gd name="T17" fmla="*/ 880 h 880"/>
                <a:gd name="T18" fmla="*/ 228 w 394"/>
                <a:gd name="T19" fmla="*/ 605 h 880"/>
                <a:gd name="T20" fmla="*/ 223 w 394"/>
                <a:gd name="T21" fmla="*/ 578 h 880"/>
                <a:gd name="T22" fmla="*/ 216 w 394"/>
                <a:gd name="T23" fmla="*/ 535 h 880"/>
                <a:gd name="T24" fmla="*/ 257 w 394"/>
                <a:gd name="T25" fmla="*/ 422 h 880"/>
                <a:gd name="T26" fmla="*/ 333 w 394"/>
                <a:gd name="T27" fmla="*/ 341 h 880"/>
                <a:gd name="T28" fmla="*/ 379 w 394"/>
                <a:gd name="T29" fmla="*/ 268 h 880"/>
                <a:gd name="T30" fmla="*/ 394 w 394"/>
                <a:gd name="T31" fmla="*/ 187 h 880"/>
                <a:gd name="T32" fmla="*/ 334 w 394"/>
                <a:gd name="T33" fmla="*/ 50 h 880"/>
                <a:gd name="T34" fmla="*/ 187 w 394"/>
                <a:gd name="T35" fmla="*/ 0 h 880"/>
                <a:gd name="T36" fmla="*/ 14 w 394"/>
                <a:gd name="T37" fmla="*/ 49 h 880"/>
                <a:gd name="T38" fmla="*/ 0 w 394"/>
                <a:gd name="T39" fmla="*/ 61 h 880"/>
                <a:gd name="T40" fmla="*/ 61 w 394"/>
                <a:gd name="T41" fmla="*/ 180 h 880"/>
                <a:gd name="T42" fmla="*/ 83 w 394"/>
                <a:gd name="T43" fmla="*/ 158 h 880"/>
                <a:gd name="T44" fmla="*/ 161 w 394"/>
                <a:gd name="T45" fmla="*/ 126 h 880"/>
                <a:gd name="T46" fmla="*/ 231 w 394"/>
                <a:gd name="T47" fmla="*/ 144 h 880"/>
                <a:gd name="T48" fmla="*/ 250 w 394"/>
                <a:gd name="T49" fmla="*/ 196 h 880"/>
                <a:gd name="T50" fmla="*/ 237 w 394"/>
                <a:gd name="T51" fmla="*/ 242 h 880"/>
                <a:gd name="T52" fmla="*/ 173 w 394"/>
                <a:gd name="T53" fmla="*/ 323 h 880"/>
                <a:gd name="T54" fmla="*/ 105 w 394"/>
                <a:gd name="T55" fmla="*/ 425 h 880"/>
                <a:gd name="T56" fmla="*/ 90 w 394"/>
                <a:gd name="T57" fmla="*/ 510 h 880"/>
                <a:gd name="T58" fmla="*/ 109 w 394"/>
                <a:gd name="T59" fmla="*/ 590 h 880"/>
                <a:gd name="T60" fmla="*/ 115 w 394"/>
                <a:gd name="T61" fmla="*/ 605 h 880"/>
                <a:gd name="T62" fmla="*/ 228 w 394"/>
                <a:gd name="T63" fmla="*/ 60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880">
                  <a:moveTo>
                    <a:pt x="178" y="880"/>
                  </a:moveTo>
                  <a:cubicBezTo>
                    <a:pt x="150" y="880"/>
                    <a:pt x="126" y="870"/>
                    <a:pt x="106" y="850"/>
                  </a:cubicBezTo>
                  <a:cubicBezTo>
                    <a:pt x="86" y="830"/>
                    <a:pt x="76" y="806"/>
                    <a:pt x="76" y="778"/>
                  </a:cubicBezTo>
                  <a:cubicBezTo>
                    <a:pt x="76" y="750"/>
                    <a:pt x="87" y="725"/>
                    <a:pt x="106" y="706"/>
                  </a:cubicBezTo>
                  <a:cubicBezTo>
                    <a:pt x="126" y="686"/>
                    <a:pt x="150" y="676"/>
                    <a:pt x="178" y="676"/>
                  </a:cubicBezTo>
                  <a:cubicBezTo>
                    <a:pt x="206" y="676"/>
                    <a:pt x="230" y="686"/>
                    <a:pt x="250" y="706"/>
                  </a:cubicBezTo>
                  <a:cubicBezTo>
                    <a:pt x="270" y="725"/>
                    <a:pt x="280" y="750"/>
                    <a:pt x="280" y="778"/>
                  </a:cubicBezTo>
                  <a:cubicBezTo>
                    <a:pt x="280" y="806"/>
                    <a:pt x="270" y="830"/>
                    <a:pt x="250" y="850"/>
                  </a:cubicBezTo>
                  <a:cubicBezTo>
                    <a:pt x="231" y="870"/>
                    <a:pt x="206" y="880"/>
                    <a:pt x="178" y="880"/>
                  </a:cubicBezTo>
                  <a:close/>
                  <a:moveTo>
                    <a:pt x="228" y="605"/>
                  </a:moveTo>
                  <a:cubicBezTo>
                    <a:pt x="223" y="578"/>
                    <a:pt x="223" y="578"/>
                    <a:pt x="223" y="578"/>
                  </a:cubicBezTo>
                  <a:cubicBezTo>
                    <a:pt x="216" y="547"/>
                    <a:pt x="216" y="537"/>
                    <a:pt x="216" y="535"/>
                  </a:cubicBezTo>
                  <a:cubicBezTo>
                    <a:pt x="216" y="493"/>
                    <a:pt x="229" y="456"/>
                    <a:pt x="257" y="422"/>
                  </a:cubicBezTo>
                  <a:cubicBezTo>
                    <a:pt x="333" y="341"/>
                    <a:pt x="333" y="341"/>
                    <a:pt x="333" y="341"/>
                  </a:cubicBezTo>
                  <a:cubicBezTo>
                    <a:pt x="354" y="319"/>
                    <a:pt x="369" y="294"/>
                    <a:pt x="379" y="268"/>
                  </a:cubicBezTo>
                  <a:cubicBezTo>
                    <a:pt x="389" y="243"/>
                    <a:pt x="394" y="215"/>
                    <a:pt x="394" y="187"/>
                  </a:cubicBezTo>
                  <a:cubicBezTo>
                    <a:pt x="394" y="131"/>
                    <a:pt x="374" y="85"/>
                    <a:pt x="334" y="50"/>
                  </a:cubicBezTo>
                  <a:cubicBezTo>
                    <a:pt x="295" y="17"/>
                    <a:pt x="245" y="0"/>
                    <a:pt x="187" y="0"/>
                  </a:cubicBezTo>
                  <a:cubicBezTo>
                    <a:pt x="112" y="0"/>
                    <a:pt x="54" y="16"/>
                    <a:pt x="14" y="49"/>
                  </a:cubicBezTo>
                  <a:cubicBezTo>
                    <a:pt x="0" y="61"/>
                    <a:pt x="0" y="61"/>
                    <a:pt x="0" y="61"/>
                  </a:cubicBezTo>
                  <a:cubicBezTo>
                    <a:pt x="61" y="180"/>
                    <a:pt x="61" y="180"/>
                    <a:pt x="61" y="180"/>
                  </a:cubicBezTo>
                  <a:cubicBezTo>
                    <a:pt x="83" y="158"/>
                    <a:pt x="83" y="158"/>
                    <a:pt x="83" y="158"/>
                  </a:cubicBezTo>
                  <a:cubicBezTo>
                    <a:pt x="105" y="137"/>
                    <a:pt x="131" y="126"/>
                    <a:pt x="161" y="126"/>
                  </a:cubicBezTo>
                  <a:cubicBezTo>
                    <a:pt x="193" y="126"/>
                    <a:pt x="216" y="132"/>
                    <a:pt x="231" y="144"/>
                  </a:cubicBezTo>
                  <a:cubicBezTo>
                    <a:pt x="244" y="155"/>
                    <a:pt x="250" y="172"/>
                    <a:pt x="250" y="196"/>
                  </a:cubicBezTo>
                  <a:cubicBezTo>
                    <a:pt x="250" y="211"/>
                    <a:pt x="246" y="226"/>
                    <a:pt x="237" y="242"/>
                  </a:cubicBezTo>
                  <a:cubicBezTo>
                    <a:pt x="226" y="261"/>
                    <a:pt x="205" y="288"/>
                    <a:pt x="173" y="323"/>
                  </a:cubicBezTo>
                  <a:cubicBezTo>
                    <a:pt x="138" y="362"/>
                    <a:pt x="116" y="396"/>
                    <a:pt x="105" y="425"/>
                  </a:cubicBezTo>
                  <a:cubicBezTo>
                    <a:pt x="95" y="454"/>
                    <a:pt x="90" y="483"/>
                    <a:pt x="90" y="510"/>
                  </a:cubicBezTo>
                  <a:cubicBezTo>
                    <a:pt x="90" y="528"/>
                    <a:pt x="96" y="554"/>
                    <a:pt x="109" y="590"/>
                  </a:cubicBezTo>
                  <a:cubicBezTo>
                    <a:pt x="115" y="605"/>
                    <a:pt x="115" y="605"/>
                    <a:pt x="115" y="605"/>
                  </a:cubicBezTo>
                  <a:lnTo>
                    <a:pt x="228" y="60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grpSp>
      <p:sp>
        <p:nvSpPr>
          <p:cNvPr id="115" name="Oval 114"/>
          <p:cNvSpPr>
            <a:spLocks noChangeAspect="1"/>
          </p:cNvSpPr>
          <p:nvPr/>
        </p:nvSpPr>
        <p:spPr>
          <a:xfrm>
            <a:off x="11725175" y="141477"/>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3</a:t>
            </a:r>
            <a:endParaRPr lang="en-US" sz="1200" b="1" kern="0" dirty="0">
              <a:solidFill>
                <a:schemeClr val="accent5"/>
              </a:solidFill>
            </a:endParaRPr>
          </a:p>
        </p:txBody>
      </p:sp>
    </p:spTree>
    <p:extLst>
      <p:ext uri="{BB962C8B-B14F-4D97-AF65-F5344CB8AC3E}">
        <p14:creationId xmlns:p14="http://schemas.microsoft.com/office/powerpoint/2010/main" val="3135467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21542583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8368" name="think-cell Slide" r:id="rId31" imgW="395" imgH="394" progId="TCLayout.ActiveDocument.1">
                  <p:embed/>
                </p:oleObj>
              </mc:Choice>
              <mc:Fallback>
                <p:oleObj name="think-cell Slide" r:id="rId31" imgW="395" imgH="394" progId="TCLayout.ActiveDocument.1">
                  <p:embed/>
                  <p:pic>
                    <p:nvPicPr>
                      <p:cNvPr id="0" name=""/>
                      <p:cNvPicPr/>
                      <p:nvPr/>
                    </p:nvPicPr>
                    <p:blipFill>
                      <a:blip r:embed="rId32"/>
                      <a:stretch>
                        <a:fillRect/>
                      </a:stretch>
                    </p:blipFill>
                    <p:spPr>
                      <a:xfrm>
                        <a:off x="1588" y="1588"/>
                        <a:ext cx="1587" cy="1587"/>
                      </a:xfrm>
                      <a:prstGeom prst="rect">
                        <a:avLst/>
                      </a:prstGeom>
                    </p:spPr>
                  </p:pic>
                </p:oleObj>
              </mc:Fallback>
            </mc:AlternateContent>
          </a:graphicData>
        </a:graphic>
      </p:graphicFrame>
      <p:sp>
        <p:nvSpPr>
          <p:cNvPr id="14" name="Rectangle 13"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400" b="1" dirty="0" err="1" smtClean="0">
              <a:solidFill>
                <a:srgbClr val="FFFFFF"/>
              </a:solidFill>
              <a:latin typeface="Trebuchet MS" panose="020B0603020202020204" pitchFamily="34" charset="0"/>
              <a:sym typeface="Trebuchet MS" panose="020B0603020202020204" pitchFamily="34" charset="0"/>
            </a:endParaRPr>
          </a:p>
        </p:txBody>
      </p:sp>
      <p:sp>
        <p:nvSpPr>
          <p:cNvPr id="2" name="Title 1"/>
          <p:cNvSpPr>
            <a:spLocks noGrp="1"/>
          </p:cNvSpPr>
          <p:nvPr>
            <p:ph type="title"/>
          </p:nvPr>
        </p:nvSpPr>
        <p:spPr>
          <a:xfrm>
            <a:off x="630000" y="622800"/>
            <a:ext cx="10933200" cy="470898"/>
          </a:xfrm>
          <a:prstGeom prst="rect">
            <a:avLst/>
          </a:prstGeom>
        </p:spPr>
        <p:txBody>
          <a:bodyPr>
            <a:spAutoFit/>
          </a:bodyPr>
          <a:lstStyle/>
          <a:p>
            <a:pPr>
              <a:buSzPts val="3400"/>
            </a:pPr>
            <a:r>
              <a:rPr lang="en-US" smtClean="0"/>
              <a:t>Trading down attains ~54% for True-Luxury Millennials</a:t>
            </a:r>
            <a:endParaRPr lang="en-US" dirty="0"/>
          </a:p>
        </p:txBody>
      </p:sp>
      <p:sp>
        <p:nvSpPr>
          <p:cNvPr id="29" name="TextBox 28"/>
          <p:cNvSpPr txBox="1"/>
          <p:nvPr/>
        </p:nvSpPr>
        <p:spPr>
          <a:xfrm>
            <a:off x="1122435" y="2669073"/>
            <a:ext cx="3639475" cy="307777"/>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2000" dirty="0" smtClean="0">
                <a:solidFill>
                  <a:srgbClr val="29BA74"/>
                </a:solidFill>
                <a:latin typeface="Trebuchet MS" panose="020B0603020202020204" pitchFamily="34" charset="0"/>
              </a:rPr>
              <a:t>47% of respondents have shifted from top luxury brands </a:t>
            </a:r>
            <a:endParaRPr lang="en-US" sz="2000" dirty="0">
              <a:solidFill>
                <a:srgbClr val="29BA74"/>
              </a:solidFill>
              <a:latin typeface="Trebuchet MS" panose="020B0603020202020204" pitchFamily="34" charset="0"/>
            </a:endParaRPr>
          </a:p>
        </p:txBody>
      </p:sp>
      <p:grpSp>
        <p:nvGrpSpPr>
          <p:cNvPr id="30" name="Group 29"/>
          <p:cNvGrpSpPr/>
          <p:nvPr/>
        </p:nvGrpSpPr>
        <p:grpSpPr>
          <a:xfrm>
            <a:off x="5303300" y="2362904"/>
            <a:ext cx="306171" cy="3943483"/>
            <a:chOff x="5942914" y="2060923"/>
            <a:chExt cx="306171" cy="3943483"/>
          </a:xfrm>
        </p:grpSpPr>
        <p:cxnSp>
          <p:nvCxnSpPr>
            <p:cNvPr id="31" name="Straight Connector 30"/>
            <p:cNvCxnSpPr/>
            <p:nvPr/>
          </p:nvCxnSpPr>
          <p:spPr>
            <a:xfrm>
              <a:off x="6090649" y="2060923"/>
              <a:ext cx="0" cy="3943483"/>
            </a:xfrm>
            <a:prstGeom prst="line">
              <a:avLst/>
            </a:prstGeom>
            <a:ln w="19050"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5942914" y="3833745"/>
              <a:ext cx="306171" cy="306910"/>
              <a:chOff x="5942914" y="3833745"/>
              <a:chExt cx="306171" cy="306910"/>
            </a:xfrm>
          </p:grpSpPr>
          <p:sp>
            <p:nvSpPr>
              <p:cNvPr id="33" name="Freeform 94"/>
              <p:cNvSpPr>
                <a:spLocks/>
              </p:cNvSpPr>
              <p:nvPr/>
            </p:nvSpPr>
            <p:spPr bwMode="gray">
              <a:xfrm>
                <a:off x="594291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34" name="Freeform 95"/>
              <p:cNvSpPr>
                <a:spLocks/>
              </p:cNvSpPr>
              <p:nvPr/>
            </p:nvSpPr>
            <p:spPr bwMode="gray">
              <a:xfrm>
                <a:off x="605934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cxnSp>
        <p:nvCxnSpPr>
          <p:cNvPr id="67" name="Straight Connector 66"/>
          <p:cNvCxnSpPr/>
          <p:nvPr>
            <p:custDataLst>
              <p:tags r:id="rId4"/>
            </p:custDataLst>
          </p:nvPr>
        </p:nvCxnSpPr>
        <p:spPr bwMode="gray">
          <a:xfrm>
            <a:off x="6929439" y="3289300"/>
            <a:ext cx="525463"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custDataLst>
              <p:tags r:id="rId5"/>
            </p:custDataLst>
          </p:nvPr>
        </p:nvCxnSpPr>
        <p:spPr bwMode="gray">
          <a:xfrm>
            <a:off x="10264776" y="3289300"/>
            <a:ext cx="525463"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6"/>
            </p:custDataLst>
          </p:nvPr>
        </p:nvCxnSpPr>
        <p:spPr bwMode="gray">
          <a:xfrm>
            <a:off x="6929439" y="4578350"/>
            <a:ext cx="525463" cy="4445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custDataLst>
              <p:tags r:id="rId7"/>
            </p:custDataLst>
          </p:nvPr>
        </p:nvCxnSpPr>
        <p:spPr bwMode="gray">
          <a:xfrm>
            <a:off x="8040688" y="3289300"/>
            <a:ext cx="527050"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custDataLst>
              <p:tags r:id="rId8"/>
            </p:custDataLst>
          </p:nvPr>
        </p:nvCxnSpPr>
        <p:spPr bwMode="gray">
          <a:xfrm>
            <a:off x="9153526" y="3289300"/>
            <a:ext cx="525463"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custDataLst>
              <p:tags r:id="rId9"/>
            </p:custDataLst>
          </p:nvPr>
        </p:nvCxnSpPr>
        <p:spPr bwMode="gray">
          <a:xfrm flipV="1">
            <a:off x="8040688" y="4403726"/>
            <a:ext cx="527050" cy="219075"/>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10"/>
            </p:custDataLst>
          </p:nvPr>
        </p:nvCxnSpPr>
        <p:spPr bwMode="gray">
          <a:xfrm flipV="1">
            <a:off x="9153526" y="4176713"/>
            <a:ext cx="525463" cy="227013"/>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11"/>
            </p:custDataLst>
          </p:nvPr>
        </p:nvCxnSpPr>
        <p:spPr bwMode="gray">
          <a:xfrm flipV="1">
            <a:off x="10264776" y="3859213"/>
            <a:ext cx="525463" cy="31750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65" name="Chart 64"/>
          <p:cNvGraphicFramePr/>
          <p:nvPr>
            <p:custDataLst>
              <p:tags r:id="rId12"/>
            </p:custDataLst>
            <p:extLst>
              <p:ext uri="{D42A27DB-BD31-4B8C-83A1-F6EECF244321}">
                <p14:modId xmlns:p14="http://schemas.microsoft.com/office/powerpoint/2010/main" val="60663613"/>
              </p:ext>
            </p:extLst>
          </p:nvPr>
        </p:nvGraphicFramePr>
        <p:xfrm>
          <a:off x="5999163" y="3206750"/>
          <a:ext cx="5722937" cy="2643188"/>
        </p:xfrm>
        <a:graphic>
          <a:graphicData uri="http://schemas.openxmlformats.org/drawingml/2006/chart">
            <c:chart xmlns:c="http://schemas.openxmlformats.org/drawingml/2006/chart" xmlns:r="http://schemas.openxmlformats.org/officeDocument/2006/relationships" r:id="rId33"/>
          </a:graphicData>
        </a:graphic>
      </p:graphicFrame>
      <p:sp>
        <p:nvSpPr>
          <p:cNvPr id="83" name="Text Placeholder 3"/>
          <p:cNvSpPr>
            <a:spLocks noGrp="1"/>
          </p:cNvSpPr>
          <p:nvPr>
            <p:custDataLst>
              <p:tags r:id="rId13"/>
            </p:custDataLst>
          </p:nvPr>
        </p:nvSpPr>
        <p:spPr bwMode="gray">
          <a:xfrm>
            <a:off x="8691563" y="3740150"/>
            <a:ext cx="338138" cy="212725"/>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F37E722-3507-44C2-85A1-7F571319EE10}" type="datetime'''''''45''''%'''''''''''''''''''''''''''''''''''''">
              <a:rPr lang="en-US" altLang="en-US" sz="1400">
                <a:solidFill>
                  <a:schemeClr val="bg1"/>
                </a:solidFill>
              </a:rPr>
              <a:pPr/>
              <a:t>45%</a:t>
            </a:fld>
            <a:endParaRPr lang="en-US" sz="1400" dirty="0">
              <a:solidFill>
                <a:schemeClr val="bg1"/>
              </a:solidFill>
              <a:sym typeface="+mn-lt"/>
            </a:endParaRPr>
          </a:p>
        </p:txBody>
      </p:sp>
      <p:sp>
        <p:nvSpPr>
          <p:cNvPr id="80" name="Text Placeholder 3"/>
          <p:cNvSpPr>
            <a:spLocks noGrp="1"/>
          </p:cNvSpPr>
          <p:nvPr>
            <p:custDataLst>
              <p:tags r:id="rId14"/>
            </p:custDataLst>
          </p:nvPr>
        </p:nvSpPr>
        <p:spPr bwMode="gray">
          <a:xfrm>
            <a:off x="6467475" y="5065713"/>
            <a:ext cx="338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8CBECCA-9194-4D7A-9918-35CAF6D4F6EE}" type="datetime'''''''''''''''4''''''''''''''''''''''''''''8''%'''''">
              <a:rPr lang="en-US" altLang="en-US" sz="1400">
                <a:solidFill>
                  <a:schemeClr val="bg1"/>
                </a:solidFill>
              </a:rPr>
              <a:pPr/>
              <a:t>48%</a:t>
            </a:fld>
            <a:endParaRPr lang="en-US" sz="1400" dirty="0">
              <a:solidFill>
                <a:schemeClr val="bg1"/>
              </a:solidFill>
              <a:sym typeface="+mn-lt"/>
            </a:endParaRPr>
          </a:p>
        </p:txBody>
      </p:sp>
      <p:sp>
        <p:nvSpPr>
          <p:cNvPr id="81" name="Text Placeholder 3"/>
          <p:cNvSpPr>
            <a:spLocks noGrp="1"/>
          </p:cNvSpPr>
          <p:nvPr>
            <p:custDataLst>
              <p:tags r:id="rId15"/>
            </p:custDataLst>
          </p:nvPr>
        </p:nvSpPr>
        <p:spPr bwMode="gray">
          <a:xfrm>
            <a:off x="6467475" y="3827463"/>
            <a:ext cx="338138" cy="212725"/>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12EF8F31-3FC3-44EE-9C88-32D357623748}" type="datetime'''''''5''''2''''''%'''''''''''''''''''''''''''''''''">
              <a:rPr lang="en-US" altLang="en-US" sz="1400">
                <a:solidFill>
                  <a:schemeClr val="bg1"/>
                </a:solidFill>
              </a:rPr>
              <a:pPr/>
              <a:t>52%</a:t>
            </a:fld>
            <a:endParaRPr lang="en-US" sz="1400" dirty="0">
              <a:solidFill>
                <a:schemeClr val="bg1"/>
              </a:solidFill>
              <a:sym typeface="+mn-lt"/>
            </a:endParaRPr>
          </a:p>
        </p:txBody>
      </p:sp>
      <p:sp>
        <p:nvSpPr>
          <p:cNvPr id="78" name="Text Placeholder 3"/>
          <p:cNvSpPr>
            <a:spLocks noGrp="1"/>
          </p:cNvSpPr>
          <p:nvPr>
            <p:custDataLst>
              <p:tags r:id="rId16"/>
            </p:custDataLst>
          </p:nvPr>
        </p:nvSpPr>
        <p:spPr bwMode="gray">
          <a:xfrm>
            <a:off x="7578725" y="3849688"/>
            <a:ext cx="338138" cy="212725"/>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C04CEC6-D069-4DDA-9063-273609C43011}" type="datetime'''''''''''''''''''''5''''''''''''''''''4''%'''''''''''''''''">
              <a:rPr lang="en-US" altLang="en-US" sz="1400"/>
              <a:pPr/>
              <a:t>54%</a:t>
            </a:fld>
            <a:endParaRPr lang="en-US" sz="1400" dirty="0">
              <a:sym typeface="+mn-lt"/>
            </a:endParaRPr>
          </a:p>
        </p:txBody>
      </p:sp>
      <p:sp>
        <p:nvSpPr>
          <p:cNvPr id="84" name="Text Placeholder 3"/>
          <p:cNvSpPr>
            <a:spLocks noGrp="1"/>
          </p:cNvSpPr>
          <p:nvPr>
            <p:custDataLst>
              <p:tags r:id="rId17"/>
            </p:custDataLst>
          </p:nvPr>
        </p:nvSpPr>
        <p:spPr bwMode="gray">
          <a:xfrm>
            <a:off x="10914063" y="3467100"/>
            <a:ext cx="338138" cy="212725"/>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3F86089-2E05-42EB-B628-84D3CBC76A30}" type="datetime'''''''''''2''''''''3''''''''''''''''''''''''''''%'''">
              <a:rPr lang="en-US" altLang="en-US" sz="1400">
                <a:solidFill>
                  <a:schemeClr val="bg1"/>
                </a:solidFill>
              </a:rPr>
              <a:pPr/>
              <a:t>23%</a:t>
            </a:fld>
            <a:endParaRPr lang="en-US" sz="1400" dirty="0">
              <a:solidFill>
                <a:schemeClr val="bg1"/>
              </a:solidFill>
              <a:sym typeface="+mn-lt"/>
            </a:endParaRPr>
          </a:p>
        </p:txBody>
      </p:sp>
      <p:sp>
        <p:nvSpPr>
          <p:cNvPr id="79" name="Text Placeholder 3"/>
          <p:cNvSpPr>
            <a:spLocks noGrp="1"/>
          </p:cNvSpPr>
          <p:nvPr>
            <p:custDataLst>
              <p:tags r:id="rId18"/>
            </p:custDataLst>
          </p:nvPr>
        </p:nvSpPr>
        <p:spPr bwMode="gray">
          <a:xfrm>
            <a:off x="7578725" y="5087938"/>
            <a:ext cx="338138" cy="212725"/>
          </a:xfrm>
          <a:prstGeom prst="rect">
            <a:avLst/>
          </a:prstGeom>
          <a:noFill/>
          <a:extLst>
            <a:ext uri="{909E8E84-426E-40dd-AFC4-6F175D3DCCD1}">
              <a14:hiddenFill xmlns:a14="http://schemas.microsoft.com/office/drawing/2010/main">
                <a:solidFill>
                  <a:srgbClr val="03522D"/>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0A04DC46-D231-46D8-92FB-67E9012BD84A}" type="datetime'''''4''''''''''''''6''''''''''''''''''''''%'''''''''''''''''">
              <a:rPr lang="en-US" altLang="en-US" sz="1400">
                <a:solidFill>
                  <a:schemeClr val="bg1"/>
                </a:solidFill>
              </a:rPr>
              <a:pPr/>
              <a:t>46%</a:t>
            </a:fld>
            <a:endParaRPr lang="en-US" sz="1400" dirty="0">
              <a:solidFill>
                <a:schemeClr val="bg1"/>
              </a:solidFill>
              <a:sym typeface="+mn-lt"/>
            </a:endParaRPr>
          </a:p>
        </p:txBody>
      </p:sp>
      <p:sp>
        <p:nvSpPr>
          <p:cNvPr id="85" name="Text Placeholder 3"/>
          <p:cNvSpPr>
            <a:spLocks noGrp="1"/>
          </p:cNvSpPr>
          <p:nvPr>
            <p:custDataLst>
              <p:tags r:id="rId19"/>
            </p:custDataLst>
          </p:nvPr>
        </p:nvSpPr>
        <p:spPr bwMode="gray">
          <a:xfrm>
            <a:off x="10914063" y="4706938"/>
            <a:ext cx="338138" cy="212725"/>
          </a:xfrm>
          <a:prstGeom prst="rect">
            <a:avLst/>
          </a:prstGeom>
          <a:noFill/>
          <a:extLst>
            <a:ext uri="{909E8E84-426E-40dd-AFC4-6F175D3DCCD1}">
              <a14:hiddenFill xmlns:a14="http://schemas.microsoft.com/office/drawing/2010/main">
                <a:solidFill>
                  <a:srgbClr val="03522D"/>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C3C1D28-D586-433B-85DC-3B7083BE9AD4}" type="datetime'''''7''''''''''''''''''''''''''''''7''''%'''''''">
              <a:rPr lang="en-US" altLang="en-US" sz="1400">
                <a:solidFill>
                  <a:schemeClr val="bg1"/>
                </a:solidFill>
              </a:rPr>
              <a:pPr/>
              <a:t>77%</a:t>
            </a:fld>
            <a:endParaRPr lang="en-US" sz="1400" dirty="0">
              <a:solidFill>
                <a:schemeClr val="bg1"/>
              </a:solidFill>
              <a:sym typeface="+mn-lt"/>
            </a:endParaRPr>
          </a:p>
        </p:txBody>
      </p:sp>
      <p:sp>
        <p:nvSpPr>
          <p:cNvPr id="82" name="Text Placeholder 3"/>
          <p:cNvSpPr>
            <a:spLocks noGrp="1"/>
          </p:cNvSpPr>
          <p:nvPr>
            <p:custDataLst>
              <p:tags r:id="rId20"/>
            </p:custDataLst>
          </p:nvPr>
        </p:nvSpPr>
        <p:spPr bwMode="gray">
          <a:xfrm>
            <a:off x="8691563" y="4978400"/>
            <a:ext cx="338138" cy="212725"/>
          </a:xfrm>
          <a:prstGeom prst="rect">
            <a:avLst/>
          </a:prstGeom>
          <a:noFill/>
          <a:extLst>
            <a:ext uri="{909E8E84-426E-40dd-AFC4-6F175D3DCCD1}">
              <a14:hiddenFill xmlns:a14="http://schemas.microsoft.com/office/drawing/2010/main">
                <a:solidFill>
                  <a:srgbClr val="03522D"/>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0A4CD6E4-B2A7-4139-B2A8-5894F97C2DA6}" type="datetime'''''''''''''''''''''''''''''''''''''5''''''5''%'''''''">
              <a:rPr lang="en-US" altLang="en-US" sz="1400">
                <a:solidFill>
                  <a:schemeClr val="bg1"/>
                </a:solidFill>
              </a:rPr>
              <a:pPr/>
              <a:t>55%</a:t>
            </a:fld>
            <a:endParaRPr lang="en-US" sz="1400" dirty="0">
              <a:solidFill>
                <a:schemeClr val="bg1"/>
              </a:solidFill>
              <a:sym typeface="+mn-lt"/>
            </a:endParaRPr>
          </a:p>
        </p:txBody>
      </p:sp>
      <p:cxnSp>
        <p:nvCxnSpPr>
          <p:cNvPr id="91" name="Straight Connector 90"/>
          <p:cNvCxnSpPr/>
          <p:nvPr>
            <p:custDataLst>
              <p:tags r:id="rId21"/>
            </p:custDataLst>
          </p:nvPr>
        </p:nvCxnSpPr>
        <p:spPr bwMode="gray">
          <a:xfrm>
            <a:off x="2379663" y="3276600"/>
            <a:ext cx="769938"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custDataLst>
              <p:tags r:id="rId22"/>
            </p:custDataLst>
          </p:nvPr>
        </p:nvCxnSpPr>
        <p:spPr bwMode="gray">
          <a:xfrm>
            <a:off x="2379663" y="4295775"/>
            <a:ext cx="769938" cy="149225"/>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88" name="Chart 87"/>
          <p:cNvGraphicFramePr/>
          <p:nvPr>
            <p:custDataLst>
              <p:tags r:id="rId23"/>
            </p:custDataLst>
            <p:extLst>
              <p:ext uri="{D42A27DB-BD31-4B8C-83A1-F6EECF244321}">
                <p14:modId xmlns:p14="http://schemas.microsoft.com/office/powerpoint/2010/main" val="3583899266"/>
              </p:ext>
            </p:extLst>
          </p:nvPr>
        </p:nvGraphicFramePr>
        <p:xfrm>
          <a:off x="1057275" y="3194050"/>
          <a:ext cx="3414713" cy="2652713"/>
        </p:xfrm>
        <a:graphic>
          <a:graphicData uri="http://schemas.openxmlformats.org/drawingml/2006/chart">
            <c:chart xmlns:c="http://schemas.openxmlformats.org/drawingml/2006/chart" xmlns:r="http://schemas.openxmlformats.org/officeDocument/2006/relationships" r:id="rId34"/>
          </a:graphicData>
        </a:graphic>
      </p:graphicFrame>
      <p:sp>
        <p:nvSpPr>
          <p:cNvPr id="97" name="Text Placeholder 3"/>
          <p:cNvSpPr>
            <a:spLocks noGrp="1"/>
          </p:cNvSpPr>
          <p:nvPr>
            <p:custDataLst>
              <p:tags r:id="rId24"/>
            </p:custDataLst>
          </p:nvPr>
        </p:nvSpPr>
        <p:spPr bwMode="gray">
          <a:xfrm>
            <a:off x="506413" y="4922838"/>
            <a:ext cx="9159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70D028AB-4F52-462E-A254-57DD0B791A8D}" type="datetime'Not'''''''''' ''''''''sh''''i''''''''f''''te''''''''''''d'''">
              <a:rPr lang="en-US" altLang="en-US" sz="1400" b="1"/>
              <a:pPr/>
              <a:t>Not shifted</a:t>
            </a:fld>
            <a:endParaRPr lang="en-US" sz="1400" b="1" dirty="0">
              <a:sym typeface="+mn-lt"/>
            </a:endParaRPr>
          </a:p>
        </p:txBody>
      </p:sp>
      <p:sp>
        <p:nvSpPr>
          <p:cNvPr id="95" name="Text Placeholder 3"/>
          <p:cNvSpPr>
            <a:spLocks noGrp="1"/>
          </p:cNvSpPr>
          <p:nvPr>
            <p:custDataLst>
              <p:tags r:id="rId25"/>
            </p:custDataLst>
          </p:nvPr>
        </p:nvSpPr>
        <p:spPr bwMode="gray">
          <a:xfrm>
            <a:off x="1782763" y="4922838"/>
            <a:ext cx="338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89C3531-EE4F-4E31-B469-BA734AA071B4}" type="datetime'5''''''''''''''''''''9''''''''''''''''''''''%'''''''''''''">
              <a:rPr lang="en-US" altLang="en-US" sz="1400">
                <a:solidFill>
                  <a:schemeClr val="bg1"/>
                </a:solidFill>
              </a:rPr>
              <a:pPr/>
              <a:t>59%</a:t>
            </a:fld>
            <a:endParaRPr lang="en-US" sz="1400" dirty="0">
              <a:solidFill>
                <a:schemeClr val="bg1"/>
              </a:solidFill>
              <a:sym typeface="+mn-lt"/>
            </a:endParaRPr>
          </a:p>
        </p:txBody>
      </p:sp>
      <p:sp>
        <p:nvSpPr>
          <p:cNvPr id="100" name="Text Placeholder 3"/>
          <p:cNvSpPr>
            <a:spLocks noGrp="1"/>
          </p:cNvSpPr>
          <p:nvPr>
            <p:custDataLst>
              <p:tags r:id="rId26"/>
            </p:custDataLst>
          </p:nvPr>
        </p:nvSpPr>
        <p:spPr bwMode="gray">
          <a:xfrm>
            <a:off x="1782763" y="3679825"/>
            <a:ext cx="338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7E1DEDD-F91B-4863-B5AE-2B51D3E9C083}" type="datetime'''''''''4''''1''''''%'''''''">
              <a:rPr lang="en-US" altLang="en-US" sz="1400">
                <a:solidFill>
                  <a:schemeClr val="bg1"/>
                </a:solidFill>
              </a:rPr>
              <a:pPr/>
              <a:t>41%</a:t>
            </a:fld>
            <a:endParaRPr lang="en-US" sz="1400" dirty="0">
              <a:solidFill>
                <a:schemeClr val="bg1"/>
              </a:solidFill>
              <a:sym typeface="+mn-lt"/>
            </a:endParaRPr>
          </a:p>
        </p:txBody>
      </p:sp>
      <p:sp>
        <p:nvSpPr>
          <p:cNvPr id="101" name="Text Placeholder 3"/>
          <p:cNvSpPr>
            <a:spLocks noGrp="1"/>
          </p:cNvSpPr>
          <p:nvPr>
            <p:custDataLst>
              <p:tags r:id="rId27"/>
            </p:custDataLst>
          </p:nvPr>
        </p:nvSpPr>
        <p:spPr bwMode="gray">
          <a:xfrm>
            <a:off x="3408363" y="3754438"/>
            <a:ext cx="338138" cy="212725"/>
          </a:xfrm>
          <a:prstGeom prst="rect">
            <a:avLst/>
          </a:prstGeom>
          <a:noFill/>
          <a:extLst>
            <a:ext uri="{909E8E84-426E-40dd-AFC4-6F175D3DCCD1}">
              <a14:hiddenFill xmlns:a14="http://schemas.microsoft.com/office/drawing/2010/main">
                <a:solidFill>
                  <a:srgbClr val="6E6F73"/>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53E11A5-B282-4684-8285-6B02634B8CB6}" type="datetime'''''''''''''4''''''''''''7''''''''''''%'''">
              <a:rPr lang="en-US" altLang="en-US" sz="1400">
                <a:solidFill>
                  <a:schemeClr val="bg1"/>
                </a:solidFill>
              </a:rPr>
              <a:pPr/>
              <a:t>47%</a:t>
            </a:fld>
            <a:endParaRPr lang="en-US" sz="1400" dirty="0">
              <a:solidFill>
                <a:schemeClr val="bg1"/>
              </a:solidFill>
              <a:sym typeface="+mn-lt"/>
            </a:endParaRPr>
          </a:p>
        </p:txBody>
      </p:sp>
      <p:sp>
        <p:nvSpPr>
          <p:cNvPr id="96" name="Text Placeholder 3"/>
          <p:cNvSpPr>
            <a:spLocks noGrp="1"/>
          </p:cNvSpPr>
          <p:nvPr>
            <p:custDataLst>
              <p:tags r:id="rId28"/>
            </p:custDataLst>
          </p:nvPr>
        </p:nvSpPr>
        <p:spPr bwMode="gray">
          <a:xfrm>
            <a:off x="3408363" y="4997450"/>
            <a:ext cx="338138" cy="212725"/>
          </a:xfrm>
          <a:prstGeom prst="rect">
            <a:avLst/>
          </a:prstGeom>
          <a:noFill/>
          <a:extLst>
            <a:ext uri="{909E8E84-426E-40dd-AFC4-6F175D3DCCD1}">
              <a14:hiddenFill xmlns:a14="http://schemas.microsoft.com/office/drawing/2010/main">
                <a:solidFill>
                  <a:srgbClr val="C8C8C8"/>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A6F93552-B95C-4596-BF4B-7A47A3A969B5}" type="datetime'''''''''''5''''''''''''''''''''''''3''''%'''''''''">
              <a:rPr lang="en-US" altLang="en-US" sz="1400">
                <a:solidFill>
                  <a:schemeClr val="bg1"/>
                </a:solidFill>
              </a:rPr>
              <a:pPr/>
              <a:t>53%</a:t>
            </a:fld>
            <a:endParaRPr lang="en-US" sz="1400" dirty="0">
              <a:solidFill>
                <a:schemeClr val="bg1"/>
              </a:solidFill>
              <a:sym typeface="+mn-lt"/>
            </a:endParaRPr>
          </a:p>
        </p:txBody>
      </p:sp>
      <p:sp>
        <p:nvSpPr>
          <p:cNvPr id="94" name="Text Placeholder 3"/>
          <p:cNvSpPr>
            <a:spLocks noGrp="1"/>
          </p:cNvSpPr>
          <p:nvPr>
            <p:custDataLst>
              <p:tags r:id="rId29"/>
            </p:custDataLst>
          </p:nvPr>
        </p:nvSpPr>
        <p:spPr bwMode="gray">
          <a:xfrm>
            <a:off x="835025" y="3679825"/>
            <a:ext cx="5873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E975B538-EA22-432A-BDE2-BA0CC161C59D}" type="datetime'''S''''''h''''''''''''''''''''''if''t''''''e''''d'">
              <a:rPr lang="en-US" altLang="en-US" sz="1400" b="1">
                <a:solidFill>
                  <a:srgbClr val="29BA74"/>
                </a:solidFill>
              </a:rPr>
              <a:pPr/>
              <a:t>Shifted</a:t>
            </a:fld>
            <a:endParaRPr lang="en-US" sz="1400" b="1" dirty="0">
              <a:solidFill>
                <a:srgbClr val="29BA74"/>
              </a:solidFill>
              <a:sym typeface="+mn-lt"/>
            </a:endParaRPr>
          </a:p>
        </p:txBody>
      </p:sp>
      <p:sp>
        <p:nvSpPr>
          <p:cNvPr id="104" name="TextBox 103"/>
          <p:cNvSpPr txBox="1"/>
          <p:nvPr/>
        </p:nvSpPr>
        <p:spPr>
          <a:xfrm>
            <a:off x="5950856" y="2410461"/>
            <a:ext cx="3717578" cy="307777"/>
          </a:xfrm>
          <a:prstGeom prst="rect">
            <a:avLst/>
          </a:prstGeom>
          <a:noFill/>
        </p:spPr>
        <p:txBody>
          <a:bodyPr wrap="square" lIns="0" tIns="0" rIns="0" bIns="0" rtlCol="0" anchor="b">
            <a:spAutoFit/>
          </a:bodyPr>
          <a:lstStyle/>
          <a:p>
            <a:pPr>
              <a:buSzPct val="100000"/>
            </a:pPr>
            <a:r>
              <a:rPr lang="en-US" sz="2000" dirty="0" smtClean="0">
                <a:solidFill>
                  <a:srgbClr val="29BA74"/>
                </a:solidFill>
                <a:latin typeface="Trebuchet MS" panose="020B0603020202020204" pitchFamily="34" charset="0"/>
              </a:rPr>
              <a:t>By Generation</a:t>
            </a:r>
            <a:endParaRPr lang="en-US" sz="2000" dirty="0">
              <a:solidFill>
                <a:srgbClr val="29BA74"/>
              </a:solidFill>
              <a:latin typeface="Trebuchet MS" panose="020B0603020202020204" pitchFamily="34" charset="0"/>
            </a:endParaRPr>
          </a:p>
        </p:txBody>
      </p:sp>
      <p:sp>
        <p:nvSpPr>
          <p:cNvPr id="112" name="TextBox 111"/>
          <p:cNvSpPr txBox="1"/>
          <p:nvPr/>
        </p:nvSpPr>
        <p:spPr>
          <a:xfrm>
            <a:off x="6332706" y="2898775"/>
            <a:ext cx="615205" cy="215444"/>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1400" b="1" dirty="0" smtClean="0">
                <a:solidFill>
                  <a:srgbClr val="575757"/>
                </a:solidFill>
                <a:latin typeface="Trebuchet MS" panose="020B0603020202020204" pitchFamily="34" charset="0"/>
              </a:rPr>
              <a:t>Gen. Z </a:t>
            </a:r>
            <a:endParaRPr lang="en-US" sz="1400" b="1" dirty="0">
              <a:solidFill>
                <a:srgbClr val="575757"/>
              </a:solidFill>
              <a:latin typeface="Trebuchet MS" panose="020B0603020202020204" pitchFamily="34" charset="0"/>
            </a:endParaRPr>
          </a:p>
        </p:txBody>
      </p:sp>
      <p:sp>
        <p:nvSpPr>
          <p:cNvPr id="113" name="TextBox 112"/>
          <p:cNvSpPr txBox="1"/>
          <p:nvPr/>
        </p:nvSpPr>
        <p:spPr>
          <a:xfrm>
            <a:off x="7283176" y="2898775"/>
            <a:ext cx="970298" cy="215444"/>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1400" b="1" dirty="0" smtClean="0">
                <a:solidFill>
                  <a:srgbClr val="A8B21C"/>
                </a:solidFill>
                <a:latin typeface="Trebuchet MS" panose="020B0603020202020204" pitchFamily="34" charset="0"/>
              </a:rPr>
              <a:t>Millennials</a:t>
            </a:r>
            <a:endParaRPr lang="en-US" sz="1400" b="1" dirty="0">
              <a:solidFill>
                <a:srgbClr val="A8B21C"/>
              </a:solidFill>
              <a:latin typeface="Trebuchet MS" panose="020B0603020202020204" pitchFamily="34" charset="0"/>
            </a:endParaRPr>
          </a:p>
        </p:txBody>
      </p:sp>
      <p:sp>
        <p:nvSpPr>
          <p:cNvPr id="114" name="TextBox 113"/>
          <p:cNvSpPr txBox="1"/>
          <p:nvPr/>
        </p:nvSpPr>
        <p:spPr>
          <a:xfrm>
            <a:off x="8510094" y="2898775"/>
            <a:ext cx="615205" cy="215444"/>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1400" b="1" dirty="0" smtClean="0">
                <a:solidFill>
                  <a:srgbClr val="575757"/>
                </a:solidFill>
                <a:latin typeface="Trebuchet MS" panose="020B0603020202020204" pitchFamily="34" charset="0"/>
              </a:rPr>
              <a:t>Gen. X </a:t>
            </a:r>
            <a:endParaRPr lang="en-US" sz="1400" b="1" dirty="0">
              <a:solidFill>
                <a:srgbClr val="575757"/>
              </a:solidFill>
              <a:latin typeface="Trebuchet MS" panose="020B0603020202020204" pitchFamily="34" charset="0"/>
            </a:endParaRPr>
          </a:p>
        </p:txBody>
      </p:sp>
      <p:sp>
        <p:nvSpPr>
          <p:cNvPr id="115" name="TextBox 114"/>
          <p:cNvSpPr txBox="1"/>
          <p:nvPr/>
        </p:nvSpPr>
        <p:spPr>
          <a:xfrm>
            <a:off x="9598788" y="2790825"/>
            <a:ext cx="747380" cy="430887"/>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1400" b="1" dirty="0" smtClean="0">
                <a:solidFill>
                  <a:srgbClr val="575757"/>
                </a:solidFill>
                <a:latin typeface="Trebuchet MS" panose="020B0603020202020204" pitchFamily="34" charset="0"/>
              </a:rPr>
              <a:t>Baby Boomers</a:t>
            </a:r>
            <a:endParaRPr lang="en-US" sz="1400" b="1" dirty="0">
              <a:solidFill>
                <a:srgbClr val="575757"/>
              </a:solidFill>
              <a:latin typeface="Trebuchet MS" panose="020B0603020202020204" pitchFamily="34" charset="0"/>
            </a:endParaRPr>
          </a:p>
        </p:txBody>
      </p:sp>
      <p:sp>
        <p:nvSpPr>
          <p:cNvPr id="116" name="TextBox 115"/>
          <p:cNvSpPr txBox="1"/>
          <p:nvPr/>
        </p:nvSpPr>
        <p:spPr>
          <a:xfrm>
            <a:off x="10819657" y="2898775"/>
            <a:ext cx="615205" cy="215444"/>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1400" b="1" dirty="0" smtClean="0">
                <a:solidFill>
                  <a:srgbClr val="575757"/>
                </a:solidFill>
                <a:latin typeface="Trebuchet MS" panose="020B0603020202020204" pitchFamily="34" charset="0"/>
              </a:rPr>
              <a:t>Silver</a:t>
            </a:r>
            <a:endParaRPr lang="en-US" sz="1400" b="1" dirty="0">
              <a:solidFill>
                <a:srgbClr val="575757"/>
              </a:solidFill>
              <a:latin typeface="Trebuchet MS" panose="020B0603020202020204" pitchFamily="34" charset="0"/>
            </a:endParaRPr>
          </a:p>
        </p:txBody>
      </p:sp>
      <p:sp>
        <p:nvSpPr>
          <p:cNvPr id="117" name="Oval 20"/>
          <p:cNvSpPr>
            <a:spLocks noChangeArrowheads="1"/>
          </p:cNvSpPr>
          <p:nvPr/>
        </p:nvSpPr>
        <p:spPr bwMode="auto">
          <a:xfrm>
            <a:off x="2304797" y="3648075"/>
            <a:ext cx="807484" cy="434287"/>
          </a:xfrm>
          <a:prstGeom prst="ellipse">
            <a:avLst/>
          </a:prstGeom>
          <a:noFill/>
          <a:ln>
            <a:noFill/>
          </a:ln>
          <a:extLst>
            <a:ext uri="{909E8E84-426E-40dd-AFC4-6F175D3DCCD1}">
              <a14:hiddenFill xmlns:a14="http://schemas.microsoft.com/office/drawing/2010/main">
                <a:solidFill>
                  <a:schemeClr val="tx2"/>
                </a:solidFill>
              </a14:hiddenFill>
            </a:ext>
          </a:extLst>
        </p:spPr>
        <p:txBody>
          <a:bodyPr vert="horz" wrap="square" lIns="0" tIns="0" rIns="0" bIns="0" numCol="1" anchor="ctr" anchorCtr="0" compatLnSpc="1">
            <a:prstTxWarp prst="textNoShape">
              <a:avLst/>
            </a:prstTxWarp>
          </a:bodyPr>
          <a:lstStyle/>
          <a:p>
            <a:pPr algn="ctr"/>
            <a:r>
              <a:rPr lang="en-US" sz="1400" b="1" i="1" smtClean="0">
                <a:solidFill>
                  <a:srgbClr val="29BA74"/>
                </a:solidFill>
              </a:rPr>
              <a:t>+6 pp</a:t>
            </a:r>
            <a:endParaRPr lang="en-US" sz="1400" b="1" i="1" dirty="0">
              <a:solidFill>
                <a:srgbClr val="29BA74"/>
              </a:solidFill>
            </a:endParaRPr>
          </a:p>
        </p:txBody>
      </p:sp>
      <p:sp>
        <p:nvSpPr>
          <p:cNvPr id="48"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50" name="Oval 49"/>
          <p:cNvSpPr>
            <a:spLocks noChangeAspect="1"/>
          </p:cNvSpPr>
          <p:nvPr/>
        </p:nvSpPr>
        <p:spPr>
          <a:xfrm>
            <a:off x="11725175" y="141477"/>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a:solidFill>
                  <a:schemeClr val="accent5"/>
                </a:solidFill>
              </a:rPr>
              <a:t>4</a:t>
            </a:r>
          </a:p>
        </p:txBody>
      </p:sp>
      <p:sp>
        <p:nvSpPr>
          <p:cNvPr id="51" name="TextBox 50"/>
          <p:cNvSpPr txBox="1"/>
          <p:nvPr/>
        </p:nvSpPr>
        <p:spPr>
          <a:xfrm>
            <a:off x="10195838" y="60353"/>
            <a:ext cx="1174805" cy="4862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575757"/>
                </a:solidFill>
              </a:rPr>
              <a:t>Mix &amp; Match</a:t>
            </a:r>
          </a:p>
        </p:txBody>
      </p:sp>
      <p:grpSp>
        <p:nvGrpSpPr>
          <p:cNvPr id="56" name="Group 55"/>
          <p:cNvGrpSpPr/>
          <p:nvPr/>
        </p:nvGrpSpPr>
        <p:grpSpPr>
          <a:xfrm>
            <a:off x="409192" y="126813"/>
            <a:ext cx="1631440" cy="427981"/>
            <a:chOff x="1653202" y="129045"/>
            <a:chExt cx="1631440" cy="427981"/>
          </a:xfrm>
        </p:grpSpPr>
        <p:pic>
          <p:nvPicPr>
            <p:cNvPr id="57" name="Picture 56"/>
            <p:cNvPicPr>
              <a:picLocks noChangeAspect="1"/>
            </p:cNvPicPr>
            <p:nvPr/>
          </p:nvPicPr>
          <p:blipFill rotWithShape="1">
            <a:blip r:embed="rId35"/>
            <a:srcRect l="14684" t="-819" r="14013" b="-4746"/>
            <a:stretch/>
          </p:blipFill>
          <p:spPr>
            <a:xfrm>
              <a:off x="1653202" y="129045"/>
              <a:ext cx="427981" cy="427981"/>
            </a:xfrm>
            <a:prstGeom prst="ellipse">
              <a:avLst/>
            </a:prstGeom>
            <a:grpFill/>
            <a:ln w="19050">
              <a:gradFill flip="none" rotWithShape="1">
                <a:gsLst>
                  <a:gs pos="0">
                    <a:schemeClr val="accent5"/>
                  </a:gs>
                  <a:gs pos="100000">
                    <a:schemeClr val="bg1">
                      <a:lumMod val="75000"/>
                    </a:schemeClr>
                  </a:gs>
                </a:gsLst>
                <a:lin ang="2700000" scaled="1"/>
                <a:tileRect/>
              </a:gradFill>
            </a:ln>
          </p:spPr>
        </p:pic>
        <p:sp>
          <p:nvSpPr>
            <p:cNvPr id="58" name="ColumnHeader"/>
            <p:cNvSpPr>
              <a:spLocks noChangeArrowheads="1"/>
            </p:cNvSpPr>
            <p:nvPr/>
          </p:nvSpPr>
          <p:spPr bwMode="gray">
            <a:xfrm rot="10800000" flipV="1">
              <a:off x="2012787" y="229152"/>
              <a:ext cx="1271855" cy="244858"/>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600" b="1" dirty="0" smtClean="0">
                  <a:solidFill>
                    <a:srgbClr val="575757"/>
                  </a:solidFill>
                  <a:latin typeface="Trebuchet MS" panose="020B0603020202020204" pitchFamily="34" charset="0"/>
                  <a:cs typeface="Arial" pitchFamily="34" charset="0"/>
                </a:rPr>
                <a:t>Millennials</a:t>
              </a:r>
              <a:endParaRPr lang="en-US" sz="1600" b="1" dirty="0">
                <a:solidFill>
                  <a:srgbClr val="575757"/>
                </a:solidFill>
                <a:latin typeface="Trebuchet MS" panose="020B0603020202020204" pitchFamily="34" charset="0"/>
                <a:cs typeface="Arial" pitchFamily="34" charset="0"/>
              </a:endParaRPr>
            </a:p>
          </p:txBody>
        </p:sp>
      </p:grpSp>
      <p:sp>
        <p:nvSpPr>
          <p:cNvPr id="59" name="ee4pFootnotes"/>
          <p:cNvSpPr>
            <a:spLocks noChangeArrowheads="1"/>
          </p:cNvSpPr>
          <p:nvPr/>
        </p:nvSpPr>
        <p:spPr bwMode="auto">
          <a:xfrm>
            <a:off x="629999" y="6253194"/>
            <a:ext cx="7182000" cy="307777"/>
          </a:xfrm>
          <a:prstGeom prst="rect">
            <a:avLst/>
          </a:prstGeom>
          <a:noFill/>
          <a:ln w="9525" algn="ctr">
            <a:noFill/>
            <a:miter lim="800000"/>
            <a:headEnd type="none" w="lg" len="lg"/>
            <a:tailEnd type="none" w="lg" len="lg"/>
          </a:ln>
        </p:spPr>
        <p:txBody>
          <a:bodyPr vert="horz" wrap="square" lIns="0" tIns="0" rIns="0" bIns="0" anchor="b" anchorCtr="0">
            <a:spAutoFit/>
          </a:bodyPr>
          <a:lstStyle/>
          <a:p>
            <a:endParaRPr lang="en-US" sz="1000" dirty="0">
              <a:solidFill>
                <a:schemeClr val="bg1">
                  <a:lumMod val="50000"/>
                </a:schemeClr>
              </a:solidFill>
              <a:latin typeface="Trebuchet MS" panose="020B0603020202020204" pitchFamily="34" charset="0"/>
              <a:cs typeface="Arial" pitchFamily="34" charset="0"/>
            </a:endParaRPr>
          </a:p>
          <a:p>
            <a:r>
              <a:rPr lang="en-US" sz="1000" dirty="0" smtClean="0">
                <a:solidFill>
                  <a:schemeClr val="bg1">
                    <a:lumMod val="50000"/>
                  </a:schemeClr>
                </a:solidFill>
                <a:latin typeface="Trebuchet MS" panose="020B0603020202020204" pitchFamily="34" charset="0"/>
                <a:cs typeface="Arial" pitchFamily="34" charset="0"/>
              </a:rPr>
              <a:t>Source: BCG-</a:t>
            </a:r>
            <a:r>
              <a:rPr lang="en-US" sz="1000" dirty="0" err="1" smtClean="0">
                <a:solidFill>
                  <a:schemeClr val="bg1">
                    <a:lumMod val="50000"/>
                  </a:schemeClr>
                </a:solidFill>
                <a:latin typeface="Trebuchet MS" panose="020B0603020202020204" pitchFamily="34" charset="0"/>
                <a:cs typeface="Arial" pitchFamily="34" charset="0"/>
              </a:rPr>
              <a:t>Altagamma</a:t>
            </a:r>
            <a:r>
              <a:rPr lang="en-US" sz="1000" dirty="0" smtClean="0">
                <a:solidFill>
                  <a:schemeClr val="bg1">
                    <a:lumMod val="50000"/>
                  </a:schemeClr>
                </a:solidFill>
                <a:latin typeface="Trebuchet MS" panose="020B0603020202020204" pitchFamily="34" charset="0"/>
                <a:cs typeface="Arial" pitchFamily="34" charset="0"/>
              </a:rPr>
              <a:t> True-Luxury Global Consumer </a:t>
            </a:r>
            <a:r>
              <a:rPr lang="en-US" sz="1000" smtClean="0">
                <a:solidFill>
                  <a:schemeClr val="bg1">
                    <a:lumMod val="50000"/>
                  </a:schemeClr>
                </a:solidFill>
                <a:latin typeface="Trebuchet MS" panose="020B0603020202020204" pitchFamily="34" charset="0"/>
                <a:cs typeface="Arial" pitchFamily="34" charset="0"/>
              </a:rPr>
              <a:t>Insight Survey </a:t>
            </a:r>
            <a:r>
              <a:rPr lang="en-US" sz="1000" dirty="0" smtClean="0">
                <a:solidFill>
                  <a:schemeClr val="bg1">
                    <a:lumMod val="50000"/>
                  </a:schemeClr>
                </a:solidFill>
                <a:latin typeface="Trebuchet MS" panose="020B0603020202020204" pitchFamily="34" charset="0"/>
                <a:cs typeface="Arial" pitchFamily="34" charset="0"/>
              </a:rPr>
              <a:t>(12K + respondents in 10 countries)</a:t>
            </a:r>
            <a:endParaRPr lang="en-US" sz="1000" dirty="0">
              <a:solidFill>
                <a:schemeClr val="bg1">
                  <a:lumMod val="50000"/>
                </a:schemeClr>
              </a:solidFill>
              <a:latin typeface="Trebuchet MS" panose="020B0603020202020204" pitchFamily="34" charset="0"/>
              <a:cs typeface="Arial" pitchFamily="34" charset="0"/>
            </a:endParaRPr>
          </a:p>
        </p:txBody>
      </p:sp>
      <p:grpSp>
        <p:nvGrpSpPr>
          <p:cNvPr id="60" name="Group 59"/>
          <p:cNvGrpSpPr/>
          <p:nvPr/>
        </p:nvGrpSpPr>
        <p:grpSpPr>
          <a:xfrm>
            <a:off x="1193322" y="1593023"/>
            <a:ext cx="9589918" cy="468000"/>
            <a:chOff x="1659072" y="1786364"/>
            <a:chExt cx="9589918" cy="468000"/>
          </a:xfrm>
        </p:grpSpPr>
        <p:grpSp>
          <p:nvGrpSpPr>
            <p:cNvPr id="61" name="Group 60"/>
            <p:cNvGrpSpPr/>
            <p:nvPr/>
          </p:nvGrpSpPr>
          <p:grpSpPr>
            <a:xfrm>
              <a:off x="1659072" y="1786364"/>
              <a:ext cx="9589918" cy="468000"/>
              <a:chOff x="1659072" y="1786364"/>
              <a:chExt cx="9589918" cy="468000"/>
            </a:xfrm>
          </p:grpSpPr>
          <p:sp>
            <p:nvSpPr>
              <p:cNvPr id="63" name="Rettangolo 36"/>
              <p:cNvSpPr>
                <a:spLocks noChangeArrowheads="1"/>
              </p:cNvSpPr>
              <p:nvPr/>
            </p:nvSpPr>
            <p:spPr bwMode="auto">
              <a:xfrm>
                <a:off x="1973468" y="1786364"/>
                <a:ext cx="9275522" cy="468000"/>
              </a:xfrm>
              <a:prstGeom prst="rect">
                <a:avLst/>
              </a:prstGeom>
              <a:noFill/>
              <a:ln w="9525">
                <a:solidFill>
                  <a:schemeClr val="bg2">
                    <a:lumMod val="75000"/>
                  </a:schemeClr>
                </a:solidFill>
                <a:prstDash val="dash"/>
                <a:miter lim="800000"/>
                <a:headEnd/>
                <a:tailEnd/>
              </a:ln>
            </p:spPr>
            <p:txBody>
              <a:bodyPr wrap="square" anchor="ctr" anchorCtr="0">
                <a:noAutofit/>
              </a:bodyPr>
              <a:lstStyle/>
              <a:p>
                <a:pPr algn="ctr"/>
                <a:r>
                  <a:rPr lang="en-US" sz="1400" i="1" dirty="0"/>
                  <a:t>"Thinking about your spending of 2/3 years ago and that of the last 12 months, do you have the feeling that you have partially shifted your spending from luxury brands to premium / fast fashion / niche or sports brands? </a:t>
                </a:r>
              </a:p>
            </p:txBody>
          </p:sp>
          <p:sp>
            <p:nvSpPr>
              <p:cNvPr id="64" name="Rettangolo 36"/>
              <p:cNvSpPr>
                <a:spLocks noChangeArrowheads="1"/>
              </p:cNvSpPr>
              <p:nvPr/>
            </p:nvSpPr>
            <p:spPr bwMode="auto">
              <a:xfrm>
                <a:off x="1659072" y="1786364"/>
                <a:ext cx="288000" cy="468000"/>
              </a:xfrm>
              <a:prstGeom prst="rect">
                <a:avLst/>
              </a:prstGeom>
              <a:solidFill>
                <a:schemeClr val="tx2"/>
              </a:solidFill>
              <a:ln w="9525">
                <a:noFill/>
                <a:miter lim="800000"/>
                <a:headEnd/>
                <a:tailEnd/>
              </a:ln>
            </p:spPr>
            <p:txBody>
              <a:bodyPr wrap="square">
                <a:noAutofit/>
              </a:bodyPr>
              <a:lstStyle/>
              <a:p>
                <a:pPr algn="ctr">
                  <a:spcBef>
                    <a:spcPct val="50000"/>
                  </a:spcBef>
                </a:pPr>
                <a:endParaRPr lang="en-US" sz="1600" b="1" i="1" dirty="0">
                  <a:solidFill>
                    <a:srgbClr val="575757"/>
                  </a:solidFill>
                  <a:cs typeface="Arial" pitchFamily="34" charset="0"/>
                </a:endParaRPr>
              </a:p>
            </p:txBody>
          </p:sp>
        </p:grpSp>
        <p:sp>
          <p:nvSpPr>
            <p:cNvPr id="62" name="Freeform 37"/>
            <p:cNvSpPr>
              <a:spLocks noEditPoints="1"/>
            </p:cNvSpPr>
            <p:nvPr/>
          </p:nvSpPr>
          <p:spPr bwMode="auto">
            <a:xfrm>
              <a:off x="1767696" y="1883574"/>
              <a:ext cx="112349" cy="295581"/>
            </a:xfrm>
            <a:custGeom>
              <a:avLst/>
              <a:gdLst>
                <a:gd name="T0" fmla="*/ 178 w 394"/>
                <a:gd name="T1" fmla="*/ 880 h 880"/>
                <a:gd name="T2" fmla="*/ 106 w 394"/>
                <a:gd name="T3" fmla="*/ 850 h 880"/>
                <a:gd name="T4" fmla="*/ 76 w 394"/>
                <a:gd name="T5" fmla="*/ 778 h 880"/>
                <a:gd name="T6" fmla="*/ 106 w 394"/>
                <a:gd name="T7" fmla="*/ 706 h 880"/>
                <a:gd name="T8" fmla="*/ 178 w 394"/>
                <a:gd name="T9" fmla="*/ 676 h 880"/>
                <a:gd name="T10" fmla="*/ 250 w 394"/>
                <a:gd name="T11" fmla="*/ 706 h 880"/>
                <a:gd name="T12" fmla="*/ 280 w 394"/>
                <a:gd name="T13" fmla="*/ 778 h 880"/>
                <a:gd name="T14" fmla="*/ 250 w 394"/>
                <a:gd name="T15" fmla="*/ 850 h 880"/>
                <a:gd name="T16" fmla="*/ 178 w 394"/>
                <a:gd name="T17" fmla="*/ 880 h 880"/>
                <a:gd name="T18" fmla="*/ 228 w 394"/>
                <a:gd name="T19" fmla="*/ 605 h 880"/>
                <a:gd name="T20" fmla="*/ 223 w 394"/>
                <a:gd name="T21" fmla="*/ 578 h 880"/>
                <a:gd name="T22" fmla="*/ 216 w 394"/>
                <a:gd name="T23" fmla="*/ 535 h 880"/>
                <a:gd name="T24" fmla="*/ 257 w 394"/>
                <a:gd name="T25" fmla="*/ 422 h 880"/>
                <a:gd name="T26" fmla="*/ 333 w 394"/>
                <a:gd name="T27" fmla="*/ 341 h 880"/>
                <a:gd name="T28" fmla="*/ 379 w 394"/>
                <a:gd name="T29" fmla="*/ 268 h 880"/>
                <a:gd name="T30" fmla="*/ 394 w 394"/>
                <a:gd name="T31" fmla="*/ 187 h 880"/>
                <a:gd name="T32" fmla="*/ 334 w 394"/>
                <a:gd name="T33" fmla="*/ 50 h 880"/>
                <a:gd name="T34" fmla="*/ 187 w 394"/>
                <a:gd name="T35" fmla="*/ 0 h 880"/>
                <a:gd name="T36" fmla="*/ 14 w 394"/>
                <a:gd name="T37" fmla="*/ 49 h 880"/>
                <a:gd name="T38" fmla="*/ 0 w 394"/>
                <a:gd name="T39" fmla="*/ 61 h 880"/>
                <a:gd name="T40" fmla="*/ 61 w 394"/>
                <a:gd name="T41" fmla="*/ 180 h 880"/>
                <a:gd name="T42" fmla="*/ 83 w 394"/>
                <a:gd name="T43" fmla="*/ 158 h 880"/>
                <a:gd name="T44" fmla="*/ 161 w 394"/>
                <a:gd name="T45" fmla="*/ 126 h 880"/>
                <a:gd name="T46" fmla="*/ 231 w 394"/>
                <a:gd name="T47" fmla="*/ 144 h 880"/>
                <a:gd name="T48" fmla="*/ 250 w 394"/>
                <a:gd name="T49" fmla="*/ 196 h 880"/>
                <a:gd name="T50" fmla="*/ 237 w 394"/>
                <a:gd name="T51" fmla="*/ 242 h 880"/>
                <a:gd name="T52" fmla="*/ 173 w 394"/>
                <a:gd name="T53" fmla="*/ 323 h 880"/>
                <a:gd name="T54" fmla="*/ 105 w 394"/>
                <a:gd name="T55" fmla="*/ 425 h 880"/>
                <a:gd name="T56" fmla="*/ 90 w 394"/>
                <a:gd name="T57" fmla="*/ 510 h 880"/>
                <a:gd name="T58" fmla="*/ 109 w 394"/>
                <a:gd name="T59" fmla="*/ 590 h 880"/>
                <a:gd name="T60" fmla="*/ 115 w 394"/>
                <a:gd name="T61" fmla="*/ 605 h 880"/>
                <a:gd name="T62" fmla="*/ 228 w 394"/>
                <a:gd name="T63" fmla="*/ 60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880">
                  <a:moveTo>
                    <a:pt x="178" y="880"/>
                  </a:moveTo>
                  <a:cubicBezTo>
                    <a:pt x="150" y="880"/>
                    <a:pt x="126" y="870"/>
                    <a:pt x="106" y="850"/>
                  </a:cubicBezTo>
                  <a:cubicBezTo>
                    <a:pt x="86" y="830"/>
                    <a:pt x="76" y="806"/>
                    <a:pt x="76" y="778"/>
                  </a:cubicBezTo>
                  <a:cubicBezTo>
                    <a:pt x="76" y="750"/>
                    <a:pt x="87" y="725"/>
                    <a:pt x="106" y="706"/>
                  </a:cubicBezTo>
                  <a:cubicBezTo>
                    <a:pt x="126" y="686"/>
                    <a:pt x="150" y="676"/>
                    <a:pt x="178" y="676"/>
                  </a:cubicBezTo>
                  <a:cubicBezTo>
                    <a:pt x="206" y="676"/>
                    <a:pt x="230" y="686"/>
                    <a:pt x="250" y="706"/>
                  </a:cubicBezTo>
                  <a:cubicBezTo>
                    <a:pt x="270" y="725"/>
                    <a:pt x="280" y="750"/>
                    <a:pt x="280" y="778"/>
                  </a:cubicBezTo>
                  <a:cubicBezTo>
                    <a:pt x="280" y="806"/>
                    <a:pt x="270" y="830"/>
                    <a:pt x="250" y="850"/>
                  </a:cubicBezTo>
                  <a:cubicBezTo>
                    <a:pt x="231" y="870"/>
                    <a:pt x="206" y="880"/>
                    <a:pt x="178" y="880"/>
                  </a:cubicBezTo>
                  <a:close/>
                  <a:moveTo>
                    <a:pt x="228" y="605"/>
                  </a:moveTo>
                  <a:cubicBezTo>
                    <a:pt x="223" y="578"/>
                    <a:pt x="223" y="578"/>
                    <a:pt x="223" y="578"/>
                  </a:cubicBezTo>
                  <a:cubicBezTo>
                    <a:pt x="216" y="547"/>
                    <a:pt x="216" y="537"/>
                    <a:pt x="216" y="535"/>
                  </a:cubicBezTo>
                  <a:cubicBezTo>
                    <a:pt x="216" y="493"/>
                    <a:pt x="229" y="456"/>
                    <a:pt x="257" y="422"/>
                  </a:cubicBezTo>
                  <a:cubicBezTo>
                    <a:pt x="333" y="341"/>
                    <a:pt x="333" y="341"/>
                    <a:pt x="333" y="341"/>
                  </a:cubicBezTo>
                  <a:cubicBezTo>
                    <a:pt x="354" y="319"/>
                    <a:pt x="369" y="294"/>
                    <a:pt x="379" y="268"/>
                  </a:cubicBezTo>
                  <a:cubicBezTo>
                    <a:pt x="389" y="243"/>
                    <a:pt x="394" y="215"/>
                    <a:pt x="394" y="187"/>
                  </a:cubicBezTo>
                  <a:cubicBezTo>
                    <a:pt x="394" y="131"/>
                    <a:pt x="374" y="85"/>
                    <a:pt x="334" y="50"/>
                  </a:cubicBezTo>
                  <a:cubicBezTo>
                    <a:pt x="295" y="17"/>
                    <a:pt x="245" y="0"/>
                    <a:pt x="187" y="0"/>
                  </a:cubicBezTo>
                  <a:cubicBezTo>
                    <a:pt x="112" y="0"/>
                    <a:pt x="54" y="16"/>
                    <a:pt x="14" y="49"/>
                  </a:cubicBezTo>
                  <a:cubicBezTo>
                    <a:pt x="0" y="61"/>
                    <a:pt x="0" y="61"/>
                    <a:pt x="0" y="61"/>
                  </a:cubicBezTo>
                  <a:cubicBezTo>
                    <a:pt x="61" y="180"/>
                    <a:pt x="61" y="180"/>
                    <a:pt x="61" y="180"/>
                  </a:cubicBezTo>
                  <a:cubicBezTo>
                    <a:pt x="83" y="158"/>
                    <a:pt x="83" y="158"/>
                    <a:pt x="83" y="158"/>
                  </a:cubicBezTo>
                  <a:cubicBezTo>
                    <a:pt x="105" y="137"/>
                    <a:pt x="131" y="126"/>
                    <a:pt x="161" y="126"/>
                  </a:cubicBezTo>
                  <a:cubicBezTo>
                    <a:pt x="193" y="126"/>
                    <a:pt x="216" y="132"/>
                    <a:pt x="231" y="144"/>
                  </a:cubicBezTo>
                  <a:cubicBezTo>
                    <a:pt x="244" y="155"/>
                    <a:pt x="250" y="172"/>
                    <a:pt x="250" y="196"/>
                  </a:cubicBezTo>
                  <a:cubicBezTo>
                    <a:pt x="250" y="211"/>
                    <a:pt x="246" y="226"/>
                    <a:pt x="237" y="242"/>
                  </a:cubicBezTo>
                  <a:cubicBezTo>
                    <a:pt x="226" y="261"/>
                    <a:pt x="205" y="288"/>
                    <a:pt x="173" y="323"/>
                  </a:cubicBezTo>
                  <a:cubicBezTo>
                    <a:pt x="138" y="362"/>
                    <a:pt x="116" y="396"/>
                    <a:pt x="105" y="425"/>
                  </a:cubicBezTo>
                  <a:cubicBezTo>
                    <a:pt x="95" y="454"/>
                    <a:pt x="90" y="483"/>
                    <a:pt x="90" y="510"/>
                  </a:cubicBezTo>
                  <a:cubicBezTo>
                    <a:pt x="90" y="528"/>
                    <a:pt x="96" y="554"/>
                    <a:pt x="109" y="590"/>
                  </a:cubicBezTo>
                  <a:cubicBezTo>
                    <a:pt x="115" y="605"/>
                    <a:pt x="115" y="605"/>
                    <a:pt x="115" y="605"/>
                  </a:cubicBezTo>
                  <a:lnTo>
                    <a:pt x="228" y="60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76521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ext uri="{D42A27DB-BD31-4B8C-83A1-F6EECF244321}">
                <p14:modId xmlns:p14="http://schemas.microsoft.com/office/powerpoint/2010/main" val="2570195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392" name="think-cell Slide" r:id="rId15" imgW="395" imgH="394" progId="TCLayout.ActiveDocument.1">
                  <p:embed/>
                </p:oleObj>
              </mc:Choice>
              <mc:Fallback>
                <p:oleObj name="think-cell Slide" r:id="rId15" imgW="395" imgH="394"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400" dirty="0" err="1" smtClean="0">
              <a:solidFill>
                <a:srgbClr val="FFFFFF"/>
              </a:solidFill>
              <a:latin typeface="Trebuchet MS" panose="020B0603020202020204" pitchFamily="34" charset="0"/>
              <a:sym typeface="Trebuchet MS" panose="020B0603020202020204" pitchFamily="34" charset="0"/>
            </a:endParaRPr>
          </a:p>
        </p:txBody>
      </p:sp>
      <p:sp>
        <p:nvSpPr>
          <p:cNvPr id="7" name="Title 6"/>
          <p:cNvSpPr>
            <a:spLocks noGrp="1"/>
          </p:cNvSpPr>
          <p:nvPr>
            <p:ph type="title"/>
          </p:nvPr>
        </p:nvSpPr>
        <p:spPr>
          <a:xfrm>
            <a:off x="630000" y="622800"/>
            <a:ext cx="10076986" cy="941796"/>
          </a:xfrm>
        </p:spPr>
        <p:txBody>
          <a:bodyPr/>
          <a:lstStyle/>
          <a:p>
            <a:r>
              <a:rPr lang="en-US" dirty="0"/>
              <a:t>~</a:t>
            </a:r>
            <a:r>
              <a:rPr lang="en-US" dirty="0" smtClean="0"/>
              <a:t>54% </a:t>
            </a:r>
            <a:r>
              <a:rPr lang="en-US" dirty="0"/>
              <a:t>of M</a:t>
            </a:r>
            <a:r>
              <a:rPr lang="en-US" dirty="0" smtClean="0"/>
              <a:t>illennials shift from luxury brands; </a:t>
            </a:r>
            <a:br>
              <a:rPr lang="en-US" dirty="0" smtClean="0"/>
            </a:br>
            <a:r>
              <a:rPr lang="en-US" dirty="0" smtClean="0"/>
              <a:t>they trade down or mix styles buying niche brands </a:t>
            </a:r>
            <a:endParaRPr lang="en-US" dirty="0"/>
          </a:p>
        </p:txBody>
      </p:sp>
      <p:sp>
        <p:nvSpPr>
          <p:cNvPr id="58" name="TextBox 57"/>
          <p:cNvSpPr txBox="1"/>
          <p:nvPr/>
        </p:nvSpPr>
        <p:spPr>
          <a:xfrm>
            <a:off x="7923171" y="3105150"/>
            <a:ext cx="3811109" cy="246221"/>
          </a:xfrm>
          <a:prstGeom prst="rect">
            <a:avLst/>
          </a:prstGeom>
          <a:noFill/>
        </p:spPr>
        <p:txBody>
          <a:bodyPr wrap="square" lIns="0" tIns="0" rIns="0" bIns="0" rtlCol="0" anchor="t">
            <a:spAutoFit/>
          </a:bodyPr>
          <a:lstStyle/>
          <a:p>
            <a:pPr>
              <a:buSzPct val="100000"/>
              <a:buFont typeface="Trebuchet MS" panose="020B0603020202020204" pitchFamily="34" charset="0"/>
              <a:buChar char="​"/>
            </a:pPr>
            <a:r>
              <a:rPr lang="en-US" sz="1600" b="1" dirty="0" smtClean="0">
                <a:solidFill>
                  <a:srgbClr val="29BA74"/>
                </a:solidFill>
                <a:latin typeface="Trebuchet MS" panose="020B0603020202020204" pitchFamily="34" charset="0"/>
              </a:rPr>
              <a:t>Sneakers, Backpacks, T-shirts</a:t>
            </a:r>
            <a:endParaRPr lang="en-US" sz="1600" b="1" dirty="0">
              <a:solidFill>
                <a:srgbClr val="29BA74"/>
              </a:solidFill>
              <a:latin typeface="Trebuchet MS" panose="020B0603020202020204" pitchFamily="34" charset="0"/>
            </a:endParaRPr>
          </a:p>
        </p:txBody>
      </p:sp>
      <p:sp>
        <p:nvSpPr>
          <p:cNvPr id="64" name="TextBox 63"/>
          <p:cNvSpPr txBox="1"/>
          <p:nvPr/>
        </p:nvSpPr>
        <p:spPr>
          <a:xfrm>
            <a:off x="7572148" y="2154219"/>
            <a:ext cx="2254656" cy="307777"/>
          </a:xfrm>
          <a:prstGeom prst="rect">
            <a:avLst/>
          </a:prstGeom>
          <a:noFill/>
        </p:spPr>
        <p:txBody>
          <a:bodyPr wrap="none" lIns="0" tIns="0" rIns="0" bIns="0" rtlCol="0" anchor="b">
            <a:spAutoFit/>
          </a:bodyPr>
          <a:lstStyle/>
          <a:p>
            <a:pPr>
              <a:buSzPct val="100000"/>
              <a:buFont typeface="Trebuchet MS" panose="020B0603020202020204" pitchFamily="34" charset="0"/>
              <a:buChar char="​"/>
            </a:pPr>
            <a:r>
              <a:rPr lang="en-US" sz="2000" dirty="0" smtClean="0">
                <a:solidFill>
                  <a:srgbClr val="29BA74"/>
                </a:solidFill>
                <a:latin typeface="Trebuchet MS" panose="020B0603020202020204" pitchFamily="34" charset="0"/>
              </a:rPr>
              <a:t>Relevant categories</a:t>
            </a:r>
            <a:endParaRPr lang="en-US" sz="2000" dirty="0">
              <a:solidFill>
                <a:srgbClr val="29BA74"/>
              </a:solidFill>
              <a:latin typeface="Trebuchet MS" panose="020B0603020202020204" pitchFamily="34" charset="0"/>
            </a:endParaRPr>
          </a:p>
        </p:txBody>
      </p:sp>
      <p:sp>
        <p:nvSpPr>
          <p:cNvPr id="65" name="TextBox 64"/>
          <p:cNvSpPr txBox="1"/>
          <p:nvPr/>
        </p:nvSpPr>
        <p:spPr>
          <a:xfrm>
            <a:off x="865059" y="2154219"/>
            <a:ext cx="7193402" cy="307777"/>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2000" dirty="0">
                <a:solidFill>
                  <a:srgbClr val="29BA74"/>
                </a:solidFill>
                <a:latin typeface="Trebuchet MS" panose="020B0603020202020204" pitchFamily="34" charset="0"/>
              </a:rPr>
              <a:t>~</a:t>
            </a:r>
            <a:r>
              <a:rPr lang="en-US" sz="2000" dirty="0" smtClean="0">
                <a:solidFill>
                  <a:srgbClr val="29BA74"/>
                </a:solidFill>
                <a:latin typeface="Trebuchet MS" panose="020B0603020202020204" pitchFamily="34" charset="0"/>
              </a:rPr>
              <a:t>54% of Millennials shift from top luxury brands </a:t>
            </a:r>
            <a:endParaRPr lang="en-US" sz="2000" dirty="0">
              <a:solidFill>
                <a:srgbClr val="29BA74"/>
              </a:solidFill>
              <a:latin typeface="Trebuchet MS" panose="020B0603020202020204" pitchFamily="34" charset="0"/>
            </a:endParaRPr>
          </a:p>
        </p:txBody>
      </p:sp>
      <p:sp>
        <p:nvSpPr>
          <p:cNvPr id="71" name="TextBox 70"/>
          <p:cNvSpPr txBox="1"/>
          <p:nvPr/>
        </p:nvSpPr>
        <p:spPr>
          <a:xfrm>
            <a:off x="7923171" y="3698875"/>
            <a:ext cx="3811109" cy="246221"/>
          </a:xfrm>
          <a:prstGeom prst="rect">
            <a:avLst/>
          </a:prstGeom>
          <a:noFill/>
        </p:spPr>
        <p:txBody>
          <a:bodyPr wrap="square" lIns="0" tIns="0" rIns="0" bIns="0" rtlCol="0" anchor="t">
            <a:spAutoFit/>
          </a:bodyPr>
          <a:lstStyle/>
          <a:p>
            <a:pPr>
              <a:buSzPct val="100000"/>
              <a:buFont typeface="Trebuchet MS" panose="020B0603020202020204" pitchFamily="34" charset="0"/>
              <a:buChar char="​"/>
            </a:pPr>
            <a:r>
              <a:rPr lang="en-US" sz="1600" b="1" dirty="0" smtClean="0">
                <a:solidFill>
                  <a:srgbClr val="29BA74"/>
                </a:solidFill>
                <a:latin typeface="Trebuchet MS" panose="020B0603020202020204" pitchFamily="34" charset="0"/>
              </a:rPr>
              <a:t>Formal shoes, Sunglasses, Perfumes </a:t>
            </a:r>
            <a:endParaRPr lang="en-US" sz="1600" b="1" dirty="0">
              <a:solidFill>
                <a:srgbClr val="29BA74"/>
              </a:solidFill>
              <a:latin typeface="Trebuchet MS" panose="020B0603020202020204" pitchFamily="34" charset="0"/>
            </a:endParaRPr>
          </a:p>
        </p:txBody>
      </p:sp>
      <p:sp>
        <p:nvSpPr>
          <p:cNvPr id="73" name="TextBox 72"/>
          <p:cNvSpPr txBox="1"/>
          <p:nvPr/>
        </p:nvSpPr>
        <p:spPr>
          <a:xfrm>
            <a:off x="7923171" y="4381500"/>
            <a:ext cx="3811109" cy="246221"/>
          </a:xfrm>
          <a:prstGeom prst="rect">
            <a:avLst/>
          </a:prstGeom>
          <a:noFill/>
        </p:spPr>
        <p:txBody>
          <a:bodyPr wrap="square" lIns="0" tIns="0" rIns="0" bIns="0" rtlCol="0" anchor="t">
            <a:spAutoFit/>
          </a:bodyPr>
          <a:lstStyle/>
          <a:p>
            <a:pPr>
              <a:buSzPct val="100000"/>
            </a:pPr>
            <a:r>
              <a:rPr lang="en-US" sz="1600" b="1" dirty="0" smtClean="0">
                <a:solidFill>
                  <a:srgbClr val="29BA74"/>
                </a:solidFill>
                <a:latin typeface="Trebuchet MS" panose="020B0603020202020204" pitchFamily="34" charset="0"/>
              </a:rPr>
              <a:t>T-Shirts, Shirts, Jeans  </a:t>
            </a:r>
            <a:endParaRPr lang="en-US" sz="1600" b="1" dirty="0">
              <a:solidFill>
                <a:srgbClr val="29BA74"/>
              </a:solidFill>
              <a:latin typeface="Trebuchet MS" panose="020B0603020202020204" pitchFamily="34" charset="0"/>
            </a:endParaRPr>
          </a:p>
        </p:txBody>
      </p:sp>
      <p:sp>
        <p:nvSpPr>
          <p:cNvPr id="75" name="TextBox 74"/>
          <p:cNvSpPr txBox="1"/>
          <p:nvPr/>
        </p:nvSpPr>
        <p:spPr>
          <a:xfrm>
            <a:off x="7923170" y="5104479"/>
            <a:ext cx="3811109" cy="246221"/>
          </a:xfrm>
          <a:prstGeom prst="rect">
            <a:avLst/>
          </a:prstGeom>
          <a:noFill/>
        </p:spPr>
        <p:txBody>
          <a:bodyPr wrap="square" lIns="0" tIns="0" rIns="0" bIns="0" rtlCol="0" anchor="t">
            <a:spAutoFit/>
          </a:bodyPr>
          <a:lstStyle/>
          <a:p>
            <a:pPr>
              <a:buSzPct val="100000"/>
              <a:buFont typeface="Trebuchet MS" panose="020B0603020202020204" pitchFamily="34" charset="0"/>
              <a:buChar char="​"/>
            </a:pPr>
            <a:r>
              <a:rPr lang="en-US" sz="1600" b="1" dirty="0" smtClean="0">
                <a:solidFill>
                  <a:srgbClr val="29BA74"/>
                </a:solidFill>
                <a:latin typeface="Trebuchet MS" panose="020B0603020202020204" pitchFamily="34" charset="0"/>
              </a:rPr>
              <a:t>Handbags, Perfumes, Watches</a:t>
            </a:r>
            <a:endParaRPr lang="en-US" sz="1600" b="1" dirty="0">
              <a:solidFill>
                <a:srgbClr val="29BA74"/>
              </a:solidFill>
              <a:latin typeface="Trebuchet MS" panose="020B0603020202020204" pitchFamily="34" charset="0"/>
            </a:endParaRPr>
          </a:p>
        </p:txBody>
      </p:sp>
      <p:grpSp>
        <p:nvGrpSpPr>
          <p:cNvPr id="35" name="Group 34"/>
          <p:cNvGrpSpPr/>
          <p:nvPr/>
        </p:nvGrpSpPr>
        <p:grpSpPr>
          <a:xfrm>
            <a:off x="7535863" y="3095625"/>
            <a:ext cx="269875" cy="269875"/>
            <a:chOff x="982662" y="1847850"/>
            <a:chExt cx="269875" cy="269875"/>
          </a:xfrm>
        </p:grpSpPr>
        <p:sp>
          <p:nvSpPr>
            <p:cNvPr id="38" name="Oval 50"/>
            <p:cNvSpPr>
              <a:spLocks noChangeArrowheads="1"/>
            </p:cNvSpPr>
            <p:nvPr/>
          </p:nvSpPr>
          <p:spPr bwMode="auto">
            <a:xfrm>
              <a:off x="982662" y="1847850"/>
              <a:ext cx="269875" cy="269875"/>
            </a:xfrm>
            <a:prstGeom prst="ellipse">
              <a:avLst/>
            </a:prstGeom>
            <a:solidFill>
              <a:srgbClr val="6E6F73"/>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8" name="Freeform 51"/>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aphicFrame>
        <p:nvGraphicFramePr>
          <p:cNvPr id="84" name="Chart 83"/>
          <p:cNvGraphicFramePr/>
          <p:nvPr>
            <p:custDataLst>
              <p:tags r:id="rId4"/>
            </p:custDataLst>
            <p:extLst>
              <p:ext uri="{D42A27DB-BD31-4B8C-83A1-F6EECF244321}">
                <p14:modId xmlns:p14="http://schemas.microsoft.com/office/powerpoint/2010/main" val="1059336622"/>
              </p:ext>
            </p:extLst>
          </p:nvPr>
        </p:nvGraphicFramePr>
        <p:xfrm>
          <a:off x="528638" y="2863850"/>
          <a:ext cx="2092325" cy="2803525"/>
        </p:xfrm>
        <a:graphic>
          <a:graphicData uri="http://schemas.openxmlformats.org/drawingml/2006/chart">
            <c:chart xmlns:c="http://schemas.openxmlformats.org/drawingml/2006/chart" xmlns:r="http://schemas.openxmlformats.org/officeDocument/2006/relationships" r:id="rId17"/>
          </a:graphicData>
        </a:graphic>
      </p:graphicFrame>
      <p:sp>
        <p:nvSpPr>
          <p:cNvPr id="89" name="Text Placeholder 3"/>
          <p:cNvSpPr>
            <a:spLocks noGrp="1"/>
          </p:cNvSpPr>
          <p:nvPr>
            <p:custDataLst>
              <p:tags r:id="rId5"/>
            </p:custDataLst>
          </p:nvPr>
        </p:nvSpPr>
        <p:spPr bwMode="gray">
          <a:xfrm>
            <a:off x="746125" y="4870450"/>
            <a:ext cx="2190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3E586C87-3B35-4B0B-91E3-FE99C9D9DC36}" type="datetime'''''''''N''''''''''''o'''''''">
              <a:rPr lang="en-US" altLang="en-US" sz="1400" b="1">
                <a:sym typeface="+mn-lt"/>
              </a:rPr>
              <a:pPr algn="r">
                <a:lnSpc>
                  <a:spcPct val="100000"/>
                </a:lnSpc>
                <a:spcBef>
                  <a:spcPct val="0"/>
                </a:spcBef>
                <a:spcAft>
                  <a:spcPct val="0"/>
                </a:spcAft>
              </a:pPr>
              <a:t>No</a:t>
            </a:fld>
            <a:endParaRPr lang="en-US" sz="1400" b="1" dirty="0">
              <a:sym typeface="+mn-lt"/>
            </a:endParaRPr>
          </a:p>
        </p:txBody>
      </p:sp>
      <p:sp>
        <p:nvSpPr>
          <p:cNvPr id="103" name="Text Placeholder 3"/>
          <p:cNvSpPr>
            <a:spLocks noGrp="1"/>
          </p:cNvSpPr>
          <p:nvPr>
            <p:custDataLst>
              <p:tags r:id="rId6"/>
            </p:custDataLst>
          </p:nvPr>
        </p:nvSpPr>
        <p:spPr bwMode="gray">
          <a:xfrm>
            <a:off x="1404938" y="3551238"/>
            <a:ext cx="338138" cy="212725"/>
          </a:xfrm>
          <a:prstGeom prst="rect">
            <a:avLst/>
          </a:prstGeom>
          <a:noFill/>
          <a:extLst>
            <a:ext uri="{909E8E84-426E-40dd-AFC4-6F175D3DCCD1}">
              <a14:hiddenFill xmlns:a14="http://schemas.microsoft.com/office/drawing/2010/main">
                <a:solidFill>
                  <a:srgbClr val="6E6F73"/>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BA097E7-6AB4-482A-9837-8C1EA7CC40CD}" type="datetime'5''''''4''''''''''''''''''''''''''''''''''''''''''''''%'''''''">
              <a:rPr lang="en-US" altLang="en-US" sz="1400"/>
              <a:pPr/>
              <a:t>54%</a:t>
            </a:fld>
            <a:endParaRPr lang="en-US" sz="1400" dirty="0">
              <a:sym typeface="+mn-lt"/>
            </a:endParaRPr>
          </a:p>
        </p:txBody>
      </p:sp>
      <p:sp>
        <p:nvSpPr>
          <p:cNvPr id="88" name="Text Placeholder 3"/>
          <p:cNvSpPr>
            <a:spLocks noGrp="1"/>
          </p:cNvSpPr>
          <p:nvPr>
            <p:custDataLst>
              <p:tags r:id="rId7"/>
            </p:custDataLst>
          </p:nvPr>
        </p:nvSpPr>
        <p:spPr bwMode="gray">
          <a:xfrm>
            <a:off x="693738" y="3551238"/>
            <a:ext cx="2714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E683E8BB-CDC3-498E-B539-C5619D924B51}" type="datetime'''''''''''''''Y''e''''''''''''''s'''''''''''''''''''''''">
              <a:rPr lang="en-US" altLang="en-US" sz="1400" b="1">
                <a:sym typeface="+mn-lt"/>
              </a:rPr>
              <a:pPr algn="r">
                <a:lnSpc>
                  <a:spcPct val="100000"/>
                </a:lnSpc>
                <a:spcBef>
                  <a:spcPct val="0"/>
                </a:spcBef>
                <a:spcAft>
                  <a:spcPct val="0"/>
                </a:spcAft>
              </a:pPr>
              <a:t>Yes</a:t>
            </a:fld>
            <a:endParaRPr lang="en-US" sz="1400" b="1" dirty="0">
              <a:sym typeface="+mn-lt"/>
            </a:endParaRPr>
          </a:p>
        </p:txBody>
      </p:sp>
      <p:sp>
        <p:nvSpPr>
          <p:cNvPr id="102" name="Text Placeholder 3"/>
          <p:cNvSpPr>
            <a:spLocks noGrp="1"/>
          </p:cNvSpPr>
          <p:nvPr>
            <p:custDataLst>
              <p:tags r:id="rId8"/>
            </p:custDataLst>
          </p:nvPr>
        </p:nvSpPr>
        <p:spPr bwMode="gray">
          <a:xfrm>
            <a:off x="1404938" y="4870450"/>
            <a:ext cx="338138" cy="212725"/>
          </a:xfrm>
          <a:prstGeom prst="rect">
            <a:avLst/>
          </a:prstGeom>
          <a:noFill/>
          <a:extLst>
            <a:ext uri="{909E8E84-426E-40dd-AFC4-6F175D3DCCD1}">
              <a14:hiddenFill xmlns:a14="http://schemas.microsoft.com/office/drawing/2010/main">
                <a:solidFill>
                  <a:srgbClr val="C8C8C8"/>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70A5085-0B1F-46BC-9666-63FA502C89CA}" type="datetime'4''''''''6%'''''''''''''''''''''''''''''''''''">
              <a:rPr lang="en-US" altLang="en-US" sz="1400">
                <a:solidFill>
                  <a:schemeClr val="bg1"/>
                </a:solidFill>
              </a:rPr>
              <a:pPr/>
              <a:t>46%</a:t>
            </a:fld>
            <a:endParaRPr lang="en-US" sz="1400" dirty="0">
              <a:solidFill>
                <a:schemeClr val="bg1"/>
              </a:solidFill>
              <a:sym typeface="+mn-lt"/>
            </a:endParaRPr>
          </a:p>
        </p:txBody>
      </p:sp>
      <p:grpSp>
        <p:nvGrpSpPr>
          <p:cNvPr id="9" name="Group 8"/>
          <p:cNvGrpSpPr/>
          <p:nvPr/>
        </p:nvGrpSpPr>
        <p:grpSpPr>
          <a:xfrm>
            <a:off x="7821574" y="3441700"/>
            <a:ext cx="3175594" cy="1390319"/>
            <a:chOff x="7914164" y="3358490"/>
            <a:chExt cx="3175594" cy="1390319"/>
          </a:xfrm>
        </p:grpSpPr>
        <p:cxnSp>
          <p:nvCxnSpPr>
            <p:cNvPr id="8" name="Straight Connector 7"/>
            <p:cNvCxnSpPr/>
            <p:nvPr/>
          </p:nvCxnSpPr>
          <p:spPr>
            <a:xfrm>
              <a:off x="7914164" y="3358490"/>
              <a:ext cx="317559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914164" y="3964741"/>
              <a:ext cx="317559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914164" y="4748809"/>
              <a:ext cx="317559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7535863" y="3686175"/>
            <a:ext cx="269875" cy="269875"/>
            <a:chOff x="982662" y="1847850"/>
            <a:chExt cx="269875" cy="269875"/>
          </a:xfrm>
        </p:grpSpPr>
        <p:sp>
          <p:nvSpPr>
            <p:cNvPr id="74" name="Oval 50"/>
            <p:cNvSpPr>
              <a:spLocks noChangeArrowheads="1"/>
            </p:cNvSpPr>
            <p:nvPr/>
          </p:nvSpPr>
          <p:spPr bwMode="auto">
            <a:xfrm>
              <a:off x="982662" y="1847850"/>
              <a:ext cx="269875" cy="269875"/>
            </a:xfrm>
            <a:prstGeom prst="ellipse">
              <a:avLst/>
            </a:prstGeom>
            <a:solidFill>
              <a:srgbClr val="6E6F73"/>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76" name="Freeform 51"/>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77" name="Group 76"/>
          <p:cNvGrpSpPr/>
          <p:nvPr/>
        </p:nvGrpSpPr>
        <p:grpSpPr>
          <a:xfrm>
            <a:off x="7535863" y="4354513"/>
            <a:ext cx="269875" cy="269875"/>
            <a:chOff x="982662" y="1847850"/>
            <a:chExt cx="269875" cy="269875"/>
          </a:xfrm>
        </p:grpSpPr>
        <p:sp>
          <p:nvSpPr>
            <p:cNvPr id="78" name="Oval 50"/>
            <p:cNvSpPr>
              <a:spLocks noChangeArrowheads="1"/>
            </p:cNvSpPr>
            <p:nvPr/>
          </p:nvSpPr>
          <p:spPr bwMode="auto">
            <a:xfrm>
              <a:off x="982662" y="1847850"/>
              <a:ext cx="269875" cy="269875"/>
            </a:xfrm>
            <a:prstGeom prst="ellipse">
              <a:avLst/>
            </a:prstGeom>
            <a:solidFill>
              <a:srgbClr val="6E6F73"/>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79" name="Freeform 51"/>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0" name="Group 79"/>
          <p:cNvGrpSpPr/>
          <p:nvPr/>
        </p:nvGrpSpPr>
        <p:grpSpPr>
          <a:xfrm>
            <a:off x="7535863" y="5084763"/>
            <a:ext cx="269875" cy="269875"/>
            <a:chOff x="982662" y="1847850"/>
            <a:chExt cx="269875" cy="269875"/>
          </a:xfrm>
        </p:grpSpPr>
        <p:sp>
          <p:nvSpPr>
            <p:cNvPr id="81" name="Oval 50"/>
            <p:cNvSpPr>
              <a:spLocks noChangeArrowheads="1"/>
            </p:cNvSpPr>
            <p:nvPr/>
          </p:nvSpPr>
          <p:spPr bwMode="auto">
            <a:xfrm>
              <a:off x="982662" y="1847850"/>
              <a:ext cx="269875" cy="269875"/>
            </a:xfrm>
            <a:prstGeom prst="ellipse">
              <a:avLst/>
            </a:prstGeom>
            <a:solidFill>
              <a:srgbClr val="6E6F73"/>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2" name="Freeform 51"/>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59" name="ee4pFootnotes"/>
          <p:cNvSpPr>
            <a:spLocks noChangeArrowheads="1"/>
          </p:cNvSpPr>
          <p:nvPr/>
        </p:nvSpPr>
        <p:spPr bwMode="auto">
          <a:xfrm>
            <a:off x="629999" y="6099306"/>
            <a:ext cx="7182000" cy="461665"/>
          </a:xfrm>
          <a:prstGeom prst="rect">
            <a:avLst/>
          </a:prstGeom>
          <a:noFill/>
          <a:ln w="9525" algn="ctr">
            <a:noFill/>
            <a:miter lim="800000"/>
            <a:headEnd type="none" w="lg" len="lg"/>
            <a:tailEnd type="none" w="lg" len="lg"/>
          </a:ln>
        </p:spPr>
        <p:txBody>
          <a:bodyPr vert="horz" wrap="square" lIns="0" tIns="0" rIns="0" bIns="0" anchor="b" anchorCtr="0">
            <a:spAutoFit/>
          </a:bodyPr>
          <a:lstStyle/>
          <a:p>
            <a:endParaRPr lang="en-US" sz="1000" dirty="0">
              <a:solidFill>
                <a:schemeClr val="bg1">
                  <a:lumMod val="50000"/>
                </a:schemeClr>
              </a:solidFill>
              <a:latin typeface="Trebuchet MS" panose="020B0603020202020204" pitchFamily="34" charset="0"/>
              <a:cs typeface="Arial" pitchFamily="34" charset="0"/>
            </a:endParaRPr>
          </a:p>
          <a:p>
            <a:r>
              <a:rPr lang="en-US" sz="1000" dirty="0" smtClean="0">
                <a:solidFill>
                  <a:schemeClr val="bg1">
                    <a:lumMod val="50000"/>
                  </a:schemeClr>
                </a:solidFill>
                <a:latin typeface="Trebuchet MS" panose="020B0603020202020204" pitchFamily="34" charset="0"/>
                <a:cs typeface="Arial" pitchFamily="34" charset="0"/>
              </a:rPr>
              <a:t>1. e.g. </a:t>
            </a:r>
            <a:r>
              <a:rPr lang="en-US" sz="1000" dirty="0" err="1" smtClean="0">
                <a:solidFill>
                  <a:schemeClr val="bg1">
                    <a:lumMod val="50000"/>
                  </a:schemeClr>
                </a:solidFill>
                <a:latin typeface="Trebuchet MS" panose="020B0603020202020204" pitchFamily="34" charset="0"/>
                <a:cs typeface="Arial" pitchFamily="34" charset="0"/>
              </a:rPr>
              <a:t>Lululemon</a:t>
            </a:r>
            <a:r>
              <a:rPr lang="en-US" sz="1000" dirty="0" smtClean="0">
                <a:solidFill>
                  <a:schemeClr val="bg1">
                    <a:lumMod val="50000"/>
                  </a:schemeClr>
                </a:solidFill>
                <a:latin typeface="Trebuchet MS" panose="020B0603020202020204" pitchFamily="34" charset="0"/>
                <a:cs typeface="Arial" pitchFamily="34" charset="0"/>
              </a:rPr>
              <a:t> or Sweaty Betty    2. e.g. Acne Studios, </a:t>
            </a:r>
            <a:r>
              <a:rPr lang="en-US" sz="1000" dirty="0" err="1" smtClean="0">
                <a:solidFill>
                  <a:schemeClr val="bg1">
                    <a:lumMod val="50000"/>
                  </a:schemeClr>
                </a:solidFill>
                <a:latin typeface="Trebuchet MS" panose="020B0603020202020204" pitchFamily="34" charset="0"/>
                <a:cs typeface="Arial" pitchFamily="34" charset="0"/>
              </a:rPr>
              <a:t>Mr</a:t>
            </a:r>
            <a:r>
              <a:rPr lang="en-US" sz="1000" dirty="0" smtClean="0">
                <a:solidFill>
                  <a:schemeClr val="bg1">
                    <a:lumMod val="50000"/>
                  </a:schemeClr>
                </a:solidFill>
                <a:latin typeface="Trebuchet MS" panose="020B0603020202020204" pitchFamily="34" charset="0"/>
                <a:cs typeface="Arial" pitchFamily="34" charset="0"/>
              </a:rPr>
              <a:t> &amp; </a:t>
            </a:r>
            <a:r>
              <a:rPr lang="en-US" sz="1000" dirty="0" err="1" smtClean="0">
                <a:solidFill>
                  <a:schemeClr val="bg1">
                    <a:lumMod val="50000"/>
                  </a:schemeClr>
                </a:solidFill>
                <a:latin typeface="Trebuchet MS" panose="020B0603020202020204" pitchFamily="34" charset="0"/>
                <a:cs typeface="Arial" pitchFamily="34" charset="0"/>
              </a:rPr>
              <a:t>Mrs</a:t>
            </a:r>
            <a:r>
              <a:rPr lang="en-US" sz="1000" dirty="0" smtClean="0">
                <a:solidFill>
                  <a:schemeClr val="bg1">
                    <a:lumMod val="50000"/>
                  </a:schemeClr>
                </a:solidFill>
                <a:latin typeface="Trebuchet MS" panose="020B0603020202020204" pitchFamily="34" charset="0"/>
                <a:cs typeface="Arial" pitchFamily="34" charset="0"/>
              </a:rPr>
              <a:t> Italy, </a:t>
            </a:r>
            <a:r>
              <a:rPr lang="en-US" sz="1000" dirty="0" err="1" smtClean="0">
                <a:solidFill>
                  <a:schemeClr val="bg1">
                    <a:lumMod val="50000"/>
                  </a:schemeClr>
                </a:solidFill>
                <a:latin typeface="Trebuchet MS" panose="020B0603020202020204" pitchFamily="34" charset="0"/>
                <a:cs typeface="Arial" pitchFamily="34" charset="0"/>
              </a:rPr>
              <a:t>Aquazurra</a:t>
            </a:r>
            <a:r>
              <a:rPr lang="en-US" sz="1000" dirty="0" smtClean="0">
                <a:solidFill>
                  <a:schemeClr val="bg1">
                    <a:lumMod val="50000"/>
                  </a:schemeClr>
                </a:solidFill>
                <a:latin typeface="Trebuchet MS" panose="020B0603020202020204" pitchFamily="34" charset="0"/>
                <a:cs typeface="Arial" pitchFamily="34" charset="0"/>
              </a:rPr>
              <a:t> </a:t>
            </a:r>
            <a:r>
              <a:rPr lang="en-US" sz="1000" dirty="0" err="1" smtClean="0">
                <a:solidFill>
                  <a:schemeClr val="bg1">
                    <a:lumMod val="50000"/>
                  </a:schemeClr>
                </a:solidFill>
                <a:latin typeface="Trebuchet MS" panose="020B0603020202020204" pitchFamily="34" charset="0"/>
                <a:cs typeface="Arial" pitchFamily="34" charset="0"/>
              </a:rPr>
              <a:t>ecc</a:t>
            </a:r>
            <a:endParaRPr lang="en-US" sz="1000" dirty="0" smtClean="0">
              <a:solidFill>
                <a:schemeClr val="bg1">
                  <a:lumMod val="50000"/>
                </a:schemeClr>
              </a:solidFill>
              <a:latin typeface="Trebuchet MS" panose="020B0603020202020204" pitchFamily="34" charset="0"/>
              <a:cs typeface="Arial" pitchFamily="34" charset="0"/>
            </a:endParaRPr>
          </a:p>
          <a:p>
            <a:r>
              <a:rPr lang="en-US" sz="1000" dirty="0" smtClean="0">
                <a:solidFill>
                  <a:schemeClr val="bg1">
                    <a:lumMod val="50000"/>
                  </a:schemeClr>
                </a:solidFill>
                <a:latin typeface="Trebuchet MS" panose="020B0603020202020204" pitchFamily="34" charset="0"/>
                <a:cs typeface="Arial" pitchFamily="34" charset="0"/>
              </a:rPr>
              <a:t>Source: BCG-</a:t>
            </a:r>
            <a:r>
              <a:rPr lang="en-US" sz="1000" dirty="0" err="1" smtClean="0">
                <a:solidFill>
                  <a:schemeClr val="bg1">
                    <a:lumMod val="50000"/>
                  </a:schemeClr>
                </a:solidFill>
                <a:latin typeface="Trebuchet MS" panose="020B0603020202020204" pitchFamily="34" charset="0"/>
                <a:cs typeface="Arial" pitchFamily="34" charset="0"/>
              </a:rPr>
              <a:t>Altagamma</a:t>
            </a:r>
            <a:r>
              <a:rPr lang="en-US" sz="1000" dirty="0" smtClean="0">
                <a:solidFill>
                  <a:schemeClr val="bg1">
                    <a:lumMod val="50000"/>
                  </a:schemeClr>
                </a:solidFill>
                <a:latin typeface="Trebuchet MS" panose="020B0603020202020204" pitchFamily="34" charset="0"/>
                <a:cs typeface="Arial" pitchFamily="34" charset="0"/>
              </a:rPr>
              <a:t> True-Luxury Global Consumer </a:t>
            </a:r>
            <a:r>
              <a:rPr lang="en-US" sz="1000" smtClean="0">
                <a:solidFill>
                  <a:schemeClr val="bg1">
                    <a:lumMod val="50000"/>
                  </a:schemeClr>
                </a:solidFill>
                <a:latin typeface="Trebuchet MS" panose="020B0603020202020204" pitchFamily="34" charset="0"/>
                <a:cs typeface="Arial" pitchFamily="34" charset="0"/>
              </a:rPr>
              <a:t>Insight Survey </a:t>
            </a:r>
            <a:r>
              <a:rPr lang="en-US" sz="1000" dirty="0" smtClean="0">
                <a:solidFill>
                  <a:schemeClr val="bg1">
                    <a:lumMod val="50000"/>
                  </a:schemeClr>
                </a:solidFill>
                <a:latin typeface="Trebuchet MS" panose="020B0603020202020204" pitchFamily="34" charset="0"/>
                <a:cs typeface="Arial" pitchFamily="34" charset="0"/>
              </a:rPr>
              <a:t>(12K + respondents in 10 countries)</a:t>
            </a:r>
            <a:endParaRPr lang="en-US" sz="1000" dirty="0">
              <a:solidFill>
                <a:schemeClr val="bg1">
                  <a:lumMod val="50000"/>
                </a:schemeClr>
              </a:solidFill>
              <a:latin typeface="Trebuchet MS" panose="020B0603020202020204" pitchFamily="34" charset="0"/>
              <a:cs typeface="Arial" pitchFamily="34" charset="0"/>
            </a:endParaRPr>
          </a:p>
        </p:txBody>
      </p:sp>
      <p:sp>
        <p:nvSpPr>
          <p:cNvPr id="91" name="Trapezoid 2"/>
          <p:cNvSpPr/>
          <p:nvPr/>
        </p:nvSpPr>
        <p:spPr>
          <a:xfrm rot="16200000">
            <a:off x="1798197" y="3219135"/>
            <a:ext cx="2648017" cy="2075483"/>
          </a:xfrm>
          <a:custGeom>
            <a:avLst/>
            <a:gdLst>
              <a:gd name="connsiteX0" fmla="*/ 0 w 2640717"/>
              <a:gd name="connsiteY0" fmla="*/ 1538952 h 1538952"/>
              <a:gd name="connsiteX1" fmla="*/ 771230 w 2640717"/>
              <a:gd name="connsiteY1" fmla="*/ 0 h 1538952"/>
              <a:gd name="connsiteX2" fmla="*/ 1869487 w 2640717"/>
              <a:gd name="connsiteY2" fmla="*/ 0 h 1538952"/>
              <a:gd name="connsiteX3" fmla="*/ 2640717 w 2640717"/>
              <a:gd name="connsiteY3" fmla="*/ 1538952 h 1538952"/>
              <a:gd name="connsiteX4" fmla="*/ 0 w 2640717"/>
              <a:gd name="connsiteY4" fmla="*/ 1538952 h 1538952"/>
              <a:gd name="connsiteX0" fmla="*/ 0 w 1889965"/>
              <a:gd name="connsiteY0" fmla="*/ 1538952 h 1543056"/>
              <a:gd name="connsiteX1" fmla="*/ 771230 w 1889965"/>
              <a:gd name="connsiteY1" fmla="*/ 0 h 1543056"/>
              <a:gd name="connsiteX2" fmla="*/ 1869487 w 1889965"/>
              <a:gd name="connsiteY2" fmla="*/ 0 h 1543056"/>
              <a:gd name="connsiteX3" fmla="*/ 1889965 w 1889965"/>
              <a:gd name="connsiteY3" fmla="*/ 1543056 h 1543056"/>
              <a:gd name="connsiteX4" fmla="*/ 0 w 1889965"/>
              <a:gd name="connsiteY4" fmla="*/ 1538952 h 1543056"/>
              <a:gd name="connsiteX0" fmla="*/ 0 w 2380162"/>
              <a:gd name="connsiteY0" fmla="*/ 1548382 h 1548382"/>
              <a:gd name="connsiteX1" fmla="*/ 1261427 w 2380162"/>
              <a:gd name="connsiteY1" fmla="*/ 0 h 1548382"/>
              <a:gd name="connsiteX2" fmla="*/ 2359684 w 2380162"/>
              <a:gd name="connsiteY2" fmla="*/ 0 h 1548382"/>
              <a:gd name="connsiteX3" fmla="*/ 2380162 w 2380162"/>
              <a:gd name="connsiteY3" fmla="*/ 1543056 h 1548382"/>
              <a:gd name="connsiteX4" fmla="*/ 0 w 2380162"/>
              <a:gd name="connsiteY4" fmla="*/ 1548382 h 1548382"/>
              <a:gd name="connsiteX0" fmla="*/ 0 w 2380162"/>
              <a:gd name="connsiteY0" fmla="*/ 1548382 h 1548382"/>
              <a:gd name="connsiteX1" fmla="*/ 1104409 w 2380162"/>
              <a:gd name="connsiteY1" fmla="*/ 27709 h 1548382"/>
              <a:gd name="connsiteX2" fmla="*/ 2359684 w 2380162"/>
              <a:gd name="connsiteY2" fmla="*/ 0 h 1548382"/>
              <a:gd name="connsiteX3" fmla="*/ 2380162 w 2380162"/>
              <a:gd name="connsiteY3" fmla="*/ 1543056 h 1548382"/>
              <a:gd name="connsiteX4" fmla="*/ 0 w 2380162"/>
              <a:gd name="connsiteY4" fmla="*/ 1548382 h 1548382"/>
              <a:gd name="connsiteX0" fmla="*/ 0 w 2380162"/>
              <a:gd name="connsiteY0" fmla="*/ 1548382 h 1548382"/>
              <a:gd name="connsiteX1" fmla="*/ 1113645 w 2380162"/>
              <a:gd name="connsiteY1" fmla="*/ 0 h 1548382"/>
              <a:gd name="connsiteX2" fmla="*/ 2359684 w 2380162"/>
              <a:gd name="connsiteY2" fmla="*/ 0 h 1548382"/>
              <a:gd name="connsiteX3" fmla="*/ 2380162 w 2380162"/>
              <a:gd name="connsiteY3" fmla="*/ 1543056 h 1548382"/>
              <a:gd name="connsiteX4" fmla="*/ 0 w 2380162"/>
              <a:gd name="connsiteY4" fmla="*/ 1548382 h 1548382"/>
              <a:gd name="connsiteX0" fmla="*/ 0 w 2648017"/>
              <a:gd name="connsiteY0" fmla="*/ 1566855 h 1566855"/>
              <a:gd name="connsiteX1" fmla="*/ 1381500 w 2648017"/>
              <a:gd name="connsiteY1" fmla="*/ 0 h 1566855"/>
              <a:gd name="connsiteX2" fmla="*/ 2627539 w 2648017"/>
              <a:gd name="connsiteY2" fmla="*/ 0 h 1566855"/>
              <a:gd name="connsiteX3" fmla="*/ 2648017 w 2648017"/>
              <a:gd name="connsiteY3" fmla="*/ 1543056 h 1566855"/>
              <a:gd name="connsiteX4" fmla="*/ 0 w 2648017"/>
              <a:gd name="connsiteY4" fmla="*/ 1566855 h 1566855"/>
              <a:gd name="connsiteX0" fmla="*/ 0 w 2648017"/>
              <a:gd name="connsiteY0" fmla="*/ 1566855 h 1566855"/>
              <a:gd name="connsiteX1" fmla="*/ 1215245 w 2648017"/>
              <a:gd name="connsiteY1" fmla="*/ 9237 h 1566855"/>
              <a:gd name="connsiteX2" fmla="*/ 2627539 w 2648017"/>
              <a:gd name="connsiteY2" fmla="*/ 0 h 1566855"/>
              <a:gd name="connsiteX3" fmla="*/ 2648017 w 2648017"/>
              <a:gd name="connsiteY3" fmla="*/ 1543056 h 1566855"/>
              <a:gd name="connsiteX4" fmla="*/ 0 w 2648017"/>
              <a:gd name="connsiteY4" fmla="*/ 1566855 h 1566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017" h="1566855">
                <a:moveTo>
                  <a:pt x="0" y="1566855"/>
                </a:moveTo>
                <a:lnTo>
                  <a:pt x="1215245" y="9237"/>
                </a:lnTo>
                <a:lnTo>
                  <a:pt x="2627539" y="0"/>
                </a:lnTo>
                <a:lnTo>
                  <a:pt x="2648017" y="1543056"/>
                </a:lnTo>
                <a:lnTo>
                  <a:pt x="0" y="1566855"/>
                </a:lnTo>
                <a:close/>
              </a:path>
            </a:pathLst>
          </a:custGeom>
          <a:gradFill flip="none" rotWithShape="1">
            <a:gsLst>
              <a:gs pos="0">
                <a:schemeClr val="bg1">
                  <a:lumMod val="50000"/>
                </a:schemeClr>
              </a:gs>
              <a:gs pos="29000">
                <a:schemeClr val="tx1">
                  <a:lumMod val="60000"/>
                  <a:lumOff val="40000"/>
                </a:schemeClr>
              </a:gs>
              <a:gs pos="95161">
                <a:schemeClr val="tx1">
                  <a:lumMod val="20000"/>
                  <a:lumOff val="80000"/>
                </a:schemeClr>
              </a:gs>
              <a:gs pos="68000">
                <a:schemeClr val="tx1">
                  <a:lumMod val="20000"/>
                  <a:lumOff val="80000"/>
                </a:schemeClr>
              </a:gs>
            </a:gsLst>
            <a:lin ang="5400000" scaled="0"/>
            <a:tileRect/>
          </a:gra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92" name="TextBox 91"/>
          <p:cNvSpPr txBox="1"/>
          <p:nvPr/>
        </p:nvSpPr>
        <p:spPr>
          <a:xfrm>
            <a:off x="3978275" y="3035300"/>
            <a:ext cx="1345308" cy="430887"/>
          </a:xfrm>
          <a:prstGeom prst="rect">
            <a:avLst/>
          </a:prstGeom>
          <a:noFill/>
        </p:spPr>
        <p:txBody>
          <a:bodyPr wrap="square" lIns="0" tIns="0" rIns="0" bIns="0" rtlCol="0" anchor="t">
            <a:spAutoFit/>
          </a:bodyPr>
          <a:lstStyle/>
          <a:p>
            <a:pPr algn="r">
              <a:buSzPct val="100000"/>
              <a:buFont typeface="Trebuchet MS" panose="020B0603020202020204" pitchFamily="34" charset="0"/>
              <a:buChar char="​"/>
            </a:pPr>
            <a:r>
              <a:rPr lang="en-US" sz="1400" dirty="0" smtClean="0">
                <a:solidFill>
                  <a:srgbClr val="575757"/>
                </a:solidFill>
                <a:latin typeface="Trebuchet MS" panose="020B0603020202020204" pitchFamily="34" charset="0"/>
              </a:rPr>
              <a:t>Luxury sports niche</a:t>
            </a:r>
            <a:r>
              <a:rPr lang="en-US" sz="1400" baseline="30000" dirty="0" smtClean="0">
                <a:solidFill>
                  <a:srgbClr val="575757"/>
                </a:solidFill>
                <a:latin typeface="Trebuchet MS" panose="020B0603020202020204" pitchFamily="34" charset="0"/>
              </a:rPr>
              <a:t>1</a:t>
            </a:r>
            <a:r>
              <a:rPr lang="en-US" sz="1400" dirty="0" smtClean="0">
                <a:solidFill>
                  <a:srgbClr val="575757"/>
                </a:solidFill>
                <a:latin typeface="Trebuchet MS" panose="020B0603020202020204" pitchFamily="34" charset="0"/>
              </a:rPr>
              <a:t> </a:t>
            </a:r>
            <a:endParaRPr lang="en-US" sz="1400" dirty="0">
              <a:solidFill>
                <a:srgbClr val="575757"/>
              </a:solidFill>
              <a:latin typeface="Trebuchet MS" panose="020B0603020202020204" pitchFamily="34" charset="0"/>
            </a:endParaRPr>
          </a:p>
        </p:txBody>
      </p:sp>
      <p:sp>
        <p:nvSpPr>
          <p:cNvPr id="93" name="TextBox 92"/>
          <p:cNvSpPr txBox="1"/>
          <p:nvPr/>
        </p:nvSpPr>
        <p:spPr>
          <a:xfrm>
            <a:off x="3978275" y="3681413"/>
            <a:ext cx="1345308" cy="215444"/>
          </a:xfrm>
          <a:prstGeom prst="rect">
            <a:avLst/>
          </a:prstGeom>
          <a:noFill/>
        </p:spPr>
        <p:txBody>
          <a:bodyPr wrap="square" lIns="0" tIns="0" rIns="0" bIns="0" rtlCol="0" anchor="t">
            <a:spAutoFit/>
          </a:bodyPr>
          <a:lstStyle/>
          <a:p>
            <a:pPr algn="r">
              <a:buSzPct val="100000"/>
              <a:buFont typeface="Trebuchet MS" panose="020B0603020202020204" pitchFamily="34" charset="0"/>
              <a:buChar char="​"/>
            </a:pPr>
            <a:r>
              <a:rPr lang="en-US" sz="1400" dirty="0" smtClean="0">
                <a:solidFill>
                  <a:srgbClr val="575757"/>
                </a:solidFill>
                <a:latin typeface="Trebuchet MS" panose="020B0603020202020204" pitchFamily="34" charset="0"/>
              </a:rPr>
              <a:t>Luxury niche</a:t>
            </a:r>
            <a:r>
              <a:rPr lang="en-US" sz="1400" baseline="30000" dirty="0" smtClean="0">
                <a:solidFill>
                  <a:srgbClr val="575757"/>
                </a:solidFill>
                <a:latin typeface="Trebuchet MS" panose="020B0603020202020204" pitchFamily="34" charset="0"/>
              </a:rPr>
              <a:t>2</a:t>
            </a:r>
            <a:r>
              <a:rPr lang="en-US" sz="1400" dirty="0" smtClean="0">
                <a:solidFill>
                  <a:srgbClr val="575757"/>
                </a:solidFill>
                <a:latin typeface="Trebuchet MS" panose="020B0603020202020204" pitchFamily="34" charset="0"/>
              </a:rPr>
              <a:t> </a:t>
            </a:r>
            <a:endParaRPr lang="en-US" sz="1400" dirty="0">
              <a:solidFill>
                <a:srgbClr val="575757"/>
              </a:solidFill>
              <a:latin typeface="Trebuchet MS" panose="020B0603020202020204" pitchFamily="34" charset="0"/>
            </a:endParaRPr>
          </a:p>
        </p:txBody>
      </p:sp>
      <p:sp>
        <p:nvSpPr>
          <p:cNvPr id="94" name="TextBox 93"/>
          <p:cNvSpPr txBox="1"/>
          <p:nvPr/>
        </p:nvSpPr>
        <p:spPr>
          <a:xfrm>
            <a:off x="3978275" y="4532313"/>
            <a:ext cx="1345308" cy="215444"/>
          </a:xfrm>
          <a:prstGeom prst="rect">
            <a:avLst/>
          </a:prstGeom>
          <a:noFill/>
        </p:spPr>
        <p:txBody>
          <a:bodyPr wrap="square" lIns="0" tIns="0" rIns="0" bIns="0" rtlCol="0" anchor="t">
            <a:spAutoFit/>
          </a:bodyPr>
          <a:lstStyle/>
          <a:p>
            <a:pPr algn="r">
              <a:buSzPct val="100000"/>
              <a:buFont typeface="Trebuchet MS" panose="020B0603020202020204" pitchFamily="34" charset="0"/>
              <a:buChar char="​"/>
            </a:pPr>
            <a:r>
              <a:rPr lang="en-US" sz="1400" dirty="0" smtClean="0">
                <a:solidFill>
                  <a:srgbClr val="575757"/>
                </a:solidFill>
                <a:latin typeface="Trebuchet MS" panose="020B0603020202020204" pitchFamily="34" charset="0"/>
              </a:rPr>
              <a:t>Fast fashion</a:t>
            </a:r>
            <a:endParaRPr lang="en-US" sz="1400" dirty="0">
              <a:solidFill>
                <a:srgbClr val="575757"/>
              </a:solidFill>
              <a:latin typeface="Trebuchet MS" panose="020B0603020202020204" pitchFamily="34" charset="0"/>
            </a:endParaRPr>
          </a:p>
        </p:txBody>
      </p:sp>
      <p:sp>
        <p:nvSpPr>
          <p:cNvPr id="96" name="TextBox 95"/>
          <p:cNvSpPr txBox="1"/>
          <p:nvPr/>
        </p:nvSpPr>
        <p:spPr>
          <a:xfrm>
            <a:off x="3978275" y="5178425"/>
            <a:ext cx="1345308" cy="215444"/>
          </a:xfrm>
          <a:prstGeom prst="rect">
            <a:avLst/>
          </a:prstGeom>
          <a:noFill/>
        </p:spPr>
        <p:txBody>
          <a:bodyPr wrap="square" lIns="0" tIns="0" rIns="0" bIns="0" rtlCol="0" anchor="t">
            <a:spAutoFit/>
          </a:bodyPr>
          <a:lstStyle/>
          <a:p>
            <a:pPr algn="r">
              <a:buSzPct val="100000"/>
              <a:buFont typeface="Trebuchet MS" panose="020B0603020202020204" pitchFamily="34" charset="0"/>
              <a:buChar char="​"/>
            </a:pPr>
            <a:r>
              <a:rPr lang="en-US" sz="1400" dirty="0" smtClean="0">
                <a:solidFill>
                  <a:srgbClr val="575757"/>
                </a:solidFill>
                <a:latin typeface="Trebuchet MS" panose="020B0603020202020204" pitchFamily="34" charset="0"/>
              </a:rPr>
              <a:t>Premium</a:t>
            </a:r>
            <a:endParaRPr lang="en-US" sz="1400" dirty="0">
              <a:solidFill>
                <a:srgbClr val="575757"/>
              </a:solidFill>
              <a:latin typeface="Trebuchet MS" panose="020B0603020202020204" pitchFamily="34" charset="0"/>
            </a:endParaRPr>
          </a:p>
        </p:txBody>
      </p:sp>
      <p:sp>
        <p:nvSpPr>
          <p:cNvPr id="99" name="TextBox 98"/>
          <p:cNvSpPr txBox="1"/>
          <p:nvPr/>
        </p:nvSpPr>
        <p:spPr>
          <a:xfrm>
            <a:off x="1114060" y="2705100"/>
            <a:ext cx="1345308" cy="215444"/>
          </a:xfrm>
          <a:prstGeom prst="rect">
            <a:avLst/>
          </a:prstGeom>
          <a:noFill/>
        </p:spPr>
        <p:txBody>
          <a:bodyPr wrap="square" lIns="0" tIns="0" rIns="0" bIns="0" rtlCol="0" anchor="t">
            <a:spAutoFit/>
          </a:bodyPr>
          <a:lstStyle/>
          <a:p>
            <a:pPr>
              <a:buSzPct val="100000"/>
              <a:buFont typeface="Trebuchet MS" panose="020B0603020202020204" pitchFamily="34" charset="0"/>
              <a:buChar char="​"/>
            </a:pPr>
            <a:r>
              <a:rPr lang="en-US" sz="1400" b="1" i="1" dirty="0" smtClean="0">
                <a:solidFill>
                  <a:srgbClr val="A8B21C"/>
                </a:solidFill>
                <a:latin typeface="Trebuchet MS" panose="020B0603020202020204" pitchFamily="34" charset="0"/>
              </a:rPr>
              <a:t>Millennials</a:t>
            </a:r>
            <a:endParaRPr lang="en-US" sz="1400" b="1" i="1" dirty="0">
              <a:solidFill>
                <a:srgbClr val="A8B21C"/>
              </a:solidFill>
              <a:latin typeface="Trebuchet MS" panose="020B0603020202020204" pitchFamily="34" charset="0"/>
            </a:endParaRPr>
          </a:p>
        </p:txBody>
      </p:sp>
      <p:sp>
        <p:nvSpPr>
          <p:cNvPr id="67" name="TextBox 66"/>
          <p:cNvSpPr txBox="1"/>
          <p:nvPr/>
        </p:nvSpPr>
        <p:spPr>
          <a:xfrm>
            <a:off x="2766151" y="3529013"/>
            <a:ext cx="1345308" cy="215444"/>
          </a:xfrm>
          <a:prstGeom prst="rect">
            <a:avLst/>
          </a:prstGeom>
          <a:noFill/>
        </p:spPr>
        <p:txBody>
          <a:bodyPr wrap="square" lIns="0" tIns="0" rIns="0" bIns="0" rtlCol="0" anchor="t">
            <a:spAutoFit/>
          </a:bodyPr>
          <a:lstStyle/>
          <a:p>
            <a:pPr>
              <a:buSzPct val="100000"/>
              <a:buFont typeface="Trebuchet MS" panose="020B0603020202020204" pitchFamily="34" charset="0"/>
              <a:buChar char="​"/>
            </a:pPr>
            <a:r>
              <a:rPr lang="en-US" sz="1400" b="1" i="1" dirty="0" smtClean="0">
                <a:solidFill>
                  <a:srgbClr val="575757"/>
                </a:solidFill>
                <a:latin typeface="Trebuchet MS" panose="020B0603020202020204" pitchFamily="34" charset="0"/>
              </a:rPr>
              <a:t>Shifting niche </a:t>
            </a:r>
            <a:endParaRPr lang="en-US" sz="1400" b="1" i="1" dirty="0">
              <a:solidFill>
                <a:srgbClr val="575757"/>
              </a:solidFill>
              <a:latin typeface="Trebuchet MS" panose="020B0603020202020204" pitchFamily="34" charset="0"/>
            </a:endParaRPr>
          </a:p>
        </p:txBody>
      </p:sp>
      <p:sp>
        <p:nvSpPr>
          <p:cNvPr id="11" name="Left Brace 10"/>
          <p:cNvSpPr/>
          <p:nvPr/>
        </p:nvSpPr>
        <p:spPr>
          <a:xfrm>
            <a:off x="4029075" y="2992438"/>
            <a:ext cx="147782" cy="1260000"/>
          </a:xfrm>
          <a:prstGeom prst="leftBrace">
            <a:avLst/>
          </a:prstGeom>
          <a:ln w="9525" cap="rnd" cmpd="sng" algn="ctr">
            <a:solidFill>
              <a:srgbClr val="6E6F7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Left Brace 97"/>
          <p:cNvSpPr/>
          <p:nvPr/>
        </p:nvSpPr>
        <p:spPr>
          <a:xfrm>
            <a:off x="4029075" y="4411663"/>
            <a:ext cx="147782" cy="1260000"/>
          </a:xfrm>
          <a:prstGeom prst="leftBrace">
            <a:avLst/>
          </a:prstGeom>
          <a:ln w="9525" cap="rnd" cmpd="sng" algn="ctr">
            <a:solidFill>
              <a:srgbClr val="6E6F7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TextBox 105"/>
          <p:cNvSpPr txBox="1"/>
          <p:nvPr/>
        </p:nvSpPr>
        <p:spPr>
          <a:xfrm>
            <a:off x="2814638" y="4932363"/>
            <a:ext cx="1345308" cy="215444"/>
          </a:xfrm>
          <a:prstGeom prst="rect">
            <a:avLst/>
          </a:prstGeom>
          <a:noFill/>
        </p:spPr>
        <p:txBody>
          <a:bodyPr wrap="square" lIns="0" tIns="0" rIns="0" bIns="0" rtlCol="0" anchor="t">
            <a:spAutoFit/>
          </a:bodyPr>
          <a:lstStyle/>
          <a:p>
            <a:pPr>
              <a:buSzPct val="100000"/>
              <a:buFont typeface="Trebuchet MS" panose="020B0603020202020204" pitchFamily="34" charset="0"/>
              <a:buChar char="​"/>
            </a:pPr>
            <a:r>
              <a:rPr lang="en-US" sz="1400" b="1" i="1" dirty="0" smtClean="0">
                <a:solidFill>
                  <a:srgbClr val="575757"/>
                </a:solidFill>
                <a:latin typeface="Trebuchet MS" panose="020B0603020202020204" pitchFamily="34" charset="0"/>
              </a:rPr>
              <a:t>Trading down</a:t>
            </a:r>
            <a:endParaRPr lang="en-US" sz="1400" b="1" i="1" dirty="0">
              <a:solidFill>
                <a:srgbClr val="575757"/>
              </a:solidFill>
              <a:latin typeface="Trebuchet MS" panose="020B0603020202020204" pitchFamily="34" charset="0"/>
            </a:endParaRPr>
          </a:p>
        </p:txBody>
      </p:sp>
      <p:graphicFrame>
        <p:nvGraphicFramePr>
          <p:cNvPr id="83" name="Chart 82"/>
          <p:cNvGraphicFramePr/>
          <p:nvPr>
            <p:custDataLst>
              <p:tags r:id="rId9"/>
            </p:custDataLst>
            <p:extLst>
              <p:ext uri="{D42A27DB-BD31-4B8C-83A1-F6EECF244321}">
                <p14:modId xmlns:p14="http://schemas.microsoft.com/office/powerpoint/2010/main" val="3426381723"/>
              </p:ext>
            </p:extLst>
          </p:nvPr>
        </p:nvGraphicFramePr>
        <p:xfrm>
          <a:off x="5143500" y="2873375"/>
          <a:ext cx="1841500" cy="2794000"/>
        </p:xfrm>
        <a:graphic>
          <a:graphicData uri="http://schemas.openxmlformats.org/drawingml/2006/chart">
            <c:chart xmlns:c="http://schemas.openxmlformats.org/drawingml/2006/chart" xmlns:r="http://schemas.openxmlformats.org/officeDocument/2006/relationships" r:id="rId18"/>
          </a:graphicData>
        </a:graphic>
      </p:graphicFrame>
      <p:sp>
        <p:nvSpPr>
          <p:cNvPr id="115" name="Text Placeholder 3"/>
          <p:cNvSpPr>
            <a:spLocks noGrp="1"/>
          </p:cNvSpPr>
          <p:nvPr>
            <p:custDataLst>
              <p:tags r:id="rId10"/>
            </p:custDataLst>
          </p:nvPr>
        </p:nvSpPr>
        <p:spPr bwMode="gray">
          <a:xfrm>
            <a:off x="5895975" y="3138488"/>
            <a:ext cx="338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4D8B114-6FB8-454A-A17E-64EE89E0EDD7}" type="datetime'''''''''''''22''%'''''''">
              <a:rPr lang="en-US" altLang="en-US" sz="1400">
                <a:solidFill>
                  <a:schemeClr val="bg1"/>
                </a:solidFill>
              </a:rPr>
              <a:pPr/>
              <a:t>22%</a:t>
            </a:fld>
            <a:endParaRPr lang="en-US" sz="1400" dirty="0">
              <a:solidFill>
                <a:schemeClr val="bg1"/>
              </a:solidFill>
              <a:sym typeface="+mn-lt"/>
            </a:endParaRPr>
          </a:p>
        </p:txBody>
      </p:sp>
      <p:sp>
        <p:nvSpPr>
          <p:cNvPr id="112" name="Text Placeholder 3"/>
          <p:cNvSpPr>
            <a:spLocks noGrp="1"/>
          </p:cNvSpPr>
          <p:nvPr>
            <p:custDataLst>
              <p:tags r:id="rId11"/>
            </p:custDataLst>
          </p:nvPr>
        </p:nvSpPr>
        <p:spPr bwMode="gray">
          <a:xfrm>
            <a:off x="5895975" y="3729038"/>
            <a:ext cx="338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FAD71D94-98C6-4EB9-BC20-6D2F2CC8C6E9}" type="datetime'''''''''''''''''''''''''''''''2''''''3%'''''''''">
              <a:rPr lang="en-US" altLang="en-US" sz="1400">
                <a:solidFill>
                  <a:schemeClr val="bg1"/>
                </a:solidFill>
              </a:rPr>
              <a:pPr/>
              <a:t>23%</a:t>
            </a:fld>
            <a:endParaRPr lang="en-US" sz="1400" dirty="0">
              <a:solidFill>
                <a:schemeClr val="bg1"/>
              </a:solidFill>
              <a:sym typeface="+mn-lt"/>
            </a:endParaRPr>
          </a:p>
        </p:txBody>
      </p:sp>
      <p:sp>
        <p:nvSpPr>
          <p:cNvPr id="111" name="Text Placeholder 3"/>
          <p:cNvSpPr>
            <a:spLocks noGrp="1"/>
          </p:cNvSpPr>
          <p:nvPr>
            <p:custDataLst>
              <p:tags r:id="rId12"/>
            </p:custDataLst>
          </p:nvPr>
        </p:nvSpPr>
        <p:spPr bwMode="gray">
          <a:xfrm>
            <a:off x="5895975" y="4373563"/>
            <a:ext cx="338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3452F03-2BF9-4C1A-A3DE-AA333A5BFA39}" type="datetime'''''''''''''''''''2''''''''''6''''''''''''''''''''''''%'''''''">
              <a:rPr lang="en-US" altLang="en-US" sz="1400">
                <a:solidFill>
                  <a:schemeClr val="bg1"/>
                </a:solidFill>
              </a:rPr>
              <a:pPr/>
              <a:t>26%</a:t>
            </a:fld>
            <a:endParaRPr lang="en-US" sz="1400" dirty="0">
              <a:solidFill>
                <a:schemeClr val="bg1"/>
              </a:solidFill>
              <a:sym typeface="+mn-lt"/>
            </a:endParaRPr>
          </a:p>
        </p:txBody>
      </p:sp>
      <p:sp>
        <p:nvSpPr>
          <p:cNvPr id="110" name="Text Placeholder 3"/>
          <p:cNvSpPr>
            <a:spLocks noGrp="1"/>
          </p:cNvSpPr>
          <p:nvPr>
            <p:custDataLst>
              <p:tags r:id="rId13"/>
            </p:custDataLst>
          </p:nvPr>
        </p:nvSpPr>
        <p:spPr bwMode="gray">
          <a:xfrm>
            <a:off x="5895975" y="5097463"/>
            <a:ext cx="338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0046E30-C489-4873-A517-6BA2563448FC}" type="datetime'''''''''''2''''''''''''''''''9''''%'''''''''''''''''''''''''">
              <a:rPr lang="en-US" altLang="en-US" sz="1400">
                <a:solidFill>
                  <a:schemeClr val="bg1"/>
                </a:solidFill>
              </a:rPr>
              <a:pPr/>
              <a:t>29%</a:t>
            </a:fld>
            <a:endParaRPr lang="en-US" sz="1400" dirty="0">
              <a:solidFill>
                <a:schemeClr val="bg1"/>
              </a:solidFill>
              <a:sym typeface="+mn-lt"/>
            </a:endParaRPr>
          </a:p>
        </p:txBody>
      </p:sp>
      <p:sp>
        <p:nvSpPr>
          <p:cNvPr id="50"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51" name="Oval 50"/>
          <p:cNvSpPr>
            <a:spLocks noChangeAspect="1"/>
          </p:cNvSpPr>
          <p:nvPr/>
        </p:nvSpPr>
        <p:spPr>
          <a:xfrm>
            <a:off x="11725175" y="141477"/>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a:solidFill>
                  <a:schemeClr val="accent5"/>
                </a:solidFill>
              </a:rPr>
              <a:t>4</a:t>
            </a:r>
          </a:p>
        </p:txBody>
      </p:sp>
      <p:sp>
        <p:nvSpPr>
          <p:cNvPr id="52" name="TextBox 51"/>
          <p:cNvSpPr txBox="1"/>
          <p:nvPr/>
        </p:nvSpPr>
        <p:spPr>
          <a:xfrm>
            <a:off x="10195838" y="60353"/>
            <a:ext cx="1174805" cy="4862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575757"/>
                </a:solidFill>
              </a:rPr>
              <a:t>Mix &amp; Match</a:t>
            </a:r>
          </a:p>
        </p:txBody>
      </p:sp>
      <p:grpSp>
        <p:nvGrpSpPr>
          <p:cNvPr id="56" name="Group 55"/>
          <p:cNvGrpSpPr/>
          <p:nvPr/>
        </p:nvGrpSpPr>
        <p:grpSpPr>
          <a:xfrm>
            <a:off x="409192" y="126813"/>
            <a:ext cx="1631440" cy="427981"/>
            <a:chOff x="1653202" y="129045"/>
            <a:chExt cx="1631440" cy="427981"/>
          </a:xfrm>
        </p:grpSpPr>
        <p:pic>
          <p:nvPicPr>
            <p:cNvPr id="57" name="Picture 56"/>
            <p:cNvPicPr>
              <a:picLocks noChangeAspect="1"/>
            </p:cNvPicPr>
            <p:nvPr/>
          </p:nvPicPr>
          <p:blipFill rotWithShape="1">
            <a:blip r:embed="rId19"/>
            <a:srcRect l="14684" t="-819" r="14013" b="-4746"/>
            <a:stretch/>
          </p:blipFill>
          <p:spPr>
            <a:xfrm>
              <a:off x="1653202" y="129045"/>
              <a:ext cx="427981" cy="427981"/>
            </a:xfrm>
            <a:prstGeom prst="ellipse">
              <a:avLst/>
            </a:prstGeom>
            <a:grpFill/>
            <a:ln w="19050">
              <a:gradFill flip="none" rotWithShape="1">
                <a:gsLst>
                  <a:gs pos="0">
                    <a:schemeClr val="accent5"/>
                  </a:gs>
                  <a:gs pos="100000">
                    <a:schemeClr val="bg1">
                      <a:lumMod val="75000"/>
                    </a:schemeClr>
                  </a:gs>
                </a:gsLst>
                <a:lin ang="2700000" scaled="1"/>
                <a:tileRect/>
              </a:gradFill>
            </a:ln>
          </p:spPr>
        </p:pic>
        <p:sp>
          <p:nvSpPr>
            <p:cNvPr id="60" name="ColumnHeader"/>
            <p:cNvSpPr>
              <a:spLocks noChangeArrowheads="1"/>
            </p:cNvSpPr>
            <p:nvPr/>
          </p:nvSpPr>
          <p:spPr bwMode="gray">
            <a:xfrm rot="10800000" flipV="1">
              <a:off x="2012787" y="229152"/>
              <a:ext cx="1271855" cy="244858"/>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600" b="1" dirty="0" smtClean="0">
                  <a:solidFill>
                    <a:srgbClr val="575757"/>
                  </a:solidFill>
                  <a:latin typeface="Trebuchet MS" panose="020B0603020202020204" pitchFamily="34" charset="0"/>
                  <a:cs typeface="Arial" pitchFamily="34" charset="0"/>
                </a:rPr>
                <a:t>Millennials</a:t>
              </a:r>
              <a:endParaRPr lang="en-US" sz="1600" b="1" dirty="0">
                <a:solidFill>
                  <a:srgbClr val="575757"/>
                </a:solidFill>
                <a:latin typeface="Trebuchet MS" panose="020B0603020202020204" pitchFamily="34" charset="0"/>
                <a:cs typeface="Arial" pitchFamily="34" charset="0"/>
              </a:endParaRPr>
            </a:p>
          </p:txBody>
        </p:sp>
      </p:grpSp>
    </p:spTree>
    <p:extLst>
      <p:ext uri="{BB962C8B-B14F-4D97-AF65-F5344CB8AC3E}">
        <p14:creationId xmlns:p14="http://schemas.microsoft.com/office/powerpoint/2010/main" val="1948369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ext uri="{D42A27DB-BD31-4B8C-83A1-F6EECF244321}">
                <p14:modId xmlns:p14="http://schemas.microsoft.com/office/powerpoint/2010/main" val="40159876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0416" name="think-cell Slide" r:id="rId21" imgW="395" imgH="394" progId="TCLayout.ActiveDocument.1">
                  <p:embed/>
                </p:oleObj>
              </mc:Choice>
              <mc:Fallback>
                <p:oleObj name="think-cell Slide" r:id="rId21" imgW="395" imgH="394"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400" dirty="0" err="1" smtClean="0">
              <a:solidFill>
                <a:srgbClr val="FFFFFF"/>
              </a:solidFill>
              <a:latin typeface="Trebuchet MS" panose="020B0603020202020204" pitchFamily="34" charset="0"/>
              <a:ea typeface="+mj-ea"/>
              <a:cs typeface="+mj-cs"/>
              <a:sym typeface="Trebuchet MS" panose="020B0603020202020204" pitchFamily="34" charset="0"/>
            </a:endParaRPr>
          </a:p>
        </p:txBody>
      </p:sp>
      <p:sp>
        <p:nvSpPr>
          <p:cNvPr id="3" name="Title 2"/>
          <p:cNvSpPr>
            <a:spLocks noGrp="1"/>
          </p:cNvSpPr>
          <p:nvPr>
            <p:ph type="title"/>
          </p:nvPr>
        </p:nvSpPr>
        <p:spPr>
          <a:xfrm>
            <a:off x="630000" y="622800"/>
            <a:ext cx="10581768" cy="941796"/>
          </a:xfrm>
        </p:spPr>
        <p:txBody>
          <a:bodyPr/>
          <a:lstStyle/>
          <a:p>
            <a:r>
              <a:rPr lang="en-US" dirty="0" smtClean="0"/>
              <a:t>Although </a:t>
            </a:r>
            <a:r>
              <a:rPr lang="en-US" smtClean="0"/>
              <a:t>they mix &amp; match, Millennials report most loyalty across </a:t>
            </a:r>
            <a:r>
              <a:rPr lang="en-US" dirty="0" smtClean="0"/>
              <a:t>luxury brand categories </a:t>
            </a:r>
            <a:endParaRPr lang="en-US" dirty="0"/>
          </a:p>
        </p:txBody>
      </p:sp>
      <p:cxnSp>
        <p:nvCxnSpPr>
          <p:cNvPr id="41" name="Straight Connector 40"/>
          <p:cNvCxnSpPr/>
          <p:nvPr>
            <p:custDataLst>
              <p:tags r:id="rId4"/>
            </p:custDataLst>
          </p:nvPr>
        </p:nvCxnSpPr>
        <p:spPr bwMode="gray">
          <a:xfrm flipV="1">
            <a:off x="7308850" y="3489325"/>
            <a:ext cx="622300" cy="134938"/>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5"/>
            </p:custDataLst>
          </p:nvPr>
        </p:nvCxnSpPr>
        <p:spPr bwMode="gray">
          <a:xfrm>
            <a:off x="7308850" y="2809875"/>
            <a:ext cx="622300"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6"/>
            </p:custDataLst>
          </p:nvPr>
        </p:nvCxnSpPr>
        <p:spPr bwMode="gray">
          <a:xfrm flipV="1">
            <a:off x="8623300" y="3284538"/>
            <a:ext cx="622300" cy="204788"/>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custDataLst>
              <p:tags r:id="rId7"/>
            </p:custDataLst>
          </p:nvPr>
        </p:nvCxnSpPr>
        <p:spPr bwMode="gray">
          <a:xfrm>
            <a:off x="5994400" y="2809875"/>
            <a:ext cx="622300"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custDataLst>
              <p:tags r:id="rId8"/>
            </p:custDataLst>
          </p:nvPr>
        </p:nvCxnSpPr>
        <p:spPr bwMode="gray">
          <a:xfrm>
            <a:off x="8623300" y="2809875"/>
            <a:ext cx="622300"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9"/>
            </p:custDataLst>
          </p:nvPr>
        </p:nvCxnSpPr>
        <p:spPr bwMode="gray">
          <a:xfrm>
            <a:off x="5994400" y="3421063"/>
            <a:ext cx="622300" cy="20320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10"/>
            </p:custDataLst>
          </p:nvPr>
        </p:nvCxnSpPr>
        <p:spPr bwMode="gray">
          <a:xfrm>
            <a:off x="9937750" y="2809875"/>
            <a:ext cx="622300"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11"/>
            </p:custDataLst>
          </p:nvPr>
        </p:nvCxnSpPr>
        <p:spPr bwMode="gray">
          <a:xfrm flipV="1">
            <a:off x="9937750" y="3171826"/>
            <a:ext cx="622300" cy="112713"/>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48" name="Chart 47"/>
          <p:cNvGraphicFramePr/>
          <p:nvPr>
            <p:custDataLst>
              <p:tags r:id="rId12"/>
            </p:custDataLst>
            <p:extLst>
              <p:ext uri="{D42A27DB-BD31-4B8C-83A1-F6EECF244321}">
                <p14:modId xmlns:p14="http://schemas.microsoft.com/office/powerpoint/2010/main" val="3783091155"/>
              </p:ext>
            </p:extLst>
          </p:nvPr>
        </p:nvGraphicFramePr>
        <p:xfrm>
          <a:off x="4908550" y="2727325"/>
          <a:ext cx="6737350" cy="2428875"/>
        </p:xfrm>
        <a:graphic>
          <a:graphicData uri="http://schemas.openxmlformats.org/drawingml/2006/chart">
            <c:chart xmlns:c="http://schemas.openxmlformats.org/drawingml/2006/chart" xmlns:r="http://schemas.openxmlformats.org/officeDocument/2006/relationships" r:id="rId23"/>
          </a:graphicData>
        </a:graphic>
      </p:graphicFrame>
      <p:sp>
        <p:nvSpPr>
          <p:cNvPr id="19" name="Text Placeholder 3"/>
          <p:cNvSpPr>
            <a:spLocks noGrp="1"/>
          </p:cNvSpPr>
          <p:nvPr>
            <p:custDataLst>
              <p:tags r:id="rId13"/>
            </p:custDataLst>
          </p:nvPr>
        </p:nvSpPr>
        <p:spPr bwMode="gray">
          <a:xfrm>
            <a:off x="6794500" y="3109913"/>
            <a:ext cx="338138" cy="212725"/>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8276C4A-DDDE-447C-A290-D746BF47FD0C}" type="datetime'''''''''''''''''''''3''''''6''''''%'''''''''''''''''''''">
              <a:rPr lang="en-US" altLang="en-US" sz="1400"/>
              <a:pPr/>
              <a:t>36%</a:t>
            </a:fld>
            <a:endParaRPr lang="en-US" sz="1400" dirty="0">
              <a:sym typeface="+mn-lt"/>
            </a:endParaRPr>
          </a:p>
        </p:txBody>
      </p:sp>
      <p:sp>
        <p:nvSpPr>
          <p:cNvPr id="20" name="Text Placeholder 3"/>
          <p:cNvSpPr>
            <a:spLocks noGrp="1"/>
          </p:cNvSpPr>
          <p:nvPr>
            <p:custDataLst>
              <p:tags r:id="rId14"/>
            </p:custDataLst>
          </p:nvPr>
        </p:nvSpPr>
        <p:spPr bwMode="gray">
          <a:xfrm>
            <a:off x="6794500" y="4241800"/>
            <a:ext cx="338138" cy="212725"/>
          </a:xfrm>
          <a:prstGeom prst="rect">
            <a:avLst/>
          </a:prstGeom>
          <a:noFill/>
          <a:extLst>
            <a:ext uri="{909E8E84-426E-40dd-AFC4-6F175D3DCCD1}">
              <a14:hiddenFill xmlns:a14="http://schemas.microsoft.com/office/drawing/2010/main">
                <a:solidFill>
                  <a:srgbClr val="03522D"/>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12434CF8-2589-42D2-BB99-3B9CB561B312}" type="datetime'''''''''''''''''''''''6''''''''''''''''''''''''''4''''%'''">
              <a:rPr lang="en-US" altLang="en-US" sz="1400">
                <a:solidFill>
                  <a:schemeClr val="bg1"/>
                </a:solidFill>
              </a:rPr>
              <a:pPr/>
              <a:t>64%</a:t>
            </a:fld>
            <a:endParaRPr lang="en-US" sz="1400" dirty="0">
              <a:solidFill>
                <a:schemeClr val="bg1"/>
              </a:solidFill>
              <a:sym typeface="+mn-lt"/>
            </a:endParaRPr>
          </a:p>
        </p:txBody>
      </p:sp>
      <p:graphicFrame>
        <p:nvGraphicFramePr>
          <p:cNvPr id="57" name="Chart 56"/>
          <p:cNvGraphicFramePr/>
          <p:nvPr>
            <p:custDataLst>
              <p:tags r:id="rId15"/>
            </p:custDataLst>
            <p:extLst>
              <p:ext uri="{D42A27DB-BD31-4B8C-83A1-F6EECF244321}">
                <p14:modId xmlns:p14="http://schemas.microsoft.com/office/powerpoint/2010/main" val="3447581085"/>
              </p:ext>
            </p:extLst>
          </p:nvPr>
        </p:nvGraphicFramePr>
        <p:xfrm>
          <a:off x="2503488" y="2727325"/>
          <a:ext cx="1703387" cy="2428875"/>
        </p:xfrm>
        <a:graphic>
          <a:graphicData uri="http://schemas.openxmlformats.org/drawingml/2006/chart">
            <c:chart xmlns:c="http://schemas.openxmlformats.org/drawingml/2006/chart" xmlns:r="http://schemas.openxmlformats.org/officeDocument/2006/relationships" r:id="rId24"/>
          </a:graphicData>
        </a:graphic>
      </p:graphicFrame>
      <p:sp>
        <p:nvSpPr>
          <p:cNvPr id="34" name="Text Placeholder 3"/>
          <p:cNvSpPr>
            <a:spLocks noGrp="1"/>
          </p:cNvSpPr>
          <p:nvPr>
            <p:custDataLst>
              <p:tags r:id="rId16"/>
            </p:custDataLst>
          </p:nvPr>
        </p:nvSpPr>
        <p:spPr bwMode="gray">
          <a:xfrm>
            <a:off x="3186113" y="3054350"/>
            <a:ext cx="338138" cy="212725"/>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CF451A6-EF66-4DDF-8FCD-824A6A41F93C}" type="datetime'''''3''''''''''''''''''''1%'''''''''''''''''''''''">
              <a:rPr lang="en-US" altLang="en-US" sz="1400">
                <a:solidFill>
                  <a:schemeClr val="bg1"/>
                </a:solidFill>
              </a:rPr>
              <a:pPr/>
              <a:t>31%</a:t>
            </a:fld>
            <a:endParaRPr lang="en-US" sz="1400" dirty="0">
              <a:solidFill>
                <a:schemeClr val="bg1"/>
              </a:solidFill>
              <a:sym typeface="+mn-lt"/>
            </a:endParaRPr>
          </a:p>
        </p:txBody>
      </p:sp>
      <p:sp>
        <p:nvSpPr>
          <p:cNvPr id="47" name="Text Placeholder 3"/>
          <p:cNvSpPr>
            <a:spLocks noGrp="1"/>
          </p:cNvSpPr>
          <p:nvPr>
            <p:custDataLst>
              <p:tags r:id="rId17"/>
            </p:custDataLst>
          </p:nvPr>
        </p:nvSpPr>
        <p:spPr bwMode="gray">
          <a:xfrm>
            <a:off x="2227263" y="4186238"/>
            <a:ext cx="62071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0CE5C154-CE06-4171-9E0D-6AF4353C5FAB}" type="datetime'''''''''''Unl''''''''''''o''y''''''''''''''a''''''''''l'''''''">
              <a:rPr lang="en-US" altLang="en-US" sz="1400" b="1">
                <a:sym typeface="+mn-lt"/>
              </a:rPr>
              <a:pPr algn="r">
                <a:lnSpc>
                  <a:spcPct val="100000"/>
                </a:lnSpc>
                <a:spcBef>
                  <a:spcPct val="0"/>
                </a:spcBef>
                <a:spcAft>
                  <a:spcPct val="0"/>
                </a:spcAft>
              </a:pPr>
              <a:t>Unloyal</a:t>
            </a:fld>
            <a:endParaRPr lang="en-US" sz="1400" b="1" dirty="0">
              <a:sym typeface="+mn-lt"/>
            </a:endParaRPr>
          </a:p>
        </p:txBody>
      </p:sp>
      <p:sp>
        <p:nvSpPr>
          <p:cNvPr id="37" name="Text Placeholder 3"/>
          <p:cNvSpPr>
            <a:spLocks noGrp="1"/>
          </p:cNvSpPr>
          <p:nvPr>
            <p:custDataLst>
              <p:tags r:id="rId18"/>
            </p:custDataLst>
          </p:nvPr>
        </p:nvSpPr>
        <p:spPr bwMode="gray">
          <a:xfrm>
            <a:off x="3186113" y="4186238"/>
            <a:ext cx="338138" cy="212725"/>
          </a:xfrm>
          <a:prstGeom prst="rect">
            <a:avLst/>
          </a:prstGeom>
          <a:noFill/>
          <a:extLst>
            <a:ext uri="{909E8E84-426E-40dd-AFC4-6F175D3DCCD1}">
              <a14:hiddenFill xmlns:a14="http://schemas.microsoft.com/office/drawing/2010/main">
                <a:solidFill>
                  <a:srgbClr val="03522D"/>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181B6CA0-6D67-4E69-AF4F-B5DBC6DAC77D}" type="datetime'''''''6''''''''''''''''''''''''''''''9%'''''''''''''">
              <a:rPr lang="en-US" altLang="en-US" sz="1400">
                <a:solidFill>
                  <a:schemeClr val="bg1"/>
                </a:solidFill>
              </a:rPr>
              <a:pPr/>
              <a:t>69%</a:t>
            </a:fld>
            <a:endParaRPr lang="en-US" sz="1400" dirty="0">
              <a:solidFill>
                <a:schemeClr val="bg1"/>
              </a:solidFill>
              <a:sym typeface="+mn-lt"/>
            </a:endParaRPr>
          </a:p>
        </p:txBody>
      </p:sp>
      <p:sp>
        <p:nvSpPr>
          <p:cNvPr id="46" name="Text Placeholder 3"/>
          <p:cNvSpPr>
            <a:spLocks noGrp="1"/>
          </p:cNvSpPr>
          <p:nvPr>
            <p:custDataLst>
              <p:tags r:id="rId19"/>
            </p:custDataLst>
          </p:nvPr>
        </p:nvSpPr>
        <p:spPr bwMode="gray">
          <a:xfrm>
            <a:off x="2406650" y="3054350"/>
            <a:ext cx="44132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6F3BCDE2-B996-4CF6-8D84-EAE2766FACF1}" type="datetime'''''''''Lo''''''''''''''''''''''''''''''''y''''''''''al'">
              <a:rPr lang="en-US" altLang="en-US" sz="1400" b="1">
                <a:sym typeface="+mn-lt"/>
              </a:rPr>
              <a:pPr algn="r">
                <a:lnSpc>
                  <a:spcPct val="100000"/>
                </a:lnSpc>
                <a:spcBef>
                  <a:spcPct val="0"/>
                </a:spcBef>
                <a:spcAft>
                  <a:spcPct val="0"/>
                </a:spcAft>
              </a:pPr>
              <a:t>Loyal</a:t>
            </a:fld>
            <a:endParaRPr lang="en-US" sz="1400" b="1" dirty="0">
              <a:sym typeface="+mn-lt"/>
            </a:endParaRPr>
          </a:p>
        </p:txBody>
      </p:sp>
      <p:sp>
        <p:nvSpPr>
          <p:cNvPr id="44" name="Isosceles Triangle 43"/>
          <p:cNvSpPr/>
          <p:nvPr/>
        </p:nvSpPr>
        <p:spPr>
          <a:xfrm rot="16200000" flipV="1">
            <a:off x="2200123" y="4093212"/>
            <a:ext cx="4805353" cy="617851"/>
          </a:xfrm>
          <a:prstGeom prst="triangle">
            <a:avLst/>
          </a:prstGeom>
          <a:gradFill>
            <a:gsLst>
              <a:gs pos="0">
                <a:schemeClr val="bg2">
                  <a:lumMod val="90000"/>
                </a:schemeClr>
              </a:gs>
              <a:gs pos="29000">
                <a:schemeClr val="tx1">
                  <a:lumMod val="20000"/>
                  <a:lumOff val="80000"/>
                </a:schemeClr>
              </a:gs>
              <a:gs pos="95161">
                <a:schemeClr val="bg2"/>
              </a:gs>
              <a:gs pos="68000">
                <a:schemeClr val="bg1">
                  <a:lumMod val="95000"/>
                </a:schemeClr>
              </a:gs>
            </a:gsLst>
            <a:lin ang="5400000" scaled="0"/>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45" name="TextBox 44"/>
          <p:cNvSpPr txBox="1"/>
          <p:nvPr/>
        </p:nvSpPr>
        <p:spPr>
          <a:xfrm>
            <a:off x="2787333" y="2092325"/>
            <a:ext cx="1057759" cy="430887"/>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1400" b="1" dirty="0" smtClean="0">
                <a:solidFill>
                  <a:srgbClr val="29BA74"/>
                </a:solidFill>
                <a:latin typeface="Trebuchet MS" panose="020B0603020202020204" pitchFamily="34" charset="0"/>
              </a:rPr>
              <a:t>True-Luxury Consumers</a:t>
            </a:r>
            <a:endParaRPr lang="en-US" sz="1400" b="1" dirty="0">
              <a:solidFill>
                <a:srgbClr val="29BA74"/>
              </a:solidFill>
              <a:latin typeface="Trebuchet MS" panose="020B0603020202020204" pitchFamily="34" charset="0"/>
            </a:endParaRPr>
          </a:p>
        </p:txBody>
      </p:sp>
      <p:sp>
        <p:nvSpPr>
          <p:cNvPr id="27"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28" name="Oval 27"/>
          <p:cNvSpPr>
            <a:spLocks noChangeAspect="1"/>
          </p:cNvSpPr>
          <p:nvPr/>
        </p:nvSpPr>
        <p:spPr>
          <a:xfrm>
            <a:off x="11725175" y="141477"/>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5</a:t>
            </a:r>
            <a:endParaRPr lang="en-US" sz="1200" b="1" kern="0" dirty="0">
              <a:solidFill>
                <a:schemeClr val="accent5"/>
              </a:solidFill>
            </a:endParaRPr>
          </a:p>
        </p:txBody>
      </p:sp>
      <p:sp>
        <p:nvSpPr>
          <p:cNvPr id="29" name="TextBox 28"/>
          <p:cNvSpPr txBox="1"/>
          <p:nvPr/>
        </p:nvSpPr>
        <p:spPr>
          <a:xfrm>
            <a:off x="10195838" y="60353"/>
            <a:ext cx="1174805" cy="4862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575757"/>
                </a:solidFill>
              </a:rPr>
              <a:t>Brand loyalty</a:t>
            </a:r>
          </a:p>
        </p:txBody>
      </p:sp>
      <p:sp>
        <p:nvSpPr>
          <p:cNvPr id="36" name="Rectangle 35"/>
          <p:cNvSpPr/>
          <p:nvPr/>
        </p:nvSpPr>
        <p:spPr>
          <a:xfrm>
            <a:off x="57344" y="5427663"/>
            <a:ext cx="2577556" cy="738664"/>
          </a:xfrm>
          <a:prstGeom prst="rect">
            <a:avLst/>
          </a:prstGeom>
        </p:spPr>
        <p:txBody>
          <a:bodyPr wrap="square">
            <a:spAutoFit/>
          </a:bodyPr>
          <a:lstStyle/>
          <a:p>
            <a:pPr algn="r">
              <a:tabLst>
                <a:tab pos="449580" algn="l"/>
                <a:tab pos="1348740" algn="l"/>
                <a:tab pos="1798320" algn="l"/>
                <a:tab pos="2247900" algn="l"/>
                <a:tab pos="4381500" algn="l"/>
              </a:tabLst>
            </a:pPr>
            <a:r>
              <a:rPr lang="en-US" sz="1400" b="1" dirty="0" smtClean="0">
                <a:solidFill>
                  <a:srgbClr val="575757"/>
                </a:solidFill>
              </a:rPr>
              <a:t>Is there a brand on which you will increase your luxury spending?</a:t>
            </a:r>
            <a:endParaRPr lang="it-IT" sz="1400" b="1" dirty="0">
              <a:solidFill>
                <a:srgbClr val="A8B21C"/>
              </a:solidFill>
            </a:endParaRPr>
          </a:p>
        </p:txBody>
      </p:sp>
      <p:sp>
        <p:nvSpPr>
          <p:cNvPr id="38" name="Oval 37"/>
          <p:cNvSpPr>
            <a:spLocks noChangeAspect="1"/>
          </p:cNvSpPr>
          <p:nvPr/>
        </p:nvSpPr>
        <p:spPr>
          <a:xfrm>
            <a:off x="2968753" y="5427663"/>
            <a:ext cx="756000" cy="690905"/>
          </a:xfrm>
          <a:prstGeom prst="ellipse">
            <a:avLst/>
          </a:prstGeom>
          <a:solidFill>
            <a:srgbClr val="FFFFFF"/>
          </a:solidFill>
          <a:ln w="3810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400" b="1" kern="0" dirty="0" smtClean="0">
                <a:solidFill>
                  <a:schemeClr val="accent4"/>
                </a:solidFill>
              </a:rPr>
              <a:t>39%</a:t>
            </a:r>
            <a:endParaRPr lang="en-US" sz="1400" b="1" kern="0" dirty="0">
              <a:solidFill>
                <a:schemeClr val="tx1"/>
              </a:solidFill>
            </a:endParaRPr>
          </a:p>
        </p:txBody>
      </p:sp>
      <p:sp>
        <p:nvSpPr>
          <p:cNvPr id="39" name="Oval 38"/>
          <p:cNvSpPr>
            <a:spLocks noChangeAspect="1"/>
          </p:cNvSpPr>
          <p:nvPr/>
        </p:nvSpPr>
        <p:spPr>
          <a:xfrm>
            <a:off x="10551173" y="5427663"/>
            <a:ext cx="756000" cy="690905"/>
          </a:xfrm>
          <a:prstGeom prst="ellipse">
            <a:avLst/>
          </a:prstGeom>
          <a:solidFill>
            <a:srgbClr val="FFFFFF"/>
          </a:solidFill>
          <a:ln w="3810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400" b="1" kern="0" dirty="0" smtClean="0">
                <a:solidFill>
                  <a:schemeClr val="accent4"/>
                </a:solidFill>
              </a:rPr>
              <a:t>21%</a:t>
            </a:r>
            <a:endParaRPr lang="en-US" sz="1400" b="1" kern="0" dirty="0">
              <a:solidFill>
                <a:schemeClr val="tx1"/>
              </a:solidFill>
            </a:endParaRPr>
          </a:p>
        </p:txBody>
      </p:sp>
      <p:sp>
        <p:nvSpPr>
          <p:cNvPr id="49" name="Oval 48"/>
          <p:cNvSpPr>
            <a:spLocks noChangeAspect="1"/>
          </p:cNvSpPr>
          <p:nvPr/>
        </p:nvSpPr>
        <p:spPr>
          <a:xfrm>
            <a:off x="9239991" y="5427663"/>
            <a:ext cx="756000" cy="690905"/>
          </a:xfrm>
          <a:prstGeom prst="ellipse">
            <a:avLst/>
          </a:prstGeom>
          <a:solidFill>
            <a:srgbClr val="FFFFFF"/>
          </a:solidFill>
          <a:ln w="3810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400" b="1" kern="0" dirty="0" smtClean="0">
                <a:solidFill>
                  <a:schemeClr val="accent4"/>
                </a:solidFill>
              </a:rPr>
              <a:t>28%</a:t>
            </a:r>
            <a:endParaRPr lang="en-US" sz="1400" b="1" kern="0" dirty="0">
              <a:solidFill>
                <a:schemeClr val="tx1"/>
              </a:solidFill>
            </a:endParaRPr>
          </a:p>
        </p:txBody>
      </p:sp>
      <p:sp>
        <p:nvSpPr>
          <p:cNvPr id="50" name="Oval 49"/>
          <p:cNvSpPr>
            <a:spLocks noChangeAspect="1"/>
          </p:cNvSpPr>
          <p:nvPr/>
        </p:nvSpPr>
        <p:spPr>
          <a:xfrm>
            <a:off x="7928808" y="5427663"/>
            <a:ext cx="756000" cy="690905"/>
          </a:xfrm>
          <a:prstGeom prst="ellipse">
            <a:avLst/>
          </a:prstGeom>
          <a:solidFill>
            <a:srgbClr val="FFFFFF"/>
          </a:solidFill>
          <a:ln w="3810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400" b="1" kern="0" dirty="0" smtClean="0">
                <a:solidFill>
                  <a:schemeClr val="accent4"/>
                </a:solidFill>
              </a:rPr>
              <a:t>39%</a:t>
            </a:r>
            <a:endParaRPr lang="en-US" sz="1400" b="1" kern="0" dirty="0">
              <a:solidFill>
                <a:schemeClr val="tx1"/>
              </a:solidFill>
            </a:endParaRPr>
          </a:p>
        </p:txBody>
      </p:sp>
      <p:sp>
        <p:nvSpPr>
          <p:cNvPr id="51" name="Oval 50"/>
          <p:cNvSpPr>
            <a:spLocks noChangeAspect="1"/>
          </p:cNvSpPr>
          <p:nvPr/>
        </p:nvSpPr>
        <p:spPr>
          <a:xfrm>
            <a:off x="6617625" y="5427663"/>
            <a:ext cx="756000" cy="690905"/>
          </a:xfrm>
          <a:prstGeom prst="ellipse">
            <a:avLst/>
          </a:prstGeom>
          <a:solidFill>
            <a:srgbClr val="FFFFFF"/>
          </a:solidFill>
          <a:ln w="38100" cap="rnd" cmpd="sng" algn="ctr">
            <a:gradFill flip="none" rotWithShape="1">
              <a:gsLst>
                <a:gs pos="76000">
                  <a:schemeClr val="accent3">
                    <a:lumMod val="60000"/>
                    <a:lumOff val="40000"/>
                  </a:schemeClr>
                </a:gs>
                <a:gs pos="100000">
                  <a:schemeClr val="accent3">
                    <a:lumMod val="40000"/>
                    <a:lumOff val="60000"/>
                  </a:schemeClr>
                </a:gs>
                <a:gs pos="0">
                  <a:srgbClr val="FFFF00"/>
                </a:gs>
                <a:gs pos="100000">
                  <a:schemeClr val="tx2"/>
                </a:gs>
              </a:gsLst>
              <a:lin ang="2700000" scaled="1"/>
              <a:tileRect/>
            </a:gra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400" b="1" kern="0" dirty="0" smtClean="0">
                <a:solidFill>
                  <a:srgbClr val="A8B21C"/>
                </a:solidFill>
              </a:rPr>
              <a:t>44%</a:t>
            </a:r>
            <a:endParaRPr lang="en-US" sz="1400" b="1" kern="0" dirty="0">
              <a:solidFill>
                <a:srgbClr val="A8B21C"/>
              </a:solidFill>
            </a:endParaRPr>
          </a:p>
        </p:txBody>
      </p:sp>
      <p:sp>
        <p:nvSpPr>
          <p:cNvPr id="52" name="Oval 51"/>
          <p:cNvSpPr>
            <a:spLocks noChangeAspect="1"/>
          </p:cNvSpPr>
          <p:nvPr/>
        </p:nvSpPr>
        <p:spPr>
          <a:xfrm>
            <a:off x="5306442" y="5427663"/>
            <a:ext cx="756000" cy="690905"/>
          </a:xfrm>
          <a:prstGeom prst="ellipse">
            <a:avLst/>
          </a:prstGeom>
          <a:solidFill>
            <a:srgbClr val="FFFFFF"/>
          </a:solidFill>
          <a:ln w="3810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400" b="1" kern="0" dirty="0" smtClean="0">
                <a:solidFill>
                  <a:schemeClr val="accent4"/>
                </a:solidFill>
              </a:rPr>
              <a:t>41%</a:t>
            </a:r>
            <a:endParaRPr lang="en-US" sz="1400" b="1" kern="0" dirty="0">
              <a:solidFill>
                <a:schemeClr val="tx1"/>
              </a:solidFill>
            </a:endParaRPr>
          </a:p>
        </p:txBody>
      </p:sp>
      <p:grpSp>
        <p:nvGrpSpPr>
          <p:cNvPr id="53" name="Group 52"/>
          <p:cNvGrpSpPr/>
          <p:nvPr/>
        </p:nvGrpSpPr>
        <p:grpSpPr>
          <a:xfrm>
            <a:off x="409192" y="126813"/>
            <a:ext cx="1631440" cy="427981"/>
            <a:chOff x="1653202" y="129045"/>
            <a:chExt cx="1631440" cy="427981"/>
          </a:xfrm>
        </p:grpSpPr>
        <p:pic>
          <p:nvPicPr>
            <p:cNvPr id="54" name="Picture 53"/>
            <p:cNvPicPr>
              <a:picLocks noChangeAspect="1"/>
            </p:cNvPicPr>
            <p:nvPr/>
          </p:nvPicPr>
          <p:blipFill rotWithShape="1">
            <a:blip r:embed="rId25"/>
            <a:srcRect l="14684" t="-819" r="14013" b="-4746"/>
            <a:stretch/>
          </p:blipFill>
          <p:spPr>
            <a:xfrm>
              <a:off x="1653202" y="129045"/>
              <a:ext cx="427981" cy="427981"/>
            </a:xfrm>
            <a:prstGeom prst="ellipse">
              <a:avLst/>
            </a:prstGeom>
            <a:grpFill/>
            <a:ln w="19050">
              <a:gradFill flip="none" rotWithShape="1">
                <a:gsLst>
                  <a:gs pos="0">
                    <a:schemeClr val="accent5"/>
                  </a:gs>
                  <a:gs pos="100000">
                    <a:schemeClr val="bg1">
                      <a:lumMod val="75000"/>
                    </a:schemeClr>
                  </a:gs>
                </a:gsLst>
                <a:lin ang="2700000" scaled="1"/>
                <a:tileRect/>
              </a:gradFill>
            </a:ln>
          </p:spPr>
        </p:pic>
        <p:sp>
          <p:nvSpPr>
            <p:cNvPr id="55" name="ColumnHeader"/>
            <p:cNvSpPr>
              <a:spLocks noChangeArrowheads="1"/>
            </p:cNvSpPr>
            <p:nvPr/>
          </p:nvSpPr>
          <p:spPr bwMode="gray">
            <a:xfrm rot="10800000" flipV="1">
              <a:off x="2012787" y="229152"/>
              <a:ext cx="1271855" cy="244858"/>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600" b="1" dirty="0" smtClean="0">
                  <a:solidFill>
                    <a:srgbClr val="575757"/>
                  </a:solidFill>
                  <a:latin typeface="Trebuchet MS" panose="020B0603020202020204" pitchFamily="34" charset="0"/>
                  <a:cs typeface="Arial" pitchFamily="34" charset="0"/>
                </a:rPr>
                <a:t>Millennials</a:t>
              </a:r>
              <a:endParaRPr lang="en-US" sz="1600" b="1" dirty="0">
                <a:solidFill>
                  <a:srgbClr val="575757"/>
                </a:solidFill>
                <a:latin typeface="Trebuchet MS" panose="020B0603020202020204" pitchFamily="34" charset="0"/>
                <a:cs typeface="Arial" pitchFamily="34" charset="0"/>
              </a:endParaRPr>
            </a:p>
          </p:txBody>
        </p:sp>
      </p:grpSp>
      <p:sp>
        <p:nvSpPr>
          <p:cNvPr id="60" name="ee4pFootnotes"/>
          <p:cNvSpPr>
            <a:spLocks noChangeArrowheads="1"/>
          </p:cNvSpPr>
          <p:nvPr/>
        </p:nvSpPr>
        <p:spPr bwMode="auto">
          <a:xfrm>
            <a:off x="629999" y="6253194"/>
            <a:ext cx="7182000" cy="307777"/>
          </a:xfrm>
          <a:prstGeom prst="rect">
            <a:avLst/>
          </a:prstGeom>
          <a:noFill/>
          <a:ln w="9525" algn="ctr">
            <a:noFill/>
            <a:miter lim="800000"/>
            <a:headEnd type="none" w="lg" len="lg"/>
            <a:tailEnd type="none" w="lg" len="lg"/>
          </a:ln>
        </p:spPr>
        <p:txBody>
          <a:bodyPr vert="horz" wrap="square" lIns="0" tIns="0" rIns="0" bIns="0" anchor="b" anchorCtr="0">
            <a:spAutoFit/>
          </a:bodyPr>
          <a:lstStyle/>
          <a:p>
            <a:endParaRPr lang="en-US" sz="1000" dirty="0">
              <a:solidFill>
                <a:schemeClr val="bg1">
                  <a:lumMod val="50000"/>
                </a:schemeClr>
              </a:solidFill>
              <a:latin typeface="Trebuchet MS" panose="020B0603020202020204" pitchFamily="34" charset="0"/>
              <a:cs typeface="Arial" pitchFamily="34" charset="0"/>
            </a:endParaRPr>
          </a:p>
          <a:p>
            <a:r>
              <a:rPr lang="en-US" sz="1000" dirty="0" smtClean="0">
                <a:solidFill>
                  <a:schemeClr val="bg1">
                    <a:lumMod val="50000"/>
                  </a:schemeClr>
                </a:solidFill>
                <a:latin typeface="Trebuchet MS" panose="020B0603020202020204" pitchFamily="34" charset="0"/>
                <a:cs typeface="Arial" pitchFamily="34" charset="0"/>
              </a:rPr>
              <a:t>Source: BCG-</a:t>
            </a:r>
            <a:r>
              <a:rPr lang="en-US" sz="1000" dirty="0" err="1" smtClean="0">
                <a:solidFill>
                  <a:schemeClr val="bg1">
                    <a:lumMod val="50000"/>
                  </a:schemeClr>
                </a:solidFill>
                <a:latin typeface="Trebuchet MS" panose="020B0603020202020204" pitchFamily="34" charset="0"/>
                <a:cs typeface="Arial" pitchFamily="34" charset="0"/>
              </a:rPr>
              <a:t>Altagamma</a:t>
            </a:r>
            <a:r>
              <a:rPr lang="en-US" sz="1000" dirty="0" smtClean="0">
                <a:solidFill>
                  <a:schemeClr val="bg1">
                    <a:lumMod val="50000"/>
                  </a:schemeClr>
                </a:solidFill>
                <a:latin typeface="Trebuchet MS" panose="020B0603020202020204" pitchFamily="34" charset="0"/>
                <a:cs typeface="Arial" pitchFamily="34" charset="0"/>
              </a:rPr>
              <a:t> True-Luxury Global Consumer Insight </a:t>
            </a:r>
            <a:r>
              <a:rPr lang="en-US" sz="1000" smtClean="0">
                <a:solidFill>
                  <a:schemeClr val="bg1">
                    <a:lumMod val="50000"/>
                  </a:schemeClr>
                </a:solidFill>
                <a:latin typeface="Trebuchet MS" panose="020B0603020202020204" pitchFamily="34" charset="0"/>
                <a:cs typeface="Arial" pitchFamily="34" charset="0"/>
              </a:rPr>
              <a:t>Survey (12K </a:t>
            </a:r>
            <a:r>
              <a:rPr lang="en-US" sz="1000" dirty="0" smtClean="0">
                <a:solidFill>
                  <a:schemeClr val="bg1">
                    <a:lumMod val="50000"/>
                  </a:schemeClr>
                </a:solidFill>
                <a:latin typeface="Trebuchet MS" panose="020B0603020202020204" pitchFamily="34" charset="0"/>
                <a:cs typeface="Arial" pitchFamily="34" charset="0"/>
              </a:rPr>
              <a:t>+ respondents in 10 countries)</a:t>
            </a:r>
            <a:endParaRPr lang="en-US" sz="1000" dirty="0">
              <a:solidFill>
                <a:schemeClr val="bg1">
                  <a:lumMod val="50000"/>
                </a:schemeClr>
              </a:solidFill>
              <a:latin typeface="Trebuchet MS" panose="020B0603020202020204" pitchFamily="34" charset="0"/>
              <a:cs typeface="Arial" pitchFamily="34" charset="0"/>
            </a:endParaRPr>
          </a:p>
        </p:txBody>
      </p:sp>
      <p:sp>
        <p:nvSpPr>
          <p:cNvPr id="56" name="TextBox 55"/>
          <p:cNvSpPr txBox="1"/>
          <p:nvPr/>
        </p:nvSpPr>
        <p:spPr>
          <a:xfrm>
            <a:off x="9291638" y="2308225"/>
            <a:ext cx="615205" cy="215444"/>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1400" b="1" dirty="0" smtClean="0">
                <a:solidFill>
                  <a:srgbClr val="29BA74"/>
                </a:solidFill>
                <a:latin typeface="Trebuchet MS" panose="020B0603020202020204" pitchFamily="34" charset="0"/>
              </a:rPr>
              <a:t>Gen. X </a:t>
            </a:r>
            <a:endParaRPr lang="en-US" sz="1400" b="1" dirty="0">
              <a:solidFill>
                <a:srgbClr val="29BA74"/>
              </a:solidFill>
              <a:latin typeface="Trebuchet MS" panose="020B0603020202020204" pitchFamily="34" charset="0"/>
            </a:endParaRPr>
          </a:p>
        </p:txBody>
      </p:sp>
      <p:sp>
        <p:nvSpPr>
          <p:cNvPr id="61" name="TextBox 60"/>
          <p:cNvSpPr txBox="1"/>
          <p:nvPr/>
        </p:nvSpPr>
        <p:spPr>
          <a:xfrm>
            <a:off x="6519751" y="2308225"/>
            <a:ext cx="901774" cy="215444"/>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1400" b="1" dirty="0" smtClean="0">
                <a:solidFill>
                  <a:srgbClr val="A8B21C"/>
                </a:solidFill>
                <a:latin typeface="Trebuchet MS" panose="020B0603020202020204" pitchFamily="34" charset="0"/>
              </a:rPr>
              <a:t>Millennials</a:t>
            </a:r>
            <a:endParaRPr lang="en-US" sz="1400" b="1" dirty="0">
              <a:solidFill>
                <a:srgbClr val="A8B21C"/>
              </a:solidFill>
              <a:latin typeface="Trebuchet MS" panose="020B0603020202020204" pitchFamily="34" charset="0"/>
            </a:endParaRPr>
          </a:p>
        </p:txBody>
      </p:sp>
      <p:sp>
        <p:nvSpPr>
          <p:cNvPr id="62" name="TextBox 61"/>
          <p:cNvSpPr txBox="1"/>
          <p:nvPr/>
        </p:nvSpPr>
        <p:spPr>
          <a:xfrm>
            <a:off x="7923213" y="2092325"/>
            <a:ext cx="759694" cy="430887"/>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1400" b="1" dirty="0" smtClean="0">
                <a:solidFill>
                  <a:srgbClr val="29BA74"/>
                </a:solidFill>
                <a:latin typeface="Trebuchet MS" panose="020B0603020202020204" pitchFamily="34" charset="0"/>
              </a:rPr>
              <a:t>Baby Boomers</a:t>
            </a:r>
            <a:endParaRPr lang="en-US" sz="1400" b="1" dirty="0">
              <a:solidFill>
                <a:srgbClr val="29BA74"/>
              </a:solidFill>
              <a:latin typeface="Trebuchet MS" panose="020B0603020202020204" pitchFamily="34" charset="0"/>
            </a:endParaRPr>
          </a:p>
        </p:txBody>
      </p:sp>
      <p:sp>
        <p:nvSpPr>
          <p:cNvPr id="63" name="TextBox 62"/>
          <p:cNvSpPr txBox="1"/>
          <p:nvPr/>
        </p:nvSpPr>
        <p:spPr>
          <a:xfrm>
            <a:off x="5424488" y="2308225"/>
            <a:ext cx="615205" cy="215444"/>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1400" b="1" dirty="0" smtClean="0">
                <a:solidFill>
                  <a:srgbClr val="29BA74"/>
                </a:solidFill>
                <a:latin typeface="Trebuchet MS" panose="020B0603020202020204" pitchFamily="34" charset="0"/>
              </a:rPr>
              <a:t>Gen. Z</a:t>
            </a:r>
            <a:endParaRPr lang="en-US" sz="1400" b="1" dirty="0">
              <a:solidFill>
                <a:srgbClr val="29BA74"/>
              </a:solidFill>
              <a:latin typeface="Trebuchet MS" panose="020B0603020202020204" pitchFamily="34" charset="0"/>
            </a:endParaRPr>
          </a:p>
        </p:txBody>
      </p:sp>
      <p:sp>
        <p:nvSpPr>
          <p:cNvPr id="64" name="TextBox 63"/>
          <p:cNvSpPr txBox="1"/>
          <p:nvPr/>
        </p:nvSpPr>
        <p:spPr>
          <a:xfrm>
            <a:off x="10596563" y="2308225"/>
            <a:ext cx="615205" cy="215444"/>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1400" b="1" dirty="0" smtClean="0">
                <a:solidFill>
                  <a:srgbClr val="29BA74"/>
                </a:solidFill>
                <a:latin typeface="Trebuchet MS" panose="020B0603020202020204" pitchFamily="34" charset="0"/>
              </a:rPr>
              <a:t>Silver</a:t>
            </a:r>
            <a:endParaRPr lang="en-US" sz="1400" b="1" dirty="0">
              <a:solidFill>
                <a:srgbClr val="29BA74"/>
              </a:solidFill>
              <a:latin typeface="Trebuchet MS" panose="020B0603020202020204" pitchFamily="34" charset="0"/>
            </a:endParaRPr>
          </a:p>
        </p:txBody>
      </p:sp>
    </p:spTree>
    <p:extLst>
      <p:ext uri="{BB962C8B-B14F-4D97-AF65-F5344CB8AC3E}">
        <p14:creationId xmlns:p14="http://schemas.microsoft.com/office/powerpoint/2010/main" val="2665534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6848" name="think-cell Slide" r:id="rId7" imgW="395" imgH="394" progId="TCLayout.ActiveDocument.1">
                  <p:embed/>
                </p:oleObj>
              </mc:Choice>
              <mc:Fallback>
                <p:oleObj name="think-cell Slide" r:id="rId7" imgW="395" imgH="394"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4"/>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000" dirty="0" err="1" smtClean="0">
              <a:solidFill>
                <a:srgbClr val="FFFFFF"/>
              </a:solidFill>
              <a:latin typeface="Trebuchet MS" panose="020B0603020202020204" pitchFamily="34" charset="0"/>
              <a:sym typeface="Trebuchet MS" panose="020B0603020202020204" pitchFamily="34" charset="0"/>
            </a:endParaRPr>
          </a:p>
        </p:txBody>
      </p:sp>
      <p:pic>
        <p:nvPicPr>
          <p:cNvPr id="4" name="Picture 3"/>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97175" y="4446081"/>
            <a:ext cx="570660" cy="570660"/>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85614" y="3493689"/>
            <a:ext cx="1176957" cy="408404"/>
          </a:xfrm>
          <a:prstGeom prst="rect">
            <a:avLst/>
          </a:prstGeom>
        </p:spPr>
      </p:pic>
      <p:pic>
        <p:nvPicPr>
          <p:cNvPr id="11" name="Picture 10"/>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52523" y="5597135"/>
            <a:ext cx="1303953" cy="290987"/>
          </a:xfrm>
          <a:prstGeom prst="rect">
            <a:avLst/>
          </a:prstGeom>
        </p:spPr>
      </p:pic>
      <p:sp>
        <p:nvSpPr>
          <p:cNvPr id="80" name="Title 2"/>
          <p:cNvSpPr>
            <a:spLocks noGrp="1"/>
          </p:cNvSpPr>
          <p:nvPr>
            <p:ph type="title"/>
          </p:nvPr>
        </p:nvSpPr>
        <p:spPr>
          <a:xfrm>
            <a:off x="629999" y="622800"/>
            <a:ext cx="11095175" cy="941796"/>
          </a:xfrm>
          <a:ln cap="rnd">
            <a:noFill/>
          </a:ln>
        </p:spPr>
        <p:txBody>
          <a:bodyPr/>
          <a:lstStyle/>
          <a:p>
            <a:r>
              <a:rPr lang="en-US" dirty="0" smtClean="0"/>
              <a:t>Instagram gaining space vs. Facebook and </a:t>
            </a:r>
            <a:r>
              <a:rPr lang="en-US" dirty="0" err="1" smtClean="0"/>
              <a:t>Youtube</a:t>
            </a:r>
            <a:r>
              <a:rPr lang="en-US" dirty="0" smtClean="0"/>
              <a:t> in the West</a:t>
            </a:r>
            <a:r>
              <a:rPr lang="en-US" dirty="0"/>
              <a:t>;</a:t>
            </a:r>
            <a:r>
              <a:rPr lang="en-US" dirty="0" smtClean="0"/>
              <a:t> </a:t>
            </a:r>
            <a:r>
              <a:rPr lang="en-US" dirty="0" err="1" smtClean="0"/>
              <a:t>Wechat</a:t>
            </a:r>
            <a:r>
              <a:rPr lang="en-US" dirty="0" smtClean="0"/>
              <a:t>, Weibo and QQ leading among Chinese</a:t>
            </a:r>
            <a:r>
              <a:rPr lang="en-US" dirty="0" smtClean="0">
                <a:latin typeface="+mj-lt"/>
              </a:rPr>
              <a:t> </a:t>
            </a:r>
            <a:endParaRPr lang="en-US" dirty="0">
              <a:latin typeface="+mj-lt"/>
            </a:endParaRPr>
          </a:p>
        </p:txBody>
      </p:sp>
      <p:sp>
        <p:nvSpPr>
          <p:cNvPr id="50" name="TextBox 49"/>
          <p:cNvSpPr txBox="1"/>
          <p:nvPr/>
        </p:nvSpPr>
        <p:spPr>
          <a:xfrm>
            <a:off x="8603479" y="2581213"/>
            <a:ext cx="2245872" cy="307777"/>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2000" dirty="0" smtClean="0">
                <a:solidFill>
                  <a:srgbClr val="29BA74"/>
                </a:solidFill>
                <a:latin typeface="Trebuchet MS" panose="020B0603020202020204" pitchFamily="34" charset="0"/>
              </a:rPr>
              <a:t>Chinese world </a:t>
            </a:r>
            <a:endParaRPr lang="en-US" sz="2000" dirty="0">
              <a:solidFill>
                <a:srgbClr val="29BA74"/>
              </a:solidFill>
              <a:latin typeface="Trebuchet MS" panose="020B0603020202020204" pitchFamily="34" charset="0"/>
            </a:endParaRPr>
          </a:p>
        </p:txBody>
      </p:sp>
      <p:sp>
        <p:nvSpPr>
          <p:cNvPr id="61" name="TextBox 60"/>
          <p:cNvSpPr txBox="1"/>
          <p:nvPr/>
        </p:nvSpPr>
        <p:spPr>
          <a:xfrm>
            <a:off x="3381162" y="2581213"/>
            <a:ext cx="2381686" cy="307777"/>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2000" smtClean="0">
                <a:solidFill>
                  <a:srgbClr val="29BA74"/>
                </a:solidFill>
                <a:latin typeface="Trebuchet MS" panose="020B0603020202020204" pitchFamily="34" charset="0"/>
              </a:rPr>
              <a:t>Developed </a:t>
            </a:r>
            <a:r>
              <a:rPr lang="en-US" sz="2000" dirty="0" smtClean="0">
                <a:solidFill>
                  <a:srgbClr val="29BA74"/>
                </a:solidFill>
                <a:latin typeface="Trebuchet MS" panose="020B0603020202020204" pitchFamily="34" charset="0"/>
              </a:rPr>
              <a:t>world</a:t>
            </a:r>
            <a:r>
              <a:rPr lang="en-US" sz="2000" baseline="30000" dirty="0" smtClean="0">
                <a:solidFill>
                  <a:srgbClr val="29BA74"/>
                </a:solidFill>
                <a:latin typeface="Trebuchet MS" panose="020B0603020202020204" pitchFamily="34" charset="0"/>
              </a:rPr>
              <a:t>1</a:t>
            </a:r>
            <a:r>
              <a:rPr lang="en-US" sz="2000" dirty="0" smtClean="0">
                <a:solidFill>
                  <a:srgbClr val="29BA74"/>
                </a:solidFill>
                <a:latin typeface="Trebuchet MS" panose="020B0603020202020204" pitchFamily="34" charset="0"/>
              </a:rPr>
              <a:t> </a:t>
            </a:r>
            <a:endParaRPr lang="en-US" sz="2000" dirty="0">
              <a:solidFill>
                <a:srgbClr val="29BA74"/>
              </a:solidFill>
              <a:latin typeface="Trebuchet MS" panose="020B0603020202020204" pitchFamily="34" charset="0"/>
            </a:endParaRPr>
          </a:p>
        </p:txBody>
      </p:sp>
      <p:pic>
        <p:nvPicPr>
          <p:cNvPr id="12" name="Picture 11"/>
          <p:cNvPicPr>
            <a:picLocks noChangeAspect="1"/>
          </p:cNvPicPr>
          <p:nvPr/>
        </p:nvPicPr>
        <p:blipFill>
          <a:blip r:embed="rId12"/>
          <a:stretch>
            <a:fillRect/>
          </a:stretch>
        </p:blipFill>
        <p:spPr>
          <a:xfrm>
            <a:off x="7264820" y="3261644"/>
            <a:ext cx="570660" cy="570660"/>
          </a:xfrm>
          <a:prstGeom prst="rect">
            <a:avLst/>
          </a:prstGeom>
        </p:spPr>
      </p:pic>
      <p:sp>
        <p:nvSpPr>
          <p:cNvPr id="65" name="TextBox 64"/>
          <p:cNvSpPr txBox="1"/>
          <p:nvPr/>
        </p:nvSpPr>
        <p:spPr>
          <a:xfrm>
            <a:off x="6871628" y="3855634"/>
            <a:ext cx="1820979" cy="215444"/>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1400" dirty="0" err="1" smtClean="0">
                <a:solidFill>
                  <a:srgbClr val="575757"/>
                </a:solidFill>
                <a:latin typeface="Trebuchet MS" panose="020B0603020202020204" pitchFamily="34" charset="0"/>
              </a:rPr>
              <a:t>Tencent</a:t>
            </a:r>
            <a:r>
              <a:rPr lang="en-US" sz="1400" dirty="0" smtClean="0">
                <a:solidFill>
                  <a:srgbClr val="575757"/>
                </a:solidFill>
                <a:latin typeface="Trebuchet MS" panose="020B0603020202020204" pitchFamily="34" charset="0"/>
              </a:rPr>
              <a:t> - </a:t>
            </a:r>
            <a:r>
              <a:rPr lang="en-US" sz="1400" dirty="0" err="1" smtClean="0">
                <a:solidFill>
                  <a:srgbClr val="575757"/>
                </a:solidFill>
                <a:latin typeface="Trebuchet MS" panose="020B0603020202020204" pitchFamily="34" charset="0"/>
              </a:rPr>
              <a:t>Wechat</a:t>
            </a:r>
            <a:endParaRPr lang="en-US" sz="1400" dirty="0">
              <a:solidFill>
                <a:srgbClr val="575757"/>
              </a:solidFill>
              <a:latin typeface="Trebuchet MS" panose="020B0603020202020204" pitchFamily="34" charset="0"/>
            </a:endParaRPr>
          </a:p>
        </p:txBody>
      </p:sp>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17116" y="4339790"/>
            <a:ext cx="704408" cy="570660"/>
          </a:xfrm>
          <a:prstGeom prst="rect">
            <a:avLst/>
          </a:prstGeom>
        </p:spPr>
      </p:pic>
      <p:sp>
        <p:nvSpPr>
          <p:cNvPr id="66" name="TextBox 65"/>
          <p:cNvSpPr txBox="1"/>
          <p:nvPr/>
        </p:nvSpPr>
        <p:spPr>
          <a:xfrm>
            <a:off x="7349884" y="4953681"/>
            <a:ext cx="1820979" cy="215444"/>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1400" dirty="0" smtClean="0">
                <a:solidFill>
                  <a:srgbClr val="575757"/>
                </a:solidFill>
                <a:latin typeface="Trebuchet MS" panose="020B0603020202020204" pitchFamily="34" charset="0"/>
              </a:rPr>
              <a:t>Weibo</a:t>
            </a:r>
            <a:endParaRPr lang="en-US" sz="1400" dirty="0">
              <a:solidFill>
                <a:srgbClr val="575757"/>
              </a:solidFill>
              <a:latin typeface="Trebuchet MS" panose="020B0603020202020204" pitchFamily="34" charset="0"/>
            </a:endParaRPr>
          </a:p>
        </p:txBody>
      </p:sp>
      <p:sp>
        <p:nvSpPr>
          <p:cNvPr id="62" name="TextBox 61"/>
          <p:cNvSpPr txBox="1"/>
          <p:nvPr/>
        </p:nvSpPr>
        <p:spPr>
          <a:xfrm>
            <a:off x="7093016" y="6101256"/>
            <a:ext cx="1820979" cy="215444"/>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1400" dirty="0" err="1" smtClean="0">
                <a:solidFill>
                  <a:srgbClr val="575757"/>
                </a:solidFill>
                <a:latin typeface="Trebuchet MS" panose="020B0603020202020204" pitchFamily="34" charset="0"/>
              </a:rPr>
              <a:t>Tencent</a:t>
            </a:r>
            <a:r>
              <a:rPr lang="en-US" sz="1400" dirty="0" smtClean="0">
                <a:solidFill>
                  <a:srgbClr val="575757"/>
                </a:solidFill>
                <a:latin typeface="Trebuchet MS" panose="020B0603020202020204" pitchFamily="34" charset="0"/>
              </a:rPr>
              <a:t> - </a:t>
            </a:r>
            <a:r>
              <a:rPr lang="en-US" sz="1400" dirty="0" err="1" smtClean="0">
                <a:solidFill>
                  <a:srgbClr val="575757"/>
                </a:solidFill>
                <a:latin typeface="Trebuchet MS" panose="020B0603020202020204" pitchFamily="34" charset="0"/>
              </a:rPr>
              <a:t>QQ</a:t>
            </a:r>
            <a:endParaRPr lang="en-US" sz="1400" dirty="0">
              <a:solidFill>
                <a:srgbClr val="575757"/>
              </a:solidFill>
              <a:latin typeface="Trebuchet MS" panose="020B0603020202020204" pitchFamily="34" charset="0"/>
            </a:endParaRPr>
          </a:p>
        </p:txBody>
      </p:sp>
      <p:sp>
        <p:nvSpPr>
          <p:cNvPr id="74" name="Oval 20"/>
          <p:cNvSpPr>
            <a:spLocks noChangeArrowheads="1"/>
          </p:cNvSpPr>
          <p:nvPr/>
        </p:nvSpPr>
        <p:spPr bwMode="auto">
          <a:xfrm>
            <a:off x="1034550" y="3462159"/>
            <a:ext cx="432000" cy="432000"/>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600" dirty="0" smtClean="0">
                <a:solidFill>
                  <a:schemeClr val="bg1"/>
                </a:solidFill>
              </a:rPr>
              <a:t>1</a:t>
            </a:r>
            <a:endParaRPr lang="en-US" sz="1600" dirty="0">
              <a:solidFill>
                <a:schemeClr val="bg1"/>
              </a:solidFill>
            </a:endParaRPr>
          </a:p>
        </p:txBody>
      </p:sp>
      <p:sp>
        <p:nvSpPr>
          <p:cNvPr id="76" name="Oval 20"/>
          <p:cNvSpPr>
            <a:spLocks noChangeArrowheads="1"/>
          </p:cNvSpPr>
          <p:nvPr/>
        </p:nvSpPr>
        <p:spPr bwMode="auto">
          <a:xfrm>
            <a:off x="1034550" y="4506982"/>
            <a:ext cx="432000" cy="432000"/>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600" dirty="0">
                <a:solidFill>
                  <a:schemeClr val="bg1"/>
                </a:solidFill>
              </a:rPr>
              <a:t>2</a:t>
            </a:r>
          </a:p>
        </p:txBody>
      </p:sp>
      <p:sp>
        <p:nvSpPr>
          <p:cNvPr id="77" name="Oval 20"/>
          <p:cNvSpPr>
            <a:spLocks noChangeArrowheads="1"/>
          </p:cNvSpPr>
          <p:nvPr/>
        </p:nvSpPr>
        <p:spPr bwMode="auto">
          <a:xfrm>
            <a:off x="1034550" y="5545843"/>
            <a:ext cx="432000" cy="432000"/>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600" dirty="0">
                <a:solidFill>
                  <a:schemeClr val="bg1"/>
                </a:solidFill>
              </a:rPr>
              <a:t>3</a:t>
            </a:r>
          </a:p>
        </p:txBody>
      </p:sp>
      <p:sp>
        <p:nvSpPr>
          <p:cNvPr id="78" name="Oval 77"/>
          <p:cNvSpPr>
            <a:spLocks noChangeAspect="1"/>
          </p:cNvSpPr>
          <p:nvPr/>
        </p:nvSpPr>
        <p:spPr>
          <a:xfrm>
            <a:off x="3376910" y="3338447"/>
            <a:ext cx="655828" cy="655828"/>
          </a:xfrm>
          <a:prstGeom prst="ellipse">
            <a:avLst/>
          </a:prstGeom>
          <a:grpFill/>
          <a:ln w="19050">
            <a:gradFill flip="none" rotWithShape="1">
              <a:gsLst>
                <a:gs pos="0">
                  <a:schemeClr val="accent5"/>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b="1" kern="0" dirty="0" smtClean="0">
                <a:solidFill>
                  <a:schemeClr val="bg1">
                    <a:lumMod val="50000"/>
                  </a:schemeClr>
                </a:solidFill>
              </a:rPr>
              <a:t>65%</a:t>
            </a:r>
            <a:endParaRPr lang="en-US" b="1" kern="0" dirty="0">
              <a:solidFill>
                <a:schemeClr val="bg1">
                  <a:lumMod val="50000"/>
                </a:schemeClr>
              </a:solidFill>
            </a:endParaRPr>
          </a:p>
        </p:txBody>
      </p:sp>
      <p:sp>
        <p:nvSpPr>
          <p:cNvPr id="79" name="Oval 78"/>
          <p:cNvSpPr>
            <a:spLocks noChangeAspect="1"/>
          </p:cNvSpPr>
          <p:nvPr/>
        </p:nvSpPr>
        <p:spPr>
          <a:xfrm>
            <a:off x="3376910" y="4392944"/>
            <a:ext cx="655828" cy="655828"/>
          </a:xfrm>
          <a:prstGeom prst="ellipse">
            <a:avLst/>
          </a:prstGeom>
          <a:grpFill/>
          <a:ln w="19050">
            <a:gradFill flip="none" rotWithShape="1">
              <a:gsLst>
                <a:gs pos="0">
                  <a:schemeClr val="accent5"/>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b="1" kern="0" dirty="0" smtClean="0">
                <a:solidFill>
                  <a:schemeClr val="bg1">
                    <a:lumMod val="50000"/>
                  </a:schemeClr>
                </a:solidFill>
              </a:rPr>
              <a:t>53%</a:t>
            </a:r>
            <a:endParaRPr lang="en-US" b="1" kern="0" dirty="0">
              <a:solidFill>
                <a:schemeClr val="bg1">
                  <a:lumMod val="50000"/>
                </a:schemeClr>
              </a:solidFill>
            </a:endParaRPr>
          </a:p>
        </p:txBody>
      </p:sp>
      <p:sp>
        <p:nvSpPr>
          <p:cNvPr id="81" name="Oval 80"/>
          <p:cNvSpPr>
            <a:spLocks noChangeAspect="1"/>
          </p:cNvSpPr>
          <p:nvPr/>
        </p:nvSpPr>
        <p:spPr>
          <a:xfrm>
            <a:off x="3376910" y="5432812"/>
            <a:ext cx="655828" cy="655828"/>
          </a:xfrm>
          <a:prstGeom prst="ellipse">
            <a:avLst/>
          </a:prstGeom>
          <a:grpFill/>
          <a:ln w="19050">
            <a:gradFill flip="none" rotWithShape="1">
              <a:gsLst>
                <a:gs pos="0">
                  <a:schemeClr val="accent5"/>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b="1" kern="0" dirty="0" smtClean="0">
                <a:solidFill>
                  <a:schemeClr val="bg1">
                    <a:lumMod val="50000"/>
                  </a:schemeClr>
                </a:solidFill>
              </a:rPr>
              <a:t>48%</a:t>
            </a:r>
            <a:endParaRPr lang="en-US" b="1" kern="0" dirty="0">
              <a:solidFill>
                <a:schemeClr val="bg1">
                  <a:lumMod val="50000"/>
                </a:schemeClr>
              </a:solidFill>
            </a:endParaRPr>
          </a:p>
        </p:txBody>
      </p:sp>
      <p:sp>
        <p:nvSpPr>
          <p:cNvPr id="87" name="Oval 86"/>
          <p:cNvSpPr>
            <a:spLocks noChangeAspect="1"/>
          </p:cNvSpPr>
          <p:nvPr/>
        </p:nvSpPr>
        <p:spPr>
          <a:xfrm>
            <a:off x="8597496" y="3338447"/>
            <a:ext cx="655828" cy="655828"/>
          </a:xfrm>
          <a:prstGeom prst="ellipse">
            <a:avLst/>
          </a:prstGeom>
          <a:grpFill/>
          <a:ln w="19050">
            <a:gradFill flip="none" rotWithShape="1">
              <a:gsLst>
                <a:gs pos="0">
                  <a:schemeClr val="accent5"/>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b="1" kern="0" dirty="0" smtClean="0">
                <a:solidFill>
                  <a:schemeClr val="bg1">
                    <a:lumMod val="50000"/>
                  </a:schemeClr>
                </a:solidFill>
              </a:rPr>
              <a:t>70%</a:t>
            </a:r>
            <a:endParaRPr lang="en-US" b="1" kern="0" dirty="0">
              <a:solidFill>
                <a:schemeClr val="bg1">
                  <a:lumMod val="50000"/>
                </a:schemeClr>
              </a:solidFill>
            </a:endParaRPr>
          </a:p>
        </p:txBody>
      </p:sp>
      <p:sp>
        <p:nvSpPr>
          <p:cNvPr id="88" name="Oval 87"/>
          <p:cNvSpPr>
            <a:spLocks noChangeAspect="1"/>
          </p:cNvSpPr>
          <p:nvPr/>
        </p:nvSpPr>
        <p:spPr>
          <a:xfrm>
            <a:off x="8597496" y="4392944"/>
            <a:ext cx="655828" cy="655828"/>
          </a:xfrm>
          <a:prstGeom prst="ellipse">
            <a:avLst/>
          </a:prstGeom>
          <a:grpFill/>
          <a:ln w="19050">
            <a:gradFill flip="none" rotWithShape="1">
              <a:gsLst>
                <a:gs pos="0">
                  <a:schemeClr val="accent5"/>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b="1" kern="0" dirty="0" smtClean="0">
                <a:solidFill>
                  <a:schemeClr val="bg1">
                    <a:lumMod val="50000"/>
                  </a:schemeClr>
                </a:solidFill>
              </a:rPr>
              <a:t>55%</a:t>
            </a:r>
            <a:endParaRPr lang="en-US" b="1" kern="0" dirty="0">
              <a:solidFill>
                <a:schemeClr val="bg1">
                  <a:lumMod val="50000"/>
                </a:schemeClr>
              </a:solidFill>
            </a:endParaRPr>
          </a:p>
        </p:txBody>
      </p:sp>
      <p:sp>
        <p:nvSpPr>
          <p:cNvPr id="89" name="Oval 88"/>
          <p:cNvSpPr>
            <a:spLocks noChangeAspect="1"/>
          </p:cNvSpPr>
          <p:nvPr/>
        </p:nvSpPr>
        <p:spPr>
          <a:xfrm>
            <a:off x="8597496" y="5432812"/>
            <a:ext cx="655828" cy="655828"/>
          </a:xfrm>
          <a:prstGeom prst="ellipse">
            <a:avLst/>
          </a:prstGeom>
          <a:grpFill/>
          <a:ln w="19050">
            <a:gradFill flip="none" rotWithShape="1">
              <a:gsLst>
                <a:gs pos="0">
                  <a:schemeClr val="accent5"/>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b="1" kern="0" dirty="0" smtClean="0">
                <a:solidFill>
                  <a:schemeClr val="bg1">
                    <a:lumMod val="50000"/>
                  </a:schemeClr>
                </a:solidFill>
              </a:rPr>
              <a:t>40%</a:t>
            </a:r>
            <a:endParaRPr lang="en-US" b="1" kern="0" dirty="0">
              <a:solidFill>
                <a:schemeClr val="bg1">
                  <a:lumMod val="50000"/>
                </a:schemeClr>
              </a:solidFill>
            </a:endParaRPr>
          </a:p>
        </p:txBody>
      </p:sp>
      <p:pic>
        <p:nvPicPr>
          <p:cNvPr id="90" name="flag_china"/>
          <p:cNvPicPr>
            <a:picLocks noChangeAspect="1" noChangeArrowheads="1"/>
          </p:cNvPicPr>
          <p:nvPr/>
        </p:nvPicPr>
        <p:blipFill>
          <a:blip r:embed="rId14"/>
          <a:srcRect/>
          <a:stretch>
            <a:fillRect/>
          </a:stretch>
        </p:blipFill>
        <p:spPr bwMode="auto">
          <a:xfrm>
            <a:off x="8204296" y="2625456"/>
            <a:ext cx="333105" cy="221932"/>
          </a:xfrm>
          <a:prstGeom prst="rect">
            <a:avLst/>
          </a:prstGeom>
          <a:noFill/>
          <a:ln>
            <a:noFill/>
          </a:ln>
        </p:spPr>
      </p:pic>
      <p:grpSp>
        <p:nvGrpSpPr>
          <p:cNvPr id="23" name="Group 22"/>
          <p:cNvGrpSpPr/>
          <p:nvPr/>
        </p:nvGrpSpPr>
        <p:grpSpPr>
          <a:xfrm>
            <a:off x="1883418" y="4208559"/>
            <a:ext cx="9154633" cy="1084524"/>
            <a:chOff x="1860696" y="3761988"/>
            <a:chExt cx="9154633" cy="1084524"/>
          </a:xfrm>
        </p:grpSpPr>
        <p:cxnSp>
          <p:nvCxnSpPr>
            <p:cNvPr id="19" name="Straight Connector 18"/>
            <p:cNvCxnSpPr/>
            <p:nvPr/>
          </p:nvCxnSpPr>
          <p:spPr>
            <a:xfrm>
              <a:off x="1860696" y="3761988"/>
              <a:ext cx="9154633" cy="0"/>
            </a:xfrm>
            <a:prstGeom prst="line">
              <a:avLst/>
            </a:prstGeom>
            <a:ln w="9525" cap="rnd">
              <a:solidFill>
                <a:schemeClr val="bg2">
                  <a:lumMod val="90000"/>
                </a:schemeClr>
              </a:solidFill>
              <a:prstDash val="lgDash"/>
              <a:round/>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860696" y="4846512"/>
              <a:ext cx="9154633" cy="0"/>
            </a:xfrm>
            <a:prstGeom prst="line">
              <a:avLst/>
            </a:prstGeom>
            <a:ln w="9525" cap="rnd">
              <a:solidFill>
                <a:schemeClr val="bg2">
                  <a:lumMod val="9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3156476" y="2948629"/>
            <a:ext cx="1096696" cy="246221"/>
          </a:xfrm>
          <a:prstGeom prst="rect">
            <a:avLst/>
          </a:prstGeom>
          <a:noFill/>
        </p:spPr>
        <p:txBody>
          <a:bodyPr wrap="square" lIns="0" tIns="0" rIns="0" bIns="0" rtlCol="0" anchor="b">
            <a:spAutoFit/>
          </a:bodyPr>
          <a:lstStyle/>
          <a:p>
            <a:pPr algn="ctr">
              <a:buSzPct val="100000"/>
            </a:pPr>
            <a:r>
              <a:rPr lang="en-US" sz="1600" i="1" dirty="0" smtClean="0">
                <a:solidFill>
                  <a:srgbClr val="575757"/>
                </a:solidFill>
                <a:latin typeface="Trebuchet MS" panose="020B0603020202020204" pitchFamily="34" charset="0"/>
              </a:rPr>
              <a:t>2017</a:t>
            </a:r>
            <a:endParaRPr lang="en-US" sz="1600" i="1" dirty="0">
              <a:solidFill>
                <a:srgbClr val="575757"/>
              </a:solidFill>
              <a:latin typeface="Trebuchet MS" panose="020B0603020202020204" pitchFamily="34" charset="0"/>
            </a:endParaRPr>
          </a:p>
        </p:txBody>
      </p:sp>
      <p:sp>
        <p:nvSpPr>
          <p:cNvPr id="40" name="TextBox 39"/>
          <p:cNvSpPr txBox="1"/>
          <p:nvPr/>
        </p:nvSpPr>
        <p:spPr>
          <a:xfrm>
            <a:off x="4411120" y="2948629"/>
            <a:ext cx="1096696" cy="246221"/>
          </a:xfrm>
          <a:prstGeom prst="rect">
            <a:avLst/>
          </a:prstGeom>
          <a:noFill/>
        </p:spPr>
        <p:txBody>
          <a:bodyPr wrap="square" lIns="0" tIns="0" rIns="0" bIns="0" rtlCol="0" anchor="b">
            <a:spAutoFit/>
          </a:bodyPr>
          <a:lstStyle/>
          <a:p>
            <a:pPr algn="ctr">
              <a:buSzPct val="100000"/>
            </a:pPr>
            <a:r>
              <a:rPr lang="en-US" sz="1600" i="1" dirty="0" smtClean="0">
                <a:solidFill>
                  <a:srgbClr val="575757"/>
                </a:solidFill>
                <a:latin typeface="Trebuchet MS" panose="020B0603020202020204" pitchFamily="34" charset="0"/>
              </a:rPr>
              <a:t>Vs. 2016</a:t>
            </a:r>
            <a:endParaRPr lang="en-US" sz="1600" i="1" dirty="0">
              <a:solidFill>
                <a:srgbClr val="575757"/>
              </a:solidFill>
              <a:latin typeface="Trebuchet MS" panose="020B0603020202020204" pitchFamily="34" charset="0"/>
            </a:endParaRPr>
          </a:p>
        </p:txBody>
      </p:sp>
      <p:sp>
        <p:nvSpPr>
          <p:cNvPr id="48" name="TextBox 47"/>
          <p:cNvSpPr txBox="1"/>
          <p:nvPr/>
        </p:nvSpPr>
        <p:spPr>
          <a:xfrm>
            <a:off x="8377062" y="2948629"/>
            <a:ext cx="1096696" cy="246221"/>
          </a:xfrm>
          <a:prstGeom prst="rect">
            <a:avLst/>
          </a:prstGeom>
          <a:noFill/>
        </p:spPr>
        <p:txBody>
          <a:bodyPr wrap="square" lIns="0" tIns="0" rIns="0" bIns="0" rtlCol="0" anchor="b">
            <a:spAutoFit/>
          </a:bodyPr>
          <a:lstStyle/>
          <a:p>
            <a:pPr algn="ctr">
              <a:buSzPct val="100000"/>
            </a:pPr>
            <a:r>
              <a:rPr lang="en-US" sz="1600" i="1" dirty="0" smtClean="0">
                <a:solidFill>
                  <a:srgbClr val="575757"/>
                </a:solidFill>
                <a:latin typeface="Trebuchet MS" panose="020B0603020202020204" pitchFamily="34" charset="0"/>
              </a:rPr>
              <a:t>2017</a:t>
            </a:r>
            <a:endParaRPr lang="en-US" sz="1600" i="1" dirty="0">
              <a:solidFill>
                <a:srgbClr val="575757"/>
              </a:solidFill>
              <a:latin typeface="Trebuchet MS" panose="020B0603020202020204" pitchFamily="34" charset="0"/>
            </a:endParaRPr>
          </a:p>
        </p:txBody>
      </p:sp>
      <p:sp>
        <p:nvSpPr>
          <p:cNvPr id="47" name="TextBox 46"/>
          <p:cNvSpPr txBox="1"/>
          <p:nvPr/>
        </p:nvSpPr>
        <p:spPr>
          <a:xfrm>
            <a:off x="9631706" y="2948629"/>
            <a:ext cx="1096696" cy="246221"/>
          </a:xfrm>
          <a:prstGeom prst="rect">
            <a:avLst/>
          </a:prstGeom>
          <a:noFill/>
        </p:spPr>
        <p:txBody>
          <a:bodyPr wrap="square" lIns="0" tIns="0" rIns="0" bIns="0" rtlCol="0" anchor="b">
            <a:spAutoFit/>
          </a:bodyPr>
          <a:lstStyle/>
          <a:p>
            <a:pPr algn="ctr">
              <a:buSzPct val="100000"/>
            </a:pPr>
            <a:r>
              <a:rPr lang="en-US" sz="1600" i="1" dirty="0" smtClean="0">
                <a:solidFill>
                  <a:srgbClr val="575757"/>
                </a:solidFill>
                <a:latin typeface="Trebuchet MS" panose="020B0603020202020204" pitchFamily="34" charset="0"/>
              </a:rPr>
              <a:t>Vs. 2016</a:t>
            </a:r>
            <a:endParaRPr lang="en-US" sz="1600" i="1" dirty="0">
              <a:solidFill>
                <a:srgbClr val="575757"/>
              </a:solidFill>
              <a:latin typeface="Trebuchet MS" panose="020B0603020202020204" pitchFamily="34" charset="0"/>
            </a:endParaRPr>
          </a:p>
        </p:txBody>
      </p:sp>
      <p:sp>
        <p:nvSpPr>
          <p:cNvPr id="3" name="Up Arrow 2"/>
          <p:cNvSpPr/>
          <p:nvPr/>
        </p:nvSpPr>
        <p:spPr>
          <a:xfrm>
            <a:off x="4826561" y="4419684"/>
            <a:ext cx="265814" cy="541790"/>
          </a:xfrm>
          <a:prstGeom prst="upArrow">
            <a:avLst/>
          </a:prstGeom>
          <a:solidFill>
            <a:srgbClr val="29BA7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57" name="Up Arrow 56"/>
          <p:cNvSpPr/>
          <p:nvPr/>
        </p:nvSpPr>
        <p:spPr>
          <a:xfrm flipH="1" flipV="1">
            <a:off x="4826561" y="3409101"/>
            <a:ext cx="265814" cy="541790"/>
          </a:xfrm>
          <a:prstGeom prst="upArrow">
            <a:avLst/>
          </a:prstGeom>
          <a:solidFill>
            <a:srgbClr val="C4130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58" name="Up Arrow 57"/>
          <p:cNvSpPr/>
          <p:nvPr/>
        </p:nvSpPr>
        <p:spPr>
          <a:xfrm flipH="1" flipV="1">
            <a:off x="4826561" y="5444967"/>
            <a:ext cx="265814" cy="541790"/>
          </a:xfrm>
          <a:prstGeom prst="upArrow">
            <a:avLst/>
          </a:prstGeom>
          <a:solidFill>
            <a:srgbClr val="C4130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grpSp>
        <p:nvGrpSpPr>
          <p:cNvPr id="68" name="Group 67"/>
          <p:cNvGrpSpPr/>
          <p:nvPr/>
        </p:nvGrpSpPr>
        <p:grpSpPr>
          <a:xfrm>
            <a:off x="1690972" y="1838495"/>
            <a:ext cx="9158379" cy="489671"/>
            <a:chOff x="1690971" y="1786364"/>
            <a:chExt cx="9158379" cy="489671"/>
          </a:xfrm>
        </p:grpSpPr>
        <p:grpSp>
          <p:nvGrpSpPr>
            <p:cNvPr id="69" name="Group 68"/>
            <p:cNvGrpSpPr/>
            <p:nvPr/>
          </p:nvGrpSpPr>
          <p:grpSpPr>
            <a:xfrm>
              <a:off x="1690971" y="1786364"/>
              <a:ext cx="9158379" cy="489671"/>
              <a:chOff x="1690971" y="1786364"/>
              <a:chExt cx="9158379" cy="489671"/>
            </a:xfrm>
          </p:grpSpPr>
          <p:sp>
            <p:nvSpPr>
              <p:cNvPr id="72" name="Rettangolo 36"/>
              <p:cNvSpPr>
                <a:spLocks noChangeArrowheads="1"/>
              </p:cNvSpPr>
              <p:nvPr/>
            </p:nvSpPr>
            <p:spPr bwMode="auto">
              <a:xfrm>
                <a:off x="1973467" y="1796997"/>
                <a:ext cx="8875883" cy="468000"/>
              </a:xfrm>
              <a:prstGeom prst="rect">
                <a:avLst/>
              </a:prstGeom>
              <a:noFill/>
              <a:ln w="9525">
                <a:solidFill>
                  <a:schemeClr val="bg2">
                    <a:lumMod val="75000"/>
                  </a:schemeClr>
                </a:solidFill>
                <a:prstDash val="dash"/>
                <a:miter lim="800000"/>
                <a:headEnd/>
                <a:tailEnd/>
              </a:ln>
            </p:spPr>
            <p:txBody>
              <a:bodyPr wrap="square" anchor="ctr">
                <a:noAutofit/>
              </a:bodyPr>
              <a:lstStyle/>
              <a:p>
                <a:pPr algn="ctr"/>
                <a:r>
                  <a:rPr lang="en-US" sz="1400" i="1" dirty="0"/>
                  <a:t>How would you rank the social media you use when interacting </a:t>
                </a:r>
                <a:endParaRPr lang="en-US" sz="1400" i="1" dirty="0" smtClean="0"/>
              </a:p>
              <a:p>
                <a:pPr algn="ctr"/>
                <a:r>
                  <a:rPr lang="en-US" sz="1400" i="1" dirty="0" smtClean="0"/>
                  <a:t>with </a:t>
                </a:r>
                <a:r>
                  <a:rPr lang="en-US" sz="1400" i="1" dirty="0"/>
                  <a:t>luxury </a:t>
                </a:r>
                <a:r>
                  <a:rPr lang="en-US" sz="1400" i="1" dirty="0" smtClean="0"/>
                  <a:t>brands, fashion bloggers?</a:t>
                </a:r>
                <a:endParaRPr lang="en-US" sz="1400" i="1" dirty="0"/>
              </a:p>
            </p:txBody>
          </p:sp>
          <p:sp>
            <p:nvSpPr>
              <p:cNvPr id="73" name="Rettangolo 36"/>
              <p:cNvSpPr>
                <a:spLocks noChangeAspect="1" noChangeArrowheads="1"/>
              </p:cNvSpPr>
              <p:nvPr/>
            </p:nvSpPr>
            <p:spPr bwMode="auto">
              <a:xfrm>
                <a:off x="1690971" y="1786364"/>
                <a:ext cx="252761" cy="489671"/>
              </a:xfrm>
              <a:prstGeom prst="rect">
                <a:avLst/>
              </a:prstGeom>
              <a:solidFill>
                <a:schemeClr val="tx2"/>
              </a:solidFill>
              <a:ln w="9525">
                <a:noFill/>
                <a:miter lim="800000"/>
                <a:headEnd/>
                <a:tailEnd/>
              </a:ln>
            </p:spPr>
            <p:txBody>
              <a:bodyPr wrap="square">
                <a:spAutoFit/>
              </a:bodyPr>
              <a:lstStyle/>
              <a:p>
                <a:pPr algn="ctr">
                  <a:spcBef>
                    <a:spcPct val="50000"/>
                  </a:spcBef>
                </a:pPr>
                <a:endParaRPr lang="en-US" sz="1600" b="1" i="1" dirty="0">
                  <a:solidFill>
                    <a:srgbClr val="575757"/>
                  </a:solidFill>
                  <a:cs typeface="Arial" pitchFamily="34" charset="0"/>
                </a:endParaRPr>
              </a:p>
            </p:txBody>
          </p:sp>
        </p:grpSp>
        <p:sp>
          <p:nvSpPr>
            <p:cNvPr id="70" name="Freeform 37"/>
            <p:cNvSpPr>
              <a:spLocks noEditPoints="1"/>
            </p:cNvSpPr>
            <p:nvPr/>
          </p:nvSpPr>
          <p:spPr bwMode="auto">
            <a:xfrm>
              <a:off x="1767696" y="1883574"/>
              <a:ext cx="112349" cy="295581"/>
            </a:xfrm>
            <a:custGeom>
              <a:avLst/>
              <a:gdLst>
                <a:gd name="T0" fmla="*/ 178 w 394"/>
                <a:gd name="T1" fmla="*/ 880 h 880"/>
                <a:gd name="T2" fmla="*/ 106 w 394"/>
                <a:gd name="T3" fmla="*/ 850 h 880"/>
                <a:gd name="T4" fmla="*/ 76 w 394"/>
                <a:gd name="T5" fmla="*/ 778 h 880"/>
                <a:gd name="T6" fmla="*/ 106 w 394"/>
                <a:gd name="T7" fmla="*/ 706 h 880"/>
                <a:gd name="T8" fmla="*/ 178 w 394"/>
                <a:gd name="T9" fmla="*/ 676 h 880"/>
                <a:gd name="T10" fmla="*/ 250 w 394"/>
                <a:gd name="T11" fmla="*/ 706 h 880"/>
                <a:gd name="T12" fmla="*/ 280 w 394"/>
                <a:gd name="T13" fmla="*/ 778 h 880"/>
                <a:gd name="T14" fmla="*/ 250 w 394"/>
                <a:gd name="T15" fmla="*/ 850 h 880"/>
                <a:gd name="T16" fmla="*/ 178 w 394"/>
                <a:gd name="T17" fmla="*/ 880 h 880"/>
                <a:gd name="T18" fmla="*/ 228 w 394"/>
                <a:gd name="T19" fmla="*/ 605 h 880"/>
                <a:gd name="T20" fmla="*/ 223 w 394"/>
                <a:gd name="T21" fmla="*/ 578 h 880"/>
                <a:gd name="T22" fmla="*/ 216 w 394"/>
                <a:gd name="T23" fmla="*/ 535 h 880"/>
                <a:gd name="T24" fmla="*/ 257 w 394"/>
                <a:gd name="T25" fmla="*/ 422 h 880"/>
                <a:gd name="T26" fmla="*/ 333 w 394"/>
                <a:gd name="T27" fmla="*/ 341 h 880"/>
                <a:gd name="T28" fmla="*/ 379 w 394"/>
                <a:gd name="T29" fmla="*/ 268 h 880"/>
                <a:gd name="T30" fmla="*/ 394 w 394"/>
                <a:gd name="T31" fmla="*/ 187 h 880"/>
                <a:gd name="T32" fmla="*/ 334 w 394"/>
                <a:gd name="T33" fmla="*/ 50 h 880"/>
                <a:gd name="T34" fmla="*/ 187 w 394"/>
                <a:gd name="T35" fmla="*/ 0 h 880"/>
                <a:gd name="T36" fmla="*/ 14 w 394"/>
                <a:gd name="T37" fmla="*/ 49 h 880"/>
                <a:gd name="T38" fmla="*/ 0 w 394"/>
                <a:gd name="T39" fmla="*/ 61 h 880"/>
                <a:gd name="T40" fmla="*/ 61 w 394"/>
                <a:gd name="T41" fmla="*/ 180 h 880"/>
                <a:gd name="T42" fmla="*/ 83 w 394"/>
                <a:gd name="T43" fmla="*/ 158 h 880"/>
                <a:gd name="T44" fmla="*/ 161 w 394"/>
                <a:gd name="T45" fmla="*/ 126 h 880"/>
                <a:gd name="T46" fmla="*/ 231 w 394"/>
                <a:gd name="T47" fmla="*/ 144 h 880"/>
                <a:gd name="T48" fmla="*/ 250 w 394"/>
                <a:gd name="T49" fmla="*/ 196 h 880"/>
                <a:gd name="T50" fmla="*/ 237 w 394"/>
                <a:gd name="T51" fmla="*/ 242 h 880"/>
                <a:gd name="T52" fmla="*/ 173 w 394"/>
                <a:gd name="T53" fmla="*/ 323 h 880"/>
                <a:gd name="T54" fmla="*/ 105 w 394"/>
                <a:gd name="T55" fmla="*/ 425 h 880"/>
                <a:gd name="T56" fmla="*/ 90 w 394"/>
                <a:gd name="T57" fmla="*/ 510 h 880"/>
                <a:gd name="T58" fmla="*/ 109 w 394"/>
                <a:gd name="T59" fmla="*/ 590 h 880"/>
                <a:gd name="T60" fmla="*/ 115 w 394"/>
                <a:gd name="T61" fmla="*/ 605 h 880"/>
                <a:gd name="T62" fmla="*/ 228 w 394"/>
                <a:gd name="T63" fmla="*/ 60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880">
                  <a:moveTo>
                    <a:pt x="178" y="880"/>
                  </a:moveTo>
                  <a:cubicBezTo>
                    <a:pt x="150" y="880"/>
                    <a:pt x="126" y="870"/>
                    <a:pt x="106" y="850"/>
                  </a:cubicBezTo>
                  <a:cubicBezTo>
                    <a:pt x="86" y="830"/>
                    <a:pt x="76" y="806"/>
                    <a:pt x="76" y="778"/>
                  </a:cubicBezTo>
                  <a:cubicBezTo>
                    <a:pt x="76" y="750"/>
                    <a:pt x="87" y="725"/>
                    <a:pt x="106" y="706"/>
                  </a:cubicBezTo>
                  <a:cubicBezTo>
                    <a:pt x="126" y="686"/>
                    <a:pt x="150" y="676"/>
                    <a:pt x="178" y="676"/>
                  </a:cubicBezTo>
                  <a:cubicBezTo>
                    <a:pt x="206" y="676"/>
                    <a:pt x="230" y="686"/>
                    <a:pt x="250" y="706"/>
                  </a:cubicBezTo>
                  <a:cubicBezTo>
                    <a:pt x="270" y="725"/>
                    <a:pt x="280" y="750"/>
                    <a:pt x="280" y="778"/>
                  </a:cubicBezTo>
                  <a:cubicBezTo>
                    <a:pt x="280" y="806"/>
                    <a:pt x="270" y="830"/>
                    <a:pt x="250" y="850"/>
                  </a:cubicBezTo>
                  <a:cubicBezTo>
                    <a:pt x="231" y="870"/>
                    <a:pt x="206" y="880"/>
                    <a:pt x="178" y="880"/>
                  </a:cubicBezTo>
                  <a:close/>
                  <a:moveTo>
                    <a:pt x="228" y="605"/>
                  </a:moveTo>
                  <a:cubicBezTo>
                    <a:pt x="223" y="578"/>
                    <a:pt x="223" y="578"/>
                    <a:pt x="223" y="578"/>
                  </a:cubicBezTo>
                  <a:cubicBezTo>
                    <a:pt x="216" y="547"/>
                    <a:pt x="216" y="537"/>
                    <a:pt x="216" y="535"/>
                  </a:cubicBezTo>
                  <a:cubicBezTo>
                    <a:pt x="216" y="493"/>
                    <a:pt x="229" y="456"/>
                    <a:pt x="257" y="422"/>
                  </a:cubicBezTo>
                  <a:cubicBezTo>
                    <a:pt x="333" y="341"/>
                    <a:pt x="333" y="341"/>
                    <a:pt x="333" y="341"/>
                  </a:cubicBezTo>
                  <a:cubicBezTo>
                    <a:pt x="354" y="319"/>
                    <a:pt x="369" y="294"/>
                    <a:pt x="379" y="268"/>
                  </a:cubicBezTo>
                  <a:cubicBezTo>
                    <a:pt x="389" y="243"/>
                    <a:pt x="394" y="215"/>
                    <a:pt x="394" y="187"/>
                  </a:cubicBezTo>
                  <a:cubicBezTo>
                    <a:pt x="394" y="131"/>
                    <a:pt x="374" y="85"/>
                    <a:pt x="334" y="50"/>
                  </a:cubicBezTo>
                  <a:cubicBezTo>
                    <a:pt x="295" y="17"/>
                    <a:pt x="245" y="0"/>
                    <a:pt x="187" y="0"/>
                  </a:cubicBezTo>
                  <a:cubicBezTo>
                    <a:pt x="112" y="0"/>
                    <a:pt x="54" y="16"/>
                    <a:pt x="14" y="49"/>
                  </a:cubicBezTo>
                  <a:cubicBezTo>
                    <a:pt x="0" y="61"/>
                    <a:pt x="0" y="61"/>
                    <a:pt x="0" y="61"/>
                  </a:cubicBezTo>
                  <a:cubicBezTo>
                    <a:pt x="61" y="180"/>
                    <a:pt x="61" y="180"/>
                    <a:pt x="61" y="180"/>
                  </a:cubicBezTo>
                  <a:cubicBezTo>
                    <a:pt x="83" y="158"/>
                    <a:pt x="83" y="158"/>
                    <a:pt x="83" y="158"/>
                  </a:cubicBezTo>
                  <a:cubicBezTo>
                    <a:pt x="105" y="137"/>
                    <a:pt x="131" y="126"/>
                    <a:pt x="161" y="126"/>
                  </a:cubicBezTo>
                  <a:cubicBezTo>
                    <a:pt x="193" y="126"/>
                    <a:pt x="216" y="132"/>
                    <a:pt x="231" y="144"/>
                  </a:cubicBezTo>
                  <a:cubicBezTo>
                    <a:pt x="244" y="155"/>
                    <a:pt x="250" y="172"/>
                    <a:pt x="250" y="196"/>
                  </a:cubicBezTo>
                  <a:cubicBezTo>
                    <a:pt x="250" y="211"/>
                    <a:pt x="246" y="226"/>
                    <a:pt x="237" y="242"/>
                  </a:cubicBezTo>
                  <a:cubicBezTo>
                    <a:pt x="226" y="261"/>
                    <a:pt x="205" y="288"/>
                    <a:pt x="173" y="323"/>
                  </a:cubicBezTo>
                  <a:cubicBezTo>
                    <a:pt x="138" y="362"/>
                    <a:pt x="116" y="396"/>
                    <a:pt x="105" y="425"/>
                  </a:cubicBezTo>
                  <a:cubicBezTo>
                    <a:pt x="95" y="454"/>
                    <a:pt x="90" y="483"/>
                    <a:pt x="90" y="510"/>
                  </a:cubicBezTo>
                  <a:cubicBezTo>
                    <a:pt x="90" y="528"/>
                    <a:pt x="96" y="554"/>
                    <a:pt x="109" y="590"/>
                  </a:cubicBezTo>
                  <a:cubicBezTo>
                    <a:pt x="115" y="605"/>
                    <a:pt x="115" y="605"/>
                    <a:pt x="115" y="605"/>
                  </a:cubicBezTo>
                  <a:lnTo>
                    <a:pt x="228" y="60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grpSp>
      <p:sp>
        <p:nvSpPr>
          <p:cNvPr id="93" name="ee4pFootnotes"/>
          <p:cNvSpPr>
            <a:spLocks noChangeArrowheads="1"/>
          </p:cNvSpPr>
          <p:nvPr/>
        </p:nvSpPr>
        <p:spPr bwMode="auto">
          <a:xfrm>
            <a:off x="629999" y="6099306"/>
            <a:ext cx="7182000" cy="461665"/>
          </a:xfrm>
          <a:prstGeom prst="rect">
            <a:avLst/>
          </a:prstGeom>
          <a:noFill/>
          <a:ln w="9525" algn="ctr">
            <a:noFill/>
            <a:miter lim="800000"/>
            <a:headEnd type="none" w="lg" len="lg"/>
            <a:tailEnd type="none" w="lg" len="lg"/>
          </a:ln>
        </p:spPr>
        <p:txBody>
          <a:bodyPr vert="horz" wrap="square" lIns="0" tIns="0" rIns="0" bIns="0" anchor="b" anchorCtr="0">
            <a:spAutoFit/>
          </a:bodyPr>
          <a:lstStyle/>
          <a:p>
            <a:endParaRPr lang="en-US" sz="1000" dirty="0">
              <a:solidFill>
                <a:schemeClr val="bg1">
                  <a:lumMod val="50000"/>
                </a:schemeClr>
              </a:solidFill>
              <a:latin typeface="Trebuchet MS" panose="020B0603020202020204" pitchFamily="34" charset="0"/>
              <a:cs typeface="Arial" pitchFamily="34" charset="0"/>
            </a:endParaRPr>
          </a:p>
          <a:p>
            <a:r>
              <a:rPr lang="en-US" sz="1000" dirty="0" smtClean="0">
                <a:solidFill>
                  <a:schemeClr val="bg1">
                    <a:lumMod val="50000"/>
                  </a:schemeClr>
                </a:solidFill>
                <a:latin typeface="Trebuchet MS" panose="020B0603020202020204" pitchFamily="34" charset="0"/>
                <a:cs typeface="Arial" pitchFamily="34" charset="0"/>
              </a:rPr>
              <a:t>1. Includes: US, UK, Italy, France</a:t>
            </a:r>
            <a:r>
              <a:rPr lang="en-US" sz="1000" smtClean="0">
                <a:solidFill>
                  <a:schemeClr val="bg1">
                    <a:lumMod val="50000"/>
                  </a:schemeClr>
                </a:solidFill>
                <a:latin typeface="Trebuchet MS" panose="020B0603020202020204" pitchFamily="34" charset="0"/>
                <a:cs typeface="Arial" pitchFamily="34" charset="0"/>
              </a:rPr>
              <a:t>, Germany</a:t>
            </a:r>
            <a:endParaRPr lang="en-US" sz="1000" dirty="0" smtClean="0">
              <a:solidFill>
                <a:schemeClr val="bg1">
                  <a:lumMod val="50000"/>
                </a:schemeClr>
              </a:solidFill>
              <a:latin typeface="Trebuchet MS" panose="020B0603020202020204" pitchFamily="34" charset="0"/>
              <a:cs typeface="Arial" pitchFamily="34" charset="0"/>
            </a:endParaRPr>
          </a:p>
          <a:p>
            <a:r>
              <a:rPr lang="en-US" sz="1000" dirty="0" smtClean="0">
                <a:solidFill>
                  <a:schemeClr val="bg1">
                    <a:lumMod val="50000"/>
                  </a:schemeClr>
                </a:solidFill>
                <a:latin typeface="Trebuchet MS" panose="020B0603020202020204" pitchFamily="34" charset="0"/>
                <a:cs typeface="Arial" pitchFamily="34" charset="0"/>
              </a:rPr>
              <a:t>Source: BCG-</a:t>
            </a:r>
            <a:r>
              <a:rPr lang="en-US" sz="1000" dirty="0" err="1" smtClean="0">
                <a:solidFill>
                  <a:schemeClr val="bg1">
                    <a:lumMod val="50000"/>
                  </a:schemeClr>
                </a:solidFill>
                <a:latin typeface="Trebuchet MS" panose="020B0603020202020204" pitchFamily="34" charset="0"/>
                <a:cs typeface="Arial" pitchFamily="34" charset="0"/>
              </a:rPr>
              <a:t>Altagamma</a:t>
            </a:r>
            <a:r>
              <a:rPr lang="en-US" sz="1000" dirty="0" smtClean="0">
                <a:solidFill>
                  <a:schemeClr val="bg1">
                    <a:lumMod val="50000"/>
                  </a:schemeClr>
                </a:solidFill>
                <a:latin typeface="Trebuchet MS" panose="020B0603020202020204" pitchFamily="34" charset="0"/>
                <a:cs typeface="Arial" pitchFamily="34" charset="0"/>
              </a:rPr>
              <a:t> True-Luxury Global Consumer </a:t>
            </a:r>
            <a:r>
              <a:rPr lang="en-US" sz="1000" smtClean="0">
                <a:solidFill>
                  <a:schemeClr val="bg1">
                    <a:lumMod val="50000"/>
                  </a:schemeClr>
                </a:solidFill>
                <a:latin typeface="Trebuchet MS" panose="020B0603020202020204" pitchFamily="34" charset="0"/>
                <a:cs typeface="Arial" pitchFamily="34" charset="0"/>
              </a:rPr>
              <a:t>Insight Survey </a:t>
            </a:r>
            <a:r>
              <a:rPr lang="en-US" sz="1000" dirty="0" smtClean="0">
                <a:solidFill>
                  <a:schemeClr val="bg1">
                    <a:lumMod val="50000"/>
                  </a:schemeClr>
                </a:solidFill>
                <a:latin typeface="Trebuchet MS" panose="020B0603020202020204" pitchFamily="34" charset="0"/>
                <a:cs typeface="Arial" pitchFamily="34" charset="0"/>
              </a:rPr>
              <a:t>(12K + respondents in 10 countries)</a:t>
            </a:r>
            <a:endParaRPr lang="en-US" sz="1000" dirty="0">
              <a:solidFill>
                <a:schemeClr val="bg1">
                  <a:lumMod val="50000"/>
                </a:schemeClr>
              </a:solidFill>
              <a:latin typeface="Trebuchet MS" panose="020B0603020202020204" pitchFamily="34" charset="0"/>
              <a:cs typeface="Arial" pitchFamily="34" charset="0"/>
            </a:endParaRPr>
          </a:p>
        </p:txBody>
      </p:sp>
      <p:grpSp>
        <p:nvGrpSpPr>
          <p:cNvPr id="94" name="Group 93"/>
          <p:cNvGrpSpPr/>
          <p:nvPr/>
        </p:nvGrpSpPr>
        <p:grpSpPr>
          <a:xfrm>
            <a:off x="202019" y="131021"/>
            <a:ext cx="2636659" cy="427981"/>
            <a:chOff x="202019" y="131021"/>
            <a:chExt cx="2636659" cy="427981"/>
          </a:xfrm>
        </p:grpSpPr>
        <p:sp>
          <p:nvSpPr>
            <p:cNvPr id="95" name="ColumnHeader"/>
            <p:cNvSpPr>
              <a:spLocks noChangeArrowheads="1"/>
            </p:cNvSpPr>
            <p:nvPr/>
          </p:nvSpPr>
          <p:spPr bwMode="gray">
            <a:xfrm rot="10800000" flipV="1">
              <a:off x="606678" y="229152"/>
              <a:ext cx="2232000" cy="244858"/>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600" b="1" dirty="0" smtClean="0">
                  <a:solidFill>
                    <a:srgbClr val="575757"/>
                  </a:solidFill>
                  <a:latin typeface="Trebuchet MS" panose="020B0603020202020204" pitchFamily="34" charset="0"/>
                  <a:cs typeface="Arial" pitchFamily="34" charset="0"/>
                </a:rPr>
                <a:t>Global market trends</a:t>
              </a:r>
              <a:endParaRPr lang="en-US" sz="1600" b="1" dirty="0">
                <a:solidFill>
                  <a:srgbClr val="575757"/>
                </a:solidFill>
                <a:latin typeface="Trebuchet MS" panose="020B0603020202020204" pitchFamily="34" charset="0"/>
                <a:cs typeface="Arial" pitchFamily="34" charset="0"/>
              </a:endParaRPr>
            </a:p>
          </p:txBody>
        </p:sp>
        <p:pic>
          <p:nvPicPr>
            <p:cNvPr id="96" name="Picture 9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2019" y="131021"/>
              <a:ext cx="433399" cy="427981"/>
            </a:xfrm>
            <a:prstGeom prst="rect">
              <a:avLst/>
            </a:prstGeom>
          </p:spPr>
        </p:pic>
      </p:grpSp>
      <p:pic>
        <p:nvPicPr>
          <p:cNvPr id="6" name="Picture 5"/>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950" y="5355244"/>
            <a:ext cx="753718" cy="753718"/>
          </a:xfrm>
          <a:prstGeom prst="rect">
            <a:avLst/>
          </a:prstGeom>
        </p:spPr>
      </p:pic>
      <p:sp>
        <p:nvSpPr>
          <p:cNvPr id="63" name="Up Arrow 62"/>
          <p:cNvSpPr/>
          <p:nvPr/>
        </p:nvSpPr>
        <p:spPr>
          <a:xfrm flipH="1" flipV="1">
            <a:off x="10047147" y="5480102"/>
            <a:ext cx="265814" cy="541790"/>
          </a:xfrm>
          <a:prstGeom prst="upArrow">
            <a:avLst/>
          </a:prstGeom>
          <a:solidFill>
            <a:srgbClr val="C4130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71" name="Freeform 9"/>
          <p:cNvSpPr>
            <a:spLocks noEditPoints="1"/>
          </p:cNvSpPr>
          <p:nvPr/>
        </p:nvSpPr>
        <p:spPr bwMode="auto">
          <a:xfrm>
            <a:off x="10072054" y="3565954"/>
            <a:ext cx="216000" cy="144000"/>
          </a:xfrm>
          <a:custGeom>
            <a:avLst/>
            <a:gdLst>
              <a:gd name="T0" fmla="*/ 0 w 92"/>
              <a:gd name="T1" fmla="*/ 33 h 42"/>
              <a:gd name="T2" fmla="*/ 92 w 92"/>
              <a:gd name="T3" fmla="*/ 33 h 42"/>
              <a:gd name="T4" fmla="*/ 92 w 92"/>
              <a:gd name="T5" fmla="*/ 42 h 42"/>
              <a:gd name="T6" fmla="*/ 0 w 92"/>
              <a:gd name="T7" fmla="*/ 42 h 42"/>
              <a:gd name="T8" fmla="*/ 0 w 92"/>
              <a:gd name="T9" fmla="*/ 33 h 42"/>
              <a:gd name="T10" fmla="*/ 0 w 92"/>
              <a:gd name="T11" fmla="*/ 9 h 42"/>
              <a:gd name="T12" fmla="*/ 92 w 92"/>
              <a:gd name="T13" fmla="*/ 9 h 42"/>
              <a:gd name="T14" fmla="*/ 92 w 92"/>
              <a:gd name="T15" fmla="*/ 0 h 42"/>
              <a:gd name="T16" fmla="*/ 0 w 92"/>
              <a:gd name="T17" fmla="*/ 0 h 42"/>
              <a:gd name="T18" fmla="*/ 0 w 92"/>
              <a:gd name="T19"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42">
                <a:moveTo>
                  <a:pt x="0" y="33"/>
                </a:moveTo>
                <a:lnTo>
                  <a:pt x="92" y="33"/>
                </a:lnTo>
                <a:lnTo>
                  <a:pt x="92" y="42"/>
                </a:lnTo>
                <a:lnTo>
                  <a:pt x="0" y="42"/>
                </a:lnTo>
                <a:lnTo>
                  <a:pt x="0" y="33"/>
                </a:lnTo>
                <a:close/>
                <a:moveTo>
                  <a:pt x="0" y="9"/>
                </a:moveTo>
                <a:lnTo>
                  <a:pt x="92" y="9"/>
                </a:lnTo>
                <a:lnTo>
                  <a:pt x="92" y="0"/>
                </a:lnTo>
                <a:lnTo>
                  <a:pt x="0" y="0"/>
                </a:lnTo>
                <a:lnTo>
                  <a:pt x="0" y="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82" name="Freeform 9"/>
          <p:cNvSpPr>
            <a:spLocks noEditPoints="1"/>
          </p:cNvSpPr>
          <p:nvPr/>
        </p:nvSpPr>
        <p:spPr bwMode="auto">
          <a:xfrm>
            <a:off x="10072054" y="4635165"/>
            <a:ext cx="216000" cy="144000"/>
          </a:xfrm>
          <a:custGeom>
            <a:avLst/>
            <a:gdLst>
              <a:gd name="T0" fmla="*/ 0 w 92"/>
              <a:gd name="T1" fmla="*/ 33 h 42"/>
              <a:gd name="T2" fmla="*/ 92 w 92"/>
              <a:gd name="T3" fmla="*/ 33 h 42"/>
              <a:gd name="T4" fmla="*/ 92 w 92"/>
              <a:gd name="T5" fmla="*/ 42 h 42"/>
              <a:gd name="T6" fmla="*/ 0 w 92"/>
              <a:gd name="T7" fmla="*/ 42 h 42"/>
              <a:gd name="T8" fmla="*/ 0 w 92"/>
              <a:gd name="T9" fmla="*/ 33 h 42"/>
              <a:gd name="T10" fmla="*/ 0 w 92"/>
              <a:gd name="T11" fmla="*/ 9 h 42"/>
              <a:gd name="T12" fmla="*/ 92 w 92"/>
              <a:gd name="T13" fmla="*/ 9 h 42"/>
              <a:gd name="T14" fmla="*/ 92 w 92"/>
              <a:gd name="T15" fmla="*/ 0 h 42"/>
              <a:gd name="T16" fmla="*/ 0 w 92"/>
              <a:gd name="T17" fmla="*/ 0 h 42"/>
              <a:gd name="T18" fmla="*/ 0 w 92"/>
              <a:gd name="T19"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42">
                <a:moveTo>
                  <a:pt x="0" y="33"/>
                </a:moveTo>
                <a:lnTo>
                  <a:pt x="92" y="33"/>
                </a:lnTo>
                <a:lnTo>
                  <a:pt x="92" y="42"/>
                </a:lnTo>
                <a:lnTo>
                  <a:pt x="0" y="42"/>
                </a:lnTo>
                <a:lnTo>
                  <a:pt x="0" y="33"/>
                </a:lnTo>
                <a:close/>
                <a:moveTo>
                  <a:pt x="0" y="9"/>
                </a:moveTo>
                <a:lnTo>
                  <a:pt x="92" y="9"/>
                </a:lnTo>
                <a:lnTo>
                  <a:pt x="92" y="0"/>
                </a:lnTo>
                <a:lnTo>
                  <a:pt x="0" y="0"/>
                </a:lnTo>
                <a:lnTo>
                  <a:pt x="0" y="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1"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52" name="Oval 51"/>
          <p:cNvSpPr>
            <a:spLocks noChangeAspect="1"/>
          </p:cNvSpPr>
          <p:nvPr/>
        </p:nvSpPr>
        <p:spPr>
          <a:xfrm>
            <a:off x="11725175" y="141477"/>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6</a:t>
            </a:r>
            <a:endParaRPr lang="en-US" sz="1200" b="1" kern="0" dirty="0">
              <a:solidFill>
                <a:schemeClr val="accent5"/>
              </a:solidFill>
            </a:endParaRPr>
          </a:p>
        </p:txBody>
      </p:sp>
      <p:sp>
        <p:nvSpPr>
          <p:cNvPr id="53" name="TextBox 52"/>
          <p:cNvSpPr txBox="1"/>
          <p:nvPr/>
        </p:nvSpPr>
        <p:spPr>
          <a:xfrm>
            <a:off x="9772128" y="60353"/>
            <a:ext cx="2147887" cy="4862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575757"/>
                </a:solidFill>
              </a:rPr>
              <a:t>Social Media</a:t>
            </a:r>
          </a:p>
        </p:txBody>
      </p:sp>
    </p:spTree>
    <p:custDataLst>
      <p:tags r:id="rId2"/>
    </p:custDataLst>
    <p:extLst>
      <p:ext uri="{BB962C8B-B14F-4D97-AF65-F5344CB8AC3E}">
        <p14:creationId xmlns:p14="http://schemas.microsoft.com/office/powerpoint/2010/main" val="4181716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ext uri="{D42A27DB-BD31-4B8C-83A1-F6EECF244321}">
                <p14:modId xmlns:p14="http://schemas.microsoft.com/office/powerpoint/2010/main" val="34253630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5054" name="think-cell Slide" r:id="rId62" imgW="395" imgH="394" progId="TCLayout.ActiveDocument.1">
                  <p:embed/>
                </p:oleObj>
              </mc:Choice>
              <mc:Fallback>
                <p:oleObj name="think-cell Slide" r:id="rId62" imgW="395" imgH="394" progId="TCLayout.ActiveDocument.1">
                  <p:embed/>
                  <p:pic>
                    <p:nvPicPr>
                      <p:cNvPr id="0" name=""/>
                      <p:cNvPicPr/>
                      <p:nvPr/>
                    </p:nvPicPr>
                    <p:blipFill>
                      <a:blip r:embed="rId63"/>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200" dirty="0" err="1" smtClean="0">
              <a:solidFill>
                <a:srgbClr val="FFFFFF"/>
              </a:solidFill>
              <a:latin typeface="Trebuchet MS" panose="020B0603020202020204" pitchFamily="34" charset="0"/>
              <a:sym typeface="Trebuchet MS" panose="020B0603020202020204" pitchFamily="34" charset="0"/>
            </a:endParaRPr>
          </a:p>
        </p:txBody>
      </p:sp>
      <p:sp>
        <p:nvSpPr>
          <p:cNvPr id="7" name="Title 6"/>
          <p:cNvSpPr>
            <a:spLocks noGrp="1"/>
          </p:cNvSpPr>
          <p:nvPr>
            <p:ph type="title"/>
          </p:nvPr>
        </p:nvSpPr>
        <p:spPr>
          <a:xfrm>
            <a:off x="629999" y="622800"/>
            <a:ext cx="11271960" cy="941796"/>
          </a:xfrm>
        </p:spPr>
        <p:txBody>
          <a:bodyPr/>
          <a:lstStyle/>
          <a:p>
            <a:r>
              <a:rPr lang="en-US" smtClean="0"/>
              <a:t>Influencers now top trusted source of information of</a:t>
            </a:r>
            <a:r>
              <a:rPr lang="en-US" dirty="0" smtClean="0"/>
              <a:t/>
            </a:r>
            <a:br>
              <a:rPr lang="en-US" dirty="0" smtClean="0"/>
            </a:br>
            <a:r>
              <a:rPr lang="en-US" dirty="0" smtClean="0"/>
              <a:t>True-Luxury Consumers, </a:t>
            </a:r>
            <a:r>
              <a:rPr lang="en-US" smtClean="0"/>
              <a:t>+29 pp vs. </a:t>
            </a:r>
            <a:r>
              <a:rPr lang="en-US" dirty="0"/>
              <a:t>2013 </a:t>
            </a:r>
            <a:r>
              <a:rPr lang="en-US"/>
              <a:t>and </a:t>
            </a:r>
            <a:r>
              <a:rPr lang="en-US" smtClean="0"/>
              <a:t>flat vs. </a:t>
            </a:r>
            <a:r>
              <a:rPr lang="en-US" dirty="0" smtClean="0"/>
              <a:t>2016</a:t>
            </a:r>
            <a:endParaRPr lang="en-US" dirty="0"/>
          </a:p>
        </p:txBody>
      </p:sp>
      <p:sp>
        <p:nvSpPr>
          <p:cNvPr id="59" name="ee4pFootnotes"/>
          <p:cNvSpPr>
            <a:spLocks noChangeArrowheads="1"/>
          </p:cNvSpPr>
          <p:nvPr/>
        </p:nvSpPr>
        <p:spPr bwMode="auto">
          <a:xfrm>
            <a:off x="383258" y="6213425"/>
            <a:ext cx="11447701" cy="615553"/>
          </a:xfrm>
          <a:prstGeom prst="rect">
            <a:avLst/>
          </a:prstGeom>
          <a:noFill/>
          <a:ln w="9525" algn="ctr">
            <a:noFill/>
            <a:miter lim="800000"/>
            <a:headEnd type="none" w="lg" len="lg"/>
            <a:tailEnd type="none" w="lg" len="lg"/>
          </a:ln>
        </p:spPr>
        <p:txBody>
          <a:bodyPr vert="horz" wrap="square" lIns="0" tIns="0" rIns="0" bIns="0" anchor="b" anchorCtr="0">
            <a:spAutoFit/>
          </a:bodyPr>
          <a:lstStyle/>
          <a:p>
            <a:r>
              <a:rPr lang="en-US" sz="1000" dirty="0" smtClean="0">
                <a:solidFill>
                  <a:schemeClr val="bg1">
                    <a:lumMod val="50000"/>
                  </a:schemeClr>
                </a:solidFill>
                <a:latin typeface="Trebuchet MS" panose="020B0603020202020204" pitchFamily="34" charset="0"/>
                <a:cs typeface="Arial" pitchFamily="34" charset="0"/>
              </a:rPr>
              <a:t>Note</a:t>
            </a:r>
            <a:r>
              <a:rPr lang="en-US" sz="1000" dirty="0">
                <a:solidFill>
                  <a:schemeClr val="bg1">
                    <a:lumMod val="50000"/>
                  </a:schemeClr>
                </a:solidFill>
                <a:latin typeface="Trebuchet MS" panose="020B0603020202020204" pitchFamily="34" charset="0"/>
                <a:cs typeface="Arial" pitchFamily="34" charset="0"/>
              </a:rPr>
              <a:t>: Multiple options answer (ranking of </a:t>
            </a:r>
            <a:r>
              <a:rPr lang="en-US" sz="1000" dirty="0" smtClean="0">
                <a:solidFill>
                  <a:schemeClr val="bg1">
                    <a:lumMod val="50000"/>
                  </a:schemeClr>
                </a:solidFill>
                <a:latin typeface="Trebuchet MS" panose="020B0603020202020204" pitchFamily="34" charset="0"/>
                <a:cs typeface="Arial" pitchFamily="34" charset="0"/>
              </a:rPr>
              <a:t>three levers)</a:t>
            </a:r>
          </a:p>
          <a:p>
            <a:r>
              <a:rPr lang="en-US" sz="1000" dirty="0" smtClean="0">
                <a:solidFill>
                  <a:schemeClr val="bg1">
                    <a:lumMod val="50000"/>
                  </a:schemeClr>
                </a:solidFill>
                <a:latin typeface="Trebuchet MS" panose="020B0603020202020204" pitchFamily="34" charset="0"/>
                <a:cs typeface="Arial" pitchFamily="34" charset="0"/>
              </a:rPr>
              <a:t>1. Includes </a:t>
            </a:r>
            <a:r>
              <a:rPr lang="en-US" sz="1000" dirty="0">
                <a:solidFill>
                  <a:schemeClr val="bg1">
                    <a:lumMod val="50000"/>
                  </a:schemeClr>
                </a:solidFill>
                <a:latin typeface="Trebuchet MS" panose="020B0603020202020204" pitchFamily="34" charset="0"/>
                <a:cs typeface="Arial" pitchFamily="34" charset="0"/>
              </a:rPr>
              <a:t>Social </a:t>
            </a:r>
            <a:r>
              <a:rPr lang="en-US" sz="1000" dirty="0" smtClean="0">
                <a:solidFill>
                  <a:schemeClr val="bg1">
                    <a:lumMod val="50000"/>
                  </a:schemeClr>
                </a:solidFill>
                <a:latin typeface="Trebuchet MS" panose="020B0603020202020204" pitchFamily="34" charset="0"/>
                <a:cs typeface="Arial" pitchFamily="34" charset="0"/>
              </a:rPr>
              <a:t>Media, Online blogs &amp; Influencers; 2</a:t>
            </a:r>
            <a:r>
              <a:rPr lang="en-US" sz="1000" dirty="0">
                <a:solidFill>
                  <a:schemeClr val="bg1">
                    <a:lumMod val="50000"/>
                  </a:schemeClr>
                </a:solidFill>
                <a:latin typeface="Trebuchet MS" panose="020B0603020202020204" pitchFamily="34" charset="0"/>
                <a:cs typeface="Arial" pitchFamily="34" charset="0"/>
              </a:rPr>
              <a:t>. Editorials and </a:t>
            </a:r>
            <a:r>
              <a:rPr lang="en-US" sz="1000" dirty="0" smtClean="0">
                <a:solidFill>
                  <a:schemeClr val="bg1">
                    <a:lumMod val="50000"/>
                  </a:schemeClr>
                </a:solidFill>
                <a:latin typeface="Trebuchet MS" panose="020B0603020202020204" pitchFamily="34" charset="0"/>
                <a:cs typeface="Arial" pitchFamily="34" charset="0"/>
              </a:rPr>
              <a:t>Commercial </a:t>
            </a:r>
            <a:r>
              <a:rPr lang="en-US" sz="1000" dirty="0">
                <a:solidFill>
                  <a:schemeClr val="bg1">
                    <a:lumMod val="50000"/>
                  </a:schemeClr>
                </a:solidFill>
                <a:latin typeface="Trebuchet MS" panose="020B0603020202020204" pitchFamily="34" charset="0"/>
                <a:cs typeface="Arial" pitchFamily="34" charset="0"/>
              </a:rPr>
              <a:t>in Magazines. Includes both traditional &amp; digital </a:t>
            </a:r>
            <a:r>
              <a:rPr lang="en-US" sz="1000" dirty="0" smtClean="0">
                <a:solidFill>
                  <a:schemeClr val="bg1">
                    <a:lumMod val="50000"/>
                  </a:schemeClr>
                </a:solidFill>
                <a:latin typeface="Trebuchet MS" panose="020B0603020202020204" pitchFamily="34" charset="0"/>
                <a:cs typeface="Arial" pitchFamily="34" charset="0"/>
              </a:rPr>
              <a:t>magazines; 3</a:t>
            </a:r>
            <a:r>
              <a:rPr lang="en-US" sz="1000" dirty="0">
                <a:solidFill>
                  <a:schemeClr val="bg1">
                    <a:lumMod val="50000"/>
                  </a:schemeClr>
                </a:solidFill>
                <a:latin typeface="Trebuchet MS" panose="020B0603020202020204" pitchFamily="34" charset="0"/>
                <a:cs typeface="Arial" pitchFamily="34" charset="0"/>
              </a:rPr>
              <a:t>. Includes also Brand's App </a:t>
            </a:r>
          </a:p>
          <a:p>
            <a:r>
              <a:rPr lang="en-US" sz="1000" dirty="0">
                <a:solidFill>
                  <a:schemeClr val="bg1">
                    <a:lumMod val="50000"/>
                  </a:schemeClr>
                </a:solidFill>
                <a:latin typeface="Trebuchet MS" panose="020B0603020202020204" pitchFamily="34" charset="0"/>
                <a:cs typeface="Arial" pitchFamily="34" charset="0"/>
              </a:rPr>
              <a:t>Source: BCG-</a:t>
            </a:r>
            <a:r>
              <a:rPr lang="en-US" sz="1000" dirty="0" err="1">
                <a:solidFill>
                  <a:schemeClr val="bg1">
                    <a:lumMod val="50000"/>
                  </a:schemeClr>
                </a:solidFill>
                <a:latin typeface="Trebuchet MS" panose="020B0603020202020204" pitchFamily="34" charset="0"/>
                <a:cs typeface="Arial" pitchFamily="34" charset="0"/>
              </a:rPr>
              <a:t>Altagamma</a:t>
            </a:r>
            <a:r>
              <a:rPr lang="en-US" sz="1000" dirty="0">
                <a:solidFill>
                  <a:schemeClr val="bg1">
                    <a:lumMod val="50000"/>
                  </a:schemeClr>
                </a:solidFill>
                <a:latin typeface="Trebuchet MS" panose="020B0603020202020204" pitchFamily="34" charset="0"/>
                <a:cs typeface="Arial" pitchFamily="34" charset="0"/>
              </a:rPr>
              <a:t> True-Luxury Global Consumer </a:t>
            </a:r>
            <a:r>
              <a:rPr lang="en-US" sz="1000">
                <a:solidFill>
                  <a:schemeClr val="bg1">
                    <a:lumMod val="50000"/>
                  </a:schemeClr>
                </a:solidFill>
                <a:latin typeface="Trebuchet MS" panose="020B0603020202020204" pitchFamily="34" charset="0"/>
                <a:cs typeface="Arial" pitchFamily="34" charset="0"/>
              </a:rPr>
              <a:t>Insight </a:t>
            </a:r>
            <a:r>
              <a:rPr lang="en-US" sz="1000" smtClean="0">
                <a:solidFill>
                  <a:schemeClr val="bg1">
                    <a:lumMod val="50000"/>
                  </a:schemeClr>
                </a:solidFill>
                <a:latin typeface="Trebuchet MS" panose="020B0603020202020204" pitchFamily="34" charset="0"/>
                <a:cs typeface="Arial" pitchFamily="34" charset="0"/>
              </a:rPr>
              <a:t>Survey </a:t>
            </a:r>
            <a:r>
              <a:rPr lang="en-US" sz="1000" dirty="0">
                <a:solidFill>
                  <a:schemeClr val="bg1">
                    <a:lumMod val="50000"/>
                  </a:schemeClr>
                </a:solidFill>
                <a:latin typeface="Trebuchet MS" panose="020B0603020202020204" pitchFamily="34" charset="0"/>
                <a:cs typeface="Arial" pitchFamily="34" charset="0"/>
              </a:rPr>
              <a:t>(12K + respondents in 10 countries)</a:t>
            </a:r>
          </a:p>
          <a:p>
            <a:endParaRPr lang="en-US" sz="1000" dirty="0">
              <a:solidFill>
                <a:schemeClr val="bg1">
                  <a:lumMod val="50000"/>
                </a:schemeClr>
              </a:solidFill>
              <a:latin typeface="Trebuchet MS" panose="020B0603020202020204" pitchFamily="34" charset="0"/>
              <a:cs typeface="Arial" pitchFamily="34" charset="0"/>
            </a:endParaRPr>
          </a:p>
        </p:txBody>
      </p:sp>
      <p:sp>
        <p:nvSpPr>
          <p:cNvPr id="62" name="TextBox 61"/>
          <p:cNvSpPr txBox="1"/>
          <p:nvPr/>
        </p:nvSpPr>
        <p:spPr>
          <a:xfrm>
            <a:off x="2080445" y="2257723"/>
            <a:ext cx="1200185" cy="276999"/>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dirty="0" smtClean="0">
                <a:solidFill>
                  <a:srgbClr val="29BA74"/>
                </a:solidFill>
                <a:latin typeface="Trebuchet MS" panose="020B0603020202020204" pitchFamily="34" charset="0"/>
              </a:rPr>
              <a:t>2013</a:t>
            </a:r>
            <a:endParaRPr lang="en-US" dirty="0">
              <a:solidFill>
                <a:srgbClr val="29BA74"/>
              </a:solidFill>
              <a:latin typeface="Trebuchet MS" panose="020B0603020202020204" pitchFamily="34" charset="0"/>
            </a:endParaRPr>
          </a:p>
        </p:txBody>
      </p:sp>
      <p:sp>
        <p:nvSpPr>
          <p:cNvPr id="65" name="TextBox 64"/>
          <p:cNvSpPr txBox="1"/>
          <p:nvPr/>
        </p:nvSpPr>
        <p:spPr>
          <a:xfrm>
            <a:off x="6001310" y="2257723"/>
            <a:ext cx="1900352" cy="276999"/>
          </a:xfrm>
          <a:prstGeom prst="rect">
            <a:avLst/>
          </a:prstGeom>
          <a:noFill/>
        </p:spPr>
        <p:txBody>
          <a:bodyPr wrap="square" lIns="0" tIns="0" rIns="0" bIns="0" rtlCol="0" anchor="b">
            <a:spAutoFit/>
          </a:bodyPr>
          <a:lstStyle/>
          <a:p>
            <a:pPr>
              <a:buSzPct val="100000"/>
            </a:pPr>
            <a:r>
              <a:rPr lang="en-US" dirty="0" smtClean="0">
                <a:solidFill>
                  <a:srgbClr val="29BA74"/>
                </a:solidFill>
                <a:latin typeface="Trebuchet MS" panose="020B0603020202020204" pitchFamily="34" charset="0"/>
              </a:rPr>
              <a:t>2016</a:t>
            </a:r>
            <a:endParaRPr lang="en-US" dirty="0">
              <a:solidFill>
                <a:srgbClr val="29BA74"/>
              </a:solidFill>
              <a:latin typeface="Trebuchet MS" panose="020B0603020202020204" pitchFamily="34" charset="0"/>
            </a:endParaRPr>
          </a:p>
        </p:txBody>
      </p:sp>
      <p:sp>
        <p:nvSpPr>
          <p:cNvPr id="84" name="TextBox 83"/>
          <p:cNvSpPr txBox="1"/>
          <p:nvPr/>
        </p:nvSpPr>
        <p:spPr>
          <a:xfrm>
            <a:off x="9894042" y="2257723"/>
            <a:ext cx="1900352" cy="276999"/>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dirty="0" smtClean="0">
                <a:solidFill>
                  <a:srgbClr val="29BA74"/>
                </a:solidFill>
                <a:latin typeface="Trebuchet MS" panose="020B0603020202020204" pitchFamily="34" charset="0"/>
              </a:rPr>
              <a:t>2017</a:t>
            </a:r>
            <a:endParaRPr lang="en-US" dirty="0">
              <a:solidFill>
                <a:srgbClr val="29BA74"/>
              </a:solidFill>
              <a:latin typeface="Trebuchet MS" panose="020B0603020202020204" pitchFamily="34" charset="0"/>
            </a:endParaRPr>
          </a:p>
        </p:txBody>
      </p:sp>
      <p:graphicFrame>
        <p:nvGraphicFramePr>
          <p:cNvPr id="132" name="Chart 131"/>
          <p:cNvGraphicFramePr/>
          <p:nvPr>
            <p:custDataLst>
              <p:tags r:id="rId4"/>
            </p:custDataLst>
            <p:extLst>
              <p:ext uri="{D42A27DB-BD31-4B8C-83A1-F6EECF244321}">
                <p14:modId xmlns:p14="http://schemas.microsoft.com/office/powerpoint/2010/main" val="466060788"/>
              </p:ext>
            </p:extLst>
          </p:nvPr>
        </p:nvGraphicFramePr>
        <p:xfrm>
          <a:off x="2047875" y="2559050"/>
          <a:ext cx="2063750" cy="3533775"/>
        </p:xfrm>
        <a:graphic>
          <a:graphicData uri="http://schemas.openxmlformats.org/drawingml/2006/chart">
            <c:chart xmlns:c="http://schemas.openxmlformats.org/drawingml/2006/chart" xmlns:r="http://schemas.openxmlformats.org/officeDocument/2006/relationships" r:id="rId64"/>
          </a:graphicData>
        </a:graphic>
      </p:graphicFrame>
      <p:sp>
        <p:nvSpPr>
          <p:cNvPr id="93" name="Text Placeholder 3"/>
          <p:cNvSpPr>
            <a:spLocks noGrp="1"/>
          </p:cNvSpPr>
          <p:nvPr>
            <p:custDataLst>
              <p:tags r:id="rId5"/>
            </p:custDataLst>
          </p:nvPr>
        </p:nvSpPr>
        <p:spPr bwMode="gray">
          <a:xfrm>
            <a:off x="1511300" y="4610100"/>
            <a:ext cx="4429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3ACFFBD9-5227-4E9D-82B3-1592B77A62E7}" type="datetime'''''''''''''E''''v''''''''''''''''''e''''n''''''''t''s'''''">
              <a:rPr lang="en-US" altLang="en-US">
                <a:sym typeface="+mn-lt"/>
              </a:rPr>
              <a:pPr/>
              <a:t>Events</a:t>
            </a:fld>
            <a:endParaRPr lang="en-US" dirty="0">
              <a:sym typeface="+mn-lt"/>
            </a:endParaRPr>
          </a:p>
        </p:txBody>
      </p:sp>
      <p:sp>
        <p:nvSpPr>
          <p:cNvPr id="73" name="Text Placeholder 3"/>
          <p:cNvSpPr>
            <a:spLocks noGrp="1"/>
          </p:cNvSpPr>
          <p:nvPr>
            <p:custDataLst>
              <p:tags r:id="rId6"/>
            </p:custDataLst>
          </p:nvPr>
        </p:nvSpPr>
        <p:spPr bwMode="gray">
          <a:xfrm>
            <a:off x="1114425" y="2722563"/>
            <a:ext cx="8397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330A8BC5-F2F9-4BEA-9AE7-3999BF2F8BAB}" type="datetime'''''M''''''''a''g''''az''''i''''n''''e''''''''''''''''''''s'''">
              <a:rPr lang="en-US" altLang="en-US" sz="1400" b="1">
                <a:sym typeface="+mn-lt"/>
              </a:rPr>
              <a:pPr/>
              <a:t>Magazines</a:t>
            </a:fld>
            <a:endParaRPr lang="en-US" sz="1400" b="1" dirty="0">
              <a:sym typeface="+mn-lt"/>
            </a:endParaRPr>
          </a:p>
        </p:txBody>
      </p:sp>
      <p:sp>
        <p:nvSpPr>
          <p:cNvPr id="90" name="Text Placeholder 3"/>
          <p:cNvSpPr>
            <a:spLocks noGrp="1"/>
          </p:cNvSpPr>
          <p:nvPr>
            <p:custDataLst>
              <p:tags r:id="rId7"/>
            </p:custDataLst>
          </p:nvPr>
        </p:nvSpPr>
        <p:spPr bwMode="gray">
          <a:xfrm>
            <a:off x="971550" y="3113088"/>
            <a:ext cx="9826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59B756AD-BC44-42D1-A425-CA9D924BC058}" type="datetime'''''S''t''o''''r''e'''' ''''''''''w''i''nd''''''''''ow''''s'''">
              <a:rPr lang="en-US" altLang="en-US">
                <a:sym typeface="+mn-lt"/>
              </a:rPr>
              <a:pPr/>
              <a:t>Store windows</a:t>
            </a:fld>
            <a:endParaRPr lang="en-US" dirty="0">
              <a:sym typeface="+mn-lt"/>
            </a:endParaRPr>
          </a:p>
        </p:txBody>
      </p:sp>
      <p:sp>
        <p:nvSpPr>
          <p:cNvPr id="91" name="Text Placeholder 3"/>
          <p:cNvSpPr>
            <a:spLocks noGrp="1"/>
          </p:cNvSpPr>
          <p:nvPr>
            <p:custDataLst>
              <p:tags r:id="rId8"/>
            </p:custDataLst>
          </p:nvPr>
        </p:nvSpPr>
        <p:spPr bwMode="gray">
          <a:xfrm>
            <a:off x="928688" y="3486150"/>
            <a:ext cx="10255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9F83AE33-469B-4AD8-89C6-53092EA21BAA}" type="datetime'B''r''''''an''d ''''''''w''''''e''''''bsi''''t''''''es'''''">
              <a:rPr lang="en-US" altLang="en-US">
                <a:sym typeface="+mn-lt"/>
              </a:rPr>
              <a:pPr/>
              <a:t>Brand websites</a:t>
            </a:fld>
            <a:endParaRPr lang="en-US" dirty="0">
              <a:sym typeface="+mn-lt"/>
            </a:endParaRPr>
          </a:p>
        </p:txBody>
      </p:sp>
      <p:sp>
        <p:nvSpPr>
          <p:cNvPr id="75" name="Text Placeholder 3"/>
          <p:cNvSpPr>
            <a:spLocks noGrp="1"/>
          </p:cNvSpPr>
          <p:nvPr>
            <p:custDataLst>
              <p:tags r:id="rId9"/>
            </p:custDataLst>
          </p:nvPr>
        </p:nvSpPr>
        <p:spPr bwMode="gray">
          <a:xfrm>
            <a:off x="958850" y="3860800"/>
            <a:ext cx="9953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3BD4D403-E952-49B6-B698-8FE1D4B45A2A}" type="datetime'Wo''''''''''''''''''r''d ''''''''o''''f M''''out''''''''''''h'">
              <a:rPr lang="en-US" altLang="en-US"/>
              <a:pPr/>
              <a:t>Word of Mouth</a:t>
            </a:fld>
            <a:endParaRPr lang="en-US" dirty="0">
              <a:sym typeface="+mn-lt"/>
            </a:endParaRPr>
          </a:p>
        </p:txBody>
      </p:sp>
      <p:sp>
        <p:nvSpPr>
          <p:cNvPr id="95" name="Text Placeholder 3"/>
          <p:cNvSpPr>
            <a:spLocks noGrp="1"/>
          </p:cNvSpPr>
          <p:nvPr>
            <p:custDataLst>
              <p:tags r:id="rId10"/>
            </p:custDataLst>
          </p:nvPr>
        </p:nvSpPr>
        <p:spPr bwMode="gray">
          <a:xfrm>
            <a:off x="1239838" y="5357813"/>
            <a:ext cx="7143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D742D01B-79EF-443E-A19E-AADD86702315}" type="datetime'''''S''''''e''''e''n'' ''''''W''o''''''''r''''''n'">
              <a:rPr lang="en-US" altLang="en-US">
                <a:sym typeface="+mn-lt"/>
              </a:rPr>
              <a:pPr/>
              <a:t>Seen Worn</a:t>
            </a:fld>
            <a:endParaRPr lang="en-US" dirty="0">
              <a:sym typeface="+mn-lt"/>
            </a:endParaRPr>
          </a:p>
        </p:txBody>
      </p:sp>
      <p:sp>
        <p:nvSpPr>
          <p:cNvPr id="92" name="Text Placeholder 3"/>
          <p:cNvSpPr>
            <a:spLocks noGrp="1"/>
          </p:cNvSpPr>
          <p:nvPr>
            <p:custDataLst>
              <p:tags r:id="rId11"/>
            </p:custDataLst>
          </p:nvPr>
        </p:nvSpPr>
        <p:spPr bwMode="gray">
          <a:xfrm>
            <a:off x="1123950" y="4235450"/>
            <a:ext cx="8302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82D4ABA5-7BDA-4C0F-BC55-4C61E32922CA}" type="datetime'''''''''''''T''''''''''''V ''''''&amp;'''' M''''ov''i''''''e''''s'">
              <a:rPr lang="en-US" altLang="en-US">
                <a:sym typeface="+mn-lt"/>
              </a:rPr>
              <a:pPr/>
              <a:t>TV &amp; Movies</a:t>
            </a:fld>
            <a:endParaRPr lang="en-US" dirty="0">
              <a:sym typeface="+mn-lt"/>
            </a:endParaRPr>
          </a:p>
        </p:txBody>
      </p:sp>
      <p:sp>
        <p:nvSpPr>
          <p:cNvPr id="94" name="Text Placeholder 3"/>
          <p:cNvSpPr>
            <a:spLocks noGrp="1"/>
          </p:cNvSpPr>
          <p:nvPr>
            <p:custDataLst>
              <p:tags r:id="rId12"/>
            </p:custDataLst>
          </p:nvPr>
        </p:nvSpPr>
        <p:spPr bwMode="gray">
          <a:xfrm>
            <a:off x="1220788" y="4983163"/>
            <a:ext cx="7334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17C3C349-3329-4925-A987-7CBB6DCE7044}" type="datetime'''''''C''''e''l''''''''e''b''r''''''i''''ti''''e''s'">
              <a:rPr lang="en-US" altLang="en-US">
                <a:sym typeface="+mn-lt"/>
              </a:rPr>
              <a:pPr/>
              <a:t>Celebrities</a:t>
            </a:fld>
            <a:endParaRPr lang="en-US" dirty="0">
              <a:sym typeface="+mn-lt"/>
            </a:endParaRPr>
          </a:p>
        </p:txBody>
      </p:sp>
      <p:sp>
        <p:nvSpPr>
          <p:cNvPr id="76" name="Text Placeholder 3"/>
          <p:cNvSpPr>
            <a:spLocks noGrp="1"/>
          </p:cNvSpPr>
          <p:nvPr>
            <p:custDataLst>
              <p:tags r:id="rId13"/>
            </p:custDataLst>
          </p:nvPr>
        </p:nvSpPr>
        <p:spPr bwMode="gray">
          <a:xfrm>
            <a:off x="160338" y="5732463"/>
            <a:ext cx="17938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E754A3D4-2CF1-4041-AFBE-AA4E9A1A5D8F}" type="datetime'''''Socia''l Med''''i''a'' ''&amp;'''' ''''Influence''''r''s'">
              <a:rPr lang="en-US" altLang="en-US"/>
              <a:pPr/>
              <a:t>Social Media &amp; Influencers</a:t>
            </a:fld>
            <a:endParaRPr lang="en-US" dirty="0">
              <a:sym typeface="+mn-lt"/>
            </a:endParaRPr>
          </a:p>
        </p:txBody>
      </p:sp>
      <p:sp>
        <p:nvSpPr>
          <p:cNvPr id="117" name="Text Placeholder 3"/>
          <p:cNvSpPr>
            <a:spLocks noGrp="1"/>
          </p:cNvSpPr>
          <p:nvPr>
            <p:custDataLst>
              <p:tags r:id="rId14"/>
            </p:custDataLst>
          </p:nvPr>
        </p:nvSpPr>
        <p:spPr bwMode="gray">
          <a:xfrm>
            <a:off x="3711574" y="2722563"/>
            <a:ext cx="3762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8BE23CE7-404C-4AC1-A0A5-7C9E5A505C48}" type="datetime'''''5''''''''0''''''''''''''''''''''''''''''%'''''''''''''''''">
              <a:rPr lang="en-US" altLang="en-US" sz="1400" b="1">
                <a:sym typeface="+mn-lt"/>
              </a:rPr>
              <a:pPr/>
              <a:t>50%</a:t>
            </a:fld>
            <a:endParaRPr lang="en-US" sz="1400" b="1" dirty="0">
              <a:sym typeface="+mn-lt"/>
            </a:endParaRPr>
          </a:p>
        </p:txBody>
      </p:sp>
      <p:sp>
        <p:nvSpPr>
          <p:cNvPr id="107" name="Text Placeholder 3"/>
          <p:cNvSpPr>
            <a:spLocks noGrp="1"/>
          </p:cNvSpPr>
          <p:nvPr>
            <p:custDataLst>
              <p:tags r:id="rId15"/>
            </p:custDataLst>
          </p:nvPr>
        </p:nvSpPr>
        <p:spPr bwMode="gray">
          <a:xfrm>
            <a:off x="2778125" y="4610100"/>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B995CF5F-EE78-43F8-B55C-5ADAE423C2FA}" type="datetime'''''''''''''''2''''''''''''0''''''''''''''%'''''''''''''">
              <a:rPr lang="en-US" altLang="en-US"/>
              <a:pPr/>
              <a:t>20%</a:t>
            </a:fld>
            <a:endParaRPr lang="en-US" dirty="0">
              <a:sym typeface="+mn-lt"/>
            </a:endParaRPr>
          </a:p>
        </p:txBody>
      </p:sp>
      <p:sp>
        <p:nvSpPr>
          <p:cNvPr id="101" name="Text Placeholder 3"/>
          <p:cNvSpPr>
            <a:spLocks noGrp="1"/>
          </p:cNvSpPr>
          <p:nvPr>
            <p:custDataLst>
              <p:tags r:id="rId16"/>
            </p:custDataLst>
          </p:nvPr>
        </p:nvSpPr>
        <p:spPr bwMode="gray">
          <a:xfrm>
            <a:off x="3370263" y="3113088"/>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276C84AC-7C14-4F99-A35D-71B7920771DE}" type="datetime'3''''''''''''''9''''''''%'''''''''''''''''''''''''''''''''''">
              <a:rPr lang="en-US" altLang="en-US"/>
              <a:pPr/>
              <a:t>39%</a:t>
            </a:fld>
            <a:endParaRPr lang="en-US" dirty="0">
              <a:sym typeface="+mn-lt"/>
            </a:endParaRPr>
          </a:p>
        </p:txBody>
      </p:sp>
      <p:sp>
        <p:nvSpPr>
          <p:cNvPr id="102" name="Text Placeholder 3"/>
          <p:cNvSpPr>
            <a:spLocks noGrp="1"/>
          </p:cNvSpPr>
          <p:nvPr>
            <p:custDataLst>
              <p:tags r:id="rId17"/>
            </p:custDataLst>
          </p:nvPr>
        </p:nvSpPr>
        <p:spPr bwMode="gray">
          <a:xfrm>
            <a:off x="3214688" y="3486150"/>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F4DD7AD6-AC7F-49DF-A315-9F1AF2A72AA4}" type="datetime'''''''''''''''''''''''''''''3''''''''''''''''''''4''''''''%'">
              <a:rPr lang="en-US" altLang="en-US"/>
              <a:pPr/>
              <a:t>34%</a:t>
            </a:fld>
            <a:endParaRPr lang="en-US" dirty="0">
              <a:sym typeface="+mn-lt"/>
            </a:endParaRPr>
          </a:p>
        </p:txBody>
      </p:sp>
      <p:sp>
        <p:nvSpPr>
          <p:cNvPr id="103" name="Text Placeholder 3"/>
          <p:cNvSpPr>
            <a:spLocks noGrp="1"/>
          </p:cNvSpPr>
          <p:nvPr>
            <p:custDataLst>
              <p:tags r:id="rId18"/>
            </p:custDataLst>
          </p:nvPr>
        </p:nvSpPr>
        <p:spPr bwMode="gray">
          <a:xfrm>
            <a:off x="2903538" y="4235450"/>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B5CF1B73-BFF6-42CB-B285-F9E088D39C49}" type="datetime'''''''24''''''''''''''''''''''%'''">
              <a:rPr lang="en-US" altLang="en-US"/>
              <a:pPr/>
              <a:t>24%</a:t>
            </a:fld>
            <a:endParaRPr lang="en-US" dirty="0">
              <a:sym typeface="+mn-lt"/>
            </a:endParaRPr>
          </a:p>
        </p:txBody>
      </p:sp>
      <p:sp>
        <p:nvSpPr>
          <p:cNvPr id="108" name="Text Placeholder 3"/>
          <p:cNvSpPr>
            <a:spLocks noGrp="1"/>
          </p:cNvSpPr>
          <p:nvPr>
            <p:custDataLst>
              <p:tags r:id="rId19"/>
            </p:custDataLst>
          </p:nvPr>
        </p:nvSpPr>
        <p:spPr bwMode="gray">
          <a:xfrm>
            <a:off x="2778125" y="4983163"/>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04FD5C05-EACA-4660-9882-CFA788BACDA7}" type="datetime'''''''''''''''''''''2''0''''''''''''''''''''''''''''''''%'''">
              <a:rPr lang="en-US" altLang="en-US"/>
              <a:pPr/>
              <a:t>20%</a:t>
            </a:fld>
            <a:endParaRPr lang="en-US" dirty="0">
              <a:sym typeface="+mn-lt"/>
            </a:endParaRPr>
          </a:p>
        </p:txBody>
      </p:sp>
      <p:sp>
        <p:nvSpPr>
          <p:cNvPr id="109" name="Text Placeholder 3"/>
          <p:cNvSpPr>
            <a:spLocks noGrp="1"/>
          </p:cNvSpPr>
          <p:nvPr>
            <p:custDataLst>
              <p:tags r:id="rId20"/>
            </p:custDataLst>
          </p:nvPr>
        </p:nvSpPr>
        <p:spPr bwMode="gray">
          <a:xfrm>
            <a:off x="2560638" y="5357813"/>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DA98955A-ED06-4E66-ACEF-0DA0377DB14E}" type="datetime'''1''''''''''''''''''''''''''''''''''''3''''''''''''%'''">
              <a:rPr lang="en-US" altLang="en-US"/>
              <a:pPr/>
              <a:t>13%</a:t>
            </a:fld>
            <a:endParaRPr lang="en-US" dirty="0">
              <a:sym typeface="+mn-lt"/>
            </a:endParaRPr>
          </a:p>
        </p:txBody>
      </p:sp>
      <p:sp>
        <p:nvSpPr>
          <p:cNvPr id="116" name="Text Placeholder 3"/>
          <p:cNvSpPr>
            <a:spLocks noGrp="1"/>
          </p:cNvSpPr>
          <p:nvPr>
            <p:custDataLst>
              <p:tags r:id="rId21"/>
            </p:custDataLst>
          </p:nvPr>
        </p:nvSpPr>
        <p:spPr bwMode="gray">
          <a:xfrm>
            <a:off x="2498724" y="5716588"/>
            <a:ext cx="376238"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EFF4FAE5-D38F-4614-9593-12C36E39D364}" type="datetime'1''''''''''1''%'''''''''''''''''''''''''''''">
              <a:rPr lang="en-US" altLang="en-US" sz="1400" b="1" smtClean="0">
                <a:sym typeface="+mn-lt"/>
              </a:rPr>
              <a:pPr>
                <a:lnSpc>
                  <a:spcPct val="100000"/>
                </a:lnSpc>
                <a:spcBef>
                  <a:spcPct val="0"/>
                </a:spcBef>
                <a:spcAft>
                  <a:spcPct val="0"/>
                </a:spcAft>
              </a:pPr>
              <a:t>11%</a:t>
            </a:fld>
            <a:endParaRPr lang="en-US" sz="1400" b="1" dirty="0">
              <a:sym typeface="+mn-lt"/>
            </a:endParaRPr>
          </a:p>
        </p:txBody>
      </p:sp>
      <p:graphicFrame>
        <p:nvGraphicFramePr>
          <p:cNvPr id="119" name="Chart 118"/>
          <p:cNvGraphicFramePr/>
          <p:nvPr>
            <p:custDataLst>
              <p:tags r:id="rId22"/>
            </p:custDataLst>
            <p:extLst>
              <p:ext uri="{D42A27DB-BD31-4B8C-83A1-F6EECF244321}">
                <p14:modId xmlns:p14="http://schemas.microsoft.com/office/powerpoint/2010/main" val="1286135520"/>
              </p:ext>
            </p:extLst>
          </p:nvPr>
        </p:nvGraphicFramePr>
        <p:xfrm>
          <a:off x="5984875" y="2559050"/>
          <a:ext cx="2063750" cy="3533775"/>
        </p:xfrm>
        <a:graphic>
          <a:graphicData uri="http://schemas.openxmlformats.org/drawingml/2006/chart">
            <c:chart xmlns:c="http://schemas.openxmlformats.org/drawingml/2006/chart" xmlns:r="http://schemas.openxmlformats.org/officeDocument/2006/relationships" r:id="rId65"/>
          </a:graphicData>
        </a:graphic>
      </p:graphicFrame>
      <p:sp>
        <p:nvSpPr>
          <p:cNvPr id="152" name="Text Placeholder 3"/>
          <p:cNvSpPr>
            <a:spLocks noGrp="1"/>
          </p:cNvSpPr>
          <p:nvPr>
            <p:custDataLst>
              <p:tags r:id="rId23"/>
            </p:custDataLst>
          </p:nvPr>
        </p:nvSpPr>
        <p:spPr bwMode="gray">
          <a:xfrm>
            <a:off x="5229225" y="2738438"/>
            <a:ext cx="6858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D9933C04-D425-4086-8C32-91CD9CA9B194}" type="datetime'M''ag''a''''''''z''''''''''''''''''in''''e''''''''''s'''''''''">
              <a:rPr lang="en-US" altLang="en-US"/>
              <a:pPr/>
              <a:t>Magazines</a:t>
            </a:fld>
            <a:endParaRPr lang="en-US" dirty="0">
              <a:sym typeface="+mn-lt"/>
            </a:endParaRPr>
          </a:p>
        </p:txBody>
      </p:sp>
      <p:sp>
        <p:nvSpPr>
          <p:cNvPr id="77" name="Text Placeholder 3"/>
          <p:cNvSpPr>
            <a:spLocks noGrp="1"/>
          </p:cNvSpPr>
          <p:nvPr>
            <p:custDataLst>
              <p:tags r:id="rId24"/>
            </p:custDataLst>
          </p:nvPr>
        </p:nvSpPr>
        <p:spPr bwMode="gray">
          <a:xfrm>
            <a:off x="4121150" y="3113088"/>
            <a:ext cx="17938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1C589E1D-C7AF-46CF-82FF-D31ADD4CBFCD}" type="datetime'So''c''''ial Med''ia &amp;'' Infl''''ue''''''n''c''''''e''rs'''">
              <a:rPr lang="en-US" altLang="en-US"/>
              <a:pPr/>
              <a:t>Social Media &amp; Influencers</a:t>
            </a:fld>
            <a:endParaRPr lang="en-US" dirty="0">
              <a:sym typeface="+mn-lt"/>
            </a:endParaRPr>
          </a:p>
        </p:txBody>
      </p:sp>
      <p:sp>
        <p:nvSpPr>
          <p:cNvPr id="160" name="Text Placeholder 3"/>
          <p:cNvSpPr>
            <a:spLocks noGrp="1"/>
          </p:cNvSpPr>
          <p:nvPr>
            <p:custDataLst>
              <p:tags r:id="rId25"/>
            </p:custDataLst>
          </p:nvPr>
        </p:nvSpPr>
        <p:spPr bwMode="gray">
          <a:xfrm>
            <a:off x="6465888" y="5732463"/>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E52B74DD-B74A-4E3A-A8E4-85C3DB145A3C}" type="datetime'''''''1''''''''''2''%'''''''''''''''''''''''''''''''">
              <a:rPr lang="en-US" altLang="en-US" smtClean="0"/>
              <a:pPr/>
              <a:t>12%</a:t>
            </a:fld>
            <a:endParaRPr lang="en-US" dirty="0">
              <a:sym typeface="+mn-lt"/>
            </a:endParaRPr>
          </a:p>
        </p:txBody>
      </p:sp>
      <p:sp>
        <p:nvSpPr>
          <p:cNvPr id="163" name="Text Placeholder 3"/>
          <p:cNvSpPr>
            <a:spLocks noGrp="1"/>
          </p:cNvSpPr>
          <p:nvPr>
            <p:custDataLst>
              <p:tags r:id="rId26"/>
            </p:custDataLst>
          </p:nvPr>
        </p:nvSpPr>
        <p:spPr bwMode="gray">
          <a:xfrm>
            <a:off x="5472113" y="4983163"/>
            <a:ext cx="4429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DC606823-4B0A-4903-9BEB-3192E205F45C}" type="datetime'''''''''''''''''''E''v''''''''e''''''''''''''''''nt''''s'">
              <a:rPr lang="en-US" altLang="en-US"/>
              <a:pPr/>
              <a:t>Events</a:t>
            </a:fld>
            <a:endParaRPr lang="en-US" dirty="0">
              <a:sym typeface="+mn-lt"/>
            </a:endParaRPr>
          </a:p>
        </p:txBody>
      </p:sp>
      <p:sp>
        <p:nvSpPr>
          <p:cNvPr id="106" name="Text Placeholder 3"/>
          <p:cNvSpPr>
            <a:spLocks noGrp="1"/>
          </p:cNvSpPr>
          <p:nvPr>
            <p:custDataLst>
              <p:tags r:id="rId27"/>
            </p:custDataLst>
          </p:nvPr>
        </p:nvSpPr>
        <p:spPr bwMode="gray">
          <a:xfrm>
            <a:off x="7275513" y="3097213"/>
            <a:ext cx="376238"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52F9E201-7774-45F5-9203-7C52FD61DD66}" type="datetime'''''''''''''''''''''''''''''''''''''''''''''3''''8''%'">
              <a:rPr lang="en-US" altLang="en-US" sz="1400" b="1" smtClean="0">
                <a:sym typeface="+mn-lt"/>
              </a:rPr>
              <a:pPr>
                <a:lnSpc>
                  <a:spcPct val="100000"/>
                </a:lnSpc>
                <a:spcBef>
                  <a:spcPct val="0"/>
                </a:spcBef>
                <a:spcAft>
                  <a:spcPct val="0"/>
                </a:spcAft>
              </a:pPr>
              <a:t>38%</a:t>
            </a:fld>
            <a:endParaRPr lang="en-US" sz="1400" b="1" dirty="0">
              <a:sym typeface="+mn-lt"/>
            </a:endParaRPr>
          </a:p>
        </p:txBody>
      </p:sp>
      <p:sp>
        <p:nvSpPr>
          <p:cNvPr id="150" name="Text Placeholder 3"/>
          <p:cNvSpPr>
            <a:spLocks noGrp="1"/>
          </p:cNvSpPr>
          <p:nvPr>
            <p:custDataLst>
              <p:tags r:id="rId28"/>
            </p:custDataLst>
          </p:nvPr>
        </p:nvSpPr>
        <p:spPr bwMode="gray">
          <a:xfrm>
            <a:off x="4889500" y="3486150"/>
            <a:ext cx="10255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96747EC7-18C7-461D-92B5-CA6763C9BA4C}" type="datetime'''''''''B''''''''''r''an''''''d w''ebsi''''''''''''t''e''s'''">
              <a:rPr lang="en-US" altLang="en-US"/>
              <a:pPr/>
              <a:t>Brand websites</a:t>
            </a:fld>
            <a:endParaRPr lang="en-US" dirty="0">
              <a:sym typeface="+mn-lt"/>
            </a:endParaRPr>
          </a:p>
        </p:txBody>
      </p:sp>
      <p:sp>
        <p:nvSpPr>
          <p:cNvPr id="148" name="Text Placeholder 3"/>
          <p:cNvSpPr>
            <a:spLocks noGrp="1"/>
          </p:cNvSpPr>
          <p:nvPr>
            <p:custDataLst>
              <p:tags r:id="rId29"/>
            </p:custDataLst>
          </p:nvPr>
        </p:nvSpPr>
        <p:spPr bwMode="gray">
          <a:xfrm>
            <a:off x="4932363" y="3860800"/>
            <a:ext cx="9826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EE432147-305C-4BD0-B682-6643F1646D7C}" type="datetime'St''''''o''''''r''''''e'''' ''wi''''''ndo''w''''''''''''''''s'">
              <a:rPr lang="en-US" altLang="en-US"/>
              <a:pPr/>
              <a:t>Store windows</a:t>
            </a:fld>
            <a:endParaRPr lang="en-US" dirty="0">
              <a:sym typeface="+mn-lt"/>
            </a:endParaRPr>
          </a:p>
        </p:txBody>
      </p:sp>
      <p:sp>
        <p:nvSpPr>
          <p:cNvPr id="162" name="Text Placeholder 3"/>
          <p:cNvSpPr>
            <a:spLocks noGrp="1"/>
          </p:cNvSpPr>
          <p:nvPr>
            <p:custDataLst>
              <p:tags r:id="rId30"/>
            </p:custDataLst>
          </p:nvPr>
        </p:nvSpPr>
        <p:spPr bwMode="gray">
          <a:xfrm>
            <a:off x="5181600" y="5357813"/>
            <a:ext cx="7334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CE8ECB5B-1C98-4C15-9F55-50501B0EE469}" type="datetime'Cel''''''''''e''''''''br''''''''''''it''i''''e''''''''''s'''">
              <a:rPr lang="en-US" altLang="en-US"/>
              <a:pPr/>
              <a:t>Celebrities</a:t>
            </a:fld>
            <a:endParaRPr lang="en-US" dirty="0">
              <a:sym typeface="+mn-lt"/>
            </a:endParaRPr>
          </a:p>
        </p:txBody>
      </p:sp>
      <p:sp>
        <p:nvSpPr>
          <p:cNvPr id="155" name="Text Placeholder 3"/>
          <p:cNvSpPr>
            <a:spLocks noGrp="1"/>
          </p:cNvSpPr>
          <p:nvPr>
            <p:custDataLst>
              <p:tags r:id="rId31"/>
            </p:custDataLst>
          </p:nvPr>
        </p:nvSpPr>
        <p:spPr bwMode="gray">
          <a:xfrm>
            <a:off x="5084763" y="4235450"/>
            <a:ext cx="8302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513984D3-6670-4A5E-9613-F4C27D022957}" type="datetime'''''TV'''''''''''''''' ''''''&amp;'''''' Movies'''''''''''''">
              <a:rPr lang="en-US" altLang="en-US"/>
              <a:pPr/>
              <a:t>TV &amp; Movies</a:t>
            </a:fld>
            <a:endParaRPr lang="en-US" dirty="0">
              <a:sym typeface="+mn-lt"/>
            </a:endParaRPr>
          </a:p>
        </p:txBody>
      </p:sp>
      <p:sp>
        <p:nvSpPr>
          <p:cNvPr id="78" name="Text Placeholder 3"/>
          <p:cNvSpPr>
            <a:spLocks noGrp="1"/>
          </p:cNvSpPr>
          <p:nvPr>
            <p:custDataLst>
              <p:tags r:id="rId32"/>
            </p:custDataLst>
          </p:nvPr>
        </p:nvSpPr>
        <p:spPr bwMode="gray">
          <a:xfrm>
            <a:off x="4919663" y="4610100"/>
            <a:ext cx="9953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7DE91205-E0EB-422C-B971-D8B4C651B2EA}" type="datetime'Word o''''''''''f ''''M''''o''''''''''''''''''u''''''''''t''h'">
              <a:rPr lang="en-US" altLang="en-US"/>
              <a:pPr/>
              <a:t>Word of Mouth</a:t>
            </a:fld>
            <a:endParaRPr lang="en-US" dirty="0">
              <a:sym typeface="+mn-lt"/>
            </a:endParaRPr>
          </a:p>
        </p:txBody>
      </p:sp>
      <p:sp>
        <p:nvSpPr>
          <p:cNvPr id="159" name="Text Placeholder 3"/>
          <p:cNvSpPr>
            <a:spLocks noGrp="1"/>
          </p:cNvSpPr>
          <p:nvPr>
            <p:custDataLst>
              <p:tags r:id="rId33"/>
            </p:custDataLst>
          </p:nvPr>
        </p:nvSpPr>
        <p:spPr bwMode="gray">
          <a:xfrm>
            <a:off x="5200650" y="5732463"/>
            <a:ext cx="7143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5A40E0B4-2639-4000-B0A8-B12BFF405411}" type="datetime'S''e''''''''''''''''''e''''''''''''''''''n Wo''r''''n'''''''">
              <a:rPr lang="en-US" altLang="en-US"/>
              <a:pPr/>
              <a:t>Seen Worn</a:t>
            </a:fld>
            <a:endParaRPr lang="en-US" dirty="0">
              <a:sym typeface="+mn-lt"/>
            </a:endParaRPr>
          </a:p>
        </p:txBody>
      </p:sp>
      <p:sp>
        <p:nvSpPr>
          <p:cNvPr id="85" name="Text Placeholder 3"/>
          <p:cNvSpPr>
            <a:spLocks noGrp="1"/>
          </p:cNvSpPr>
          <p:nvPr>
            <p:custDataLst>
              <p:tags r:id="rId34"/>
            </p:custDataLst>
          </p:nvPr>
        </p:nvSpPr>
        <p:spPr bwMode="gray">
          <a:xfrm>
            <a:off x="7307263" y="2738438"/>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AA7B734A-495C-465A-9EEB-4E1F74A4EBD5}" type="datetime'''''''''''''''''''''''''''''''39''''''''''''''''''''''''%'''''">
              <a:rPr lang="en-US" altLang="en-US" smtClean="0"/>
              <a:pPr/>
              <a:t>39%</a:t>
            </a:fld>
            <a:endParaRPr lang="en-US" dirty="0">
              <a:sym typeface="+mn-lt"/>
            </a:endParaRPr>
          </a:p>
        </p:txBody>
      </p:sp>
      <p:sp>
        <p:nvSpPr>
          <p:cNvPr id="153" name="Text Placeholder 3"/>
          <p:cNvSpPr>
            <a:spLocks noGrp="1"/>
          </p:cNvSpPr>
          <p:nvPr>
            <p:custDataLst>
              <p:tags r:id="rId35"/>
            </p:custDataLst>
          </p:nvPr>
        </p:nvSpPr>
        <p:spPr bwMode="gray">
          <a:xfrm>
            <a:off x="7119938" y="3486150"/>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3C92938F-C9FC-4EEE-8C30-BEEBFFD94AA0}" type="datetime'''''''''''''''''''3''3''''%'''''''''''">
              <a:rPr lang="en-US" altLang="en-US" smtClean="0"/>
              <a:pPr/>
              <a:t>33%</a:t>
            </a:fld>
            <a:endParaRPr lang="en-US" dirty="0">
              <a:sym typeface="+mn-lt"/>
            </a:endParaRPr>
          </a:p>
        </p:txBody>
      </p:sp>
      <p:sp>
        <p:nvSpPr>
          <p:cNvPr id="151" name="Text Placeholder 3"/>
          <p:cNvSpPr>
            <a:spLocks noGrp="1"/>
          </p:cNvSpPr>
          <p:nvPr>
            <p:custDataLst>
              <p:tags r:id="rId36"/>
            </p:custDataLst>
          </p:nvPr>
        </p:nvSpPr>
        <p:spPr bwMode="gray">
          <a:xfrm>
            <a:off x="6902451" y="3860800"/>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3CCB7198-0404-4FFC-B3C2-BB7E5813CA1A}" type="datetime'2''''''''''''''''''6''%'">
              <a:rPr lang="en-US" altLang="en-US" smtClean="0"/>
              <a:pPr/>
              <a:t>26%</a:t>
            </a:fld>
            <a:endParaRPr lang="en-US" dirty="0">
              <a:sym typeface="+mn-lt"/>
            </a:endParaRPr>
          </a:p>
        </p:txBody>
      </p:sp>
      <p:sp>
        <p:nvSpPr>
          <p:cNvPr id="149" name="Text Placeholder 3"/>
          <p:cNvSpPr>
            <a:spLocks noGrp="1"/>
          </p:cNvSpPr>
          <p:nvPr>
            <p:custDataLst>
              <p:tags r:id="rId37"/>
            </p:custDataLst>
          </p:nvPr>
        </p:nvSpPr>
        <p:spPr bwMode="gray">
          <a:xfrm>
            <a:off x="6808788" y="4235450"/>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B91D324D-4F6F-4A98-A1EA-7934D1BF47CF}" type="datetime'''''2''''''''''''''''''3%'''''''''''''''''''''''''">
              <a:rPr lang="en-US" altLang="en-US" smtClean="0"/>
              <a:pPr/>
              <a:t>23%</a:t>
            </a:fld>
            <a:endParaRPr lang="en-US" dirty="0">
              <a:sym typeface="+mn-lt"/>
            </a:endParaRPr>
          </a:p>
        </p:txBody>
      </p:sp>
      <p:sp>
        <p:nvSpPr>
          <p:cNvPr id="71" name="Text Placeholder 3"/>
          <p:cNvSpPr>
            <a:spLocks noGrp="1"/>
          </p:cNvSpPr>
          <p:nvPr>
            <p:custDataLst>
              <p:tags r:id="rId38"/>
            </p:custDataLst>
          </p:nvPr>
        </p:nvSpPr>
        <p:spPr bwMode="gray">
          <a:xfrm>
            <a:off x="6684963" y="4610100"/>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BBB13E02-E805-4ED7-B67F-D1F0F98FF742}" type="datetime'''''''1''''''''9''''''''''''''''''''''''''%'''''''''''''''''">
              <a:rPr lang="en-US" altLang="en-US" smtClean="0">
                <a:sym typeface="+mn-lt"/>
              </a:rPr>
              <a:pPr>
                <a:lnSpc>
                  <a:spcPct val="100000"/>
                </a:lnSpc>
                <a:spcBef>
                  <a:spcPct val="0"/>
                </a:spcBef>
                <a:spcAft>
                  <a:spcPct val="0"/>
                </a:spcAft>
              </a:pPr>
              <a:t>19%</a:t>
            </a:fld>
            <a:endParaRPr lang="en-US" dirty="0">
              <a:sym typeface="+mn-lt"/>
            </a:endParaRPr>
          </a:p>
        </p:txBody>
      </p:sp>
      <p:sp>
        <p:nvSpPr>
          <p:cNvPr id="154" name="Text Placeholder 3"/>
          <p:cNvSpPr>
            <a:spLocks noGrp="1"/>
          </p:cNvSpPr>
          <p:nvPr>
            <p:custDataLst>
              <p:tags r:id="rId39"/>
            </p:custDataLst>
          </p:nvPr>
        </p:nvSpPr>
        <p:spPr bwMode="gray">
          <a:xfrm>
            <a:off x="6621463" y="4983163"/>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6020CB22-FCFB-427B-8AC2-5566948F97D4}" type="datetime'''''''''''''1''''''''''''''''7''''''''''''''''''%'''''">
              <a:rPr lang="en-US" altLang="en-US" smtClean="0"/>
              <a:pPr/>
              <a:t>17%</a:t>
            </a:fld>
            <a:endParaRPr lang="en-US" dirty="0">
              <a:sym typeface="+mn-lt"/>
            </a:endParaRPr>
          </a:p>
        </p:txBody>
      </p:sp>
      <p:sp>
        <p:nvSpPr>
          <p:cNvPr id="161" name="Text Placeholder 3"/>
          <p:cNvSpPr>
            <a:spLocks noGrp="1"/>
          </p:cNvSpPr>
          <p:nvPr>
            <p:custDataLst>
              <p:tags r:id="rId40"/>
            </p:custDataLst>
          </p:nvPr>
        </p:nvSpPr>
        <p:spPr bwMode="gray">
          <a:xfrm>
            <a:off x="6591300" y="5357813"/>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328CA043-5C1F-49A6-A091-2F578868E368}" type="datetime'''''''''''''''''''''''''''''1''''''''6%'''''">
              <a:rPr lang="en-US" altLang="en-US" smtClean="0"/>
              <a:pPr/>
              <a:t>16%</a:t>
            </a:fld>
            <a:endParaRPr lang="en-US" dirty="0">
              <a:sym typeface="+mn-lt"/>
            </a:endParaRPr>
          </a:p>
        </p:txBody>
      </p:sp>
      <p:graphicFrame>
        <p:nvGraphicFramePr>
          <p:cNvPr id="143" name="Chart 142"/>
          <p:cNvGraphicFramePr/>
          <p:nvPr>
            <p:custDataLst>
              <p:tags r:id="rId41"/>
            </p:custDataLst>
            <p:extLst>
              <p:ext uri="{D42A27DB-BD31-4B8C-83A1-F6EECF244321}">
                <p14:modId xmlns:p14="http://schemas.microsoft.com/office/powerpoint/2010/main" val="1643693764"/>
              </p:ext>
            </p:extLst>
          </p:nvPr>
        </p:nvGraphicFramePr>
        <p:xfrm>
          <a:off x="9901238" y="2559050"/>
          <a:ext cx="2063750" cy="3533775"/>
        </p:xfrm>
        <a:graphic>
          <a:graphicData uri="http://schemas.openxmlformats.org/drawingml/2006/chart">
            <c:chart xmlns:c="http://schemas.openxmlformats.org/drawingml/2006/chart" xmlns:r="http://schemas.openxmlformats.org/officeDocument/2006/relationships" r:id="rId66"/>
          </a:graphicData>
        </a:graphic>
      </p:graphicFrame>
      <p:sp>
        <p:nvSpPr>
          <p:cNvPr id="125" name="Text Placeholder 3"/>
          <p:cNvSpPr>
            <a:spLocks noGrp="1"/>
          </p:cNvSpPr>
          <p:nvPr>
            <p:custDataLst>
              <p:tags r:id="rId42"/>
            </p:custDataLst>
          </p:nvPr>
        </p:nvSpPr>
        <p:spPr bwMode="gray">
          <a:xfrm>
            <a:off x="10247313" y="2722563"/>
            <a:ext cx="376238"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0D9D920-98CE-427D-98EB-DBC2939CFE5D}" type="datetime'''''2''''''''''''''9''''''''''''''''''''''''''''''%'''''''''''">
              <a:rPr lang="en-US" altLang="en-US" sz="1400" b="1" smtClean="0">
                <a:sym typeface="+mn-lt"/>
              </a:rPr>
              <a:pPr algn="ctr">
                <a:lnSpc>
                  <a:spcPct val="100000"/>
                </a:lnSpc>
                <a:spcBef>
                  <a:spcPct val="0"/>
                </a:spcBef>
                <a:spcAft>
                  <a:spcPct val="0"/>
                </a:spcAft>
              </a:pPr>
              <a:t>29%</a:t>
            </a:fld>
            <a:endParaRPr lang="en-US" sz="1400" b="1" dirty="0">
              <a:sym typeface="+mn-lt"/>
            </a:endParaRPr>
          </a:p>
        </p:txBody>
      </p:sp>
      <p:sp>
        <p:nvSpPr>
          <p:cNvPr id="176" name="Text Placeholder 3"/>
          <p:cNvSpPr>
            <a:spLocks noGrp="1"/>
          </p:cNvSpPr>
          <p:nvPr>
            <p:custDataLst>
              <p:tags r:id="rId43"/>
            </p:custDataLst>
          </p:nvPr>
        </p:nvSpPr>
        <p:spPr bwMode="gray">
          <a:xfrm>
            <a:off x="8977313" y="4610100"/>
            <a:ext cx="8302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8C4EA6A9-C866-401C-B9A7-C7335903B7A4}" type="datetime'''''''''''TV'' ''&amp;'''' M''o''v''''''''i''''''''''''e''''s'">
              <a:rPr lang="en-US" altLang="en-US"/>
              <a:pPr/>
              <a:t>TV &amp; Movies</a:t>
            </a:fld>
            <a:endParaRPr lang="en-US" dirty="0">
              <a:sym typeface="+mn-lt"/>
            </a:endParaRPr>
          </a:p>
        </p:txBody>
      </p:sp>
      <p:sp>
        <p:nvSpPr>
          <p:cNvPr id="169" name="Text Placeholder 3"/>
          <p:cNvSpPr>
            <a:spLocks noGrp="1"/>
          </p:cNvSpPr>
          <p:nvPr>
            <p:custDataLst>
              <p:tags r:id="rId44"/>
            </p:custDataLst>
          </p:nvPr>
        </p:nvSpPr>
        <p:spPr bwMode="gray">
          <a:xfrm>
            <a:off x="8824913" y="3860800"/>
            <a:ext cx="9826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12BDC7E9-A9A2-4B42-B9AF-11B835A2EF0D}" type="datetime'S''t''o''''''''''''r''''''''''e ''''''''w''''''i''''ndo''ws'">
              <a:rPr lang="en-US" altLang="en-US"/>
              <a:pPr/>
              <a:t>Store windows</a:t>
            </a:fld>
            <a:endParaRPr lang="en-US" dirty="0">
              <a:sym typeface="+mn-lt"/>
            </a:endParaRPr>
          </a:p>
        </p:txBody>
      </p:sp>
      <p:sp>
        <p:nvSpPr>
          <p:cNvPr id="128" name="Text Placeholder 3"/>
          <p:cNvSpPr>
            <a:spLocks noGrp="1"/>
          </p:cNvSpPr>
          <p:nvPr>
            <p:custDataLst>
              <p:tags r:id="rId45"/>
            </p:custDataLst>
          </p:nvPr>
        </p:nvSpPr>
        <p:spPr bwMode="gray">
          <a:xfrm>
            <a:off x="10855325" y="2722563"/>
            <a:ext cx="376238" cy="212725"/>
          </a:xfrm>
          <a:prstGeom prst="rect">
            <a:avLst/>
          </a:prstGeom>
          <a:solidFill>
            <a:srgbClr val="A8B21C"/>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272788D-B375-495B-A033-97ADC35EBCA8}" type="datetime'''1''0''''''''''''''''''''''''''''''''''''''''''''%'''''">
              <a:rPr lang="en-US" altLang="en-US" sz="1400" b="1" smtClean="0">
                <a:solidFill>
                  <a:schemeClr val="bg1"/>
                </a:solidFill>
                <a:sym typeface="+mn-lt"/>
              </a:rPr>
              <a:pPr algn="ctr">
                <a:lnSpc>
                  <a:spcPct val="100000"/>
                </a:lnSpc>
                <a:spcBef>
                  <a:spcPct val="0"/>
                </a:spcBef>
                <a:spcAft>
                  <a:spcPct val="0"/>
                </a:spcAft>
              </a:pPr>
              <a:t>10%</a:t>
            </a:fld>
            <a:endParaRPr lang="en-US" sz="1400" b="1" dirty="0">
              <a:solidFill>
                <a:schemeClr val="bg1"/>
              </a:solidFill>
              <a:sym typeface="+mn-lt"/>
            </a:endParaRPr>
          </a:p>
        </p:txBody>
      </p:sp>
      <p:sp>
        <p:nvSpPr>
          <p:cNvPr id="79" name="Text Placeholder 3"/>
          <p:cNvSpPr>
            <a:spLocks noGrp="1"/>
          </p:cNvSpPr>
          <p:nvPr>
            <p:custDataLst>
              <p:tags r:id="rId46"/>
            </p:custDataLst>
          </p:nvPr>
        </p:nvSpPr>
        <p:spPr bwMode="gray">
          <a:xfrm>
            <a:off x="8812213" y="4235450"/>
            <a:ext cx="9953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FD900D22-F1A1-40F1-92B0-93CD772B9AE3}" type="datetime'''W''''''o''''rd'''''' ''''of'''''''''' ''M''o''''u''''t''h'">
              <a:rPr lang="en-US" altLang="en-US"/>
              <a:pPr/>
              <a:t>Word of Mouth</a:t>
            </a:fld>
            <a:endParaRPr lang="en-US" dirty="0">
              <a:sym typeface="+mn-lt"/>
            </a:endParaRPr>
          </a:p>
        </p:txBody>
      </p:sp>
      <p:sp>
        <p:nvSpPr>
          <p:cNvPr id="179" name="Text Placeholder 3"/>
          <p:cNvSpPr>
            <a:spLocks noGrp="1"/>
          </p:cNvSpPr>
          <p:nvPr>
            <p:custDataLst>
              <p:tags r:id="rId47"/>
            </p:custDataLst>
          </p:nvPr>
        </p:nvSpPr>
        <p:spPr bwMode="gray">
          <a:xfrm>
            <a:off x="7627937" y="2722563"/>
            <a:ext cx="21796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0D92EF61-B0E9-4D5E-AFAE-127F5056431D}" type="datetime'Soci''''a''l'' M''''''ed''ia'' &amp; ''I''nfluen''ce''''rs'''''">
              <a:rPr lang="en-US" altLang="en-US" sz="1400" b="1">
                <a:solidFill>
                  <a:srgbClr val="29BA74"/>
                </a:solidFill>
                <a:sym typeface="+mn-lt"/>
              </a:rPr>
              <a:pPr/>
              <a:t>Social Media &amp; Influencers</a:t>
            </a:fld>
            <a:endParaRPr lang="en-US" sz="1400" b="1" dirty="0">
              <a:solidFill>
                <a:srgbClr val="29BA74"/>
              </a:solidFill>
              <a:sym typeface="+mn-lt"/>
            </a:endParaRPr>
          </a:p>
        </p:txBody>
      </p:sp>
      <p:sp>
        <p:nvSpPr>
          <p:cNvPr id="170" name="Text Placeholder 3"/>
          <p:cNvSpPr>
            <a:spLocks noGrp="1"/>
          </p:cNvSpPr>
          <p:nvPr>
            <p:custDataLst>
              <p:tags r:id="rId48"/>
            </p:custDataLst>
          </p:nvPr>
        </p:nvSpPr>
        <p:spPr bwMode="gray">
          <a:xfrm>
            <a:off x="10631489" y="4610100"/>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0EE3D5D6-43EE-4091-950D-BD2651C88D7B}" type="datetime'''''''''''''''''''''''''''''2''''''0''''''''''%'''''''">
              <a:rPr lang="en-US" altLang="en-US"/>
              <a:pPr/>
              <a:t>20%</a:t>
            </a:fld>
            <a:endParaRPr lang="en-US" dirty="0">
              <a:sym typeface="+mn-lt"/>
            </a:endParaRPr>
          </a:p>
        </p:txBody>
      </p:sp>
      <p:sp>
        <p:nvSpPr>
          <p:cNvPr id="173" name="Text Placeholder 3"/>
          <p:cNvSpPr>
            <a:spLocks noGrp="1"/>
          </p:cNvSpPr>
          <p:nvPr>
            <p:custDataLst>
              <p:tags r:id="rId49"/>
            </p:custDataLst>
          </p:nvPr>
        </p:nvSpPr>
        <p:spPr bwMode="gray">
          <a:xfrm>
            <a:off x="8967788" y="3097213"/>
            <a:ext cx="8397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852CE062-8F96-4855-88B6-B8B4306C94EC}" type="datetime'M''a''''g''''''''''''a''''''''z''in''''''''e''''''s'''''''">
              <a:rPr lang="en-US" altLang="en-US" sz="1400" b="1">
                <a:solidFill>
                  <a:srgbClr val="29BA74"/>
                </a:solidFill>
                <a:sym typeface="+mn-lt"/>
              </a:rPr>
              <a:pPr/>
              <a:t>Magazines</a:t>
            </a:fld>
            <a:endParaRPr lang="en-US" sz="1400" b="1" dirty="0">
              <a:solidFill>
                <a:srgbClr val="29BA74"/>
              </a:solidFill>
              <a:sym typeface="+mn-lt"/>
            </a:endParaRPr>
          </a:p>
        </p:txBody>
      </p:sp>
      <p:sp>
        <p:nvSpPr>
          <p:cNvPr id="171" name="Text Placeholder 3"/>
          <p:cNvSpPr>
            <a:spLocks noGrp="1"/>
          </p:cNvSpPr>
          <p:nvPr>
            <p:custDataLst>
              <p:tags r:id="rId50"/>
            </p:custDataLst>
          </p:nvPr>
        </p:nvSpPr>
        <p:spPr bwMode="gray">
          <a:xfrm>
            <a:off x="8782051" y="3486150"/>
            <a:ext cx="10255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20606A88-4A4C-46BC-A977-5FBFE44A5DAA}" type="datetime'''Br''an''''d'''''''''' ''''we''''b''s''i''te''''''''''''s'''">
              <a:rPr lang="en-US" altLang="en-US">
                <a:solidFill>
                  <a:srgbClr val="575757"/>
                </a:solidFill>
                <a:sym typeface="+mn-lt"/>
              </a:rPr>
              <a:pPr/>
              <a:t>Brand websites</a:t>
            </a:fld>
            <a:endParaRPr lang="en-US" dirty="0">
              <a:solidFill>
                <a:srgbClr val="575757"/>
              </a:solidFill>
              <a:sym typeface="+mn-lt"/>
            </a:endParaRPr>
          </a:p>
        </p:txBody>
      </p:sp>
      <p:sp>
        <p:nvSpPr>
          <p:cNvPr id="184" name="Text Placeholder 3"/>
          <p:cNvSpPr>
            <a:spLocks noGrp="1"/>
          </p:cNvSpPr>
          <p:nvPr>
            <p:custDataLst>
              <p:tags r:id="rId51"/>
            </p:custDataLst>
          </p:nvPr>
        </p:nvSpPr>
        <p:spPr bwMode="gray">
          <a:xfrm>
            <a:off x="9364663" y="4983163"/>
            <a:ext cx="4429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7149D152-5AEB-4AA4-8625-FB40019FB767}" type="datetime'''''''''''''E''v''''''''''''e''n''t''''''''s'''''''''''">
              <a:rPr lang="en-US" altLang="en-US"/>
              <a:pPr/>
              <a:t>Events</a:t>
            </a:fld>
            <a:endParaRPr lang="en-US" dirty="0">
              <a:sym typeface="+mn-lt"/>
            </a:endParaRPr>
          </a:p>
        </p:txBody>
      </p:sp>
      <p:sp>
        <p:nvSpPr>
          <p:cNvPr id="190" name="Text Placeholder 3"/>
          <p:cNvSpPr>
            <a:spLocks noGrp="1"/>
          </p:cNvSpPr>
          <p:nvPr>
            <p:custDataLst>
              <p:tags r:id="rId52"/>
            </p:custDataLst>
          </p:nvPr>
        </p:nvSpPr>
        <p:spPr bwMode="gray">
          <a:xfrm>
            <a:off x="9093200" y="5357813"/>
            <a:ext cx="7143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EC0C9A2A-E9C0-4DA5-8B2E-8A78BB431A0E}" type="datetime'''''''''''Se''''''e''''n ''W''''''''''''o''''''r''''n'''''''">
              <a:rPr lang="en-US" altLang="en-US"/>
              <a:pPr/>
              <a:t>Seen Worn</a:t>
            </a:fld>
            <a:endParaRPr lang="en-US" dirty="0">
              <a:sym typeface="+mn-lt"/>
            </a:endParaRPr>
          </a:p>
        </p:txBody>
      </p:sp>
      <p:sp>
        <p:nvSpPr>
          <p:cNvPr id="180" name="Text Placeholder 3"/>
          <p:cNvSpPr>
            <a:spLocks noGrp="1"/>
          </p:cNvSpPr>
          <p:nvPr>
            <p:custDataLst>
              <p:tags r:id="rId53"/>
            </p:custDataLst>
          </p:nvPr>
        </p:nvSpPr>
        <p:spPr bwMode="gray">
          <a:xfrm>
            <a:off x="9074150" y="5732463"/>
            <a:ext cx="7334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9CF86114-A2EE-4926-A7E6-C2DE6D36B298}" type="datetime'''''''''C''''e''l''''e''b''''''''''''''''r''it''''ie''s'">
              <a:rPr lang="en-US" altLang="en-US"/>
              <a:pPr/>
              <a:t>Celebrities</a:t>
            </a:fld>
            <a:endParaRPr lang="en-US" dirty="0">
              <a:sym typeface="+mn-lt"/>
            </a:endParaRPr>
          </a:p>
        </p:txBody>
      </p:sp>
      <p:sp>
        <p:nvSpPr>
          <p:cNvPr id="177" name="Text Placeholder 3"/>
          <p:cNvSpPr>
            <a:spLocks noGrp="1"/>
          </p:cNvSpPr>
          <p:nvPr>
            <p:custDataLst>
              <p:tags r:id="rId54"/>
            </p:custDataLst>
          </p:nvPr>
        </p:nvSpPr>
        <p:spPr bwMode="gray">
          <a:xfrm>
            <a:off x="11250613" y="2722563"/>
            <a:ext cx="3762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E21AAA1F-0DA4-434B-8613-38E8501DDC36}" type="datetime'''''''''''''''''''''''''''''''''''''39''''''''''''''''''%'''''">
              <a:rPr lang="en-US" altLang="en-US" sz="1400" b="1">
                <a:sym typeface="+mn-lt"/>
              </a:rPr>
              <a:pPr/>
              <a:t>39%</a:t>
            </a:fld>
            <a:endParaRPr lang="en-US" sz="1400" b="1" dirty="0">
              <a:sym typeface="+mn-lt"/>
            </a:endParaRPr>
          </a:p>
        </p:txBody>
      </p:sp>
      <p:sp>
        <p:nvSpPr>
          <p:cNvPr id="178" name="Text Placeholder 3"/>
          <p:cNvSpPr>
            <a:spLocks noGrp="1"/>
          </p:cNvSpPr>
          <p:nvPr>
            <p:custDataLst>
              <p:tags r:id="rId55"/>
            </p:custDataLst>
          </p:nvPr>
        </p:nvSpPr>
        <p:spPr bwMode="gray">
          <a:xfrm>
            <a:off x="11160126" y="3113088"/>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A73C9AD2-06AB-450A-92C9-5B317D863C27}" type="datetime'''''''3''''7''%'''''''''''''''''''''''''''''''''''''''''''">
              <a:rPr lang="en-US" altLang="en-US"/>
              <a:pPr/>
              <a:t>37%</a:t>
            </a:fld>
            <a:endParaRPr lang="en-US" dirty="0">
              <a:sym typeface="+mn-lt"/>
            </a:endParaRPr>
          </a:p>
        </p:txBody>
      </p:sp>
      <p:sp>
        <p:nvSpPr>
          <p:cNvPr id="174" name="Text Placeholder 3"/>
          <p:cNvSpPr>
            <a:spLocks noGrp="1"/>
          </p:cNvSpPr>
          <p:nvPr>
            <p:custDataLst>
              <p:tags r:id="rId56"/>
            </p:custDataLst>
          </p:nvPr>
        </p:nvSpPr>
        <p:spPr bwMode="gray">
          <a:xfrm>
            <a:off x="10987089" y="3486150"/>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74C142D5-7FC8-477A-86BC-F7222DD8DF11}" type="datetime'3''1%'''''''''''''''''''''''''''''''">
              <a:rPr lang="en-US" altLang="en-US"/>
              <a:pPr/>
              <a:t>31%</a:t>
            </a:fld>
            <a:endParaRPr lang="en-US" dirty="0">
              <a:sym typeface="+mn-lt"/>
            </a:endParaRPr>
          </a:p>
        </p:txBody>
      </p:sp>
      <p:sp>
        <p:nvSpPr>
          <p:cNvPr id="172" name="Text Placeholder 3"/>
          <p:cNvSpPr>
            <a:spLocks noGrp="1"/>
          </p:cNvSpPr>
          <p:nvPr>
            <p:custDataLst>
              <p:tags r:id="rId57"/>
            </p:custDataLst>
          </p:nvPr>
        </p:nvSpPr>
        <p:spPr bwMode="gray">
          <a:xfrm>
            <a:off x="10848976" y="3860800"/>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C98948DB-2058-47D4-B323-8C8F1A8A1018}" type="datetime'''''2''7''''%'''''''''''''''''''''''''''''''''''''''''''">
              <a:rPr lang="en-US" altLang="en-US"/>
              <a:pPr/>
              <a:t>27%</a:t>
            </a:fld>
            <a:endParaRPr lang="en-US" dirty="0">
              <a:sym typeface="+mn-lt"/>
            </a:endParaRPr>
          </a:p>
        </p:txBody>
      </p:sp>
      <p:sp>
        <p:nvSpPr>
          <p:cNvPr id="175" name="Text Placeholder 3"/>
          <p:cNvSpPr>
            <a:spLocks noGrp="1"/>
          </p:cNvSpPr>
          <p:nvPr>
            <p:custDataLst>
              <p:tags r:id="rId58"/>
            </p:custDataLst>
          </p:nvPr>
        </p:nvSpPr>
        <p:spPr bwMode="gray">
          <a:xfrm>
            <a:off x="10444164" y="4983163"/>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CCCF1E42-54DE-4FFE-A5B6-950ACE9DFF4B}" type="datetime'''''''''''''''''''1''''4''''''''''''''''''''''''''%'''''''''''">
              <a:rPr lang="en-US" altLang="en-US"/>
              <a:pPr/>
              <a:t>14%</a:t>
            </a:fld>
            <a:endParaRPr lang="en-US" dirty="0">
              <a:sym typeface="+mn-lt"/>
            </a:endParaRPr>
          </a:p>
        </p:txBody>
      </p:sp>
      <p:sp>
        <p:nvSpPr>
          <p:cNvPr id="182" name="Text Placeholder 3"/>
          <p:cNvSpPr>
            <a:spLocks noGrp="1"/>
          </p:cNvSpPr>
          <p:nvPr>
            <p:custDataLst>
              <p:tags r:id="rId59"/>
            </p:custDataLst>
          </p:nvPr>
        </p:nvSpPr>
        <p:spPr bwMode="gray">
          <a:xfrm>
            <a:off x="10433051" y="5357813"/>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6EA42485-B942-4A24-A353-735E6BDF17DF}" type="datetime'''''''''1''''''''''''4''''''''''''''''''''''''''''%'''''">
              <a:rPr lang="en-US" altLang="en-US"/>
              <a:pPr/>
              <a:t>14%</a:t>
            </a:fld>
            <a:endParaRPr lang="en-US" dirty="0">
              <a:sym typeface="+mn-lt"/>
            </a:endParaRPr>
          </a:p>
        </p:txBody>
      </p:sp>
      <p:sp>
        <p:nvSpPr>
          <p:cNvPr id="181" name="Text Placeholder 3"/>
          <p:cNvSpPr>
            <a:spLocks noGrp="1"/>
          </p:cNvSpPr>
          <p:nvPr>
            <p:custDataLst>
              <p:tags r:id="rId60"/>
            </p:custDataLst>
          </p:nvPr>
        </p:nvSpPr>
        <p:spPr bwMode="gray">
          <a:xfrm>
            <a:off x="10426701" y="5732463"/>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8572D13A-B54B-44E2-9105-FC27CD17B1DC}" type="datetime'''''''''''''''''1''''''''''''3''''%'''''''''''''''''''''">
              <a:rPr lang="en-US" altLang="en-US"/>
              <a:pPr/>
              <a:t>13%</a:t>
            </a:fld>
            <a:endParaRPr lang="en-US" dirty="0">
              <a:sym typeface="+mn-lt"/>
            </a:endParaRPr>
          </a:p>
        </p:txBody>
      </p:sp>
      <p:sp>
        <p:nvSpPr>
          <p:cNvPr id="10" name="TextBox 9"/>
          <p:cNvSpPr txBox="1"/>
          <p:nvPr/>
        </p:nvSpPr>
        <p:spPr>
          <a:xfrm>
            <a:off x="1879600" y="5467350"/>
            <a:ext cx="298450" cy="53710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rgbClr val="575757"/>
                </a:solidFill>
              </a:rPr>
              <a:t>1</a:t>
            </a:r>
          </a:p>
        </p:txBody>
      </p:sp>
      <p:sp>
        <p:nvSpPr>
          <p:cNvPr id="202" name="TextBox 201"/>
          <p:cNvSpPr txBox="1"/>
          <p:nvPr/>
        </p:nvSpPr>
        <p:spPr>
          <a:xfrm>
            <a:off x="1871663" y="2482850"/>
            <a:ext cx="298450" cy="53710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rgbClr val="575757"/>
                </a:solidFill>
              </a:rPr>
              <a:t>2</a:t>
            </a:r>
          </a:p>
        </p:txBody>
      </p:sp>
      <p:sp>
        <p:nvSpPr>
          <p:cNvPr id="203" name="TextBox 202"/>
          <p:cNvSpPr txBox="1"/>
          <p:nvPr/>
        </p:nvSpPr>
        <p:spPr>
          <a:xfrm>
            <a:off x="1879600" y="3214688"/>
            <a:ext cx="298450" cy="53710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rgbClr val="575757"/>
                </a:solidFill>
              </a:rPr>
              <a:t>3</a:t>
            </a:r>
          </a:p>
        </p:txBody>
      </p:sp>
      <p:sp>
        <p:nvSpPr>
          <p:cNvPr id="68"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69" name="Oval 68"/>
          <p:cNvSpPr>
            <a:spLocks noChangeAspect="1"/>
          </p:cNvSpPr>
          <p:nvPr/>
        </p:nvSpPr>
        <p:spPr>
          <a:xfrm>
            <a:off x="11725175" y="141477"/>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smtClean="0">
                <a:solidFill>
                  <a:schemeClr val="accent5"/>
                </a:solidFill>
              </a:rPr>
              <a:t>7</a:t>
            </a:r>
            <a:endParaRPr lang="en-US" sz="1200" b="1" kern="0" dirty="0">
              <a:solidFill>
                <a:schemeClr val="accent5"/>
              </a:solidFill>
            </a:endParaRPr>
          </a:p>
        </p:txBody>
      </p:sp>
      <p:sp>
        <p:nvSpPr>
          <p:cNvPr id="70" name="TextBox 69"/>
          <p:cNvSpPr txBox="1"/>
          <p:nvPr/>
        </p:nvSpPr>
        <p:spPr>
          <a:xfrm>
            <a:off x="9772128" y="60353"/>
            <a:ext cx="2147887" cy="4862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smtClean="0">
                <a:solidFill>
                  <a:srgbClr val="575757"/>
                </a:solidFill>
              </a:rPr>
              <a:t>Influencers</a:t>
            </a:r>
            <a:endParaRPr lang="en-US" sz="1200" dirty="0" smtClean="0">
              <a:solidFill>
                <a:srgbClr val="575757"/>
              </a:solidFill>
            </a:endParaRPr>
          </a:p>
        </p:txBody>
      </p:sp>
      <p:grpSp>
        <p:nvGrpSpPr>
          <p:cNvPr id="80" name="Group 79"/>
          <p:cNvGrpSpPr/>
          <p:nvPr/>
        </p:nvGrpSpPr>
        <p:grpSpPr>
          <a:xfrm>
            <a:off x="202019" y="131021"/>
            <a:ext cx="2636659" cy="427981"/>
            <a:chOff x="202019" y="131021"/>
            <a:chExt cx="2636659" cy="427981"/>
          </a:xfrm>
        </p:grpSpPr>
        <p:sp>
          <p:nvSpPr>
            <p:cNvPr id="82" name="ColumnHeader"/>
            <p:cNvSpPr>
              <a:spLocks noChangeArrowheads="1"/>
            </p:cNvSpPr>
            <p:nvPr/>
          </p:nvSpPr>
          <p:spPr bwMode="gray">
            <a:xfrm rot="10800000" flipV="1">
              <a:off x="606678" y="229152"/>
              <a:ext cx="2232000" cy="244858"/>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600" b="1" dirty="0" smtClean="0">
                  <a:solidFill>
                    <a:srgbClr val="575757"/>
                  </a:solidFill>
                  <a:latin typeface="Trebuchet MS" panose="020B0603020202020204" pitchFamily="34" charset="0"/>
                  <a:cs typeface="Arial" pitchFamily="34" charset="0"/>
                </a:rPr>
                <a:t>Global market trends</a:t>
              </a:r>
              <a:endParaRPr lang="en-US" sz="1600" b="1" dirty="0">
                <a:solidFill>
                  <a:srgbClr val="575757"/>
                </a:solidFill>
                <a:latin typeface="Trebuchet MS" panose="020B0603020202020204" pitchFamily="34" charset="0"/>
                <a:cs typeface="Arial" pitchFamily="34" charset="0"/>
              </a:endParaRPr>
            </a:p>
          </p:txBody>
        </p:sp>
        <p:pic>
          <p:nvPicPr>
            <p:cNvPr id="86" name="Picture 85"/>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202019" y="131021"/>
              <a:ext cx="433399" cy="427981"/>
            </a:xfrm>
            <a:prstGeom prst="rect">
              <a:avLst/>
            </a:prstGeom>
          </p:spPr>
        </p:pic>
      </p:grpSp>
      <p:grpSp>
        <p:nvGrpSpPr>
          <p:cNvPr id="4" name="Group 3"/>
          <p:cNvGrpSpPr/>
          <p:nvPr/>
        </p:nvGrpSpPr>
        <p:grpSpPr>
          <a:xfrm>
            <a:off x="10735790" y="5950482"/>
            <a:ext cx="1166169" cy="361931"/>
            <a:chOff x="9612380" y="6068096"/>
            <a:chExt cx="1166169" cy="361931"/>
          </a:xfrm>
        </p:grpSpPr>
        <p:sp>
          <p:nvSpPr>
            <p:cNvPr id="96" name="Rectangle 95"/>
            <p:cNvSpPr/>
            <p:nvPr/>
          </p:nvSpPr>
          <p:spPr>
            <a:xfrm>
              <a:off x="9612380" y="6123723"/>
              <a:ext cx="180000" cy="108000"/>
            </a:xfrm>
            <a:prstGeom prst="rect">
              <a:avLst/>
            </a:prstGeom>
            <a:solidFill>
              <a:srgbClr val="D4DF33"/>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GB" sz="1200" dirty="0" err="1" smtClean="0">
                <a:solidFill>
                  <a:srgbClr val="FFFFFF"/>
                </a:solidFill>
              </a:endParaRPr>
            </a:p>
          </p:txBody>
        </p:sp>
        <p:sp>
          <p:nvSpPr>
            <p:cNvPr id="5" name="TextBox 4"/>
            <p:cNvSpPr txBox="1"/>
            <p:nvPr/>
          </p:nvSpPr>
          <p:spPr>
            <a:xfrm>
              <a:off x="9734550" y="6068096"/>
              <a:ext cx="962661" cy="22032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smtClean="0">
                  <a:solidFill>
                    <a:srgbClr val="575757"/>
                  </a:solidFill>
                </a:rPr>
                <a:t>Influencers</a:t>
              </a:r>
            </a:p>
          </p:txBody>
        </p:sp>
        <p:sp>
          <p:nvSpPr>
            <p:cNvPr id="97" name="Rectangle 96"/>
            <p:cNvSpPr/>
            <p:nvPr/>
          </p:nvSpPr>
          <p:spPr>
            <a:xfrm>
              <a:off x="9612380" y="6265326"/>
              <a:ext cx="180000" cy="108000"/>
            </a:xfrm>
            <a:prstGeom prst="rect">
              <a:avLst/>
            </a:prstGeom>
            <a:solidFill>
              <a:srgbClr val="A8B21C"/>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GB" sz="1200" dirty="0" err="1" smtClean="0">
                <a:solidFill>
                  <a:srgbClr val="FFFFFF"/>
                </a:solidFill>
              </a:endParaRPr>
            </a:p>
          </p:txBody>
        </p:sp>
        <p:sp>
          <p:nvSpPr>
            <p:cNvPr id="98" name="TextBox 97"/>
            <p:cNvSpPr txBox="1"/>
            <p:nvPr/>
          </p:nvSpPr>
          <p:spPr>
            <a:xfrm>
              <a:off x="9734549" y="6209699"/>
              <a:ext cx="1044000" cy="22032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smtClean="0">
                  <a:solidFill>
                    <a:srgbClr val="575757"/>
                  </a:solidFill>
                </a:rPr>
                <a:t>Social media</a:t>
              </a:r>
            </a:p>
          </p:txBody>
        </p:sp>
      </p:grpSp>
      <p:grpSp>
        <p:nvGrpSpPr>
          <p:cNvPr id="87" name="Group 86"/>
          <p:cNvGrpSpPr/>
          <p:nvPr/>
        </p:nvGrpSpPr>
        <p:grpSpPr>
          <a:xfrm>
            <a:off x="2180795" y="1690117"/>
            <a:ext cx="8013961" cy="468000"/>
            <a:chOff x="2220277" y="1893037"/>
            <a:chExt cx="8013961" cy="468000"/>
          </a:xfrm>
        </p:grpSpPr>
        <p:sp>
          <p:nvSpPr>
            <p:cNvPr id="88" name="Rettangolo 36"/>
            <p:cNvSpPr>
              <a:spLocks noChangeArrowheads="1"/>
            </p:cNvSpPr>
            <p:nvPr/>
          </p:nvSpPr>
          <p:spPr bwMode="auto">
            <a:xfrm>
              <a:off x="2523121" y="1893037"/>
              <a:ext cx="7711117" cy="468000"/>
            </a:xfrm>
            <a:prstGeom prst="rect">
              <a:avLst/>
            </a:prstGeom>
            <a:noFill/>
            <a:ln w="9525">
              <a:solidFill>
                <a:schemeClr val="bg2">
                  <a:lumMod val="90000"/>
                </a:schemeClr>
              </a:solidFill>
              <a:prstDash val="solid"/>
              <a:miter lim="800000"/>
              <a:headEnd/>
              <a:tailEnd/>
            </a:ln>
          </p:spPr>
          <p:txBody>
            <a:bodyPr wrap="square" anchor="ctr">
              <a:noAutofit/>
            </a:bodyPr>
            <a:lstStyle/>
            <a:p>
              <a:pPr algn="ctr">
                <a:spcBef>
                  <a:spcPct val="50000"/>
                </a:spcBef>
              </a:pPr>
              <a:r>
                <a:rPr lang="en-US" sz="1400" i="1" dirty="0">
                  <a:solidFill>
                    <a:srgbClr val="575757"/>
                  </a:solidFill>
                  <a:cs typeface="Arial" pitchFamily="34" charset="0"/>
                </a:rPr>
                <a:t>"Which of the following online sources of information / channels impact how you develop opinions or make decisions about luxury purchases?" </a:t>
              </a:r>
            </a:p>
          </p:txBody>
        </p:sp>
        <p:sp>
          <p:nvSpPr>
            <p:cNvPr id="89" name="Rettangolo 36"/>
            <p:cNvSpPr>
              <a:spLocks noChangeAspect="1" noChangeArrowheads="1"/>
            </p:cNvSpPr>
            <p:nvPr/>
          </p:nvSpPr>
          <p:spPr bwMode="auto">
            <a:xfrm>
              <a:off x="2220277" y="1904471"/>
              <a:ext cx="288000" cy="443731"/>
            </a:xfrm>
            <a:prstGeom prst="rect">
              <a:avLst/>
            </a:prstGeom>
            <a:solidFill>
              <a:schemeClr val="tx2"/>
            </a:solidFill>
            <a:ln w="9525">
              <a:noFill/>
              <a:miter lim="800000"/>
              <a:headEnd/>
              <a:tailEnd/>
            </a:ln>
          </p:spPr>
          <p:txBody>
            <a:bodyPr wrap="square">
              <a:spAutoFit/>
            </a:bodyPr>
            <a:lstStyle/>
            <a:p>
              <a:pPr algn="ctr">
                <a:spcBef>
                  <a:spcPct val="50000"/>
                </a:spcBef>
              </a:pPr>
              <a:endParaRPr lang="en-US" sz="1600" b="1" i="1" dirty="0">
                <a:solidFill>
                  <a:srgbClr val="575757"/>
                </a:solidFill>
                <a:cs typeface="Arial" pitchFamily="34" charset="0"/>
              </a:endParaRPr>
            </a:p>
          </p:txBody>
        </p:sp>
        <p:sp>
          <p:nvSpPr>
            <p:cNvPr id="99" name="Freeform 37"/>
            <p:cNvSpPr>
              <a:spLocks noEditPoints="1"/>
            </p:cNvSpPr>
            <p:nvPr/>
          </p:nvSpPr>
          <p:spPr bwMode="auto">
            <a:xfrm>
              <a:off x="2295484" y="1980415"/>
              <a:ext cx="141265" cy="295581"/>
            </a:xfrm>
            <a:custGeom>
              <a:avLst/>
              <a:gdLst>
                <a:gd name="T0" fmla="*/ 178 w 394"/>
                <a:gd name="T1" fmla="*/ 880 h 880"/>
                <a:gd name="T2" fmla="*/ 106 w 394"/>
                <a:gd name="T3" fmla="*/ 850 h 880"/>
                <a:gd name="T4" fmla="*/ 76 w 394"/>
                <a:gd name="T5" fmla="*/ 778 h 880"/>
                <a:gd name="T6" fmla="*/ 106 w 394"/>
                <a:gd name="T7" fmla="*/ 706 h 880"/>
                <a:gd name="T8" fmla="*/ 178 w 394"/>
                <a:gd name="T9" fmla="*/ 676 h 880"/>
                <a:gd name="T10" fmla="*/ 250 w 394"/>
                <a:gd name="T11" fmla="*/ 706 h 880"/>
                <a:gd name="T12" fmla="*/ 280 w 394"/>
                <a:gd name="T13" fmla="*/ 778 h 880"/>
                <a:gd name="T14" fmla="*/ 250 w 394"/>
                <a:gd name="T15" fmla="*/ 850 h 880"/>
                <a:gd name="T16" fmla="*/ 178 w 394"/>
                <a:gd name="T17" fmla="*/ 880 h 880"/>
                <a:gd name="T18" fmla="*/ 228 w 394"/>
                <a:gd name="T19" fmla="*/ 605 h 880"/>
                <a:gd name="T20" fmla="*/ 223 w 394"/>
                <a:gd name="T21" fmla="*/ 578 h 880"/>
                <a:gd name="T22" fmla="*/ 216 w 394"/>
                <a:gd name="T23" fmla="*/ 535 h 880"/>
                <a:gd name="T24" fmla="*/ 257 w 394"/>
                <a:gd name="T25" fmla="*/ 422 h 880"/>
                <a:gd name="T26" fmla="*/ 333 w 394"/>
                <a:gd name="T27" fmla="*/ 341 h 880"/>
                <a:gd name="T28" fmla="*/ 379 w 394"/>
                <a:gd name="T29" fmla="*/ 268 h 880"/>
                <a:gd name="T30" fmla="*/ 394 w 394"/>
                <a:gd name="T31" fmla="*/ 187 h 880"/>
                <a:gd name="T32" fmla="*/ 334 w 394"/>
                <a:gd name="T33" fmla="*/ 50 h 880"/>
                <a:gd name="T34" fmla="*/ 187 w 394"/>
                <a:gd name="T35" fmla="*/ 0 h 880"/>
                <a:gd name="T36" fmla="*/ 14 w 394"/>
                <a:gd name="T37" fmla="*/ 49 h 880"/>
                <a:gd name="T38" fmla="*/ 0 w 394"/>
                <a:gd name="T39" fmla="*/ 61 h 880"/>
                <a:gd name="T40" fmla="*/ 61 w 394"/>
                <a:gd name="T41" fmla="*/ 180 h 880"/>
                <a:gd name="T42" fmla="*/ 83 w 394"/>
                <a:gd name="T43" fmla="*/ 158 h 880"/>
                <a:gd name="T44" fmla="*/ 161 w 394"/>
                <a:gd name="T45" fmla="*/ 126 h 880"/>
                <a:gd name="T46" fmla="*/ 231 w 394"/>
                <a:gd name="T47" fmla="*/ 144 h 880"/>
                <a:gd name="T48" fmla="*/ 250 w 394"/>
                <a:gd name="T49" fmla="*/ 196 h 880"/>
                <a:gd name="T50" fmla="*/ 237 w 394"/>
                <a:gd name="T51" fmla="*/ 242 h 880"/>
                <a:gd name="T52" fmla="*/ 173 w 394"/>
                <a:gd name="T53" fmla="*/ 323 h 880"/>
                <a:gd name="T54" fmla="*/ 105 w 394"/>
                <a:gd name="T55" fmla="*/ 425 h 880"/>
                <a:gd name="T56" fmla="*/ 90 w 394"/>
                <a:gd name="T57" fmla="*/ 510 h 880"/>
                <a:gd name="T58" fmla="*/ 109 w 394"/>
                <a:gd name="T59" fmla="*/ 590 h 880"/>
                <a:gd name="T60" fmla="*/ 115 w 394"/>
                <a:gd name="T61" fmla="*/ 605 h 880"/>
                <a:gd name="T62" fmla="*/ 228 w 394"/>
                <a:gd name="T63" fmla="*/ 60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880">
                  <a:moveTo>
                    <a:pt x="178" y="880"/>
                  </a:moveTo>
                  <a:cubicBezTo>
                    <a:pt x="150" y="880"/>
                    <a:pt x="126" y="870"/>
                    <a:pt x="106" y="850"/>
                  </a:cubicBezTo>
                  <a:cubicBezTo>
                    <a:pt x="86" y="830"/>
                    <a:pt x="76" y="806"/>
                    <a:pt x="76" y="778"/>
                  </a:cubicBezTo>
                  <a:cubicBezTo>
                    <a:pt x="76" y="750"/>
                    <a:pt x="87" y="725"/>
                    <a:pt x="106" y="706"/>
                  </a:cubicBezTo>
                  <a:cubicBezTo>
                    <a:pt x="126" y="686"/>
                    <a:pt x="150" y="676"/>
                    <a:pt x="178" y="676"/>
                  </a:cubicBezTo>
                  <a:cubicBezTo>
                    <a:pt x="206" y="676"/>
                    <a:pt x="230" y="686"/>
                    <a:pt x="250" y="706"/>
                  </a:cubicBezTo>
                  <a:cubicBezTo>
                    <a:pt x="270" y="725"/>
                    <a:pt x="280" y="750"/>
                    <a:pt x="280" y="778"/>
                  </a:cubicBezTo>
                  <a:cubicBezTo>
                    <a:pt x="280" y="806"/>
                    <a:pt x="270" y="830"/>
                    <a:pt x="250" y="850"/>
                  </a:cubicBezTo>
                  <a:cubicBezTo>
                    <a:pt x="231" y="870"/>
                    <a:pt x="206" y="880"/>
                    <a:pt x="178" y="880"/>
                  </a:cubicBezTo>
                  <a:close/>
                  <a:moveTo>
                    <a:pt x="228" y="605"/>
                  </a:moveTo>
                  <a:cubicBezTo>
                    <a:pt x="223" y="578"/>
                    <a:pt x="223" y="578"/>
                    <a:pt x="223" y="578"/>
                  </a:cubicBezTo>
                  <a:cubicBezTo>
                    <a:pt x="216" y="547"/>
                    <a:pt x="216" y="537"/>
                    <a:pt x="216" y="535"/>
                  </a:cubicBezTo>
                  <a:cubicBezTo>
                    <a:pt x="216" y="493"/>
                    <a:pt x="229" y="456"/>
                    <a:pt x="257" y="422"/>
                  </a:cubicBezTo>
                  <a:cubicBezTo>
                    <a:pt x="333" y="341"/>
                    <a:pt x="333" y="341"/>
                    <a:pt x="333" y="341"/>
                  </a:cubicBezTo>
                  <a:cubicBezTo>
                    <a:pt x="354" y="319"/>
                    <a:pt x="369" y="294"/>
                    <a:pt x="379" y="268"/>
                  </a:cubicBezTo>
                  <a:cubicBezTo>
                    <a:pt x="389" y="243"/>
                    <a:pt x="394" y="215"/>
                    <a:pt x="394" y="187"/>
                  </a:cubicBezTo>
                  <a:cubicBezTo>
                    <a:pt x="394" y="131"/>
                    <a:pt x="374" y="85"/>
                    <a:pt x="334" y="50"/>
                  </a:cubicBezTo>
                  <a:cubicBezTo>
                    <a:pt x="295" y="17"/>
                    <a:pt x="245" y="0"/>
                    <a:pt x="187" y="0"/>
                  </a:cubicBezTo>
                  <a:cubicBezTo>
                    <a:pt x="112" y="0"/>
                    <a:pt x="54" y="16"/>
                    <a:pt x="14" y="49"/>
                  </a:cubicBezTo>
                  <a:cubicBezTo>
                    <a:pt x="0" y="61"/>
                    <a:pt x="0" y="61"/>
                    <a:pt x="0" y="61"/>
                  </a:cubicBezTo>
                  <a:cubicBezTo>
                    <a:pt x="61" y="180"/>
                    <a:pt x="61" y="180"/>
                    <a:pt x="61" y="180"/>
                  </a:cubicBezTo>
                  <a:cubicBezTo>
                    <a:pt x="83" y="158"/>
                    <a:pt x="83" y="158"/>
                    <a:pt x="83" y="158"/>
                  </a:cubicBezTo>
                  <a:cubicBezTo>
                    <a:pt x="105" y="137"/>
                    <a:pt x="131" y="126"/>
                    <a:pt x="161" y="126"/>
                  </a:cubicBezTo>
                  <a:cubicBezTo>
                    <a:pt x="193" y="126"/>
                    <a:pt x="216" y="132"/>
                    <a:pt x="231" y="144"/>
                  </a:cubicBezTo>
                  <a:cubicBezTo>
                    <a:pt x="244" y="155"/>
                    <a:pt x="250" y="172"/>
                    <a:pt x="250" y="196"/>
                  </a:cubicBezTo>
                  <a:cubicBezTo>
                    <a:pt x="250" y="211"/>
                    <a:pt x="246" y="226"/>
                    <a:pt x="237" y="242"/>
                  </a:cubicBezTo>
                  <a:cubicBezTo>
                    <a:pt x="226" y="261"/>
                    <a:pt x="205" y="288"/>
                    <a:pt x="173" y="323"/>
                  </a:cubicBezTo>
                  <a:cubicBezTo>
                    <a:pt x="138" y="362"/>
                    <a:pt x="116" y="396"/>
                    <a:pt x="105" y="425"/>
                  </a:cubicBezTo>
                  <a:cubicBezTo>
                    <a:pt x="95" y="454"/>
                    <a:pt x="90" y="483"/>
                    <a:pt x="90" y="510"/>
                  </a:cubicBezTo>
                  <a:cubicBezTo>
                    <a:pt x="90" y="528"/>
                    <a:pt x="96" y="554"/>
                    <a:pt x="109" y="590"/>
                  </a:cubicBezTo>
                  <a:cubicBezTo>
                    <a:pt x="115" y="605"/>
                    <a:pt x="115" y="605"/>
                    <a:pt x="115" y="605"/>
                  </a:cubicBezTo>
                  <a:lnTo>
                    <a:pt x="228" y="60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95516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6953420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62" name="think-cell Slide" r:id="rId39" imgW="270" imgH="270" progId="TCLayout.ActiveDocument.1">
                  <p:embed/>
                </p:oleObj>
              </mc:Choice>
              <mc:Fallback>
                <p:oleObj name="think-cell Slide" r:id="rId39" imgW="270" imgH="270" progId="TCLayout.ActiveDocument.1">
                  <p:embed/>
                  <p:pic>
                    <p:nvPicPr>
                      <p:cNvPr id="0" name=""/>
                      <p:cNvPicPr/>
                      <p:nvPr/>
                    </p:nvPicPr>
                    <p:blipFill>
                      <a:blip r:embed="rId40"/>
                      <a:stretch>
                        <a:fillRect/>
                      </a:stretch>
                    </p:blipFill>
                    <p:spPr>
                      <a:xfrm>
                        <a:off x="1588" y="1588"/>
                        <a:ext cx="1587" cy="1587"/>
                      </a:xfrm>
                      <a:prstGeom prst="rect">
                        <a:avLst/>
                      </a:prstGeom>
                    </p:spPr>
                  </p:pic>
                </p:oleObj>
              </mc:Fallback>
            </mc:AlternateContent>
          </a:graphicData>
        </a:graphic>
      </p:graphicFrame>
      <p:sp>
        <p:nvSpPr>
          <p:cNvPr id="14" name="Rectangle 13"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400" dirty="0" err="1" smtClean="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568283" y="622800"/>
            <a:ext cx="7380939" cy="941796"/>
          </a:xfrm>
          <a:prstGeom prst="rect">
            <a:avLst/>
          </a:prstGeom>
        </p:spPr>
        <p:txBody>
          <a:bodyPr wrap="square">
            <a:spAutoFit/>
          </a:bodyPr>
          <a:lstStyle/>
          <a:p>
            <a:pPr>
              <a:buSzPts val="3400"/>
            </a:pPr>
            <a:r>
              <a:rPr lang="en-US" smtClean="0">
                <a:solidFill>
                  <a:schemeClr val="tx2"/>
                </a:solidFill>
              </a:rPr>
              <a:t>Stores stabilizing, driven by US; online only growing due also to US</a:t>
            </a:r>
            <a:endParaRPr lang="en-US" dirty="0">
              <a:solidFill>
                <a:schemeClr val="tx2"/>
              </a:solidFill>
            </a:endParaRPr>
          </a:p>
        </p:txBody>
      </p:sp>
      <p:graphicFrame>
        <p:nvGraphicFramePr>
          <p:cNvPr id="85" name="Chart 84"/>
          <p:cNvGraphicFramePr/>
          <p:nvPr>
            <p:custDataLst>
              <p:tags r:id="rId4"/>
            </p:custDataLst>
            <p:extLst>
              <p:ext uri="{D42A27DB-BD31-4B8C-83A1-F6EECF244321}">
                <p14:modId xmlns:p14="http://schemas.microsoft.com/office/powerpoint/2010/main" val="4254531098"/>
              </p:ext>
            </p:extLst>
          </p:nvPr>
        </p:nvGraphicFramePr>
        <p:xfrm>
          <a:off x="746125" y="2862263"/>
          <a:ext cx="2265363" cy="2803525"/>
        </p:xfrm>
        <a:graphic>
          <a:graphicData uri="http://schemas.openxmlformats.org/drawingml/2006/chart">
            <c:chart xmlns:c="http://schemas.openxmlformats.org/drawingml/2006/chart" xmlns:r="http://schemas.openxmlformats.org/officeDocument/2006/relationships" r:id="rId41"/>
          </a:graphicData>
        </a:graphic>
      </p:graphicFrame>
      <p:sp useBgFill="1">
        <p:nvSpPr>
          <p:cNvPr id="53" name="Freeform 52"/>
          <p:cNvSpPr/>
          <p:nvPr>
            <p:custDataLst>
              <p:tags r:id="rId5"/>
            </p:custDataLst>
          </p:nvPr>
        </p:nvSpPr>
        <p:spPr bwMode="gray">
          <a:xfrm>
            <a:off x="1830388" y="5510213"/>
            <a:ext cx="96838" cy="146051"/>
          </a:xfrm>
          <a:custGeom>
            <a:avLst/>
            <a:gdLst/>
            <a:ahLst/>
            <a:cxnLst/>
            <a:rect l="0" t="0" r="0" b="0"/>
            <a:pathLst>
              <a:path w="96838" h="146051">
                <a:moveTo>
                  <a:pt x="96837" y="0"/>
                </a:moveTo>
                <a:lnTo>
                  <a:pt x="57150" y="146050"/>
                </a:lnTo>
                <a:lnTo>
                  <a:pt x="0" y="146050"/>
                </a:lnTo>
                <a:lnTo>
                  <a:pt x="39687" y="0"/>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48" name="Freeform 47"/>
          <p:cNvSpPr/>
          <p:nvPr>
            <p:custDataLst>
              <p:tags r:id="rId6"/>
            </p:custDataLst>
          </p:nvPr>
        </p:nvSpPr>
        <p:spPr bwMode="gray">
          <a:xfrm>
            <a:off x="1830388" y="5510213"/>
            <a:ext cx="39688" cy="146051"/>
          </a:xfrm>
          <a:custGeom>
            <a:avLst/>
            <a:gdLst/>
            <a:ahLst/>
            <a:cxnLst/>
            <a:rect l="0" t="0" r="0" b="0"/>
            <a:pathLst>
              <a:path w="39688" h="146051">
                <a:moveTo>
                  <a:pt x="39687" y="0"/>
                </a:moveTo>
                <a:lnTo>
                  <a:pt x="0" y="146050"/>
                </a:lnTo>
              </a:path>
            </a:pathLst>
          </a:custGeom>
          <a:ln w="9525" cap="rnd"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custDataLst>
              <p:tags r:id="rId7"/>
            </p:custDataLst>
          </p:nvPr>
        </p:nvSpPr>
        <p:spPr bwMode="gray">
          <a:xfrm>
            <a:off x="1887538" y="5510213"/>
            <a:ext cx="39688" cy="146051"/>
          </a:xfrm>
          <a:custGeom>
            <a:avLst/>
            <a:gdLst/>
            <a:ahLst/>
            <a:cxnLst/>
            <a:rect l="0" t="0" r="0" b="0"/>
            <a:pathLst>
              <a:path w="39688" h="146051">
                <a:moveTo>
                  <a:pt x="39687" y="0"/>
                </a:moveTo>
                <a:lnTo>
                  <a:pt x="0" y="146050"/>
                </a:lnTo>
              </a:path>
            </a:pathLst>
          </a:custGeom>
          <a:ln w="9525" cap="rnd"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 Placeholder 3"/>
          <p:cNvSpPr>
            <a:spLocks noGrp="1"/>
          </p:cNvSpPr>
          <p:nvPr>
            <p:custDataLst>
              <p:tags r:id="rId8"/>
            </p:custDataLst>
          </p:nvPr>
        </p:nvSpPr>
        <p:spPr bwMode="gray">
          <a:xfrm>
            <a:off x="1239838" y="3135313"/>
            <a:ext cx="227013" cy="198438"/>
          </a:xfrm>
          <a:prstGeom prst="rect">
            <a:avLst/>
          </a:prstGeom>
          <a:noFill/>
          <a:extLst>
            <a:ext uri="{909E8E84-426E-40dd-AFC4-6F175D3DCCD1}">
              <a14:hiddenFill xmlns:a14="http://schemas.microsoft.com/office/drawing/2010/main">
                <a:solidFill>
                  <a:srgbClr val="29BA74"/>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ACA8898-0E35-4526-8C58-E21B09DD0D53}" type="datetime'8''''''''''''%'''''''''''''''''''''''''''">
              <a:rPr lang="en-US" altLang="en-US" sz="1300" smtClean="0">
                <a:solidFill>
                  <a:schemeClr val="bg1"/>
                </a:solidFill>
              </a:rPr>
              <a:pPr/>
              <a:t>8%</a:t>
            </a:fld>
            <a:endParaRPr lang="en-US" sz="1300" dirty="0">
              <a:solidFill>
                <a:schemeClr val="bg1"/>
              </a:solidFill>
              <a:sym typeface="+mn-lt"/>
            </a:endParaRPr>
          </a:p>
        </p:txBody>
      </p:sp>
      <p:sp>
        <p:nvSpPr>
          <p:cNvPr id="78" name="Text Placeholder 3"/>
          <p:cNvSpPr>
            <a:spLocks noGrp="1"/>
          </p:cNvSpPr>
          <p:nvPr>
            <p:custDataLst>
              <p:tags r:id="rId9"/>
            </p:custDataLst>
          </p:nvPr>
        </p:nvSpPr>
        <p:spPr bwMode="gray">
          <a:xfrm>
            <a:off x="2246313" y="4970463"/>
            <a:ext cx="314325"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08EF1A4-38B1-4CBF-9AA5-42ECE7EF3153}" type="datetime'''''''''''''''''''''''''''''3''''''''9''''''''%'''">
              <a:rPr lang="en-GB" altLang="en-US" sz="1300" smtClean="0">
                <a:solidFill>
                  <a:schemeClr val="bg1"/>
                </a:solidFill>
                <a:sym typeface="+mn-lt"/>
              </a:rPr>
              <a:pPr algn="ctr">
                <a:lnSpc>
                  <a:spcPct val="100000"/>
                </a:lnSpc>
                <a:spcBef>
                  <a:spcPct val="0"/>
                </a:spcBef>
                <a:spcAft>
                  <a:spcPct val="0"/>
                </a:spcAft>
              </a:pPr>
              <a:t>39%</a:t>
            </a:fld>
            <a:endParaRPr lang="en-GB" sz="1300" dirty="0">
              <a:solidFill>
                <a:schemeClr val="bg1"/>
              </a:solidFill>
              <a:sym typeface="+mn-lt"/>
            </a:endParaRPr>
          </a:p>
        </p:txBody>
      </p:sp>
      <p:sp>
        <p:nvSpPr>
          <p:cNvPr id="9" name="Text Placeholder 3"/>
          <p:cNvSpPr>
            <a:spLocks noGrp="1"/>
          </p:cNvSpPr>
          <p:nvPr>
            <p:custDataLst>
              <p:tags r:id="rId10"/>
            </p:custDataLst>
          </p:nvPr>
        </p:nvSpPr>
        <p:spPr bwMode="gray">
          <a:xfrm>
            <a:off x="1239838" y="2938463"/>
            <a:ext cx="227013" cy="198438"/>
          </a:xfrm>
          <a:prstGeom prst="rect">
            <a:avLst/>
          </a:prstGeom>
          <a:noFill/>
          <a:extLst>
            <a:ext uri="{909E8E84-426E-40dd-AFC4-6F175D3DCCD1}">
              <a14:hiddenFill xmlns:a14="http://schemas.microsoft.com/office/drawing/2010/main">
                <a:solidFill>
                  <a:srgbClr val="ABA8B3"/>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D9B05E4-F3E9-4097-89F0-83B8D1B93E0B}" type="datetime'''''''''''''7%'''''''''''''''''''''''''''''">
              <a:rPr lang="en-US" altLang="en-US" sz="1300" smtClean="0">
                <a:solidFill>
                  <a:schemeClr val="bg1"/>
                </a:solidFill>
              </a:rPr>
              <a:pPr/>
              <a:t>7%</a:t>
            </a:fld>
            <a:endParaRPr lang="en-US" sz="1300" dirty="0">
              <a:solidFill>
                <a:schemeClr val="bg1"/>
              </a:solidFill>
              <a:sym typeface="+mn-lt"/>
            </a:endParaRPr>
          </a:p>
        </p:txBody>
      </p:sp>
      <p:sp>
        <p:nvSpPr>
          <p:cNvPr id="12" name="Text Placeholder 3"/>
          <p:cNvSpPr>
            <a:spLocks noGrp="1"/>
          </p:cNvSpPr>
          <p:nvPr>
            <p:custDataLst>
              <p:tags r:id="rId11"/>
            </p:custDataLst>
          </p:nvPr>
        </p:nvSpPr>
        <p:spPr bwMode="gray">
          <a:xfrm>
            <a:off x="1195388" y="4864100"/>
            <a:ext cx="314325"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63762B6-D8F4-4A4F-857D-41973576477D}" type="datetime'''''''''''''4''''''''''''''''''''7''''%'''''''''''''''''''">
              <a:rPr lang="en-US" altLang="en-US" sz="1300" smtClean="0">
                <a:solidFill>
                  <a:schemeClr val="bg1"/>
                </a:solidFill>
              </a:rPr>
              <a:pPr/>
              <a:t>47%</a:t>
            </a:fld>
            <a:endParaRPr lang="en-US" sz="1300" dirty="0">
              <a:solidFill>
                <a:schemeClr val="bg1"/>
              </a:solidFill>
              <a:sym typeface="+mn-lt"/>
            </a:endParaRPr>
          </a:p>
        </p:txBody>
      </p:sp>
      <p:sp>
        <p:nvSpPr>
          <p:cNvPr id="13" name="Text Placeholder 3"/>
          <p:cNvSpPr>
            <a:spLocks noGrp="1"/>
          </p:cNvSpPr>
          <p:nvPr>
            <p:custDataLst>
              <p:tags r:id="rId12"/>
            </p:custDataLst>
          </p:nvPr>
        </p:nvSpPr>
        <p:spPr bwMode="gray">
          <a:xfrm>
            <a:off x="1195388" y="3743325"/>
            <a:ext cx="314325"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1A95CF1C-AF92-49A0-B175-26AAB5900213}" type="datetime'''3''''''''''''''''''''8''''''''''''%'''''">
              <a:rPr lang="en-US" altLang="en-US" sz="1300" smtClean="0">
                <a:solidFill>
                  <a:schemeClr val="bg1"/>
                </a:solidFill>
              </a:rPr>
              <a:pPr/>
              <a:t>38%</a:t>
            </a:fld>
            <a:endParaRPr lang="en-US" sz="1300" dirty="0">
              <a:solidFill>
                <a:schemeClr val="bg1"/>
              </a:solidFill>
              <a:sym typeface="+mn-lt"/>
            </a:endParaRPr>
          </a:p>
        </p:txBody>
      </p:sp>
      <p:sp>
        <p:nvSpPr>
          <p:cNvPr id="7" name="Text Placeholder 3"/>
          <p:cNvSpPr>
            <a:spLocks noGrp="1"/>
          </p:cNvSpPr>
          <p:nvPr>
            <p:custDataLst>
              <p:tags r:id="rId13"/>
            </p:custDataLst>
          </p:nvPr>
        </p:nvSpPr>
        <p:spPr bwMode="gray">
          <a:xfrm>
            <a:off x="1187450" y="5684838"/>
            <a:ext cx="3302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F0228BA-9ADD-41E6-AFC0-1DFD9F61B5EA}" type="datetime'20''''''''''''''''''''1''''''''''''''''''''3'''''''''''''''''">
              <a:rPr lang="en-US" altLang="en-US" smtClean="0"/>
              <a:pPr/>
              <a:t>2013</a:t>
            </a:fld>
            <a:endParaRPr lang="en-US" dirty="0">
              <a:sym typeface="+mn-lt"/>
            </a:endParaRPr>
          </a:p>
        </p:txBody>
      </p:sp>
      <p:sp>
        <p:nvSpPr>
          <p:cNvPr id="37" name="Text Placeholder 3"/>
          <p:cNvSpPr>
            <a:spLocks noGrp="1"/>
          </p:cNvSpPr>
          <p:nvPr>
            <p:custDataLst>
              <p:tags r:id="rId14"/>
            </p:custDataLst>
          </p:nvPr>
        </p:nvSpPr>
        <p:spPr bwMode="gray">
          <a:xfrm>
            <a:off x="2246313" y="2978150"/>
            <a:ext cx="314325"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3DD96AC-4BB5-4449-B14B-F697033DDF99}" type="datetime'''1''''0''''%'''''''''''''''''''''''''''''''''''''">
              <a:rPr lang="en-US" altLang="en-US" sz="1300" smtClean="0">
                <a:solidFill>
                  <a:schemeClr val="bg1"/>
                </a:solidFill>
                <a:sym typeface="+mn-lt"/>
              </a:rPr>
              <a:pPr algn="ctr">
                <a:lnSpc>
                  <a:spcPct val="100000"/>
                </a:lnSpc>
                <a:spcBef>
                  <a:spcPct val="0"/>
                </a:spcBef>
                <a:spcAft>
                  <a:spcPct val="0"/>
                </a:spcAft>
              </a:pPr>
              <a:t>10%</a:t>
            </a:fld>
            <a:endParaRPr lang="en-US" sz="1300" dirty="0">
              <a:solidFill>
                <a:schemeClr val="bg1"/>
              </a:solidFill>
              <a:sym typeface="+mn-lt"/>
            </a:endParaRPr>
          </a:p>
        </p:txBody>
      </p:sp>
      <p:sp>
        <p:nvSpPr>
          <p:cNvPr id="36" name="Text Placeholder 3"/>
          <p:cNvSpPr>
            <a:spLocks noGrp="1"/>
          </p:cNvSpPr>
          <p:nvPr>
            <p:custDataLst>
              <p:tags r:id="rId15"/>
            </p:custDataLst>
          </p:nvPr>
        </p:nvSpPr>
        <p:spPr bwMode="gray">
          <a:xfrm>
            <a:off x="2246313" y="3902075"/>
            <a:ext cx="314325"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3802245-F4D0-4151-B68B-DC04485B9B39}" type="datetime'''4''''''''''''2''''''''''''''''''''''''%'''">
              <a:rPr lang="en-US" altLang="en-US" sz="1300" smtClean="0">
                <a:solidFill>
                  <a:schemeClr val="bg1"/>
                </a:solidFill>
                <a:sym typeface="+mn-lt"/>
              </a:rPr>
              <a:pPr algn="ctr">
                <a:lnSpc>
                  <a:spcPct val="100000"/>
                </a:lnSpc>
                <a:spcBef>
                  <a:spcPct val="0"/>
                </a:spcBef>
                <a:spcAft>
                  <a:spcPct val="0"/>
                </a:spcAft>
              </a:pPr>
              <a:t>42%</a:t>
            </a:fld>
            <a:endParaRPr lang="en-US" sz="1300" dirty="0">
              <a:solidFill>
                <a:schemeClr val="bg1"/>
              </a:solidFill>
              <a:sym typeface="+mn-lt"/>
            </a:endParaRPr>
          </a:p>
        </p:txBody>
      </p:sp>
      <p:sp>
        <p:nvSpPr>
          <p:cNvPr id="6" name="Text Placeholder 3"/>
          <p:cNvSpPr>
            <a:spLocks noGrp="1"/>
          </p:cNvSpPr>
          <p:nvPr>
            <p:custDataLst>
              <p:tags r:id="rId16"/>
            </p:custDataLst>
          </p:nvPr>
        </p:nvSpPr>
        <p:spPr bwMode="gray">
          <a:xfrm>
            <a:off x="2238375" y="5684838"/>
            <a:ext cx="3302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9D7D166-AFD7-4AE0-BF80-CFE07A2DF39D}" type="datetime'''''2''''''0''''1''''''''''''''6'''''''''''">
              <a:rPr lang="en-US" altLang="en-US" smtClean="0"/>
              <a:pPr/>
              <a:t>2016</a:t>
            </a:fld>
            <a:endParaRPr lang="en-US" dirty="0">
              <a:sym typeface="+mn-lt"/>
            </a:endParaRPr>
          </a:p>
        </p:txBody>
      </p:sp>
      <p:sp>
        <p:nvSpPr>
          <p:cNvPr id="5" name="Text Placeholder 3"/>
          <p:cNvSpPr>
            <a:spLocks noGrp="1"/>
          </p:cNvSpPr>
          <p:nvPr>
            <p:custDataLst>
              <p:tags r:id="rId17"/>
            </p:custDataLst>
          </p:nvPr>
        </p:nvSpPr>
        <p:spPr bwMode="gray">
          <a:xfrm>
            <a:off x="206375" y="2944813"/>
            <a:ext cx="7683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smtClean="0">
                <a:sym typeface="+mn-lt"/>
              </a:rPr>
              <a:t>Online only</a:t>
            </a:r>
            <a:endParaRPr lang="en-US" dirty="0">
              <a:sym typeface="+mn-lt"/>
            </a:endParaRPr>
          </a:p>
        </p:txBody>
      </p:sp>
      <p:sp>
        <p:nvSpPr>
          <p:cNvPr id="4" name="Text Placeholder 3"/>
          <p:cNvSpPr>
            <a:spLocks noGrp="1"/>
          </p:cNvSpPr>
          <p:nvPr>
            <p:custDataLst>
              <p:tags r:id="rId18"/>
            </p:custDataLst>
          </p:nvPr>
        </p:nvSpPr>
        <p:spPr bwMode="gray">
          <a:xfrm>
            <a:off x="71438" y="3178175"/>
            <a:ext cx="9032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45A059B1-76F2-4336-A31C-C74ABF0A0365}" type="datetime'S''ho''''''''w''''''r''''''''''''''''oo''''''''''m''''''ing'">
              <a:rPr lang="en-US" altLang="en-US" smtClean="0">
                <a:sym typeface="+mn-lt"/>
              </a:rPr>
              <a:pPr/>
              <a:t>Showrooming</a:t>
            </a:fld>
            <a:endParaRPr lang="en-US" dirty="0">
              <a:sym typeface="+mn-lt"/>
            </a:endParaRPr>
          </a:p>
        </p:txBody>
      </p:sp>
      <p:sp>
        <p:nvSpPr>
          <p:cNvPr id="10" name="Text Placeholder 3"/>
          <p:cNvSpPr>
            <a:spLocks noGrp="1"/>
          </p:cNvSpPr>
          <p:nvPr>
            <p:custDataLst>
              <p:tags r:id="rId19"/>
            </p:custDataLst>
          </p:nvPr>
        </p:nvSpPr>
        <p:spPr bwMode="gray">
          <a:xfrm>
            <a:off x="593725" y="3751263"/>
            <a:ext cx="3810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0CD90745-76D9-4C0D-B596-E07DDA5C9000}" type="datetime'''''''''''''''''R''''''''''''''''''''O''''''''''''''''PO'''''">
              <a:rPr lang="en-US" altLang="en-US" smtClean="0">
                <a:sym typeface="+mn-lt"/>
              </a:rPr>
              <a:pPr/>
              <a:t>ROPO</a:t>
            </a:fld>
            <a:endParaRPr lang="en-US" dirty="0">
              <a:sym typeface="+mn-lt"/>
            </a:endParaRPr>
          </a:p>
        </p:txBody>
      </p:sp>
      <p:sp>
        <p:nvSpPr>
          <p:cNvPr id="11" name="Text Placeholder 3"/>
          <p:cNvSpPr>
            <a:spLocks noGrp="1"/>
          </p:cNvSpPr>
          <p:nvPr>
            <p:custDataLst>
              <p:tags r:id="rId20"/>
            </p:custDataLst>
          </p:nvPr>
        </p:nvSpPr>
        <p:spPr bwMode="gray">
          <a:xfrm>
            <a:off x="300038" y="4872038"/>
            <a:ext cx="6746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137111A2-0E27-4703-A9D0-EDC792524A75}" type="datetime'S''t''o''''''re'' ''''s''''ol''''''''''''''o'''''''''''">
              <a:rPr lang="en-US" altLang="en-US" smtClean="0">
                <a:sym typeface="+mn-lt"/>
              </a:rPr>
              <a:pPr/>
              <a:t>Store solo</a:t>
            </a:fld>
            <a:endParaRPr lang="en-US" dirty="0">
              <a:sym typeface="+mn-lt"/>
            </a:endParaRPr>
          </a:p>
        </p:txBody>
      </p:sp>
      <p:cxnSp>
        <p:nvCxnSpPr>
          <p:cNvPr id="19" name="Straight Connector 18"/>
          <p:cNvCxnSpPr/>
          <p:nvPr>
            <p:custDataLst>
              <p:tags r:id="rId21"/>
            </p:custDataLst>
          </p:nvPr>
        </p:nvCxnSpPr>
        <p:spPr bwMode="gray">
          <a:xfrm>
            <a:off x="4514851" y="4524375"/>
            <a:ext cx="276225" cy="0"/>
          </a:xfrm>
          <a:prstGeom prst="line">
            <a:avLst/>
          </a:prstGeom>
          <a:ln w="9525" cap="rnd">
            <a:solidFill>
              <a:srgbClr val="6E6F73"/>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22"/>
            </p:custDataLst>
          </p:nvPr>
        </p:nvCxnSpPr>
        <p:spPr bwMode="gray">
          <a:xfrm>
            <a:off x="5992814" y="3251200"/>
            <a:ext cx="276225" cy="0"/>
          </a:xfrm>
          <a:prstGeom prst="line">
            <a:avLst/>
          </a:prstGeom>
          <a:ln w="9525" cap="rnd">
            <a:solidFill>
              <a:srgbClr val="6E6F73"/>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23"/>
            </p:custDataLst>
          </p:nvPr>
        </p:nvCxnSpPr>
        <p:spPr bwMode="gray">
          <a:xfrm>
            <a:off x="5253039" y="3482975"/>
            <a:ext cx="276225" cy="0"/>
          </a:xfrm>
          <a:prstGeom prst="line">
            <a:avLst/>
          </a:prstGeom>
          <a:ln w="9525" cap="rnd">
            <a:solidFill>
              <a:srgbClr val="6E6F73"/>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24"/>
            </p:custDataLst>
          </p:nvPr>
        </p:nvCxnSpPr>
        <p:spPr bwMode="gray">
          <a:xfrm>
            <a:off x="6731001" y="2944813"/>
            <a:ext cx="276225" cy="0"/>
          </a:xfrm>
          <a:prstGeom prst="line">
            <a:avLst/>
          </a:prstGeom>
          <a:ln w="9525" cap="rnd">
            <a:solidFill>
              <a:srgbClr val="6E6F73"/>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87" name="Chart 86"/>
          <p:cNvGraphicFramePr/>
          <p:nvPr>
            <p:custDataLst>
              <p:tags r:id="rId25"/>
            </p:custDataLst>
            <p:extLst>
              <p:ext uri="{D42A27DB-BD31-4B8C-83A1-F6EECF244321}">
                <p14:modId xmlns:p14="http://schemas.microsoft.com/office/powerpoint/2010/main" val="3945015131"/>
              </p:ext>
            </p:extLst>
          </p:nvPr>
        </p:nvGraphicFramePr>
        <p:xfrm>
          <a:off x="3832225" y="2862263"/>
          <a:ext cx="3857625" cy="2803525"/>
        </p:xfrm>
        <a:graphic>
          <a:graphicData uri="http://schemas.openxmlformats.org/drawingml/2006/chart">
            <c:chart xmlns:c="http://schemas.openxmlformats.org/drawingml/2006/chart" xmlns:r="http://schemas.openxmlformats.org/officeDocument/2006/relationships" r:id="rId42"/>
          </a:graphicData>
        </a:graphic>
      </p:graphicFrame>
      <p:sp>
        <p:nvSpPr>
          <p:cNvPr id="21" name="Text Placeholder 3"/>
          <p:cNvSpPr>
            <a:spLocks noGrp="1"/>
          </p:cNvSpPr>
          <p:nvPr>
            <p:custDataLst>
              <p:tags r:id="rId26"/>
            </p:custDataLst>
          </p:nvPr>
        </p:nvSpPr>
        <p:spPr bwMode="gray">
          <a:xfrm>
            <a:off x="7062788" y="5684838"/>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0A283DB-5FC6-480F-BCB6-01F01D6492EB}" type="datetime'''''''T''''''''''''''o''''''''''t''a''''l'''''''''''">
              <a:rPr lang="en-US" altLang="en-US"/>
              <a:pPr/>
              <a:t>Total</a:t>
            </a:fld>
            <a:endParaRPr lang="en-US" dirty="0">
              <a:sym typeface="+mn-lt"/>
            </a:endParaRPr>
          </a:p>
        </p:txBody>
      </p:sp>
      <p:sp>
        <p:nvSpPr>
          <p:cNvPr id="23" name="Text Placeholder 3"/>
          <p:cNvSpPr>
            <a:spLocks noGrp="1"/>
          </p:cNvSpPr>
          <p:nvPr>
            <p:custDataLst>
              <p:tags r:id="rId27"/>
            </p:custDataLst>
          </p:nvPr>
        </p:nvSpPr>
        <p:spPr bwMode="gray">
          <a:xfrm>
            <a:off x="6273800" y="5684838"/>
            <a:ext cx="450850" cy="3651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smtClean="0"/>
              <a:t>Online</a:t>
            </a:r>
          </a:p>
          <a:p>
            <a:pPr algn="ctr">
              <a:lnSpc>
                <a:spcPct val="100000"/>
              </a:lnSpc>
              <a:spcBef>
                <a:spcPct val="0"/>
              </a:spcBef>
              <a:spcAft>
                <a:spcPct val="0"/>
              </a:spcAft>
            </a:pPr>
            <a:r>
              <a:rPr lang="en-US" smtClean="0">
                <a:sym typeface="+mn-lt"/>
              </a:rPr>
              <a:t>only</a:t>
            </a:r>
            <a:endParaRPr lang="en-US" dirty="0">
              <a:sym typeface="+mn-lt"/>
            </a:endParaRPr>
          </a:p>
        </p:txBody>
      </p:sp>
      <p:sp>
        <p:nvSpPr>
          <p:cNvPr id="29" name="Text Placeholder 3"/>
          <p:cNvSpPr>
            <a:spLocks noGrp="1"/>
          </p:cNvSpPr>
          <p:nvPr>
            <p:custDataLst>
              <p:tags r:id="rId28"/>
            </p:custDataLst>
          </p:nvPr>
        </p:nvSpPr>
        <p:spPr bwMode="gray">
          <a:xfrm>
            <a:off x="3935413" y="5684838"/>
            <a:ext cx="6969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buNone/>
            </a:pPr>
            <a:r>
              <a:rPr lang="en-US" dirty="0" smtClean="0">
                <a:sym typeface="+mn-lt"/>
              </a:rPr>
              <a:t>Store-solo</a:t>
            </a:r>
            <a:endParaRPr lang="en-US" dirty="0">
              <a:sym typeface="+mn-lt"/>
            </a:endParaRPr>
          </a:p>
        </p:txBody>
      </p:sp>
      <p:sp>
        <p:nvSpPr>
          <p:cNvPr id="27" name="Text Placeholder 3"/>
          <p:cNvSpPr>
            <a:spLocks noGrp="1"/>
          </p:cNvSpPr>
          <p:nvPr>
            <p:custDataLst>
              <p:tags r:id="rId29"/>
            </p:custDataLst>
          </p:nvPr>
        </p:nvSpPr>
        <p:spPr bwMode="gray">
          <a:xfrm>
            <a:off x="4824413" y="5684838"/>
            <a:ext cx="3937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41F5886-128C-4214-A64A-BF7AD8DEF0A7}" type="datetime'R''''O''''''''''''''''''''''''P''''''''O'''''''''''''''''''">
              <a:rPr lang="en-US" altLang="en-US"/>
              <a:pPr/>
              <a:t>ROPO</a:t>
            </a:fld>
            <a:endParaRPr lang="en-US" dirty="0">
              <a:sym typeface="+mn-lt"/>
            </a:endParaRPr>
          </a:p>
        </p:txBody>
      </p:sp>
      <p:sp>
        <p:nvSpPr>
          <p:cNvPr id="25" name="Text Placeholder 3"/>
          <p:cNvSpPr>
            <a:spLocks noGrp="1"/>
          </p:cNvSpPr>
          <p:nvPr>
            <p:custDataLst>
              <p:tags r:id="rId30"/>
            </p:custDataLst>
          </p:nvPr>
        </p:nvSpPr>
        <p:spPr bwMode="gray">
          <a:xfrm>
            <a:off x="5303838" y="5684838"/>
            <a:ext cx="9159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7D7FD16-C8B4-451D-9392-90003899E3A8}" type="datetime'''Sh''o''''''''''''w''''''r''''o''''''''''o''''''''min''g'''''">
              <a:rPr lang="en-US" altLang="en-US"/>
              <a:pPr/>
              <a:t>Showrooming</a:t>
            </a:fld>
            <a:endParaRPr lang="en-US" dirty="0">
              <a:sym typeface="+mn-lt"/>
            </a:endParaRPr>
          </a:p>
        </p:txBody>
      </p:sp>
      <p:sp>
        <p:nvSpPr>
          <p:cNvPr id="30" name="Text Placeholder 3"/>
          <p:cNvSpPr>
            <a:spLocks noGrp="1"/>
          </p:cNvSpPr>
          <p:nvPr>
            <p:custDataLst>
              <p:tags r:id="rId31"/>
            </p:custDataLst>
          </p:nvPr>
        </p:nvSpPr>
        <p:spPr bwMode="gray">
          <a:xfrm>
            <a:off x="4125913" y="4300538"/>
            <a:ext cx="314325"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629CDE4-8C17-4AA0-84A8-7FC32F69D0B3}" type="datetime'''''''''4''0''''''''''''''''''''''''''%'''''''''''''''''''''''">
              <a:rPr lang="en-US" altLang="en-US" sz="1300"/>
              <a:pPr/>
              <a:t>40%</a:t>
            </a:fld>
            <a:endParaRPr lang="en-US" sz="1300" dirty="0">
              <a:sym typeface="+mn-lt"/>
            </a:endParaRPr>
          </a:p>
        </p:txBody>
      </p:sp>
      <p:sp>
        <p:nvSpPr>
          <p:cNvPr id="28" name="Text Placeholder 3"/>
          <p:cNvSpPr>
            <a:spLocks noGrp="1"/>
          </p:cNvSpPr>
          <p:nvPr>
            <p:custDataLst>
              <p:tags r:id="rId32"/>
            </p:custDataLst>
          </p:nvPr>
        </p:nvSpPr>
        <p:spPr bwMode="gray">
          <a:xfrm>
            <a:off x="4864100" y="3259138"/>
            <a:ext cx="314325"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3CA7677-5E21-455F-9407-D47E79E8AB58}" type="datetime'''''''''''39''''''''''''''''''''%'''''''''''''''">
              <a:rPr lang="en-US" altLang="en-US" sz="1300"/>
              <a:pPr/>
              <a:t>39%</a:t>
            </a:fld>
            <a:endParaRPr lang="en-US" sz="1300" dirty="0">
              <a:sym typeface="+mn-lt"/>
            </a:endParaRPr>
          </a:p>
        </p:txBody>
      </p:sp>
      <p:sp>
        <p:nvSpPr>
          <p:cNvPr id="26" name="Text Placeholder 3"/>
          <p:cNvSpPr>
            <a:spLocks noGrp="1"/>
          </p:cNvSpPr>
          <p:nvPr>
            <p:custDataLst>
              <p:tags r:id="rId33"/>
            </p:custDataLst>
          </p:nvPr>
        </p:nvSpPr>
        <p:spPr bwMode="gray">
          <a:xfrm>
            <a:off x="5648325" y="3027363"/>
            <a:ext cx="227013"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FA337C59-B330-431A-8982-51B8910CDE75}" type="datetime'''''''''''''''''''9''''''''''''''%'''''''''''''''''''''''">
              <a:rPr lang="en-US" altLang="en-US" sz="1300"/>
              <a:pPr/>
              <a:t>9%</a:t>
            </a:fld>
            <a:endParaRPr lang="en-US" sz="1300" dirty="0">
              <a:sym typeface="+mn-lt"/>
            </a:endParaRPr>
          </a:p>
        </p:txBody>
      </p:sp>
      <p:sp>
        <p:nvSpPr>
          <p:cNvPr id="24" name="Text Placeholder 3"/>
          <p:cNvSpPr>
            <a:spLocks noGrp="1"/>
          </p:cNvSpPr>
          <p:nvPr>
            <p:custDataLst>
              <p:tags r:id="rId34"/>
            </p:custDataLst>
          </p:nvPr>
        </p:nvSpPr>
        <p:spPr bwMode="gray">
          <a:xfrm>
            <a:off x="6342063" y="2720975"/>
            <a:ext cx="314325"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29FD4D2-2DAC-4276-B299-DE34C7D940E0}" type="datetime'''''''''''''''''''''''1''''''''''''''''2%'''''">
              <a:rPr lang="en-US" altLang="en-US" sz="1300"/>
              <a:pPr/>
              <a:t>12%</a:t>
            </a:fld>
            <a:endParaRPr lang="en-US" sz="1300" dirty="0">
              <a:sym typeface="+mn-lt"/>
            </a:endParaRPr>
          </a:p>
        </p:txBody>
      </p:sp>
      <p:sp>
        <p:nvSpPr>
          <p:cNvPr id="22" name="Text Placeholder 3"/>
          <p:cNvSpPr>
            <a:spLocks noGrp="1"/>
          </p:cNvSpPr>
          <p:nvPr>
            <p:custDataLst>
              <p:tags r:id="rId35"/>
            </p:custDataLst>
          </p:nvPr>
        </p:nvSpPr>
        <p:spPr bwMode="gray">
          <a:xfrm>
            <a:off x="7037388" y="2720975"/>
            <a:ext cx="401638"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AA0823E-EA16-4375-B43B-06425953F743}" type="datetime'''''''''''''1''''''''''''''''''''0''''0''''''''%'''''''">
              <a:rPr lang="en-US" altLang="en-US" sz="1300"/>
              <a:pPr/>
              <a:t>100%</a:t>
            </a:fld>
            <a:endParaRPr lang="en-US" sz="1300" dirty="0">
              <a:sym typeface="+mn-lt"/>
            </a:endParaRPr>
          </a:p>
        </p:txBody>
      </p:sp>
      <p:sp>
        <p:nvSpPr>
          <p:cNvPr id="31" name="Rectangle 30"/>
          <p:cNvSpPr/>
          <p:nvPr/>
        </p:nvSpPr>
        <p:spPr>
          <a:xfrm>
            <a:off x="1038051" y="1869242"/>
            <a:ext cx="3749744" cy="369332"/>
          </a:xfrm>
          <a:prstGeom prst="rect">
            <a:avLst/>
          </a:prstGeom>
        </p:spPr>
        <p:txBody>
          <a:bodyPr wrap="none">
            <a:spAutoFit/>
          </a:bodyPr>
          <a:lstStyle/>
          <a:p>
            <a:pPr>
              <a:lnSpc>
                <a:spcPct val="100000"/>
              </a:lnSpc>
              <a:spcBef>
                <a:spcPct val="0"/>
              </a:spcBef>
              <a:spcAft>
                <a:spcPct val="0"/>
              </a:spcAft>
              <a:buNone/>
            </a:pPr>
            <a:r>
              <a:rPr lang="en-US" b="1" dirty="0" smtClean="0">
                <a:sym typeface="+mn-lt"/>
              </a:rPr>
              <a:t>Last purchase channel evolution</a:t>
            </a:r>
            <a:endParaRPr lang="en-US" b="1" dirty="0">
              <a:sym typeface="+mn-lt"/>
            </a:endParaRPr>
          </a:p>
        </p:txBody>
      </p:sp>
      <p:grpSp>
        <p:nvGrpSpPr>
          <p:cNvPr id="47" name="Group 46"/>
          <p:cNvGrpSpPr/>
          <p:nvPr/>
        </p:nvGrpSpPr>
        <p:grpSpPr>
          <a:xfrm>
            <a:off x="3407907" y="2692081"/>
            <a:ext cx="306171" cy="3314944"/>
            <a:chOff x="3342591" y="2692081"/>
            <a:chExt cx="306171" cy="3314944"/>
          </a:xfrm>
        </p:grpSpPr>
        <p:cxnSp>
          <p:nvCxnSpPr>
            <p:cNvPr id="32" name="Straight Connector 31"/>
            <p:cNvCxnSpPr/>
            <p:nvPr/>
          </p:nvCxnSpPr>
          <p:spPr>
            <a:xfrm>
              <a:off x="3490326" y="2692081"/>
              <a:ext cx="0" cy="3314944"/>
            </a:xfrm>
            <a:prstGeom prst="line">
              <a:avLst/>
            </a:prstGeom>
            <a:ln w="19050"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342591" y="4165969"/>
              <a:ext cx="306171" cy="306910"/>
              <a:chOff x="5942914" y="3833745"/>
              <a:chExt cx="306171" cy="306910"/>
            </a:xfrm>
          </p:grpSpPr>
          <p:sp>
            <p:nvSpPr>
              <p:cNvPr id="34" name="Freeform 94"/>
              <p:cNvSpPr>
                <a:spLocks/>
              </p:cNvSpPr>
              <p:nvPr/>
            </p:nvSpPr>
            <p:spPr bwMode="gray">
              <a:xfrm>
                <a:off x="594291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35" name="Freeform 95"/>
              <p:cNvSpPr>
                <a:spLocks/>
              </p:cNvSpPr>
              <p:nvPr/>
            </p:nvSpPr>
            <p:spPr bwMode="gray">
              <a:xfrm>
                <a:off x="605934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grpSp>
        <p:nvGrpSpPr>
          <p:cNvPr id="42" name="Group 41"/>
          <p:cNvGrpSpPr/>
          <p:nvPr/>
        </p:nvGrpSpPr>
        <p:grpSpPr>
          <a:xfrm>
            <a:off x="4703925" y="2397985"/>
            <a:ext cx="1314782" cy="465276"/>
            <a:chOff x="4714811" y="2376213"/>
            <a:chExt cx="1314782" cy="465276"/>
          </a:xfrm>
        </p:grpSpPr>
        <p:sp>
          <p:nvSpPr>
            <p:cNvPr id="39" name="TextBox 38"/>
            <p:cNvSpPr txBox="1"/>
            <p:nvPr/>
          </p:nvSpPr>
          <p:spPr>
            <a:xfrm>
              <a:off x="4714811" y="2625489"/>
              <a:ext cx="1314782" cy="216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00" i="1" dirty="0" err="1" smtClean="0">
                  <a:solidFill>
                    <a:srgbClr val="575757"/>
                  </a:solidFill>
                </a:rPr>
                <a:t>Omnichannel</a:t>
              </a:r>
              <a:endParaRPr lang="en-US" sz="1300" i="1" dirty="0" smtClean="0">
                <a:solidFill>
                  <a:srgbClr val="575757"/>
                </a:solidFill>
              </a:endParaRPr>
            </a:p>
          </p:txBody>
        </p:sp>
        <p:cxnSp>
          <p:nvCxnSpPr>
            <p:cNvPr id="40" name="Straight Connector 39"/>
            <p:cNvCxnSpPr/>
            <p:nvPr/>
          </p:nvCxnSpPr>
          <p:spPr>
            <a:xfrm>
              <a:off x="4760202" y="2602337"/>
              <a:ext cx="1224000"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168393" y="2376213"/>
              <a:ext cx="407617" cy="214124"/>
            </a:xfrm>
            <a:prstGeom prst="rect">
              <a:avLst/>
            </a:prstGeom>
            <a:gradFill flip="none" rotWithShape="1">
              <a:gsLst>
                <a:gs pos="0">
                  <a:schemeClr val="tx2"/>
                </a:gs>
                <a:gs pos="100000">
                  <a:schemeClr val="accent2"/>
                </a:gs>
              </a:gsLst>
              <a:lin ang="1350000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r>
                <a:rPr lang="en-US" sz="1400" b="1" kern="0" dirty="0" smtClean="0">
                  <a:solidFill>
                    <a:schemeClr val="bg1"/>
                  </a:solidFill>
                </a:rPr>
                <a:t>48%</a:t>
              </a:r>
              <a:endParaRPr lang="en-US" sz="1400" b="1" kern="0" dirty="0">
                <a:solidFill>
                  <a:schemeClr val="bg1"/>
                </a:solidFill>
              </a:endParaRPr>
            </a:p>
          </p:txBody>
        </p:sp>
      </p:grpSp>
      <p:grpSp>
        <p:nvGrpSpPr>
          <p:cNvPr id="43" name="Group 42"/>
          <p:cNvGrpSpPr/>
          <p:nvPr/>
        </p:nvGrpSpPr>
        <p:grpSpPr>
          <a:xfrm rot="16200000">
            <a:off x="2330836" y="3660718"/>
            <a:ext cx="1314782" cy="465276"/>
            <a:chOff x="4714811" y="2376213"/>
            <a:chExt cx="1314782" cy="465276"/>
          </a:xfrm>
        </p:grpSpPr>
        <p:sp>
          <p:nvSpPr>
            <p:cNvPr id="44" name="TextBox 43"/>
            <p:cNvSpPr txBox="1"/>
            <p:nvPr/>
          </p:nvSpPr>
          <p:spPr>
            <a:xfrm>
              <a:off x="4714811" y="2625489"/>
              <a:ext cx="1314782" cy="216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00" i="1" dirty="0" err="1" smtClean="0">
                  <a:solidFill>
                    <a:srgbClr val="575757"/>
                  </a:solidFill>
                </a:rPr>
                <a:t>Omnichannel</a:t>
              </a:r>
              <a:endParaRPr lang="en-US" sz="1300" i="1" dirty="0" smtClean="0">
                <a:solidFill>
                  <a:srgbClr val="575757"/>
                </a:solidFill>
              </a:endParaRPr>
            </a:p>
          </p:txBody>
        </p:sp>
        <p:cxnSp>
          <p:nvCxnSpPr>
            <p:cNvPr id="45" name="Straight Connector 44"/>
            <p:cNvCxnSpPr/>
            <p:nvPr/>
          </p:nvCxnSpPr>
          <p:spPr>
            <a:xfrm>
              <a:off x="4760202" y="2602337"/>
              <a:ext cx="1224000"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168393" y="2376213"/>
              <a:ext cx="407617" cy="214124"/>
            </a:xfrm>
            <a:prstGeom prst="rect">
              <a:avLst/>
            </a:prstGeom>
            <a:gradFill flip="none" rotWithShape="1">
              <a:gsLst>
                <a:gs pos="0">
                  <a:schemeClr val="tx2"/>
                </a:gs>
                <a:gs pos="100000">
                  <a:schemeClr val="accent2"/>
                </a:gs>
              </a:gsLst>
              <a:lin ang="1350000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r>
                <a:rPr lang="en-US" sz="1400" b="1" kern="0" dirty="0" smtClean="0">
                  <a:solidFill>
                    <a:schemeClr val="bg1"/>
                  </a:solidFill>
                </a:rPr>
                <a:t>51%</a:t>
              </a:r>
              <a:endParaRPr lang="en-US" sz="1400" b="1" kern="0" dirty="0">
                <a:solidFill>
                  <a:schemeClr val="bg1"/>
                </a:solidFill>
              </a:endParaRPr>
            </a:p>
          </p:txBody>
        </p:sp>
      </p:grpSp>
      <p:sp>
        <p:nvSpPr>
          <p:cNvPr id="49" name="TextBox 48"/>
          <p:cNvSpPr txBox="1"/>
          <p:nvPr/>
        </p:nvSpPr>
        <p:spPr>
          <a:xfrm rot="16200000">
            <a:off x="1366906" y="3654724"/>
            <a:ext cx="1314782" cy="216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00" i="1" dirty="0" smtClean="0">
              <a:solidFill>
                <a:srgbClr val="575757"/>
              </a:solidFill>
            </a:endParaRPr>
          </a:p>
        </p:txBody>
      </p:sp>
      <p:cxnSp>
        <p:nvCxnSpPr>
          <p:cNvPr id="50" name="Straight Connector 49"/>
          <p:cNvCxnSpPr/>
          <p:nvPr/>
        </p:nvCxnSpPr>
        <p:spPr>
          <a:xfrm rot="16200000">
            <a:off x="1396689" y="3730067"/>
            <a:ext cx="1080000"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rot="16200000">
            <a:off x="1613819" y="3623005"/>
            <a:ext cx="407617" cy="214124"/>
          </a:xfrm>
          <a:prstGeom prst="rect">
            <a:avLst/>
          </a:prstGeom>
          <a:gradFill flip="none" rotWithShape="1">
            <a:gsLst>
              <a:gs pos="0">
                <a:schemeClr val="tx2"/>
              </a:gs>
              <a:gs pos="100000">
                <a:schemeClr val="accent2"/>
              </a:gs>
            </a:gsLst>
            <a:lin ang="1350000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r>
              <a:rPr lang="en-US" sz="1400" b="1" kern="0" dirty="0" smtClean="0">
                <a:solidFill>
                  <a:schemeClr val="bg1"/>
                </a:solidFill>
              </a:rPr>
              <a:t>46%</a:t>
            </a:r>
            <a:endParaRPr lang="en-US" sz="1400" b="1" kern="0" dirty="0">
              <a:solidFill>
                <a:schemeClr val="bg1"/>
              </a:solidFill>
            </a:endParaRPr>
          </a:p>
        </p:txBody>
      </p:sp>
      <p:sp>
        <p:nvSpPr>
          <p:cNvPr id="55" name="ee4pContent2"/>
          <p:cNvSpPr txBox="1"/>
          <p:nvPr>
            <p:custDataLst>
              <p:tags r:id="rId36"/>
            </p:custDataLst>
          </p:nvPr>
        </p:nvSpPr>
        <p:spPr>
          <a:xfrm>
            <a:off x="8953203" y="1848908"/>
            <a:ext cx="3032349" cy="3392506"/>
          </a:xfrm>
          <a:prstGeom prst="rect">
            <a:avLst/>
          </a:prstGeom>
          <a:ln cap="rnd">
            <a:noFill/>
          </a:ln>
        </p:spPr>
        <p:txBody>
          <a:bodyPr vert="horz" wrap="square" lIns="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solidFill>
                  <a:schemeClr val="bg1"/>
                </a:solidFill>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bg1"/>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solidFill>
                  <a:schemeClr val="bg1"/>
                </a:solidFill>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bg1"/>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bg1"/>
                </a:solidFill>
                <a:latin typeface="Trebuchet MS" panose="020B0603020202020204" pitchFamily="34" charset="0"/>
                <a:sym typeface="Trebuchet MS" panose="020B0603020202020204" pitchFamily="34" charset="0"/>
              </a:defRPr>
            </a:lvl9pPr>
          </a:lstStyle>
          <a:p>
            <a:pPr>
              <a:buNone/>
            </a:pPr>
            <a:r>
              <a:rPr lang="en-US" sz="1800" dirty="0" smtClean="0">
                <a:latin typeface="+mn-lt"/>
              </a:rPr>
              <a:t>Signs of Store-solo stabilization driven </a:t>
            </a:r>
            <a:r>
              <a:rPr lang="en-US" sz="1800" smtClean="0">
                <a:latin typeface="+mn-lt"/>
              </a:rPr>
              <a:t>by US (up 12 pp) </a:t>
            </a:r>
            <a:r>
              <a:rPr lang="en-US" sz="1800" dirty="0" smtClean="0">
                <a:latin typeface="+mn-lt"/>
              </a:rPr>
              <a:t>True Luxury Consumers &amp; younger generations</a:t>
            </a:r>
          </a:p>
          <a:p>
            <a:pPr>
              <a:buNone/>
            </a:pPr>
            <a:endParaRPr lang="en-US" sz="1800" dirty="0" smtClean="0">
              <a:latin typeface="+mn-lt"/>
            </a:endParaRPr>
          </a:p>
          <a:p>
            <a:pPr>
              <a:buNone/>
            </a:pPr>
            <a:r>
              <a:rPr lang="en-US" sz="1800" dirty="0" err="1" smtClean="0">
                <a:latin typeface="+mn-lt"/>
              </a:rPr>
              <a:t>Omnichannel</a:t>
            </a:r>
            <a:r>
              <a:rPr lang="en-US" sz="1800" dirty="0" smtClean="0">
                <a:latin typeface="+mn-lt"/>
              </a:rPr>
              <a:t> stabilizing for the </a:t>
            </a:r>
            <a:r>
              <a:rPr lang="en-US" sz="1800" smtClean="0">
                <a:latin typeface="+mn-lt"/>
              </a:rPr>
              <a:t>1</a:t>
            </a:r>
            <a:r>
              <a:rPr lang="en-US" sz="1800" baseline="30000" smtClean="0">
                <a:latin typeface="+mn-lt"/>
              </a:rPr>
              <a:t>st </a:t>
            </a:r>
            <a:r>
              <a:rPr lang="en-US" sz="1800" smtClean="0">
                <a:latin typeface="+mn-lt"/>
              </a:rPr>
              <a:t>year; </a:t>
            </a:r>
            <a:r>
              <a:rPr lang="en-US" sz="1800" smtClean="0"/>
              <a:t>however, </a:t>
            </a:r>
            <a:r>
              <a:rPr lang="en-US" sz="1800" dirty="0"/>
              <a:t>future growth expected to come </a:t>
            </a:r>
            <a:r>
              <a:rPr lang="en-US" sz="1800" dirty="0" smtClean="0"/>
              <a:t>from </a:t>
            </a:r>
            <a:r>
              <a:rPr lang="en-US" sz="1800" smtClean="0"/>
              <a:t>Millennials 'omni</a:t>
            </a:r>
            <a:r>
              <a:rPr lang="en-US" sz="1800" dirty="0"/>
              <a:t>' attitude</a:t>
            </a:r>
            <a:endParaRPr lang="en-US" sz="1800" dirty="0" smtClean="0">
              <a:latin typeface="+mn-lt"/>
            </a:endParaRPr>
          </a:p>
          <a:p>
            <a:pPr>
              <a:buNone/>
            </a:pPr>
            <a:endParaRPr lang="en-US" sz="1800" dirty="0">
              <a:latin typeface="+mn-lt"/>
            </a:endParaRPr>
          </a:p>
          <a:p>
            <a:pPr>
              <a:buNone/>
            </a:pPr>
            <a:r>
              <a:rPr lang="en-US" sz="1800" smtClean="0">
                <a:latin typeface="+mn-lt"/>
              </a:rPr>
              <a:t>Online only </a:t>
            </a:r>
            <a:r>
              <a:rPr lang="en-US" sz="1800" dirty="0" smtClean="0">
                <a:latin typeface="+mn-lt"/>
              </a:rPr>
              <a:t>continues to grow driven mainly by older generations in </a:t>
            </a:r>
            <a:r>
              <a:rPr lang="en-US" sz="1800" smtClean="0">
                <a:latin typeface="+mn-lt"/>
              </a:rPr>
              <a:t>mature countries (i.e., promotional activity in US)  </a:t>
            </a:r>
            <a:endParaRPr lang="en-US" sz="1800" dirty="0" smtClean="0">
              <a:latin typeface="+mn-lt"/>
            </a:endParaRPr>
          </a:p>
        </p:txBody>
      </p:sp>
      <p:sp>
        <p:nvSpPr>
          <p:cNvPr id="38" name="TextBox 37"/>
          <p:cNvSpPr txBox="1"/>
          <p:nvPr/>
        </p:nvSpPr>
        <p:spPr>
          <a:xfrm>
            <a:off x="5157507" y="5665827"/>
            <a:ext cx="133631" cy="666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rgbClr val="575757"/>
                </a:solidFill>
              </a:rPr>
              <a:t>1</a:t>
            </a:r>
          </a:p>
        </p:txBody>
      </p:sp>
      <p:sp>
        <p:nvSpPr>
          <p:cNvPr id="58" name="TextBox 57"/>
          <p:cNvSpPr txBox="1"/>
          <p:nvPr/>
        </p:nvSpPr>
        <p:spPr>
          <a:xfrm>
            <a:off x="6135097" y="5673263"/>
            <a:ext cx="133631" cy="666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smtClean="0">
                <a:solidFill>
                  <a:srgbClr val="575757"/>
                </a:solidFill>
              </a:rPr>
              <a:t>2</a:t>
            </a:r>
            <a:endParaRPr lang="en-US" sz="900" dirty="0" smtClean="0">
              <a:solidFill>
                <a:srgbClr val="575757"/>
              </a:solidFill>
            </a:endParaRPr>
          </a:p>
        </p:txBody>
      </p:sp>
      <p:sp>
        <p:nvSpPr>
          <p:cNvPr id="59" name="Oval 58"/>
          <p:cNvSpPr>
            <a:spLocks noChangeAspect="1"/>
          </p:cNvSpPr>
          <p:nvPr/>
        </p:nvSpPr>
        <p:spPr>
          <a:xfrm>
            <a:off x="4120407" y="6186681"/>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a</a:t>
            </a:r>
            <a:endParaRPr lang="en-US" sz="1200" b="1" kern="0" dirty="0">
              <a:solidFill>
                <a:schemeClr val="accent5"/>
              </a:solidFill>
            </a:endParaRPr>
          </a:p>
        </p:txBody>
      </p:sp>
      <p:sp>
        <p:nvSpPr>
          <p:cNvPr id="60" name="Oval 59"/>
          <p:cNvSpPr>
            <a:spLocks noChangeAspect="1"/>
          </p:cNvSpPr>
          <p:nvPr/>
        </p:nvSpPr>
        <p:spPr>
          <a:xfrm>
            <a:off x="5237387" y="6186681"/>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b</a:t>
            </a:r>
            <a:endParaRPr lang="en-US" sz="1200" b="1" kern="0" dirty="0">
              <a:solidFill>
                <a:schemeClr val="accent5"/>
              </a:solidFill>
            </a:endParaRPr>
          </a:p>
        </p:txBody>
      </p:sp>
      <p:sp>
        <p:nvSpPr>
          <p:cNvPr id="61" name="Oval 60"/>
          <p:cNvSpPr>
            <a:spLocks noChangeAspect="1"/>
          </p:cNvSpPr>
          <p:nvPr/>
        </p:nvSpPr>
        <p:spPr>
          <a:xfrm>
            <a:off x="6332066" y="6186681"/>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c</a:t>
            </a:r>
            <a:endParaRPr lang="en-US" sz="1200" b="1" kern="0" dirty="0">
              <a:solidFill>
                <a:schemeClr val="accent5"/>
              </a:solidFill>
            </a:endParaRPr>
          </a:p>
        </p:txBody>
      </p:sp>
      <p:cxnSp>
        <p:nvCxnSpPr>
          <p:cNvPr id="62" name="Straight Connector 61"/>
          <p:cNvCxnSpPr/>
          <p:nvPr/>
        </p:nvCxnSpPr>
        <p:spPr>
          <a:xfrm rot="10800000">
            <a:off x="4683689" y="6079258"/>
            <a:ext cx="1440000"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sp>
        <p:nvSpPr>
          <p:cNvPr id="64" name="Oval 63"/>
          <p:cNvSpPr>
            <a:spLocks noChangeAspect="1"/>
          </p:cNvSpPr>
          <p:nvPr/>
        </p:nvSpPr>
        <p:spPr>
          <a:xfrm>
            <a:off x="8543379" y="1212373"/>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a:solidFill>
                  <a:schemeClr val="accent5"/>
                </a:solidFill>
              </a:rPr>
              <a:t>a</a:t>
            </a:r>
          </a:p>
        </p:txBody>
      </p:sp>
      <p:sp>
        <p:nvSpPr>
          <p:cNvPr id="65" name="Oval 64"/>
          <p:cNvSpPr>
            <a:spLocks noChangeAspect="1"/>
          </p:cNvSpPr>
          <p:nvPr/>
        </p:nvSpPr>
        <p:spPr>
          <a:xfrm>
            <a:off x="8543379" y="2910085"/>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b</a:t>
            </a:r>
            <a:endParaRPr lang="en-US" sz="1200" b="1" kern="0" dirty="0">
              <a:solidFill>
                <a:schemeClr val="accent5"/>
              </a:solidFill>
            </a:endParaRPr>
          </a:p>
        </p:txBody>
      </p:sp>
      <p:sp>
        <p:nvSpPr>
          <p:cNvPr id="66" name="Oval 65"/>
          <p:cNvSpPr>
            <a:spLocks noChangeAspect="1"/>
          </p:cNvSpPr>
          <p:nvPr/>
        </p:nvSpPr>
        <p:spPr>
          <a:xfrm>
            <a:off x="8543379" y="4502735"/>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c</a:t>
            </a:r>
            <a:endParaRPr lang="en-US" sz="1200" b="1" kern="0" dirty="0">
              <a:solidFill>
                <a:schemeClr val="accent5"/>
              </a:solidFill>
            </a:endParaRPr>
          </a:p>
        </p:txBody>
      </p:sp>
      <p:sp>
        <p:nvSpPr>
          <p:cNvPr id="67"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69" name="TextBox 68"/>
          <p:cNvSpPr txBox="1"/>
          <p:nvPr/>
        </p:nvSpPr>
        <p:spPr>
          <a:xfrm>
            <a:off x="9840913" y="60353"/>
            <a:ext cx="2147887" cy="4862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err="1" smtClean="0">
                <a:solidFill>
                  <a:srgbClr val="FFFFFF"/>
                </a:solidFill>
              </a:rPr>
              <a:t>Omnichannel</a:t>
            </a:r>
            <a:endParaRPr lang="en-US" sz="1200" dirty="0" smtClean="0">
              <a:solidFill>
                <a:srgbClr val="FFFFFF"/>
              </a:solidFill>
            </a:endParaRPr>
          </a:p>
        </p:txBody>
      </p:sp>
      <p:grpSp>
        <p:nvGrpSpPr>
          <p:cNvPr id="77" name="Group 76"/>
          <p:cNvGrpSpPr/>
          <p:nvPr/>
        </p:nvGrpSpPr>
        <p:grpSpPr>
          <a:xfrm>
            <a:off x="202019" y="131021"/>
            <a:ext cx="2636659" cy="427981"/>
            <a:chOff x="202019" y="131021"/>
            <a:chExt cx="2636659" cy="427981"/>
          </a:xfrm>
        </p:grpSpPr>
        <p:sp>
          <p:nvSpPr>
            <p:cNvPr id="79" name="ColumnHeader"/>
            <p:cNvSpPr>
              <a:spLocks noChangeArrowheads="1"/>
            </p:cNvSpPr>
            <p:nvPr/>
          </p:nvSpPr>
          <p:spPr bwMode="gray">
            <a:xfrm rot="10800000" flipV="1">
              <a:off x="606678" y="229152"/>
              <a:ext cx="2232000" cy="244858"/>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600" b="1" dirty="0" smtClean="0">
                  <a:solidFill>
                    <a:srgbClr val="575757"/>
                  </a:solidFill>
                  <a:latin typeface="Trebuchet MS" panose="020B0603020202020204" pitchFamily="34" charset="0"/>
                  <a:cs typeface="Arial" pitchFamily="34" charset="0"/>
                </a:rPr>
                <a:t>Global market trends</a:t>
              </a:r>
              <a:endParaRPr lang="en-US" sz="1600" b="1" dirty="0">
                <a:solidFill>
                  <a:srgbClr val="575757"/>
                </a:solidFill>
                <a:latin typeface="Trebuchet MS" panose="020B0603020202020204" pitchFamily="34" charset="0"/>
                <a:cs typeface="Arial" pitchFamily="34" charset="0"/>
              </a:endParaRPr>
            </a:p>
          </p:txBody>
        </p:sp>
        <p:pic>
          <p:nvPicPr>
            <p:cNvPr id="82" name="Picture 81"/>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202019" y="131021"/>
              <a:ext cx="433399" cy="427981"/>
            </a:xfrm>
            <a:prstGeom prst="rect">
              <a:avLst/>
            </a:prstGeom>
          </p:spPr>
        </p:pic>
      </p:grpSp>
      <p:sp>
        <p:nvSpPr>
          <p:cNvPr id="73" name="ee4pFootnotes"/>
          <p:cNvSpPr>
            <a:spLocks noChangeArrowheads="1"/>
          </p:cNvSpPr>
          <p:nvPr/>
        </p:nvSpPr>
        <p:spPr bwMode="auto">
          <a:xfrm>
            <a:off x="504268" y="6145046"/>
            <a:ext cx="11268632" cy="615553"/>
          </a:xfrm>
          <a:prstGeom prst="rect">
            <a:avLst/>
          </a:prstGeom>
          <a:noFill/>
          <a:ln w="9525" algn="ctr">
            <a:noFill/>
            <a:miter lim="800000"/>
            <a:headEnd type="none" w="lg" len="lg"/>
            <a:tailEnd type="none" w="lg" len="lg"/>
          </a:ln>
        </p:spPr>
        <p:txBody>
          <a:bodyPr vert="horz" wrap="square" lIns="0" tIns="0" rIns="0" bIns="0" anchor="b" anchorCtr="0">
            <a:spAutoFit/>
          </a:bodyPr>
          <a:lstStyle/>
          <a:p>
            <a:r>
              <a:rPr lang="en-US" sz="1000" dirty="0" smtClean="0">
                <a:solidFill>
                  <a:schemeClr val="bg1">
                    <a:lumMod val="50000"/>
                  </a:schemeClr>
                </a:solidFill>
                <a:latin typeface="Trebuchet MS" panose="020B0603020202020204" pitchFamily="34" charset="0"/>
                <a:cs typeface="Arial" pitchFamily="34" charset="0"/>
              </a:rPr>
              <a:t>1. Researched </a:t>
            </a:r>
            <a:r>
              <a:rPr lang="en-US" sz="1000" dirty="0">
                <a:solidFill>
                  <a:schemeClr val="bg1">
                    <a:lumMod val="50000"/>
                  </a:schemeClr>
                </a:solidFill>
                <a:latin typeface="Trebuchet MS" panose="020B0603020202020204" pitchFamily="34" charset="0"/>
                <a:cs typeface="Arial" pitchFamily="34" charset="0"/>
              </a:rPr>
              <a:t>Online, </a:t>
            </a:r>
            <a:r>
              <a:rPr lang="en-US" sz="1000" dirty="0" smtClean="0">
                <a:solidFill>
                  <a:schemeClr val="bg1">
                    <a:lumMod val="50000"/>
                  </a:schemeClr>
                </a:solidFill>
                <a:latin typeface="Trebuchet MS" panose="020B0603020202020204" pitchFamily="34" charset="0"/>
                <a:cs typeface="Arial" pitchFamily="34" charset="0"/>
              </a:rPr>
              <a:t>Purchased Offline</a:t>
            </a:r>
          </a:p>
          <a:p>
            <a:r>
              <a:rPr lang="en-US" sz="1000" dirty="0" smtClean="0">
                <a:solidFill>
                  <a:schemeClr val="bg1">
                    <a:lumMod val="50000"/>
                  </a:schemeClr>
                </a:solidFill>
                <a:latin typeface="Trebuchet MS" panose="020B0603020202020204" pitchFamily="34" charset="0"/>
                <a:cs typeface="Arial" pitchFamily="34" charset="0"/>
              </a:rPr>
              <a:t>2</a:t>
            </a:r>
            <a:r>
              <a:rPr lang="en-US" sz="1000" dirty="0">
                <a:solidFill>
                  <a:schemeClr val="bg1">
                    <a:lumMod val="50000"/>
                  </a:schemeClr>
                </a:solidFill>
                <a:latin typeface="Trebuchet MS" panose="020B0603020202020204" pitchFamily="34" charset="0"/>
                <a:cs typeface="Arial" pitchFamily="34" charset="0"/>
              </a:rPr>
              <a:t>. Researched Offline, Purchased </a:t>
            </a:r>
            <a:r>
              <a:rPr lang="en-US" sz="1000" dirty="0" smtClean="0">
                <a:solidFill>
                  <a:schemeClr val="bg1">
                    <a:lumMod val="50000"/>
                  </a:schemeClr>
                </a:solidFill>
                <a:latin typeface="Trebuchet MS" panose="020B0603020202020204" pitchFamily="34" charset="0"/>
                <a:cs typeface="Arial" pitchFamily="34" charset="0"/>
              </a:rPr>
              <a:t>Online     </a:t>
            </a:r>
          </a:p>
          <a:p>
            <a:r>
              <a:rPr lang="en-US" sz="1000" dirty="0" smtClean="0">
                <a:solidFill>
                  <a:schemeClr val="bg1">
                    <a:lumMod val="50000"/>
                  </a:schemeClr>
                </a:solidFill>
                <a:latin typeface="Trebuchet MS" panose="020B0603020202020204" pitchFamily="34" charset="0"/>
                <a:cs typeface="Arial" pitchFamily="34" charset="0"/>
              </a:rPr>
              <a:t>Note: referred to last purchase</a:t>
            </a:r>
            <a:endParaRPr lang="en-GB" sz="1000" dirty="0" smtClean="0">
              <a:solidFill>
                <a:schemeClr val="bg1">
                  <a:lumMod val="50000"/>
                </a:schemeClr>
              </a:solidFill>
              <a:latin typeface="Trebuchet MS" panose="020B0603020202020204" pitchFamily="34" charset="0"/>
              <a:cs typeface="Arial" pitchFamily="34" charset="0"/>
            </a:endParaRPr>
          </a:p>
          <a:p>
            <a:r>
              <a:rPr lang="en-US" sz="1000" dirty="0">
                <a:solidFill>
                  <a:schemeClr val="bg1">
                    <a:lumMod val="50000"/>
                  </a:schemeClr>
                </a:solidFill>
                <a:latin typeface="Trebuchet MS" panose="020B0603020202020204" pitchFamily="34" charset="0"/>
                <a:cs typeface="Arial" pitchFamily="34" charset="0"/>
              </a:rPr>
              <a:t>Source: BCG-</a:t>
            </a:r>
            <a:r>
              <a:rPr lang="en-US" sz="1000" dirty="0" err="1">
                <a:solidFill>
                  <a:schemeClr val="bg1">
                    <a:lumMod val="50000"/>
                  </a:schemeClr>
                </a:solidFill>
                <a:latin typeface="Trebuchet MS" panose="020B0603020202020204" pitchFamily="34" charset="0"/>
                <a:cs typeface="Arial" pitchFamily="34" charset="0"/>
              </a:rPr>
              <a:t>Altagamma</a:t>
            </a:r>
            <a:r>
              <a:rPr lang="en-US" sz="1000" dirty="0">
                <a:solidFill>
                  <a:schemeClr val="bg1">
                    <a:lumMod val="50000"/>
                  </a:schemeClr>
                </a:solidFill>
                <a:latin typeface="Trebuchet MS" panose="020B0603020202020204" pitchFamily="34" charset="0"/>
                <a:cs typeface="Arial" pitchFamily="34" charset="0"/>
              </a:rPr>
              <a:t> True-Luxury Global Consumer </a:t>
            </a:r>
            <a:r>
              <a:rPr lang="en-US" sz="1000">
                <a:solidFill>
                  <a:schemeClr val="bg1">
                    <a:lumMod val="50000"/>
                  </a:schemeClr>
                </a:solidFill>
                <a:latin typeface="Trebuchet MS" panose="020B0603020202020204" pitchFamily="34" charset="0"/>
                <a:cs typeface="Arial" pitchFamily="34" charset="0"/>
              </a:rPr>
              <a:t>Insight </a:t>
            </a:r>
            <a:r>
              <a:rPr lang="en-US" sz="1000" smtClean="0">
                <a:solidFill>
                  <a:schemeClr val="bg1">
                    <a:lumMod val="50000"/>
                  </a:schemeClr>
                </a:solidFill>
                <a:latin typeface="Trebuchet MS" panose="020B0603020202020204" pitchFamily="34" charset="0"/>
                <a:cs typeface="Arial" pitchFamily="34" charset="0"/>
              </a:rPr>
              <a:t>Survey </a:t>
            </a:r>
            <a:r>
              <a:rPr lang="en-US" sz="1000" dirty="0">
                <a:solidFill>
                  <a:schemeClr val="bg1">
                    <a:lumMod val="50000"/>
                  </a:schemeClr>
                </a:solidFill>
                <a:latin typeface="Trebuchet MS" panose="020B0603020202020204" pitchFamily="34" charset="0"/>
                <a:cs typeface="Arial" pitchFamily="34" charset="0"/>
              </a:rPr>
              <a:t>(12K + respondents in 10 countries)</a:t>
            </a:r>
          </a:p>
        </p:txBody>
      </p:sp>
      <p:sp>
        <p:nvSpPr>
          <p:cNvPr id="72" name="NavigationTriangle"/>
          <p:cNvSpPr/>
          <p:nvPr/>
        </p:nvSpPr>
        <p:spPr>
          <a:xfrm rot="16200000">
            <a:off x="11116164" y="-21446"/>
            <a:ext cx="1054387" cy="1097280"/>
          </a:xfrm>
          <a:prstGeom prst="triangle">
            <a:avLst>
              <a:gd name="adj" fmla="val 100000"/>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68" name="Oval 67"/>
          <p:cNvSpPr>
            <a:spLocks noChangeAspect="1"/>
          </p:cNvSpPr>
          <p:nvPr/>
        </p:nvSpPr>
        <p:spPr>
          <a:xfrm>
            <a:off x="11674375" y="141477"/>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8</a:t>
            </a:r>
            <a:endParaRPr lang="en-US" sz="1200" b="1" kern="0" dirty="0">
              <a:solidFill>
                <a:schemeClr val="accent5"/>
              </a:solidFill>
            </a:endParaRPr>
          </a:p>
        </p:txBody>
      </p:sp>
    </p:spTree>
    <p:extLst>
      <p:ext uri="{BB962C8B-B14F-4D97-AF65-F5344CB8AC3E}">
        <p14:creationId xmlns:p14="http://schemas.microsoft.com/office/powerpoint/2010/main" val="4226512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22313342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2978"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14" name="Rectangle 13"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300" dirty="0" err="1" smtClean="0">
              <a:solidFill>
                <a:srgbClr val="FFFFFF"/>
              </a:solidFill>
              <a:latin typeface="Trebuchet MS" panose="020B0603020202020204" pitchFamily="34" charset="0"/>
              <a:sym typeface="Trebuchet MS" panose="020B0603020202020204" pitchFamily="34" charset="0"/>
            </a:endParaRPr>
          </a:p>
        </p:txBody>
      </p:sp>
      <p:sp>
        <p:nvSpPr>
          <p:cNvPr id="2" name="Title 1"/>
          <p:cNvSpPr>
            <a:spLocks noGrp="1"/>
          </p:cNvSpPr>
          <p:nvPr>
            <p:ph type="title"/>
          </p:nvPr>
        </p:nvSpPr>
        <p:spPr>
          <a:xfrm>
            <a:off x="630000" y="622800"/>
            <a:ext cx="7612300" cy="941796"/>
          </a:xfrm>
          <a:prstGeom prst="rect">
            <a:avLst/>
          </a:prstGeom>
        </p:spPr>
        <p:txBody>
          <a:bodyPr wrap="square">
            <a:spAutoFit/>
          </a:bodyPr>
          <a:lstStyle/>
          <a:p>
            <a:pPr>
              <a:buSzPts val="3400"/>
            </a:pPr>
            <a:r>
              <a:rPr lang="en-US" dirty="0" smtClean="0"/>
              <a:t>3 channels dominate True-Luxury online ecosystem, counting for ~90%</a:t>
            </a:r>
            <a:endParaRPr lang="en-US" dirty="0"/>
          </a:p>
        </p:txBody>
      </p:sp>
      <p:sp>
        <p:nvSpPr>
          <p:cNvPr id="55" name="ee4pContent2"/>
          <p:cNvSpPr txBox="1"/>
          <p:nvPr>
            <p:custDataLst>
              <p:tags r:id="rId4"/>
            </p:custDataLst>
          </p:nvPr>
        </p:nvSpPr>
        <p:spPr>
          <a:xfrm>
            <a:off x="8606739" y="465477"/>
            <a:ext cx="3348000" cy="6318095"/>
          </a:xfrm>
          <a:prstGeom prst="rect">
            <a:avLst/>
          </a:prstGeom>
          <a:ln cap="rnd">
            <a:noFill/>
          </a:ln>
        </p:spPr>
        <p:txBody>
          <a:bodyPr vert="horz" wrap="square" lIns="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solidFill>
                  <a:schemeClr val="bg1"/>
                </a:solidFill>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bg1"/>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solidFill>
                  <a:schemeClr val="bg1"/>
                </a:solidFill>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bg1"/>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bg1"/>
                </a:solidFill>
                <a:latin typeface="Trebuchet MS" panose="020B0603020202020204" pitchFamily="34" charset="0"/>
                <a:sym typeface="Trebuchet MS" panose="020B0603020202020204" pitchFamily="34" charset="0"/>
              </a:defRPr>
            </a:lvl9pPr>
          </a:lstStyle>
          <a:p>
            <a:r>
              <a:rPr lang="en-US" dirty="0" smtClean="0">
                <a:latin typeface="+mn-lt"/>
              </a:rPr>
              <a:t>Luxury online ecosystem  dominated by Mono-brand online</a:t>
            </a:r>
            <a:r>
              <a:rPr lang="en-US" smtClean="0">
                <a:latin typeface="+mn-lt"/>
              </a:rPr>
              <a:t>, Full-price </a:t>
            </a:r>
            <a:r>
              <a:rPr lang="en-US" dirty="0" smtClean="0">
                <a:latin typeface="+mn-lt"/>
              </a:rPr>
              <a:t>multi-brand &amp; Generalist marketplaces (~90% of the last purchases online)</a:t>
            </a:r>
          </a:p>
          <a:p>
            <a:endParaRPr lang="en-US" dirty="0">
              <a:latin typeface="+mn-lt"/>
            </a:endParaRPr>
          </a:p>
          <a:p>
            <a:r>
              <a:rPr lang="en-US" dirty="0">
                <a:latin typeface="+mn-lt"/>
              </a:rPr>
              <a:t>Mono-brand online </a:t>
            </a:r>
            <a:r>
              <a:rPr lang="en-US" dirty="0" smtClean="0">
                <a:latin typeface="+mn-lt"/>
              </a:rPr>
              <a:t>preferred </a:t>
            </a:r>
            <a:r>
              <a:rPr lang="en-US" dirty="0">
                <a:latin typeface="+mn-lt"/>
              </a:rPr>
              <a:t>in mature markets &amp; by older </a:t>
            </a:r>
            <a:r>
              <a:rPr lang="en-US" dirty="0" smtClean="0">
                <a:latin typeface="+mn-lt"/>
              </a:rPr>
              <a:t>generations, Generalist strong </a:t>
            </a:r>
            <a:r>
              <a:rPr lang="en-US" smtClean="0">
                <a:latin typeface="+mn-lt"/>
              </a:rPr>
              <a:t>in China, </a:t>
            </a:r>
            <a:r>
              <a:rPr lang="en-US" dirty="0" smtClean="0">
                <a:latin typeface="+mn-lt"/>
              </a:rPr>
              <a:t>and </a:t>
            </a:r>
            <a:r>
              <a:rPr lang="en-US" dirty="0">
                <a:latin typeface="+mn-lt"/>
              </a:rPr>
              <a:t>M</a:t>
            </a:r>
            <a:r>
              <a:rPr lang="en-US" dirty="0" smtClean="0">
                <a:latin typeface="+mn-lt"/>
              </a:rPr>
              <a:t>ulti-brand amongst Millennials</a:t>
            </a:r>
          </a:p>
          <a:p>
            <a:endParaRPr lang="en-US" dirty="0">
              <a:latin typeface="+mn-lt"/>
            </a:endParaRPr>
          </a:p>
          <a:p>
            <a:r>
              <a:rPr lang="en-US" dirty="0" smtClean="0">
                <a:latin typeface="+mn-lt"/>
              </a:rPr>
              <a:t>Online </a:t>
            </a:r>
            <a:r>
              <a:rPr lang="en-US" dirty="0">
                <a:latin typeface="+mn-lt"/>
              </a:rPr>
              <a:t>ecosystem </a:t>
            </a:r>
            <a:r>
              <a:rPr lang="en-US" dirty="0" smtClean="0">
                <a:latin typeface="+mn-lt"/>
              </a:rPr>
              <a:t>varies </a:t>
            </a:r>
            <a:r>
              <a:rPr lang="en-US" dirty="0">
                <a:latin typeface="+mn-lt"/>
              </a:rPr>
              <a:t>broadly across </a:t>
            </a:r>
            <a:r>
              <a:rPr lang="en-US">
                <a:latin typeface="+mn-lt"/>
              </a:rPr>
              <a:t>luxury </a:t>
            </a:r>
            <a:r>
              <a:rPr lang="en-US" smtClean="0">
                <a:latin typeface="+mn-lt"/>
              </a:rPr>
              <a:t>categories and geographies, notably China</a:t>
            </a:r>
            <a:endParaRPr lang="en-US" dirty="0" smtClean="0">
              <a:latin typeface="+mn-lt"/>
            </a:endParaRPr>
          </a:p>
        </p:txBody>
      </p:sp>
      <p:sp>
        <p:nvSpPr>
          <p:cNvPr id="65" name="TextBox 64"/>
          <p:cNvSpPr txBox="1"/>
          <p:nvPr/>
        </p:nvSpPr>
        <p:spPr>
          <a:xfrm>
            <a:off x="3123040" y="3164990"/>
            <a:ext cx="2054842" cy="1046440"/>
          </a:xfrm>
          <a:prstGeom prst="rect">
            <a:avLst/>
          </a:prstGeom>
          <a:noFill/>
        </p:spPr>
        <p:txBody>
          <a:bodyPr wrap="square" lIns="0" tIns="0" rIns="0" bIns="0" rtlCol="0" anchor="t">
            <a:noAutofit/>
          </a:bodyPr>
          <a:lstStyle/>
          <a:p>
            <a:pPr algn="ctr">
              <a:buSzPct val="100000"/>
              <a:buFont typeface="Trebuchet MS" panose="020B0603020202020204" pitchFamily="34" charset="0"/>
              <a:buChar char="​"/>
            </a:pPr>
            <a:r>
              <a:rPr lang="en-US" sz="2000" smtClean="0">
                <a:solidFill>
                  <a:srgbClr val="575757"/>
                </a:solidFill>
                <a:latin typeface="Trebuchet MS" panose="020B0603020202020204" pitchFamily="34" charset="0"/>
              </a:rPr>
              <a:t>Full-price </a:t>
            </a:r>
            <a:r>
              <a:rPr lang="en-US" sz="2000" dirty="0" smtClean="0">
                <a:solidFill>
                  <a:srgbClr val="575757"/>
                </a:solidFill>
                <a:latin typeface="Trebuchet MS" panose="020B0603020202020204" pitchFamily="34" charset="0"/>
              </a:rPr>
              <a:t/>
            </a:r>
            <a:br>
              <a:rPr lang="en-US" sz="2000" dirty="0" smtClean="0">
                <a:solidFill>
                  <a:srgbClr val="575757"/>
                </a:solidFill>
                <a:latin typeface="Trebuchet MS" panose="020B0603020202020204" pitchFamily="34" charset="0"/>
              </a:rPr>
            </a:br>
            <a:r>
              <a:rPr lang="en-US" sz="2000" dirty="0" smtClean="0">
                <a:solidFill>
                  <a:srgbClr val="575757"/>
                </a:solidFill>
                <a:latin typeface="Trebuchet MS" panose="020B0603020202020204" pitchFamily="34" charset="0"/>
              </a:rPr>
              <a:t>multi-brand </a:t>
            </a:r>
          </a:p>
          <a:p>
            <a:pPr algn="ctr">
              <a:buSzPct val="100000"/>
              <a:buFont typeface="Trebuchet MS" panose="020B0603020202020204" pitchFamily="34" charset="0"/>
              <a:buChar char="​"/>
            </a:pPr>
            <a:r>
              <a:rPr lang="en-US" sz="1400" dirty="0" smtClean="0">
                <a:solidFill>
                  <a:srgbClr val="575757"/>
                </a:solidFill>
                <a:latin typeface="Trebuchet MS" panose="020B0603020202020204" pitchFamily="34" charset="0"/>
              </a:rPr>
              <a:t>(e.g. NAP, </a:t>
            </a:r>
            <a:r>
              <a:rPr lang="en-US" sz="1400" dirty="0" err="1" smtClean="0">
                <a:solidFill>
                  <a:srgbClr val="575757"/>
                </a:solidFill>
                <a:latin typeface="Trebuchet MS" panose="020B0603020202020204" pitchFamily="34" charset="0"/>
              </a:rPr>
              <a:t>Farfetch</a:t>
            </a:r>
            <a:r>
              <a:rPr lang="en-US" sz="1400" dirty="0" smtClean="0">
                <a:solidFill>
                  <a:srgbClr val="575757"/>
                </a:solidFill>
                <a:latin typeface="Trebuchet MS" panose="020B0603020202020204" pitchFamily="34" charset="0"/>
              </a:rPr>
              <a:t>)</a:t>
            </a:r>
            <a:endParaRPr lang="en-US" sz="1400" dirty="0">
              <a:solidFill>
                <a:srgbClr val="575757"/>
              </a:solidFill>
              <a:latin typeface="Trebuchet MS" panose="020B0603020202020204" pitchFamily="34" charset="0"/>
            </a:endParaRPr>
          </a:p>
        </p:txBody>
      </p:sp>
      <p:sp>
        <p:nvSpPr>
          <p:cNvPr id="66" name="TextBox 65"/>
          <p:cNvSpPr txBox="1"/>
          <p:nvPr/>
        </p:nvSpPr>
        <p:spPr>
          <a:xfrm>
            <a:off x="5454048" y="3164991"/>
            <a:ext cx="2243190" cy="1046440"/>
          </a:xfrm>
          <a:prstGeom prst="rect">
            <a:avLst/>
          </a:prstGeom>
          <a:noFill/>
        </p:spPr>
        <p:txBody>
          <a:bodyPr wrap="square" lIns="0" tIns="0" rIns="0" bIns="0" rtlCol="0" anchor="t">
            <a:noAutofit/>
          </a:bodyPr>
          <a:lstStyle/>
          <a:p>
            <a:pPr algn="ctr">
              <a:buSzPct val="100000"/>
              <a:buFont typeface="Trebuchet MS" panose="020B0603020202020204" pitchFamily="34" charset="0"/>
              <a:buChar char="​"/>
            </a:pPr>
            <a:r>
              <a:rPr lang="en-US" sz="2000" dirty="0" smtClean="0">
                <a:solidFill>
                  <a:srgbClr val="575757"/>
                </a:solidFill>
                <a:latin typeface="Trebuchet MS" panose="020B0603020202020204" pitchFamily="34" charset="0"/>
              </a:rPr>
              <a:t>Generalist marketplaces</a:t>
            </a:r>
          </a:p>
          <a:p>
            <a:pPr algn="ctr">
              <a:buSzPct val="100000"/>
              <a:buFont typeface="Trebuchet MS" panose="020B0603020202020204" pitchFamily="34" charset="0"/>
              <a:buChar char="​"/>
            </a:pPr>
            <a:r>
              <a:rPr lang="en-US" sz="1400" dirty="0" smtClean="0">
                <a:solidFill>
                  <a:srgbClr val="575757"/>
                </a:solidFill>
                <a:latin typeface="Trebuchet MS" panose="020B0603020202020204" pitchFamily="34" charset="0"/>
              </a:rPr>
              <a:t>(e.g. Amazon, T-mall, Alibaba, JD)</a:t>
            </a:r>
            <a:endParaRPr lang="en-US" sz="1400" dirty="0">
              <a:solidFill>
                <a:srgbClr val="575757"/>
              </a:solidFill>
              <a:latin typeface="Trebuchet MS" panose="020B0603020202020204" pitchFamily="34" charset="0"/>
            </a:endParaRPr>
          </a:p>
        </p:txBody>
      </p:sp>
      <p:sp>
        <p:nvSpPr>
          <p:cNvPr id="67" name="TextBox 66"/>
          <p:cNvSpPr txBox="1"/>
          <p:nvPr/>
        </p:nvSpPr>
        <p:spPr>
          <a:xfrm>
            <a:off x="3123040" y="5603955"/>
            <a:ext cx="2054842" cy="923330"/>
          </a:xfrm>
          <a:prstGeom prst="rect">
            <a:avLst/>
          </a:prstGeom>
          <a:noFill/>
        </p:spPr>
        <p:txBody>
          <a:bodyPr wrap="square" lIns="0" tIns="0" rIns="0" bIns="0" rtlCol="0" anchor="t">
            <a:noAutofit/>
          </a:bodyPr>
          <a:lstStyle/>
          <a:p>
            <a:pPr algn="ctr">
              <a:buSzPct val="100000"/>
              <a:buFont typeface="Trebuchet MS" panose="020B0603020202020204" pitchFamily="34" charset="0"/>
              <a:buChar char="​"/>
            </a:pPr>
            <a:r>
              <a:rPr lang="en-US" sz="2000" dirty="0" smtClean="0">
                <a:solidFill>
                  <a:srgbClr val="575757"/>
                </a:solidFill>
                <a:latin typeface="Trebuchet MS" panose="020B0603020202020204" pitchFamily="34" charset="0"/>
              </a:rPr>
              <a:t>Online </a:t>
            </a:r>
          </a:p>
          <a:p>
            <a:pPr algn="ctr">
              <a:buSzPct val="100000"/>
              <a:buFont typeface="Trebuchet MS" panose="020B0603020202020204" pitchFamily="34" charset="0"/>
              <a:buChar char="​"/>
            </a:pPr>
            <a:r>
              <a:rPr lang="en-US" sz="2000" dirty="0" smtClean="0">
                <a:solidFill>
                  <a:srgbClr val="575757"/>
                </a:solidFill>
                <a:latin typeface="Trebuchet MS" panose="020B0603020202020204" pitchFamily="34" charset="0"/>
              </a:rPr>
              <a:t>flash sales</a:t>
            </a:r>
          </a:p>
          <a:p>
            <a:pPr algn="ctr">
              <a:buSzPct val="100000"/>
              <a:buFont typeface="Trebuchet MS" panose="020B0603020202020204" pitchFamily="34" charset="0"/>
              <a:buChar char="​"/>
            </a:pPr>
            <a:r>
              <a:rPr lang="en-US" sz="1400" dirty="0" smtClean="0">
                <a:solidFill>
                  <a:srgbClr val="575757"/>
                </a:solidFill>
                <a:latin typeface="Trebuchet MS" panose="020B0603020202020204" pitchFamily="34" charset="0"/>
              </a:rPr>
              <a:t>(e.g. </a:t>
            </a:r>
            <a:r>
              <a:rPr lang="en-US" sz="1400" dirty="0" err="1" smtClean="0">
                <a:solidFill>
                  <a:srgbClr val="575757"/>
                </a:solidFill>
                <a:latin typeface="Trebuchet MS" panose="020B0603020202020204" pitchFamily="34" charset="0"/>
              </a:rPr>
              <a:t>Vente-</a:t>
            </a:r>
            <a:r>
              <a:rPr lang="en-US" sz="1400" dirty="0" err="1">
                <a:solidFill>
                  <a:srgbClr val="575757"/>
                </a:solidFill>
                <a:latin typeface="Trebuchet MS" panose="020B0603020202020204" pitchFamily="34" charset="0"/>
              </a:rPr>
              <a:t>p</a:t>
            </a:r>
            <a:r>
              <a:rPr lang="en-US" sz="1400" dirty="0" err="1" smtClean="0">
                <a:solidFill>
                  <a:srgbClr val="575757"/>
                </a:solidFill>
                <a:latin typeface="Trebuchet MS" panose="020B0603020202020204" pitchFamily="34" charset="0"/>
              </a:rPr>
              <a:t>rivee</a:t>
            </a:r>
            <a:r>
              <a:rPr lang="en-US" sz="1400" dirty="0" smtClean="0">
                <a:solidFill>
                  <a:srgbClr val="575757"/>
                </a:solidFill>
                <a:latin typeface="Trebuchet MS" panose="020B0603020202020204" pitchFamily="34" charset="0"/>
              </a:rPr>
              <a:t>, VIP)</a:t>
            </a:r>
            <a:endParaRPr lang="en-US" sz="1400" dirty="0">
              <a:solidFill>
                <a:srgbClr val="575757"/>
              </a:solidFill>
              <a:latin typeface="Trebuchet MS" panose="020B0603020202020204" pitchFamily="34" charset="0"/>
            </a:endParaRPr>
          </a:p>
        </p:txBody>
      </p:sp>
      <p:sp>
        <p:nvSpPr>
          <p:cNvPr id="69" name="TextBox 68"/>
          <p:cNvSpPr txBox="1"/>
          <p:nvPr/>
        </p:nvSpPr>
        <p:spPr>
          <a:xfrm>
            <a:off x="5548222" y="5603956"/>
            <a:ext cx="2054842" cy="923330"/>
          </a:xfrm>
          <a:prstGeom prst="rect">
            <a:avLst/>
          </a:prstGeom>
          <a:noFill/>
        </p:spPr>
        <p:txBody>
          <a:bodyPr wrap="square" lIns="0" tIns="0" rIns="0" bIns="0" rtlCol="0" anchor="t">
            <a:noAutofit/>
          </a:bodyPr>
          <a:lstStyle/>
          <a:p>
            <a:pPr indent="-342900" algn="ctr">
              <a:buSzPct val="100000"/>
              <a:buFont typeface="Trebuchet MS" panose="020B0603020202020204" pitchFamily="34" charset="0"/>
              <a:buChar char="​"/>
            </a:pPr>
            <a:r>
              <a:rPr lang="en-US" sz="2000" dirty="0" smtClean="0">
                <a:solidFill>
                  <a:srgbClr val="575757"/>
                </a:solidFill>
                <a:latin typeface="Trebuchet MS" panose="020B0603020202020204" pitchFamily="34" charset="0"/>
              </a:rPr>
              <a:t>Social Media linked sales</a:t>
            </a:r>
            <a:br>
              <a:rPr lang="en-US" sz="2000" dirty="0" smtClean="0">
                <a:solidFill>
                  <a:srgbClr val="575757"/>
                </a:solidFill>
                <a:latin typeface="Trebuchet MS" panose="020B0603020202020204" pitchFamily="34" charset="0"/>
              </a:rPr>
            </a:br>
            <a:r>
              <a:rPr lang="en-US" sz="1400" dirty="0" smtClean="0">
                <a:solidFill>
                  <a:srgbClr val="575757"/>
                </a:solidFill>
                <a:latin typeface="Trebuchet MS" panose="020B0603020202020204" pitchFamily="34" charset="0"/>
              </a:rPr>
              <a:t>(e.g. WeChat</a:t>
            </a:r>
            <a:r>
              <a:rPr lang="en-US" sz="1400" dirty="0">
                <a:solidFill>
                  <a:srgbClr val="575757"/>
                </a:solidFill>
                <a:latin typeface="Trebuchet MS" panose="020B0603020202020204" pitchFamily="34" charset="0"/>
              </a:rPr>
              <a:t>, C2C) </a:t>
            </a:r>
          </a:p>
        </p:txBody>
      </p:sp>
      <p:sp>
        <p:nvSpPr>
          <p:cNvPr id="71" name="ee4pFootnotes"/>
          <p:cNvSpPr>
            <a:spLocks noChangeArrowheads="1"/>
          </p:cNvSpPr>
          <p:nvPr/>
        </p:nvSpPr>
        <p:spPr bwMode="auto">
          <a:xfrm>
            <a:off x="504268" y="6467685"/>
            <a:ext cx="11268632" cy="307777"/>
          </a:xfrm>
          <a:prstGeom prst="rect">
            <a:avLst/>
          </a:prstGeom>
          <a:noFill/>
          <a:ln w="9525" algn="ctr">
            <a:noFill/>
            <a:miter lim="800000"/>
            <a:headEnd type="none" w="lg" len="lg"/>
            <a:tailEnd type="none" w="lg" len="lg"/>
          </a:ln>
        </p:spPr>
        <p:txBody>
          <a:bodyPr vert="horz" wrap="square" lIns="0" tIns="0" rIns="0" bIns="0" anchor="b" anchorCtr="0">
            <a:spAutoFit/>
          </a:bodyPr>
          <a:lstStyle/>
          <a:p>
            <a:r>
              <a:rPr lang="en-GB" sz="1000" dirty="0" smtClean="0">
                <a:solidFill>
                  <a:schemeClr val="bg1">
                    <a:lumMod val="50000"/>
                  </a:schemeClr>
                </a:solidFill>
                <a:latin typeface="Trebuchet MS" panose="020B0603020202020204" pitchFamily="34" charset="0"/>
                <a:cs typeface="Arial" pitchFamily="34" charset="0"/>
              </a:rPr>
              <a:t>Note: referred to last purchase</a:t>
            </a:r>
          </a:p>
          <a:p>
            <a:r>
              <a:rPr lang="en-US" sz="1000" dirty="0">
                <a:solidFill>
                  <a:schemeClr val="bg1">
                    <a:lumMod val="50000"/>
                  </a:schemeClr>
                </a:solidFill>
                <a:latin typeface="Trebuchet MS" panose="020B0603020202020204" pitchFamily="34" charset="0"/>
                <a:cs typeface="Arial" pitchFamily="34" charset="0"/>
              </a:rPr>
              <a:t>Source: BCG-</a:t>
            </a:r>
            <a:r>
              <a:rPr lang="en-US" sz="1000" dirty="0" err="1">
                <a:solidFill>
                  <a:schemeClr val="bg1">
                    <a:lumMod val="50000"/>
                  </a:schemeClr>
                </a:solidFill>
                <a:latin typeface="Trebuchet MS" panose="020B0603020202020204" pitchFamily="34" charset="0"/>
                <a:cs typeface="Arial" pitchFamily="34" charset="0"/>
              </a:rPr>
              <a:t>Altagamma</a:t>
            </a:r>
            <a:r>
              <a:rPr lang="en-US" sz="1000" dirty="0">
                <a:solidFill>
                  <a:schemeClr val="bg1">
                    <a:lumMod val="50000"/>
                  </a:schemeClr>
                </a:solidFill>
                <a:latin typeface="Trebuchet MS" panose="020B0603020202020204" pitchFamily="34" charset="0"/>
                <a:cs typeface="Arial" pitchFamily="34" charset="0"/>
              </a:rPr>
              <a:t> True-Luxury Global Consumer </a:t>
            </a:r>
            <a:r>
              <a:rPr lang="en-US" sz="1000">
                <a:solidFill>
                  <a:schemeClr val="bg1">
                    <a:lumMod val="50000"/>
                  </a:schemeClr>
                </a:solidFill>
                <a:latin typeface="Trebuchet MS" panose="020B0603020202020204" pitchFamily="34" charset="0"/>
                <a:cs typeface="Arial" pitchFamily="34" charset="0"/>
              </a:rPr>
              <a:t>Insight </a:t>
            </a:r>
            <a:r>
              <a:rPr lang="en-US" sz="1000" smtClean="0">
                <a:solidFill>
                  <a:schemeClr val="bg1">
                    <a:lumMod val="50000"/>
                  </a:schemeClr>
                </a:solidFill>
                <a:latin typeface="Trebuchet MS" panose="020B0603020202020204" pitchFamily="34" charset="0"/>
                <a:cs typeface="Arial" pitchFamily="34" charset="0"/>
              </a:rPr>
              <a:t>Survey </a:t>
            </a:r>
            <a:r>
              <a:rPr lang="en-US" sz="1000" dirty="0">
                <a:solidFill>
                  <a:schemeClr val="bg1">
                    <a:lumMod val="50000"/>
                  </a:schemeClr>
                </a:solidFill>
                <a:latin typeface="Trebuchet MS" panose="020B0603020202020204" pitchFamily="34" charset="0"/>
                <a:cs typeface="Arial" pitchFamily="34" charset="0"/>
              </a:rPr>
              <a:t>(12K + respondents in 10 countries)</a:t>
            </a:r>
          </a:p>
        </p:txBody>
      </p:sp>
      <p:sp>
        <p:nvSpPr>
          <p:cNvPr id="19"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20"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21"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22"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24" name="TextBox 23"/>
          <p:cNvSpPr txBox="1"/>
          <p:nvPr/>
        </p:nvSpPr>
        <p:spPr>
          <a:xfrm>
            <a:off x="9638892" y="60353"/>
            <a:ext cx="2147887" cy="4862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FFFFFF"/>
                </a:solidFill>
              </a:rPr>
              <a:t>Online ecosystem</a:t>
            </a:r>
          </a:p>
        </p:txBody>
      </p:sp>
      <p:grpSp>
        <p:nvGrpSpPr>
          <p:cNvPr id="25" name="Group 24"/>
          <p:cNvGrpSpPr/>
          <p:nvPr/>
        </p:nvGrpSpPr>
        <p:grpSpPr>
          <a:xfrm>
            <a:off x="202019" y="131021"/>
            <a:ext cx="2636659" cy="427981"/>
            <a:chOff x="202019" y="131021"/>
            <a:chExt cx="2636659" cy="427981"/>
          </a:xfrm>
        </p:grpSpPr>
        <p:sp>
          <p:nvSpPr>
            <p:cNvPr id="26" name="ColumnHeader"/>
            <p:cNvSpPr>
              <a:spLocks noChangeArrowheads="1"/>
            </p:cNvSpPr>
            <p:nvPr/>
          </p:nvSpPr>
          <p:spPr bwMode="gray">
            <a:xfrm rot="10800000" flipV="1">
              <a:off x="606678" y="229152"/>
              <a:ext cx="2232000" cy="244858"/>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600" b="1" dirty="0" smtClean="0">
                  <a:solidFill>
                    <a:srgbClr val="575757"/>
                  </a:solidFill>
                  <a:latin typeface="Trebuchet MS" panose="020B0603020202020204" pitchFamily="34" charset="0"/>
                  <a:cs typeface="Arial" pitchFamily="34" charset="0"/>
                </a:rPr>
                <a:t>Global market trends</a:t>
              </a:r>
              <a:endParaRPr lang="en-US" sz="1600" b="1" dirty="0">
                <a:solidFill>
                  <a:srgbClr val="575757"/>
                </a:solidFill>
                <a:latin typeface="Trebuchet MS" panose="020B0603020202020204" pitchFamily="34" charset="0"/>
                <a:cs typeface="Arial" pitchFamily="34" charset="0"/>
              </a:endParaRPr>
            </a:p>
          </p:txBody>
        </p:sp>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2019" y="131021"/>
              <a:ext cx="433399" cy="427981"/>
            </a:xfrm>
            <a:prstGeom prst="rect">
              <a:avLst/>
            </a:prstGeom>
          </p:spPr>
        </p:pic>
      </p:grpSp>
      <p:pic>
        <p:nvPicPr>
          <p:cNvPr id="38" name="Picture 37"/>
          <p:cNvPicPr>
            <a:picLocks noChangeAspect="1"/>
          </p:cNvPicPr>
          <p:nvPr/>
        </p:nvPicPr>
        <p:blipFill rotWithShape="1">
          <a:blip r:embed="rId10">
            <a:extLst>
              <a:ext uri="{28A0092B-C50C-407E-A947-70E740481C1C}">
                <a14:useLocalDpi xmlns:a14="http://schemas.microsoft.com/office/drawing/2010/main" val="0"/>
              </a:ext>
            </a:extLst>
          </a:blip>
          <a:srcRect l="24053" t="-1826" r="27380" b="1826"/>
          <a:stretch/>
        </p:blipFill>
        <p:spPr>
          <a:xfrm>
            <a:off x="3679706" y="1747835"/>
            <a:ext cx="941509" cy="941509"/>
          </a:xfrm>
          <a:prstGeom prst="ellipse">
            <a:avLst/>
          </a:prstGeom>
          <a:grpFill/>
          <a:ln w="30480">
            <a:gradFill flip="none" rotWithShape="1">
              <a:gsLst>
                <a:gs pos="0">
                  <a:schemeClr val="accent2"/>
                </a:gs>
                <a:gs pos="100000">
                  <a:schemeClr val="tx2"/>
                </a:gs>
              </a:gsLst>
              <a:lin ang="2700000" scaled="1"/>
              <a:tileRect/>
            </a:gradFill>
          </a:ln>
        </p:spPr>
      </p:pic>
      <p:pic>
        <p:nvPicPr>
          <p:cNvPr id="40" name="Picture 39"/>
          <p:cNvPicPr>
            <a:picLocks noChangeAspect="1"/>
          </p:cNvPicPr>
          <p:nvPr/>
        </p:nvPicPr>
        <p:blipFill rotWithShape="1">
          <a:blip r:embed="rId11">
            <a:extLst>
              <a:ext uri="{28A0092B-C50C-407E-A947-70E740481C1C}">
                <a14:useLocalDpi xmlns:a14="http://schemas.microsoft.com/office/drawing/2010/main" val="0"/>
              </a:ext>
            </a:extLst>
          </a:blip>
          <a:srcRect l="14749" t="1239" r="42104" b="3928"/>
          <a:stretch/>
        </p:blipFill>
        <p:spPr>
          <a:xfrm>
            <a:off x="6097370" y="1763671"/>
            <a:ext cx="956546" cy="941509"/>
          </a:xfrm>
          <a:prstGeom prst="ellipse">
            <a:avLst/>
          </a:prstGeom>
          <a:grpFill/>
          <a:ln w="30480">
            <a:gradFill flip="none" rotWithShape="1">
              <a:gsLst>
                <a:gs pos="0">
                  <a:schemeClr val="accent2"/>
                </a:gs>
                <a:gs pos="100000">
                  <a:schemeClr val="tx2"/>
                </a:gs>
              </a:gsLst>
              <a:lin ang="2700000" scaled="1"/>
              <a:tileRect/>
            </a:gradFill>
          </a:ln>
        </p:spPr>
      </p:pic>
      <p:pic>
        <p:nvPicPr>
          <p:cNvPr id="5" name="Picture 4"/>
          <p:cNvPicPr>
            <a:picLocks noChangeAspect="1"/>
          </p:cNvPicPr>
          <p:nvPr/>
        </p:nvPicPr>
        <p:blipFill rotWithShape="1">
          <a:blip r:embed="rId12"/>
          <a:srcRect l="25238" t="916" r="24760" b="9498"/>
          <a:stretch/>
        </p:blipFill>
        <p:spPr>
          <a:xfrm>
            <a:off x="3679706" y="4210758"/>
            <a:ext cx="941509" cy="941509"/>
          </a:xfrm>
          <a:prstGeom prst="ellipse">
            <a:avLst/>
          </a:prstGeom>
          <a:grpFill/>
          <a:ln w="30480">
            <a:gradFill flip="none" rotWithShape="1">
              <a:gsLst>
                <a:gs pos="0">
                  <a:schemeClr val="accent2"/>
                </a:gs>
                <a:gs pos="100000">
                  <a:schemeClr val="tx2"/>
                </a:gs>
              </a:gsLst>
              <a:lin ang="2700000" scaled="1"/>
              <a:tileRect/>
            </a:gradFill>
          </a:ln>
        </p:spPr>
      </p:pic>
      <p:pic>
        <p:nvPicPr>
          <p:cNvPr id="6" name="Picture 5"/>
          <p:cNvPicPr>
            <a:picLocks noChangeAspect="1"/>
          </p:cNvPicPr>
          <p:nvPr/>
        </p:nvPicPr>
        <p:blipFill rotWithShape="1">
          <a:blip r:embed="rId13"/>
          <a:srcRect l="12549" r="12549"/>
          <a:stretch/>
        </p:blipFill>
        <p:spPr>
          <a:xfrm>
            <a:off x="6104888" y="4210758"/>
            <a:ext cx="941509" cy="941509"/>
          </a:xfrm>
          <a:prstGeom prst="ellipse">
            <a:avLst/>
          </a:prstGeom>
          <a:grpFill/>
          <a:ln w="30480">
            <a:gradFill flip="none" rotWithShape="1">
              <a:gsLst>
                <a:gs pos="0">
                  <a:schemeClr val="accent2"/>
                </a:gs>
                <a:gs pos="100000">
                  <a:schemeClr val="tx2"/>
                </a:gs>
              </a:gsLst>
              <a:lin ang="2700000" scaled="1"/>
              <a:tileRect/>
            </a:gradFill>
          </a:ln>
        </p:spPr>
      </p:pic>
      <p:sp>
        <p:nvSpPr>
          <p:cNvPr id="46" name="TextBox 45"/>
          <p:cNvSpPr txBox="1"/>
          <p:nvPr/>
        </p:nvSpPr>
        <p:spPr>
          <a:xfrm>
            <a:off x="3123040" y="2740879"/>
            <a:ext cx="2054842" cy="430887"/>
          </a:xfrm>
          <a:prstGeom prst="rect">
            <a:avLst/>
          </a:prstGeom>
          <a:noFill/>
        </p:spPr>
        <p:txBody>
          <a:bodyPr wrap="square" lIns="0" tIns="0" rIns="0" bIns="0" rtlCol="0" anchor="b">
            <a:spAutoFit/>
          </a:bodyPr>
          <a:lstStyle/>
          <a:p>
            <a:pPr algn="ctr">
              <a:buSzPct val="100000"/>
              <a:buFont typeface="Trebuchet MS" panose="020B0603020202020204" pitchFamily="34" charset="0"/>
              <a:buChar char="​"/>
            </a:pPr>
            <a:r>
              <a:rPr lang="en-US" sz="2800" dirty="0" smtClean="0">
                <a:solidFill>
                  <a:srgbClr val="29BA74"/>
                </a:solidFill>
                <a:latin typeface="Trebuchet MS" panose="020B0603020202020204" pitchFamily="34" charset="0"/>
              </a:rPr>
              <a:t>32%</a:t>
            </a:r>
            <a:endParaRPr lang="en-US" sz="2800" dirty="0">
              <a:solidFill>
                <a:srgbClr val="29BA74"/>
              </a:solidFill>
              <a:latin typeface="Trebuchet MS" panose="020B0603020202020204" pitchFamily="34" charset="0"/>
            </a:endParaRPr>
          </a:p>
        </p:txBody>
      </p:sp>
      <p:sp>
        <p:nvSpPr>
          <p:cNvPr id="47" name="TextBox 46"/>
          <p:cNvSpPr txBox="1"/>
          <p:nvPr/>
        </p:nvSpPr>
        <p:spPr>
          <a:xfrm>
            <a:off x="5548222" y="2740879"/>
            <a:ext cx="2054842" cy="430887"/>
          </a:xfrm>
          <a:prstGeom prst="rect">
            <a:avLst/>
          </a:prstGeom>
          <a:noFill/>
        </p:spPr>
        <p:txBody>
          <a:bodyPr wrap="square" lIns="0" tIns="0" rIns="0" bIns="0" rtlCol="0" anchor="b">
            <a:spAutoFit/>
          </a:bodyPr>
          <a:lstStyle/>
          <a:p>
            <a:pPr algn="ctr">
              <a:buSzPct val="100000"/>
              <a:buFont typeface="Trebuchet MS" panose="020B0603020202020204" pitchFamily="34" charset="0"/>
              <a:buChar char="​"/>
            </a:pPr>
            <a:r>
              <a:rPr lang="en-US" sz="2800" dirty="0" smtClean="0">
                <a:solidFill>
                  <a:srgbClr val="29BA74"/>
                </a:solidFill>
                <a:latin typeface="Trebuchet MS" panose="020B0603020202020204" pitchFamily="34" charset="0"/>
              </a:rPr>
              <a:t>23%</a:t>
            </a:r>
            <a:endParaRPr lang="en-US" sz="2800" dirty="0">
              <a:solidFill>
                <a:srgbClr val="29BA74"/>
              </a:solidFill>
              <a:latin typeface="Trebuchet MS" panose="020B0603020202020204" pitchFamily="34" charset="0"/>
            </a:endParaRPr>
          </a:p>
        </p:txBody>
      </p:sp>
      <p:sp>
        <p:nvSpPr>
          <p:cNvPr id="63" name="TextBox 62"/>
          <p:cNvSpPr txBox="1"/>
          <p:nvPr/>
        </p:nvSpPr>
        <p:spPr>
          <a:xfrm>
            <a:off x="469566" y="3164990"/>
            <a:ext cx="2054842" cy="1046440"/>
          </a:xfrm>
          <a:prstGeom prst="rect">
            <a:avLst/>
          </a:prstGeom>
          <a:noFill/>
        </p:spPr>
        <p:txBody>
          <a:bodyPr wrap="square" lIns="0" tIns="0" rIns="0" bIns="0" rtlCol="0" anchor="t">
            <a:noAutofit/>
          </a:bodyPr>
          <a:lstStyle/>
          <a:p>
            <a:pPr algn="ctr">
              <a:buSzPct val="100000"/>
              <a:buFont typeface="Trebuchet MS" panose="020B0603020202020204" pitchFamily="34" charset="0"/>
              <a:buChar char="​"/>
            </a:pPr>
            <a:r>
              <a:rPr lang="en-US" sz="2000" dirty="0" smtClean="0">
                <a:solidFill>
                  <a:srgbClr val="575757"/>
                </a:solidFill>
                <a:latin typeface="Trebuchet MS" panose="020B0603020202020204" pitchFamily="34" charset="0"/>
              </a:rPr>
              <a:t>Mono-brand website</a:t>
            </a:r>
          </a:p>
          <a:p>
            <a:pPr algn="ctr">
              <a:buSzPct val="100000"/>
              <a:buFont typeface="Trebuchet MS" panose="020B0603020202020204" pitchFamily="34" charset="0"/>
              <a:buChar char="​"/>
            </a:pPr>
            <a:r>
              <a:rPr lang="en-US" sz="1400" dirty="0" smtClean="0">
                <a:solidFill>
                  <a:srgbClr val="575757"/>
                </a:solidFill>
                <a:latin typeface="Trebuchet MS" panose="020B0603020202020204" pitchFamily="34" charset="0"/>
              </a:rPr>
              <a:t>(e.g. Brand.com</a:t>
            </a:r>
            <a:r>
              <a:rPr lang="en-US" sz="1400" dirty="0">
                <a:solidFill>
                  <a:srgbClr val="575757"/>
                </a:solidFill>
                <a:latin typeface="Trebuchet MS" panose="020B0603020202020204" pitchFamily="34" charset="0"/>
              </a:rPr>
              <a:t>)</a:t>
            </a:r>
          </a:p>
        </p:txBody>
      </p:sp>
      <p:sp>
        <p:nvSpPr>
          <p:cNvPr id="68" name="TextBox 67"/>
          <p:cNvSpPr txBox="1"/>
          <p:nvPr/>
        </p:nvSpPr>
        <p:spPr>
          <a:xfrm>
            <a:off x="431002" y="5603955"/>
            <a:ext cx="2054842" cy="923330"/>
          </a:xfrm>
          <a:prstGeom prst="rect">
            <a:avLst/>
          </a:prstGeom>
          <a:noFill/>
        </p:spPr>
        <p:txBody>
          <a:bodyPr wrap="square" lIns="0" tIns="0" rIns="0" bIns="0" rtlCol="0" anchor="t">
            <a:noAutofit/>
          </a:bodyPr>
          <a:lstStyle/>
          <a:p>
            <a:pPr algn="ctr">
              <a:buSzPct val="100000"/>
              <a:buFont typeface="Trebuchet MS" panose="020B0603020202020204" pitchFamily="34" charset="0"/>
              <a:buChar char="​"/>
            </a:pPr>
            <a:r>
              <a:rPr lang="en-US" sz="2000" smtClean="0">
                <a:solidFill>
                  <a:srgbClr val="575757"/>
                </a:solidFill>
                <a:latin typeface="Trebuchet MS" panose="020B0603020202020204" pitchFamily="34" charset="0"/>
              </a:rPr>
              <a:t>Off-price </a:t>
            </a:r>
            <a:endParaRPr lang="en-US" sz="2000" dirty="0" smtClean="0">
              <a:solidFill>
                <a:srgbClr val="575757"/>
              </a:solidFill>
              <a:latin typeface="Trebuchet MS" panose="020B0603020202020204" pitchFamily="34" charset="0"/>
            </a:endParaRPr>
          </a:p>
          <a:p>
            <a:pPr algn="ctr">
              <a:buSzPct val="100000"/>
              <a:buFont typeface="Trebuchet MS" panose="020B0603020202020204" pitchFamily="34" charset="0"/>
              <a:buChar char="​"/>
            </a:pPr>
            <a:r>
              <a:rPr lang="en-US" sz="2000" dirty="0" smtClean="0">
                <a:solidFill>
                  <a:srgbClr val="575757"/>
                </a:solidFill>
                <a:latin typeface="Trebuchet MS" panose="020B0603020202020204" pitchFamily="34" charset="0"/>
              </a:rPr>
              <a:t>e-</a:t>
            </a:r>
            <a:r>
              <a:rPr lang="en-US" sz="2000" dirty="0" err="1" smtClean="0">
                <a:solidFill>
                  <a:srgbClr val="575757"/>
                </a:solidFill>
                <a:latin typeface="Trebuchet MS" panose="020B0603020202020204" pitchFamily="34" charset="0"/>
              </a:rPr>
              <a:t>tailers</a:t>
            </a:r>
            <a:endParaRPr lang="en-US" sz="2000" dirty="0" smtClean="0">
              <a:solidFill>
                <a:srgbClr val="575757"/>
              </a:solidFill>
              <a:latin typeface="Trebuchet MS" panose="020B0603020202020204" pitchFamily="34" charset="0"/>
            </a:endParaRPr>
          </a:p>
          <a:p>
            <a:pPr algn="ctr">
              <a:buSzPct val="100000"/>
              <a:buFont typeface="Trebuchet MS" panose="020B0603020202020204" pitchFamily="34" charset="0"/>
              <a:buChar char="​"/>
            </a:pPr>
            <a:r>
              <a:rPr lang="en-US" sz="1400" dirty="0" smtClean="0">
                <a:solidFill>
                  <a:srgbClr val="575757"/>
                </a:solidFill>
                <a:latin typeface="Trebuchet MS" panose="020B0603020202020204" pitchFamily="34" charset="0"/>
              </a:rPr>
              <a:t>(</a:t>
            </a:r>
            <a:r>
              <a:rPr lang="en-US" sz="1400" dirty="0" err="1" smtClean="0">
                <a:solidFill>
                  <a:srgbClr val="575757"/>
                </a:solidFill>
                <a:latin typeface="Trebuchet MS" panose="020B0603020202020204" pitchFamily="34" charset="0"/>
              </a:rPr>
              <a:t>e.g</a:t>
            </a:r>
            <a:r>
              <a:rPr lang="en-US" sz="1400" dirty="0" smtClean="0">
                <a:solidFill>
                  <a:srgbClr val="575757"/>
                </a:solidFill>
                <a:latin typeface="Trebuchet MS" panose="020B0603020202020204" pitchFamily="34" charset="0"/>
              </a:rPr>
              <a:t> </a:t>
            </a:r>
            <a:r>
              <a:rPr lang="en-US" sz="1400" dirty="0" err="1" smtClean="0">
                <a:solidFill>
                  <a:srgbClr val="575757"/>
                </a:solidFill>
                <a:latin typeface="Trebuchet MS" panose="020B0603020202020204" pitchFamily="34" charset="0"/>
              </a:rPr>
              <a:t>Yoox</a:t>
            </a:r>
            <a:r>
              <a:rPr lang="en-US" sz="1400" dirty="0" smtClean="0">
                <a:solidFill>
                  <a:srgbClr val="575757"/>
                </a:solidFill>
                <a:latin typeface="Trebuchet MS" panose="020B0603020202020204" pitchFamily="34" charset="0"/>
              </a:rPr>
              <a:t>)</a:t>
            </a:r>
            <a:endParaRPr lang="en-US" sz="1400" dirty="0">
              <a:solidFill>
                <a:srgbClr val="575757"/>
              </a:solidFill>
              <a:latin typeface="Trebuchet MS" panose="020B0603020202020204" pitchFamily="34" charset="0"/>
            </a:endParaRPr>
          </a:p>
        </p:txBody>
      </p:sp>
      <p:pic>
        <p:nvPicPr>
          <p:cNvPr id="37" name="Picture 36"/>
          <p:cNvPicPr>
            <a:picLocks noChangeAspect="1"/>
          </p:cNvPicPr>
          <p:nvPr/>
        </p:nvPicPr>
        <p:blipFill rotWithShape="1">
          <a:blip r:embed="rId14">
            <a:extLst>
              <a:ext uri="{28A0092B-C50C-407E-A947-70E740481C1C}">
                <a14:useLocalDpi xmlns:a14="http://schemas.microsoft.com/office/drawing/2010/main" val="0"/>
              </a:ext>
            </a:extLst>
          </a:blip>
          <a:srcRect l="26272" t="144" r="23833"/>
          <a:stretch/>
        </p:blipFill>
        <p:spPr>
          <a:xfrm>
            <a:off x="987668" y="1753665"/>
            <a:ext cx="941509" cy="941509"/>
          </a:xfrm>
          <a:prstGeom prst="ellipse">
            <a:avLst/>
          </a:prstGeom>
          <a:grpFill/>
          <a:ln w="30480">
            <a:gradFill flip="none" rotWithShape="1">
              <a:gsLst>
                <a:gs pos="0">
                  <a:schemeClr val="accent2"/>
                </a:gs>
                <a:gs pos="100000">
                  <a:schemeClr val="tx2"/>
                </a:gs>
              </a:gsLst>
              <a:lin ang="2700000" scaled="1"/>
              <a:tileRect/>
            </a:gradFill>
          </a:ln>
        </p:spPr>
      </p:pic>
      <p:pic>
        <p:nvPicPr>
          <p:cNvPr id="3" name="Picture 2"/>
          <p:cNvPicPr>
            <a:picLocks noChangeAspect="1"/>
          </p:cNvPicPr>
          <p:nvPr/>
        </p:nvPicPr>
        <p:blipFill rotWithShape="1">
          <a:blip r:embed="rId15"/>
          <a:srcRect l="29040" t="2492" r="26634" b="5446"/>
          <a:stretch/>
        </p:blipFill>
        <p:spPr>
          <a:xfrm>
            <a:off x="987668" y="4210758"/>
            <a:ext cx="941509" cy="941509"/>
          </a:xfrm>
          <a:prstGeom prst="ellipse">
            <a:avLst/>
          </a:prstGeom>
          <a:grpFill/>
          <a:ln w="30480">
            <a:gradFill flip="none" rotWithShape="1">
              <a:gsLst>
                <a:gs pos="0">
                  <a:schemeClr val="accent2"/>
                </a:gs>
                <a:gs pos="100000">
                  <a:schemeClr val="tx2"/>
                </a:gs>
              </a:gsLst>
              <a:lin ang="2700000" scaled="1"/>
              <a:tileRect/>
            </a:gradFill>
          </a:ln>
        </p:spPr>
      </p:pic>
      <p:sp>
        <p:nvSpPr>
          <p:cNvPr id="45" name="TextBox 44"/>
          <p:cNvSpPr txBox="1"/>
          <p:nvPr/>
        </p:nvSpPr>
        <p:spPr>
          <a:xfrm>
            <a:off x="431002" y="2740879"/>
            <a:ext cx="2054842" cy="430887"/>
          </a:xfrm>
          <a:prstGeom prst="rect">
            <a:avLst/>
          </a:prstGeom>
          <a:noFill/>
        </p:spPr>
        <p:txBody>
          <a:bodyPr wrap="square" lIns="0" tIns="0" rIns="0" bIns="0" rtlCol="0" anchor="b">
            <a:spAutoFit/>
          </a:bodyPr>
          <a:lstStyle/>
          <a:p>
            <a:pPr algn="ctr">
              <a:buSzPct val="100000"/>
              <a:buFont typeface="Trebuchet MS" panose="020B0603020202020204" pitchFamily="34" charset="0"/>
              <a:buChar char="​"/>
            </a:pPr>
            <a:r>
              <a:rPr lang="en-US" sz="2800" dirty="0" smtClean="0">
                <a:solidFill>
                  <a:srgbClr val="29BA74"/>
                </a:solidFill>
                <a:latin typeface="Trebuchet MS" panose="020B0603020202020204" pitchFamily="34" charset="0"/>
              </a:rPr>
              <a:t>33%</a:t>
            </a:r>
            <a:endParaRPr lang="en-US" sz="2800" dirty="0">
              <a:solidFill>
                <a:srgbClr val="29BA74"/>
              </a:solidFill>
              <a:latin typeface="Trebuchet MS" panose="020B0603020202020204" pitchFamily="34" charset="0"/>
            </a:endParaRPr>
          </a:p>
        </p:txBody>
      </p:sp>
      <p:sp>
        <p:nvSpPr>
          <p:cNvPr id="50" name="TextBox 49"/>
          <p:cNvSpPr txBox="1"/>
          <p:nvPr/>
        </p:nvSpPr>
        <p:spPr>
          <a:xfrm>
            <a:off x="431002" y="5207501"/>
            <a:ext cx="2054842" cy="430887"/>
          </a:xfrm>
          <a:prstGeom prst="rect">
            <a:avLst/>
          </a:prstGeom>
          <a:noFill/>
        </p:spPr>
        <p:txBody>
          <a:bodyPr wrap="square" lIns="0" tIns="0" rIns="0" bIns="0" rtlCol="0" anchor="b">
            <a:spAutoFit/>
          </a:bodyPr>
          <a:lstStyle/>
          <a:p>
            <a:pPr algn="ctr">
              <a:buSzPct val="100000"/>
              <a:buFont typeface="Trebuchet MS" panose="020B0603020202020204" pitchFamily="34" charset="0"/>
              <a:buChar char="​"/>
            </a:pPr>
            <a:r>
              <a:rPr lang="en-US" sz="2800" dirty="0">
                <a:solidFill>
                  <a:srgbClr val="29BA74"/>
                </a:solidFill>
                <a:latin typeface="Trebuchet MS" panose="020B0603020202020204" pitchFamily="34" charset="0"/>
              </a:rPr>
              <a:t>6</a:t>
            </a:r>
            <a:r>
              <a:rPr lang="en-US" sz="2800" dirty="0" smtClean="0">
                <a:solidFill>
                  <a:srgbClr val="29BA74"/>
                </a:solidFill>
                <a:latin typeface="Trebuchet MS" panose="020B0603020202020204" pitchFamily="34" charset="0"/>
              </a:rPr>
              <a:t>%</a:t>
            </a:r>
            <a:endParaRPr lang="en-US" sz="2800" dirty="0">
              <a:solidFill>
                <a:srgbClr val="29BA74"/>
              </a:solidFill>
              <a:latin typeface="Trebuchet MS" panose="020B0603020202020204" pitchFamily="34" charset="0"/>
            </a:endParaRPr>
          </a:p>
        </p:txBody>
      </p:sp>
      <p:sp>
        <p:nvSpPr>
          <p:cNvPr id="51" name="TextBox 50"/>
          <p:cNvSpPr txBox="1"/>
          <p:nvPr/>
        </p:nvSpPr>
        <p:spPr>
          <a:xfrm>
            <a:off x="3123040" y="5207501"/>
            <a:ext cx="2054842" cy="430887"/>
          </a:xfrm>
          <a:prstGeom prst="rect">
            <a:avLst/>
          </a:prstGeom>
          <a:noFill/>
        </p:spPr>
        <p:txBody>
          <a:bodyPr wrap="square" lIns="0" tIns="0" rIns="0" bIns="0" rtlCol="0" anchor="b">
            <a:spAutoFit/>
          </a:bodyPr>
          <a:lstStyle/>
          <a:p>
            <a:pPr algn="ctr">
              <a:buSzPct val="100000"/>
              <a:buFont typeface="Trebuchet MS" panose="020B0603020202020204" pitchFamily="34" charset="0"/>
              <a:buChar char="​"/>
            </a:pPr>
            <a:r>
              <a:rPr lang="en-US" sz="2800" dirty="0">
                <a:solidFill>
                  <a:srgbClr val="29BA74"/>
                </a:solidFill>
                <a:latin typeface="Trebuchet MS" panose="020B0603020202020204" pitchFamily="34" charset="0"/>
              </a:rPr>
              <a:t>4</a:t>
            </a:r>
            <a:r>
              <a:rPr lang="en-US" sz="2800" dirty="0" smtClean="0">
                <a:solidFill>
                  <a:srgbClr val="29BA74"/>
                </a:solidFill>
                <a:latin typeface="Trebuchet MS" panose="020B0603020202020204" pitchFamily="34" charset="0"/>
              </a:rPr>
              <a:t>%</a:t>
            </a:r>
            <a:endParaRPr lang="en-US" sz="2800" dirty="0">
              <a:solidFill>
                <a:srgbClr val="29BA74"/>
              </a:solidFill>
              <a:latin typeface="Trebuchet MS" panose="020B0603020202020204" pitchFamily="34" charset="0"/>
            </a:endParaRPr>
          </a:p>
        </p:txBody>
      </p:sp>
      <p:sp>
        <p:nvSpPr>
          <p:cNvPr id="52" name="TextBox 51"/>
          <p:cNvSpPr txBox="1"/>
          <p:nvPr/>
        </p:nvSpPr>
        <p:spPr>
          <a:xfrm>
            <a:off x="5548222" y="5207501"/>
            <a:ext cx="2054842" cy="430887"/>
          </a:xfrm>
          <a:prstGeom prst="rect">
            <a:avLst/>
          </a:prstGeom>
          <a:noFill/>
        </p:spPr>
        <p:txBody>
          <a:bodyPr wrap="square" lIns="0" tIns="0" rIns="0" bIns="0" rtlCol="0" anchor="b">
            <a:spAutoFit/>
          </a:bodyPr>
          <a:lstStyle/>
          <a:p>
            <a:pPr algn="ctr">
              <a:buSzPct val="100000"/>
              <a:buFont typeface="Trebuchet MS" panose="020B0603020202020204" pitchFamily="34" charset="0"/>
              <a:buChar char="​"/>
            </a:pPr>
            <a:r>
              <a:rPr lang="en-US" sz="2800" dirty="0" smtClean="0">
                <a:solidFill>
                  <a:srgbClr val="29BA74"/>
                </a:solidFill>
                <a:latin typeface="Trebuchet MS" panose="020B0603020202020204" pitchFamily="34" charset="0"/>
              </a:rPr>
              <a:t>2%</a:t>
            </a:r>
            <a:endParaRPr lang="en-US" sz="2800" dirty="0">
              <a:solidFill>
                <a:srgbClr val="29BA74"/>
              </a:solidFill>
              <a:latin typeface="Trebuchet MS" panose="020B0603020202020204" pitchFamily="34" charset="0"/>
            </a:endParaRPr>
          </a:p>
        </p:txBody>
      </p:sp>
      <p:sp>
        <p:nvSpPr>
          <p:cNvPr id="34" name="NavigationTriangle"/>
          <p:cNvSpPr/>
          <p:nvPr/>
        </p:nvSpPr>
        <p:spPr>
          <a:xfrm rot="16200000">
            <a:off x="11116164" y="-21446"/>
            <a:ext cx="1054387" cy="1097280"/>
          </a:xfrm>
          <a:prstGeom prst="triangle">
            <a:avLst>
              <a:gd name="adj" fmla="val 100000"/>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23" name="Oval 22"/>
          <p:cNvSpPr>
            <a:spLocks noChangeAspect="1"/>
          </p:cNvSpPr>
          <p:nvPr/>
        </p:nvSpPr>
        <p:spPr>
          <a:xfrm>
            <a:off x="11725175" y="141477"/>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9</a:t>
            </a:r>
            <a:endParaRPr lang="en-US" sz="1200" b="1" kern="0" dirty="0">
              <a:solidFill>
                <a:schemeClr val="accent5"/>
              </a:solidFill>
            </a:endParaRPr>
          </a:p>
        </p:txBody>
      </p:sp>
    </p:spTree>
    <p:extLst>
      <p:ext uri="{BB962C8B-B14F-4D97-AF65-F5344CB8AC3E}">
        <p14:creationId xmlns:p14="http://schemas.microsoft.com/office/powerpoint/2010/main" val="3845762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561403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2599"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400" dirty="0" err="1" smtClean="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630000" y="622800"/>
            <a:ext cx="10549277" cy="941796"/>
          </a:xfrm>
        </p:spPr>
        <p:txBody>
          <a:bodyPr/>
          <a:lstStyle/>
          <a:p>
            <a:r>
              <a:rPr lang="en-US" smtClean="0"/>
              <a:t>Breadth and customization key to mono-brand online, while department store about range and exposure  </a:t>
            </a:r>
            <a:endParaRPr lang="en-US" dirty="0"/>
          </a:p>
        </p:txBody>
      </p:sp>
      <p:sp>
        <p:nvSpPr>
          <p:cNvPr id="4" name="ee4pHeader1"/>
          <p:cNvSpPr txBox="1"/>
          <p:nvPr/>
        </p:nvSpPr>
        <p:spPr>
          <a:xfrm>
            <a:off x="685155" y="2077151"/>
            <a:ext cx="3407341" cy="759600"/>
          </a:xfrm>
          <a:prstGeom prst="rect">
            <a:avLst/>
          </a:prstGeom>
          <a:noFill/>
          <a:ln cap="rnd">
            <a:noFill/>
          </a:ln>
        </p:spPr>
        <p:txBody>
          <a:bodyPr wrap="square" lIns="0" tIns="0" rIns="0" bIns="0" rtlCol="0" anchor="b">
            <a:noAutofit/>
          </a:bodyPr>
          <a:lstStyle/>
          <a:p>
            <a:pPr marL="0" lvl="3"/>
            <a:r>
              <a:rPr lang="en-US" sz="2400" dirty="0" smtClean="0">
                <a:solidFill>
                  <a:schemeClr val="tx2"/>
                </a:solidFill>
              </a:rPr>
              <a:t>Mono-brand online</a:t>
            </a:r>
            <a:endParaRPr lang="en-US" sz="2400" dirty="0">
              <a:solidFill>
                <a:schemeClr val="tx2"/>
              </a:solidFill>
            </a:endParaRPr>
          </a:p>
        </p:txBody>
      </p:sp>
      <p:sp>
        <p:nvSpPr>
          <p:cNvPr id="8" name="ee4pHeader1"/>
          <p:cNvSpPr txBox="1"/>
          <p:nvPr/>
        </p:nvSpPr>
        <p:spPr>
          <a:xfrm>
            <a:off x="4511878" y="2077151"/>
            <a:ext cx="3407341" cy="759600"/>
          </a:xfrm>
          <a:prstGeom prst="rect">
            <a:avLst/>
          </a:prstGeom>
          <a:noFill/>
          <a:ln cap="rnd">
            <a:noFill/>
          </a:ln>
        </p:spPr>
        <p:txBody>
          <a:bodyPr wrap="square" lIns="0" tIns="0" rIns="0" bIns="0" rtlCol="0" anchor="b">
            <a:noAutofit/>
          </a:bodyPr>
          <a:lstStyle/>
          <a:p>
            <a:pPr marL="0" lvl="3"/>
            <a:r>
              <a:rPr lang="en-US" sz="2400" smtClean="0">
                <a:solidFill>
                  <a:schemeClr val="tx2"/>
                </a:solidFill>
              </a:rPr>
              <a:t>Full-price </a:t>
            </a:r>
            <a:r>
              <a:rPr lang="en-US" sz="2400" dirty="0" smtClean="0">
                <a:solidFill>
                  <a:schemeClr val="tx2"/>
                </a:solidFill>
              </a:rPr>
              <a:t>multi-brand</a:t>
            </a:r>
            <a:endParaRPr lang="en-US" sz="2400" dirty="0">
              <a:solidFill>
                <a:schemeClr val="tx2"/>
              </a:solidFill>
            </a:endParaRPr>
          </a:p>
        </p:txBody>
      </p:sp>
      <p:sp>
        <p:nvSpPr>
          <p:cNvPr id="9" name="ee4pHeader1"/>
          <p:cNvSpPr txBox="1"/>
          <p:nvPr/>
        </p:nvSpPr>
        <p:spPr>
          <a:xfrm>
            <a:off x="8338600" y="2077151"/>
            <a:ext cx="3407341" cy="759600"/>
          </a:xfrm>
          <a:prstGeom prst="rect">
            <a:avLst/>
          </a:prstGeom>
          <a:noFill/>
          <a:ln cap="rnd">
            <a:noFill/>
          </a:ln>
        </p:spPr>
        <p:txBody>
          <a:bodyPr wrap="square" lIns="0" tIns="0" rIns="0" bIns="0" rtlCol="0" anchor="b">
            <a:noAutofit/>
          </a:bodyPr>
          <a:lstStyle/>
          <a:p>
            <a:pPr marL="0" lvl="3"/>
            <a:r>
              <a:rPr lang="en-US" sz="2400" dirty="0" smtClean="0">
                <a:solidFill>
                  <a:schemeClr val="tx2"/>
                </a:solidFill>
              </a:rPr>
              <a:t>Generalist marketplace</a:t>
            </a:r>
            <a:endParaRPr lang="en-US" sz="2400" dirty="0">
              <a:solidFill>
                <a:schemeClr val="tx2"/>
              </a:solidFill>
            </a:endParaRPr>
          </a:p>
        </p:txBody>
      </p:sp>
      <p:sp>
        <p:nvSpPr>
          <p:cNvPr id="10" name="Oval 9"/>
          <p:cNvSpPr>
            <a:spLocks noChangeAspect="1"/>
          </p:cNvSpPr>
          <p:nvPr/>
        </p:nvSpPr>
        <p:spPr>
          <a:xfrm>
            <a:off x="350826" y="4553954"/>
            <a:ext cx="432000" cy="432000"/>
          </a:xfrm>
          <a:prstGeom prst="ellipse">
            <a:avLst/>
          </a:prstGeom>
          <a:solidFill>
            <a:srgbClr val="FFFFFF"/>
          </a:solidFill>
          <a:ln w="19050" cap="rnd" cmpd="sng" algn="ctr">
            <a:gradFill flip="none" rotWithShape="1">
              <a:gsLst>
                <a:gs pos="76320">
                  <a:schemeClr val="bg2">
                    <a:lumMod val="90000"/>
                  </a:schemeClr>
                </a:gs>
                <a:gs pos="36000">
                  <a:schemeClr val="bg2">
                    <a:lumMod val="75000"/>
                  </a:schemeClr>
                </a:gs>
                <a:gs pos="0">
                  <a:schemeClr val="tx1">
                    <a:lumMod val="60000"/>
                    <a:lumOff val="40000"/>
                  </a:schemeClr>
                </a:gs>
                <a:gs pos="100000">
                  <a:schemeClr val="bg2"/>
                </a:gs>
              </a:gsLst>
              <a:lin ang="2700000" scaled="1"/>
              <a:tileRect/>
            </a:gra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40%</a:t>
            </a:r>
            <a:endParaRPr lang="en-US" sz="1200" b="1" kern="0" dirty="0">
              <a:solidFill>
                <a:schemeClr val="accent5"/>
              </a:solidFill>
            </a:endParaRPr>
          </a:p>
        </p:txBody>
      </p:sp>
      <p:sp>
        <p:nvSpPr>
          <p:cNvPr id="11" name="Oval 10"/>
          <p:cNvSpPr>
            <a:spLocks noChangeAspect="1"/>
          </p:cNvSpPr>
          <p:nvPr/>
        </p:nvSpPr>
        <p:spPr>
          <a:xfrm>
            <a:off x="350826" y="5093631"/>
            <a:ext cx="432000" cy="432000"/>
          </a:xfrm>
          <a:prstGeom prst="ellipse">
            <a:avLst/>
          </a:prstGeom>
          <a:solidFill>
            <a:srgbClr val="FFFFFF"/>
          </a:solidFill>
          <a:ln w="19050" cap="rnd" cmpd="sng" algn="ctr">
            <a:gradFill flip="none" rotWithShape="1">
              <a:gsLst>
                <a:gs pos="76320">
                  <a:schemeClr val="bg2">
                    <a:lumMod val="90000"/>
                  </a:schemeClr>
                </a:gs>
                <a:gs pos="36000">
                  <a:schemeClr val="bg2">
                    <a:lumMod val="75000"/>
                  </a:schemeClr>
                </a:gs>
                <a:gs pos="0">
                  <a:schemeClr val="tx1">
                    <a:lumMod val="60000"/>
                    <a:lumOff val="40000"/>
                  </a:schemeClr>
                </a:gs>
                <a:gs pos="100000">
                  <a:schemeClr val="bg2"/>
                </a:gs>
              </a:gsLst>
              <a:lin ang="2700000" scaled="1"/>
              <a:tileRect/>
            </a:gra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30%</a:t>
            </a:r>
            <a:endParaRPr lang="en-US" sz="1200" b="1" kern="0" dirty="0">
              <a:solidFill>
                <a:schemeClr val="accent5"/>
              </a:solidFill>
            </a:endParaRPr>
          </a:p>
        </p:txBody>
      </p:sp>
      <p:sp>
        <p:nvSpPr>
          <p:cNvPr id="12" name="Oval 11"/>
          <p:cNvSpPr>
            <a:spLocks noChangeAspect="1"/>
          </p:cNvSpPr>
          <p:nvPr/>
        </p:nvSpPr>
        <p:spPr>
          <a:xfrm>
            <a:off x="350826" y="5633308"/>
            <a:ext cx="432000" cy="432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26%</a:t>
            </a:r>
            <a:endParaRPr lang="en-US" sz="1200" b="1" kern="0" dirty="0">
              <a:solidFill>
                <a:schemeClr val="accent5"/>
              </a:solidFill>
            </a:endParaRPr>
          </a:p>
        </p:txBody>
      </p:sp>
      <p:sp>
        <p:nvSpPr>
          <p:cNvPr id="14" name="TextBox 13"/>
          <p:cNvSpPr txBox="1"/>
          <p:nvPr/>
        </p:nvSpPr>
        <p:spPr>
          <a:xfrm>
            <a:off x="760158" y="4579979"/>
            <a:ext cx="3745624"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00" dirty="0" smtClean="0">
                <a:solidFill>
                  <a:srgbClr val="575757"/>
                </a:solidFill>
              </a:rPr>
              <a:t>Wide range of products of preferred brand</a:t>
            </a:r>
          </a:p>
        </p:txBody>
      </p:sp>
      <p:sp>
        <p:nvSpPr>
          <p:cNvPr id="15" name="TextBox 14"/>
          <p:cNvSpPr txBox="1"/>
          <p:nvPr/>
        </p:nvSpPr>
        <p:spPr>
          <a:xfrm>
            <a:off x="760158" y="5119656"/>
            <a:ext cx="3749512"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00" dirty="0" smtClean="0">
                <a:solidFill>
                  <a:srgbClr val="575757"/>
                </a:solidFill>
              </a:rPr>
              <a:t>Home delivery</a:t>
            </a:r>
          </a:p>
        </p:txBody>
      </p:sp>
      <p:sp>
        <p:nvSpPr>
          <p:cNvPr id="16" name="TextBox 15"/>
          <p:cNvSpPr txBox="1"/>
          <p:nvPr/>
        </p:nvSpPr>
        <p:spPr>
          <a:xfrm>
            <a:off x="749525" y="5659333"/>
            <a:ext cx="3749512"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00" b="1" dirty="0" smtClean="0">
                <a:solidFill>
                  <a:srgbClr val="29BA74"/>
                </a:solidFill>
              </a:rPr>
              <a:t>Opportunity to customize the products</a:t>
            </a:r>
          </a:p>
        </p:txBody>
      </p:sp>
      <p:sp>
        <p:nvSpPr>
          <p:cNvPr id="17" name="Oval 16"/>
          <p:cNvSpPr>
            <a:spLocks noChangeAspect="1"/>
          </p:cNvSpPr>
          <p:nvPr/>
        </p:nvSpPr>
        <p:spPr>
          <a:xfrm>
            <a:off x="4465620" y="4550240"/>
            <a:ext cx="432000" cy="432000"/>
          </a:xfrm>
          <a:prstGeom prst="ellipse">
            <a:avLst/>
          </a:prstGeom>
          <a:solidFill>
            <a:srgbClr val="FFFFFF"/>
          </a:solidFill>
          <a:ln w="19050" cap="rnd" cmpd="sng" algn="ctr">
            <a:gradFill flip="none" rotWithShape="1">
              <a:gsLst>
                <a:gs pos="76320">
                  <a:schemeClr val="bg2">
                    <a:lumMod val="90000"/>
                  </a:schemeClr>
                </a:gs>
                <a:gs pos="36000">
                  <a:schemeClr val="bg2">
                    <a:lumMod val="75000"/>
                  </a:schemeClr>
                </a:gs>
                <a:gs pos="0">
                  <a:schemeClr val="tx1">
                    <a:lumMod val="60000"/>
                    <a:lumOff val="40000"/>
                  </a:schemeClr>
                </a:gs>
                <a:gs pos="100000">
                  <a:schemeClr val="bg2"/>
                </a:gs>
              </a:gsLst>
              <a:lin ang="2700000" scaled="1"/>
              <a:tileRect/>
            </a:gra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34%</a:t>
            </a:r>
            <a:endParaRPr lang="en-US" sz="1200" b="1" kern="0" dirty="0">
              <a:solidFill>
                <a:schemeClr val="accent5"/>
              </a:solidFill>
            </a:endParaRPr>
          </a:p>
        </p:txBody>
      </p:sp>
      <p:sp>
        <p:nvSpPr>
          <p:cNvPr id="18" name="Oval 17"/>
          <p:cNvSpPr>
            <a:spLocks noChangeAspect="1"/>
          </p:cNvSpPr>
          <p:nvPr/>
        </p:nvSpPr>
        <p:spPr>
          <a:xfrm>
            <a:off x="4465620" y="5089917"/>
            <a:ext cx="432000" cy="432000"/>
          </a:xfrm>
          <a:prstGeom prst="ellipse">
            <a:avLst/>
          </a:prstGeom>
          <a:solidFill>
            <a:srgbClr val="FFFFFF"/>
          </a:solidFill>
          <a:ln w="19050" cap="rnd" cmpd="sng" algn="ctr">
            <a:gradFill flip="none" rotWithShape="1">
              <a:gsLst>
                <a:gs pos="76320">
                  <a:schemeClr val="bg2">
                    <a:lumMod val="90000"/>
                  </a:schemeClr>
                </a:gs>
                <a:gs pos="36000">
                  <a:schemeClr val="bg2">
                    <a:lumMod val="75000"/>
                  </a:schemeClr>
                </a:gs>
                <a:gs pos="0">
                  <a:schemeClr val="tx1">
                    <a:lumMod val="60000"/>
                    <a:lumOff val="40000"/>
                  </a:schemeClr>
                </a:gs>
                <a:gs pos="100000">
                  <a:schemeClr val="bg2"/>
                </a:gs>
              </a:gsLst>
              <a:lin ang="2700000" scaled="1"/>
              <a:tileRect/>
            </a:gra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34%</a:t>
            </a:r>
            <a:endParaRPr lang="en-US" sz="1200" b="1" kern="0" dirty="0">
              <a:solidFill>
                <a:schemeClr val="accent5"/>
              </a:solidFill>
            </a:endParaRPr>
          </a:p>
        </p:txBody>
      </p:sp>
      <p:sp>
        <p:nvSpPr>
          <p:cNvPr id="19" name="Oval 18"/>
          <p:cNvSpPr>
            <a:spLocks noChangeAspect="1"/>
          </p:cNvSpPr>
          <p:nvPr/>
        </p:nvSpPr>
        <p:spPr>
          <a:xfrm>
            <a:off x="4465620" y="5629594"/>
            <a:ext cx="432000" cy="432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24%</a:t>
            </a:r>
            <a:endParaRPr lang="en-US" sz="1200" b="1" kern="0" dirty="0">
              <a:solidFill>
                <a:schemeClr val="accent5"/>
              </a:solidFill>
            </a:endParaRPr>
          </a:p>
        </p:txBody>
      </p:sp>
      <p:sp>
        <p:nvSpPr>
          <p:cNvPr id="21" name="TextBox 20"/>
          <p:cNvSpPr txBox="1"/>
          <p:nvPr/>
        </p:nvSpPr>
        <p:spPr>
          <a:xfrm>
            <a:off x="4897253" y="4579979"/>
            <a:ext cx="3644382"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00" dirty="0" smtClean="0">
                <a:solidFill>
                  <a:srgbClr val="575757"/>
                </a:solidFill>
              </a:rPr>
              <a:t>Wide range of brands</a:t>
            </a:r>
          </a:p>
        </p:txBody>
      </p:sp>
      <p:sp>
        <p:nvSpPr>
          <p:cNvPr id="22" name="TextBox 21"/>
          <p:cNvSpPr txBox="1"/>
          <p:nvPr/>
        </p:nvSpPr>
        <p:spPr>
          <a:xfrm>
            <a:off x="4897253" y="5119656"/>
            <a:ext cx="3648165"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00" dirty="0">
                <a:solidFill>
                  <a:srgbClr val="575757"/>
                </a:solidFill>
              </a:rPr>
              <a:t>Wide range of products </a:t>
            </a:r>
            <a:r>
              <a:rPr lang="en-US" sz="1300" dirty="0" smtClean="0">
                <a:solidFill>
                  <a:srgbClr val="575757"/>
                </a:solidFill>
              </a:rPr>
              <a:t>of preferred </a:t>
            </a:r>
            <a:r>
              <a:rPr lang="en-US" sz="1300" dirty="0">
                <a:solidFill>
                  <a:srgbClr val="575757"/>
                </a:solidFill>
              </a:rPr>
              <a:t>brand</a:t>
            </a:r>
          </a:p>
        </p:txBody>
      </p:sp>
      <p:sp>
        <p:nvSpPr>
          <p:cNvPr id="23" name="TextBox 22"/>
          <p:cNvSpPr txBox="1"/>
          <p:nvPr/>
        </p:nvSpPr>
        <p:spPr>
          <a:xfrm>
            <a:off x="4897253" y="5659333"/>
            <a:ext cx="3648165"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00" b="1" dirty="0" smtClean="0">
                <a:solidFill>
                  <a:srgbClr val="29BA74"/>
                </a:solidFill>
              </a:rPr>
              <a:t>Opportunity to find niche brands &amp; products</a:t>
            </a:r>
          </a:p>
        </p:txBody>
      </p:sp>
      <p:sp>
        <p:nvSpPr>
          <p:cNvPr id="24" name="Oval 23"/>
          <p:cNvSpPr>
            <a:spLocks noChangeAspect="1"/>
          </p:cNvSpPr>
          <p:nvPr/>
        </p:nvSpPr>
        <p:spPr>
          <a:xfrm>
            <a:off x="8584983" y="4546526"/>
            <a:ext cx="432000" cy="432000"/>
          </a:xfrm>
          <a:prstGeom prst="ellipse">
            <a:avLst/>
          </a:prstGeom>
          <a:solidFill>
            <a:srgbClr val="FFFFFF"/>
          </a:solidFill>
          <a:ln w="19050" cap="rnd" cmpd="sng" algn="ctr">
            <a:gradFill flip="none" rotWithShape="1">
              <a:gsLst>
                <a:gs pos="76320">
                  <a:schemeClr val="bg2">
                    <a:lumMod val="90000"/>
                  </a:schemeClr>
                </a:gs>
                <a:gs pos="36000">
                  <a:schemeClr val="bg2">
                    <a:lumMod val="75000"/>
                  </a:schemeClr>
                </a:gs>
                <a:gs pos="0">
                  <a:schemeClr val="tx1">
                    <a:lumMod val="60000"/>
                    <a:lumOff val="40000"/>
                  </a:schemeClr>
                </a:gs>
                <a:gs pos="100000">
                  <a:schemeClr val="bg2"/>
                </a:gs>
              </a:gsLst>
              <a:lin ang="2700000" scaled="1"/>
              <a:tileRect/>
            </a:gra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39%</a:t>
            </a:r>
            <a:endParaRPr lang="en-US" sz="1200" b="1" kern="0" dirty="0">
              <a:solidFill>
                <a:schemeClr val="accent5"/>
              </a:solidFill>
            </a:endParaRPr>
          </a:p>
        </p:txBody>
      </p:sp>
      <p:sp>
        <p:nvSpPr>
          <p:cNvPr id="25" name="Oval 24"/>
          <p:cNvSpPr>
            <a:spLocks noChangeAspect="1"/>
          </p:cNvSpPr>
          <p:nvPr/>
        </p:nvSpPr>
        <p:spPr>
          <a:xfrm>
            <a:off x="8584983" y="5086203"/>
            <a:ext cx="432000" cy="432000"/>
          </a:xfrm>
          <a:prstGeom prst="ellipse">
            <a:avLst/>
          </a:prstGeom>
          <a:solidFill>
            <a:srgbClr val="FFFFFF"/>
          </a:solidFill>
          <a:ln w="19050" cap="rnd" cmpd="sng" algn="ctr">
            <a:gradFill flip="none" rotWithShape="1">
              <a:gsLst>
                <a:gs pos="76320">
                  <a:schemeClr val="bg2">
                    <a:lumMod val="90000"/>
                  </a:schemeClr>
                </a:gs>
                <a:gs pos="36000">
                  <a:schemeClr val="bg2">
                    <a:lumMod val="75000"/>
                  </a:schemeClr>
                </a:gs>
                <a:gs pos="0">
                  <a:schemeClr val="tx1">
                    <a:lumMod val="60000"/>
                    <a:lumOff val="40000"/>
                  </a:schemeClr>
                </a:gs>
                <a:gs pos="100000">
                  <a:schemeClr val="bg2"/>
                </a:gs>
              </a:gsLst>
              <a:lin ang="2700000" scaled="1"/>
              <a:tileRect/>
            </a:gra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38%</a:t>
            </a:r>
            <a:endParaRPr lang="en-US" sz="1200" b="1" kern="0" dirty="0">
              <a:solidFill>
                <a:schemeClr val="accent5"/>
              </a:solidFill>
            </a:endParaRPr>
          </a:p>
        </p:txBody>
      </p:sp>
      <p:sp>
        <p:nvSpPr>
          <p:cNvPr id="26" name="Oval 25"/>
          <p:cNvSpPr>
            <a:spLocks noChangeAspect="1"/>
          </p:cNvSpPr>
          <p:nvPr/>
        </p:nvSpPr>
        <p:spPr>
          <a:xfrm>
            <a:off x="8584983" y="5625880"/>
            <a:ext cx="432000" cy="432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34%</a:t>
            </a:r>
            <a:endParaRPr lang="en-US" sz="1200" b="1" kern="0" dirty="0">
              <a:solidFill>
                <a:schemeClr val="accent5"/>
              </a:solidFill>
            </a:endParaRPr>
          </a:p>
        </p:txBody>
      </p:sp>
      <p:sp>
        <p:nvSpPr>
          <p:cNvPr id="28" name="TextBox 27"/>
          <p:cNvSpPr txBox="1"/>
          <p:nvPr/>
        </p:nvSpPr>
        <p:spPr>
          <a:xfrm>
            <a:off x="9016616" y="4579979"/>
            <a:ext cx="2963516"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00" dirty="0" smtClean="0">
                <a:solidFill>
                  <a:srgbClr val="575757"/>
                </a:solidFill>
              </a:rPr>
              <a:t>Home delivery</a:t>
            </a:r>
          </a:p>
        </p:txBody>
      </p:sp>
      <p:sp>
        <p:nvSpPr>
          <p:cNvPr id="29" name="TextBox 28"/>
          <p:cNvSpPr txBox="1"/>
          <p:nvPr/>
        </p:nvSpPr>
        <p:spPr>
          <a:xfrm>
            <a:off x="9016616" y="5119656"/>
            <a:ext cx="2966593"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00" dirty="0" smtClean="0">
                <a:solidFill>
                  <a:srgbClr val="575757"/>
                </a:solidFill>
              </a:rPr>
              <a:t>Wide range of brands</a:t>
            </a:r>
            <a:endParaRPr lang="en-US" sz="1300" dirty="0">
              <a:solidFill>
                <a:srgbClr val="575757"/>
              </a:solidFill>
            </a:endParaRPr>
          </a:p>
        </p:txBody>
      </p:sp>
      <p:sp>
        <p:nvSpPr>
          <p:cNvPr id="30" name="TextBox 29"/>
          <p:cNvSpPr txBox="1"/>
          <p:nvPr/>
        </p:nvSpPr>
        <p:spPr>
          <a:xfrm>
            <a:off x="9016616" y="5659333"/>
            <a:ext cx="3603815"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00" b="1" dirty="0" smtClean="0">
                <a:solidFill>
                  <a:srgbClr val="29BA74"/>
                </a:solidFill>
              </a:rPr>
              <a:t>Lower prices vs. physical </a:t>
            </a:r>
            <a:r>
              <a:rPr lang="en-US" sz="1300" b="1" dirty="0">
                <a:solidFill>
                  <a:srgbClr val="29BA74"/>
                </a:solidFill>
              </a:rPr>
              <a:t>store</a:t>
            </a:r>
          </a:p>
        </p:txBody>
      </p:sp>
      <p:pic>
        <p:nvPicPr>
          <p:cNvPr id="37" name="Picture 36"/>
          <p:cNvPicPr>
            <a:picLocks noChangeAspect="1"/>
          </p:cNvPicPr>
          <p:nvPr/>
        </p:nvPicPr>
        <p:blipFill rotWithShape="1">
          <a:blip r:embed="rId7">
            <a:extLst>
              <a:ext uri="{28A0092B-C50C-407E-A947-70E740481C1C}">
                <a14:useLocalDpi xmlns:a14="http://schemas.microsoft.com/office/drawing/2010/main" val="0"/>
              </a:ext>
            </a:extLst>
          </a:blip>
          <a:srcRect l="26272" t="144" r="23833"/>
          <a:stretch/>
        </p:blipFill>
        <p:spPr>
          <a:xfrm>
            <a:off x="1800382" y="3103196"/>
            <a:ext cx="1176886" cy="1176886"/>
          </a:xfrm>
          <a:prstGeom prst="ellipse">
            <a:avLst/>
          </a:prstGeom>
          <a:grpFill/>
          <a:ln w="38100">
            <a:gradFill flip="none" rotWithShape="1">
              <a:gsLst>
                <a:gs pos="0">
                  <a:schemeClr val="accent2"/>
                </a:gs>
                <a:gs pos="100000">
                  <a:schemeClr val="tx2"/>
                </a:gs>
              </a:gsLst>
              <a:lin ang="2700000" scaled="1"/>
              <a:tileRect/>
            </a:gradFill>
          </a:ln>
        </p:spPr>
      </p:pic>
      <p:pic>
        <p:nvPicPr>
          <p:cNvPr id="39" name="Picture 38"/>
          <p:cNvPicPr>
            <a:picLocks noChangeAspect="1"/>
          </p:cNvPicPr>
          <p:nvPr/>
        </p:nvPicPr>
        <p:blipFill rotWithShape="1">
          <a:blip r:embed="rId8">
            <a:extLst>
              <a:ext uri="{28A0092B-C50C-407E-A947-70E740481C1C}">
                <a14:useLocalDpi xmlns:a14="http://schemas.microsoft.com/office/drawing/2010/main" val="0"/>
              </a:ext>
            </a:extLst>
          </a:blip>
          <a:srcRect l="24053" t="-1826" r="27380" b="1826"/>
          <a:stretch/>
        </p:blipFill>
        <p:spPr>
          <a:xfrm>
            <a:off x="5627105" y="3103196"/>
            <a:ext cx="1176886" cy="1176886"/>
          </a:xfrm>
          <a:prstGeom prst="ellipse">
            <a:avLst/>
          </a:prstGeom>
          <a:grpFill/>
          <a:ln w="38100">
            <a:gradFill flip="none" rotWithShape="1">
              <a:gsLst>
                <a:gs pos="0">
                  <a:schemeClr val="accent2"/>
                </a:gs>
                <a:gs pos="100000">
                  <a:schemeClr val="tx2"/>
                </a:gs>
              </a:gsLst>
              <a:lin ang="2700000" scaled="1"/>
              <a:tileRect/>
            </a:gradFill>
          </a:ln>
        </p:spPr>
      </p:pic>
      <p:pic>
        <p:nvPicPr>
          <p:cNvPr id="36" name="Picture 35"/>
          <p:cNvPicPr>
            <a:picLocks noChangeAspect="1"/>
          </p:cNvPicPr>
          <p:nvPr/>
        </p:nvPicPr>
        <p:blipFill rotWithShape="1">
          <a:blip r:embed="rId9">
            <a:extLst>
              <a:ext uri="{28A0092B-C50C-407E-A947-70E740481C1C}">
                <a14:useLocalDpi xmlns:a14="http://schemas.microsoft.com/office/drawing/2010/main" val="0"/>
              </a:ext>
            </a:extLst>
          </a:blip>
          <a:srcRect l="14749" t="1239" r="42104" b="3928"/>
          <a:stretch/>
        </p:blipFill>
        <p:spPr>
          <a:xfrm>
            <a:off x="9444430" y="3103196"/>
            <a:ext cx="1195682" cy="1176886"/>
          </a:xfrm>
          <a:prstGeom prst="ellipse">
            <a:avLst/>
          </a:prstGeom>
          <a:grpFill/>
          <a:ln w="38100">
            <a:gradFill flip="none" rotWithShape="1">
              <a:gsLst>
                <a:gs pos="0">
                  <a:schemeClr val="accent2"/>
                </a:gs>
                <a:gs pos="100000">
                  <a:schemeClr val="tx2"/>
                </a:gs>
              </a:gsLst>
              <a:lin ang="2700000" scaled="1"/>
              <a:tileRect/>
            </a:gradFill>
          </a:ln>
        </p:spPr>
      </p:pic>
      <p:sp>
        <p:nvSpPr>
          <p:cNvPr id="32"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33"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35"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38"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41" name="TextBox 40"/>
          <p:cNvSpPr txBox="1"/>
          <p:nvPr/>
        </p:nvSpPr>
        <p:spPr>
          <a:xfrm>
            <a:off x="9628259" y="81619"/>
            <a:ext cx="2147887" cy="4862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575757"/>
                </a:solidFill>
              </a:rPr>
              <a:t>Online ecosystem</a:t>
            </a:r>
          </a:p>
        </p:txBody>
      </p:sp>
      <p:grpSp>
        <p:nvGrpSpPr>
          <p:cNvPr id="42" name="Group 41"/>
          <p:cNvGrpSpPr/>
          <p:nvPr/>
        </p:nvGrpSpPr>
        <p:grpSpPr>
          <a:xfrm>
            <a:off x="202019" y="131021"/>
            <a:ext cx="2636659" cy="427981"/>
            <a:chOff x="202019" y="131021"/>
            <a:chExt cx="2636659" cy="427981"/>
          </a:xfrm>
        </p:grpSpPr>
        <p:sp>
          <p:nvSpPr>
            <p:cNvPr id="43" name="ColumnHeader"/>
            <p:cNvSpPr>
              <a:spLocks noChangeArrowheads="1"/>
            </p:cNvSpPr>
            <p:nvPr/>
          </p:nvSpPr>
          <p:spPr bwMode="gray">
            <a:xfrm rot="10800000" flipV="1">
              <a:off x="606678" y="229152"/>
              <a:ext cx="2232000" cy="244858"/>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600" b="1" dirty="0" smtClean="0">
                  <a:solidFill>
                    <a:srgbClr val="575757"/>
                  </a:solidFill>
                  <a:latin typeface="Trebuchet MS" panose="020B0603020202020204" pitchFamily="34" charset="0"/>
                  <a:cs typeface="Arial" pitchFamily="34" charset="0"/>
                </a:rPr>
                <a:t>Global market trends</a:t>
              </a:r>
              <a:endParaRPr lang="en-US" sz="1600" b="1" dirty="0">
                <a:solidFill>
                  <a:srgbClr val="575757"/>
                </a:solidFill>
                <a:latin typeface="Trebuchet MS" panose="020B0603020202020204" pitchFamily="34" charset="0"/>
                <a:cs typeface="Arial" pitchFamily="34" charset="0"/>
              </a:endParaRP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2019" y="131021"/>
              <a:ext cx="433399" cy="427981"/>
            </a:xfrm>
            <a:prstGeom prst="rect">
              <a:avLst/>
            </a:prstGeom>
          </p:spPr>
        </p:pic>
      </p:grpSp>
      <p:grpSp>
        <p:nvGrpSpPr>
          <p:cNvPr id="46" name="Group 45"/>
          <p:cNvGrpSpPr/>
          <p:nvPr/>
        </p:nvGrpSpPr>
        <p:grpSpPr>
          <a:xfrm>
            <a:off x="2152709" y="1753968"/>
            <a:ext cx="8248566" cy="360703"/>
            <a:chOff x="2468522" y="1543490"/>
            <a:chExt cx="8248566" cy="360703"/>
          </a:xfrm>
        </p:grpSpPr>
        <p:sp>
          <p:nvSpPr>
            <p:cNvPr id="47" name="Rettangolo 36"/>
            <p:cNvSpPr>
              <a:spLocks noChangeArrowheads="1"/>
            </p:cNvSpPr>
            <p:nvPr/>
          </p:nvSpPr>
          <p:spPr bwMode="auto">
            <a:xfrm>
              <a:off x="2725713" y="1544383"/>
              <a:ext cx="7991375" cy="359810"/>
            </a:xfrm>
            <a:prstGeom prst="rect">
              <a:avLst/>
            </a:prstGeom>
            <a:noFill/>
            <a:ln w="9525">
              <a:solidFill>
                <a:schemeClr val="bg2">
                  <a:lumMod val="90000"/>
                </a:schemeClr>
              </a:solidFill>
              <a:prstDash val="lgDash"/>
              <a:miter lim="800000"/>
              <a:headEnd/>
              <a:tailEnd/>
            </a:ln>
          </p:spPr>
          <p:txBody>
            <a:bodyPr wrap="square">
              <a:noAutofit/>
            </a:bodyPr>
            <a:lstStyle/>
            <a:p>
              <a:pPr algn="ctr"/>
              <a:r>
                <a:rPr lang="en-US" sz="1400" i="1" dirty="0" smtClean="0"/>
                <a:t>Which </a:t>
              </a:r>
              <a:r>
                <a:rPr lang="en-US" sz="1400" i="1" dirty="0"/>
                <a:t>are the most important reasons to you to shop in the following online channels</a:t>
              </a:r>
              <a:r>
                <a:rPr lang="en-US" sz="1400" i="1" dirty="0" smtClean="0"/>
                <a:t>?</a:t>
              </a:r>
              <a:endParaRPr lang="en-US" sz="1400" i="1" dirty="0"/>
            </a:p>
          </p:txBody>
        </p:sp>
        <p:sp>
          <p:nvSpPr>
            <p:cNvPr id="48" name="Rettangolo 36"/>
            <p:cNvSpPr>
              <a:spLocks noChangeAspect="1" noChangeArrowheads="1"/>
            </p:cNvSpPr>
            <p:nvPr/>
          </p:nvSpPr>
          <p:spPr bwMode="auto">
            <a:xfrm>
              <a:off x="2468522" y="1543490"/>
              <a:ext cx="239608" cy="360000"/>
            </a:xfrm>
            <a:prstGeom prst="rect">
              <a:avLst/>
            </a:prstGeom>
            <a:solidFill>
              <a:schemeClr val="tx2"/>
            </a:solidFill>
            <a:ln w="9525">
              <a:noFill/>
              <a:miter lim="800000"/>
              <a:headEnd/>
              <a:tailEnd/>
            </a:ln>
          </p:spPr>
          <p:txBody>
            <a:bodyPr wrap="square">
              <a:spAutoFit/>
            </a:bodyPr>
            <a:lstStyle/>
            <a:p>
              <a:pPr algn="ctr">
                <a:spcBef>
                  <a:spcPct val="50000"/>
                </a:spcBef>
              </a:pPr>
              <a:endParaRPr lang="en-US" sz="1600" b="1" i="1" dirty="0">
                <a:solidFill>
                  <a:srgbClr val="575757"/>
                </a:solidFill>
                <a:cs typeface="Arial" pitchFamily="34" charset="0"/>
              </a:endParaRPr>
            </a:p>
          </p:txBody>
        </p:sp>
        <p:sp>
          <p:nvSpPr>
            <p:cNvPr id="49" name="Freeform 37"/>
            <p:cNvSpPr>
              <a:spLocks noEditPoints="1"/>
            </p:cNvSpPr>
            <p:nvPr/>
          </p:nvSpPr>
          <p:spPr bwMode="auto">
            <a:xfrm>
              <a:off x="2542050" y="1611166"/>
              <a:ext cx="108001" cy="252000"/>
            </a:xfrm>
            <a:custGeom>
              <a:avLst/>
              <a:gdLst>
                <a:gd name="T0" fmla="*/ 178 w 394"/>
                <a:gd name="T1" fmla="*/ 880 h 880"/>
                <a:gd name="T2" fmla="*/ 106 w 394"/>
                <a:gd name="T3" fmla="*/ 850 h 880"/>
                <a:gd name="T4" fmla="*/ 76 w 394"/>
                <a:gd name="T5" fmla="*/ 778 h 880"/>
                <a:gd name="T6" fmla="*/ 106 w 394"/>
                <a:gd name="T7" fmla="*/ 706 h 880"/>
                <a:gd name="T8" fmla="*/ 178 w 394"/>
                <a:gd name="T9" fmla="*/ 676 h 880"/>
                <a:gd name="T10" fmla="*/ 250 w 394"/>
                <a:gd name="T11" fmla="*/ 706 h 880"/>
                <a:gd name="T12" fmla="*/ 280 w 394"/>
                <a:gd name="T13" fmla="*/ 778 h 880"/>
                <a:gd name="T14" fmla="*/ 250 w 394"/>
                <a:gd name="T15" fmla="*/ 850 h 880"/>
                <a:gd name="T16" fmla="*/ 178 w 394"/>
                <a:gd name="T17" fmla="*/ 880 h 880"/>
                <a:gd name="T18" fmla="*/ 228 w 394"/>
                <a:gd name="T19" fmla="*/ 605 h 880"/>
                <a:gd name="T20" fmla="*/ 223 w 394"/>
                <a:gd name="T21" fmla="*/ 578 h 880"/>
                <a:gd name="T22" fmla="*/ 216 w 394"/>
                <a:gd name="T23" fmla="*/ 535 h 880"/>
                <a:gd name="T24" fmla="*/ 257 w 394"/>
                <a:gd name="T25" fmla="*/ 422 h 880"/>
                <a:gd name="T26" fmla="*/ 333 w 394"/>
                <a:gd name="T27" fmla="*/ 341 h 880"/>
                <a:gd name="T28" fmla="*/ 379 w 394"/>
                <a:gd name="T29" fmla="*/ 268 h 880"/>
                <a:gd name="T30" fmla="*/ 394 w 394"/>
                <a:gd name="T31" fmla="*/ 187 h 880"/>
                <a:gd name="T32" fmla="*/ 334 w 394"/>
                <a:gd name="T33" fmla="*/ 50 h 880"/>
                <a:gd name="T34" fmla="*/ 187 w 394"/>
                <a:gd name="T35" fmla="*/ 0 h 880"/>
                <a:gd name="T36" fmla="*/ 14 w 394"/>
                <a:gd name="T37" fmla="*/ 49 h 880"/>
                <a:gd name="T38" fmla="*/ 0 w 394"/>
                <a:gd name="T39" fmla="*/ 61 h 880"/>
                <a:gd name="T40" fmla="*/ 61 w 394"/>
                <a:gd name="T41" fmla="*/ 180 h 880"/>
                <a:gd name="T42" fmla="*/ 83 w 394"/>
                <a:gd name="T43" fmla="*/ 158 h 880"/>
                <a:gd name="T44" fmla="*/ 161 w 394"/>
                <a:gd name="T45" fmla="*/ 126 h 880"/>
                <a:gd name="T46" fmla="*/ 231 w 394"/>
                <a:gd name="T47" fmla="*/ 144 h 880"/>
                <a:gd name="T48" fmla="*/ 250 w 394"/>
                <a:gd name="T49" fmla="*/ 196 h 880"/>
                <a:gd name="T50" fmla="*/ 237 w 394"/>
                <a:gd name="T51" fmla="*/ 242 h 880"/>
                <a:gd name="T52" fmla="*/ 173 w 394"/>
                <a:gd name="T53" fmla="*/ 323 h 880"/>
                <a:gd name="T54" fmla="*/ 105 w 394"/>
                <a:gd name="T55" fmla="*/ 425 h 880"/>
                <a:gd name="T56" fmla="*/ 90 w 394"/>
                <a:gd name="T57" fmla="*/ 510 h 880"/>
                <a:gd name="T58" fmla="*/ 109 w 394"/>
                <a:gd name="T59" fmla="*/ 590 h 880"/>
                <a:gd name="T60" fmla="*/ 115 w 394"/>
                <a:gd name="T61" fmla="*/ 605 h 880"/>
                <a:gd name="T62" fmla="*/ 228 w 394"/>
                <a:gd name="T63" fmla="*/ 60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880">
                  <a:moveTo>
                    <a:pt x="178" y="880"/>
                  </a:moveTo>
                  <a:cubicBezTo>
                    <a:pt x="150" y="880"/>
                    <a:pt x="126" y="870"/>
                    <a:pt x="106" y="850"/>
                  </a:cubicBezTo>
                  <a:cubicBezTo>
                    <a:pt x="86" y="830"/>
                    <a:pt x="76" y="806"/>
                    <a:pt x="76" y="778"/>
                  </a:cubicBezTo>
                  <a:cubicBezTo>
                    <a:pt x="76" y="750"/>
                    <a:pt x="87" y="725"/>
                    <a:pt x="106" y="706"/>
                  </a:cubicBezTo>
                  <a:cubicBezTo>
                    <a:pt x="126" y="686"/>
                    <a:pt x="150" y="676"/>
                    <a:pt x="178" y="676"/>
                  </a:cubicBezTo>
                  <a:cubicBezTo>
                    <a:pt x="206" y="676"/>
                    <a:pt x="230" y="686"/>
                    <a:pt x="250" y="706"/>
                  </a:cubicBezTo>
                  <a:cubicBezTo>
                    <a:pt x="270" y="725"/>
                    <a:pt x="280" y="750"/>
                    <a:pt x="280" y="778"/>
                  </a:cubicBezTo>
                  <a:cubicBezTo>
                    <a:pt x="280" y="806"/>
                    <a:pt x="270" y="830"/>
                    <a:pt x="250" y="850"/>
                  </a:cubicBezTo>
                  <a:cubicBezTo>
                    <a:pt x="231" y="870"/>
                    <a:pt x="206" y="880"/>
                    <a:pt x="178" y="880"/>
                  </a:cubicBezTo>
                  <a:close/>
                  <a:moveTo>
                    <a:pt x="228" y="605"/>
                  </a:moveTo>
                  <a:cubicBezTo>
                    <a:pt x="223" y="578"/>
                    <a:pt x="223" y="578"/>
                    <a:pt x="223" y="578"/>
                  </a:cubicBezTo>
                  <a:cubicBezTo>
                    <a:pt x="216" y="547"/>
                    <a:pt x="216" y="537"/>
                    <a:pt x="216" y="535"/>
                  </a:cubicBezTo>
                  <a:cubicBezTo>
                    <a:pt x="216" y="493"/>
                    <a:pt x="229" y="456"/>
                    <a:pt x="257" y="422"/>
                  </a:cubicBezTo>
                  <a:cubicBezTo>
                    <a:pt x="333" y="341"/>
                    <a:pt x="333" y="341"/>
                    <a:pt x="333" y="341"/>
                  </a:cubicBezTo>
                  <a:cubicBezTo>
                    <a:pt x="354" y="319"/>
                    <a:pt x="369" y="294"/>
                    <a:pt x="379" y="268"/>
                  </a:cubicBezTo>
                  <a:cubicBezTo>
                    <a:pt x="389" y="243"/>
                    <a:pt x="394" y="215"/>
                    <a:pt x="394" y="187"/>
                  </a:cubicBezTo>
                  <a:cubicBezTo>
                    <a:pt x="394" y="131"/>
                    <a:pt x="374" y="85"/>
                    <a:pt x="334" y="50"/>
                  </a:cubicBezTo>
                  <a:cubicBezTo>
                    <a:pt x="295" y="17"/>
                    <a:pt x="245" y="0"/>
                    <a:pt x="187" y="0"/>
                  </a:cubicBezTo>
                  <a:cubicBezTo>
                    <a:pt x="112" y="0"/>
                    <a:pt x="54" y="16"/>
                    <a:pt x="14" y="49"/>
                  </a:cubicBezTo>
                  <a:cubicBezTo>
                    <a:pt x="0" y="61"/>
                    <a:pt x="0" y="61"/>
                    <a:pt x="0" y="61"/>
                  </a:cubicBezTo>
                  <a:cubicBezTo>
                    <a:pt x="61" y="180"/>
                    <a:pt x="61" y="180"/>
                    <a:pt x="61" y="180"/>
                  </a:cubicBezTo>
                  <a:cubicBezTo>
                    <a:pt x="83" y="158"/>
                    <a:pt x="83" y="158"/>
                    <a:pt x="83" y="158"/>
                  </a:cubicBezTo>
                  <a:cubicBezTo>
                    <a:pt x="105" y="137"/>
                    <a:pt x="131" y="126"/>
                    <a:pt x="161" y="126"/>
                  </a:cubicBezTo>
                  <a:cubicBezTo>
                    <a:pt x="193" y="126"/>
                    <a:pt x="216" y="132"/>
                    <a:pt x="231" y="144"/>
                  </a:cubicBezTo>
                  <a:cubicBezTo>
                    <a:pt x="244" y="155"/>
                    <a:pt x="250" y="172"/>
                    <a:pt x="250" y="196"/>
                  </a:cubicBezTo>
                  <a:cubicBezTo>
                    <a:pt x="250" y="211"/>
                    <a:pt x="246" y="226"/>
                    <a:pt x="237" y="242"/>
                  </a:cubicBezTo>
                  <a:cubicBezTo>
                    <a:pt x="226" y="261"/>
                    <a:pt x="205" y="288"/>
                    <a:pt x="173" y="323"/>
                  </a:cubicBezTo>
                  <a:cubicBezTo>
                    <a:pt x="138" y="362"/>
                    <a:pt x="116" y="396"/>
                    <a:pt x="105" y="425"/>
                  </a:cubicBezTo>
                  <a:cubicBezTo>
                    <a:pt x="95" y="454"/>
                    <a:pt x="90" y="483"/>
                    <a:pt x="90" y="510"/>
                  </a:cubicBezTo>
                  <a:cubicBezTo>
                    <a:pt x="90" y="528"/>
                    <a:pt x="96" y="554"/>
                    <a:pt x="109" y="590"/>
                  </a:cubicBezTo>
                  <a:cubicBezTo>
                    <a:pt x="115" y="605"/>
                    <a:pt x="115" y="605"/>
                    <a:pt x="115" y="605"/>
                  </a:cubicBezTo>
                  <a:lnTo>
                    <a:pt x="228" y="60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grpSp>
      <p:sp>
        <p:nvSpPr>
          <p:cNvPr id="45" name="ee4pFootnotes"/>
          <p:cNvSpPr>
            <a:spLocks noChangeArrowheads="1"/>
          </p:cNvSpPr>
          <p:nvPr/>
        </p:nvSpPr>
        <p:spPr bwMode="auto">
          <a:xfrm>
            <a:off x="504268" y="6474817"/>
            <a:ext cx="11268632" cy="153888"/>
          </a:xfrm>
          <a:prstGeom prst="rect">
            <a:avLst/>
          </a:prstGeom>
          <a:noFill/>
          <a:ln w="9525" algn="ctr">
            <a:noFill/>
            <a:miter lim="800000"/>
            <a:headEnd type="none" w="lg" len="lg"/>
            <a:tailEnd type="none" w="lg" len="lg"/>
          </a:ln>
        </p:spPr>
        <p:txBody>
          <a:bodyPr vert="horz" wrap="square" lIns="0" tIns="0" rIns="0" bIns="0" anchor="b" anchorCtr="0">
            <a:spAutoFit/>
          </a:bodyPr>
          <a:lstStyle/>
          <a:p>
            <a:r>
              <a:rPr lang="en-US" sz="1000" dirty="0" smtClean="0">
                <a:solidFill>
                  <a:schemeClr val="bg1">
                    <a:lumMod val="50000"/>
                  </a:schemeClr>
                </a:solidFill>
                <a:latin typeface="Trebuchet MS" panose="020B0603020202020204" pitchFamily="34" charset="0"/>
                <a:cs typeface="Arial" pitchFamily="34" charset="0"/>
              </a:rPr>
              <a:t>Source</a:t>
            </a:r>
            <a:r>
              <a:rPr lang="en-US" sz="1000" dirty="0">
                <a:solidFill>
                  <a:schemeClr val="bg1">
                    <a:lumMod val="50000"/>
                  </a:schemeClr>
                </a:solidFill>
                <a:latin typeface="Trebuchet MS" panose="020B0603020202020204" pitchFamily="34" charset="0"/>
                <a:cs typeface="Arial" pitchFamily="34" charset="0"/>
              </a:rPr>
              <a:t>: BCG-</a:t>
            </a:r>
            <a:r>
              <a:rPr lang="en-US" sz="1000" dirty="0" err="1">
                <a:solidFill>
                  <a:schemeClr val="bg1">
                    <a:lumMod val="50000"/>
                  </a:schemeClr>
                </a:solidFill>
                <a:latin typeface="Trebuchet MS" panose="020B0603020202020204" pitchFamily="34" charset="0"/>
                <a:cs typeface="Arial" pitchFamily="34" charset="0"/>
              </a:rPr>
              <a:t>Altagamma</a:t>
            </a:r>
            <a:r>
              <a:rPr lang="en-US" sz="1000" dirty="0">
                <a:solidFill>
                  <a:schemeClr val="bg1">
                    <a:lumMod val="50000"/>
                  </a:schemeClr>
                </a:solidFill>
                <a:latin typeface="Trebuchet MS" panose="020B0603020202020204" pitchFamily="34" charset="0"/>
                <a:cs typeface="Arial" pitchFamily="34" charset="0"/>
              </a:rPr>
              <a:t> True-Luxury Global Consumer </a:t>
            </a:r>
            <a:r>
              <a:rPr lang="en-US" sz="1000">
                <a:solidFill>
                  <a:schemeClr val="bg1">
                    <a:lumMod val="50000"/>
                  </a:schemeClr>
                </a:solidFill>
                <a:latin typeface="Trebuchet MS" panose="020B0603020202020204" pitchFamily="34" charset="0"/>
                <a:cs typeface="Arial" pitchFamily="34" charset="0"/>
              </a:rPr>
              <a:t>Insight </a:t>
            </a:r>
            <a:r>
              <a:rPr lang="en-US" sz="1000" smtClean="0">
                <a:solidFill>
                  <a:schemeClr val="bg1">
                    <a:lumMod val="50000"/>
                  </a:schemeClr>
                </a:solidFill>
                <a:latin typeface="Trebuchet MS" panose="020B0603020202020204" pitchFamily="34" charset="0"/>
                <a:cs typeface="Arial" pitchFamily="34" charset="0"/>
              </a:rPr>
              <a:t>Survey </a:t>
            </a:r>
            <a:r>
              <a:rPr lang="en-US" sz="1000" dirty="0">
                <a:solidFill>
                  <a:schemeClr val="bg1">
                    <a:lumMod val="50000"/>
                  </a:schemeClr>
                </a:solidFill>
                <a:latin typeface="Trebuchet MS" panose="020B0603020202020204" pitchFamily="34" charset="0"/>
                <a:cs typeface="Arial" pitchFamily="34" charset="0"/>
              </a:rPr>
              <a:t>(12K + respondents in 10 countries)</a:t>
            </a:r>
          </a:p>
        </p:txBody>
      </p:sp>
      <p:sp>
        <p:nvSpPr>
          <p:cNvPr id="40" name="Oval 39"/>
          <p:cNvSpPr>
            <a:spLocks noChangeAspect="1"/>
          </p:cNvSpPr>
          <p:nvPr/>
        </p:nvSpPr>
        <p:spPr>
          <a:xfrm>
            <a:off x="11725175" y="141477"/>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9</a:t>
            </a:r>
            <a:endParaRPr lang="en-US" sz="1200" b="1" kern="0" dirty="0">
              <a:solidFill>
                <a:schemeClr val="accent5"/>
              </a:solidFill>
            </a:endParaRPr>
          </a:p>
        </p:txBody>
      </p:sp>
    </p:spTree>
    <p:extLst>
      <p:ext uri="{BB962C8B-B14F-4D97-AF65-F5344CB8AC3E}">
        <p14:creationId xmlns:p14="http://schemas.microsoft.com/office/powerpoint/2010/main" val="1083076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Object 61" hidden="1"/>
          <p:cNvGraphicFramePr>
            <a:graphicFrameLocks noChangeAspect="1"/>
          </p:cNvGraphicFramePr>
          <p:nvPr>
            <p:custDataLst>
              <p:tags r:id="rId2"/>
            </p:custDataLst>
            <p:extLst>
              <p:ext uri="{D42A27DB-BD31-4B8C-83A1-F6EECF244321}">
                <p14:modId xmlns:p14="http://schemas.microsoft.com/office/powerpoint/2010/main" val="2957801580"/>
              </p:ext>
            </p:extLst>
          </p:nvPr>
        </p:nvGraphicFramePr>
        <p:xfrm>
          <a:off x="1144588" y="1589"/>
          <a:ext cx="1587" cy="1587"/>
        </p:xfrm>
        <a:graphic>
          <a:graphicData uri="http://schemas.openxmlformats.org/presentationml/2006/ole">
            <mc:AlternateContent xmlns:mc="http://schemas.openxmlformats.org/markup-compatibility/2006">
              <mc:Choice xmlns:v="urn:schemas-microsoft-com:vml" Requires="v">
                <p:oleObj spid="_x0000_s1210461"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4588"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Rectangle 46" hidden="1"/>
          <p:cNvSpPr/>
          <p:nvPr>
            <p:custDataLst>
              <p:tags r:id="rId3"/>
            </p:custDataLst>
          </p:nvPr>
        </p:nvSpPr>
        <p:spPr bwMode="gray">
          <a:xfrm>
            <a:off x="114300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3400" dirty="0">
              <a:solidFill>
                <a:srgbClr val="000000"/>
              </a:solidFill>
              <a:latin typeface="Trebuchet MS" panose="020B0603020202020204" pitchFamily="34" charset="0"/>
              <a:ea typeface="+mj-ea"/>
              <a:cs typeface="+mj-cs"/>
              <a:sym typeface="Trebuchet MS" panose="020B0603020202020204" pitchFamily="34" charset="0"/>
            </a:endParaRPr>
          </a:p>
        </p:txBody>
      </p:sp>
      <p:sp>
        <p:nvSpPr>
          <p:cNvPr id="6" name="Rettangolo 230"/>
          <p:cNvSpPr/>
          <p:nvPr/>
        </p:nvSpPr>
        <p:spPr>
          <a:xfrm>
            <a:off x="4104482" y="2081283"/>
            <a:ext cx="6514571" cy="1692000"/>
          </a:xfrm>
          <a:prstGeom prst="rect">
            <a:avLst/>
          </a:prstGeom>
          <a:gradFill>
            <a:gsLst>
              <a:gs pos="0">
                <a:srgbClr val="205B79"/>
              </a:gs>
              <a:gs pos="100000">
                <a:srgbClr val="008000"/>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sp>
        <p:nvSpPr>
          <p:cNvPr id="7" name="label"/>
          <p:cNvSpPr>
            <a:spLocks noChangeArrowheads="1"/>
          </p:cNvSpPr>
          <p:nvPr/>
        </p:nvSpPr>
        <p:spPr bwMode="auto">
          <a:xfrm>
            <a:off x="4380244" y="2759118"/>
            <a:ext cx="2348641" cy="287338"/>
          </a:xfrm>
          <a:prstGeom prst="rect">
            <a:avLst/>
          </a:prstGeom>
          <a:noFill/>
          <a:ln w="9525">
            <a:noFill/>
            <a:miter lim="800000"/>
            <a:headEnd type="none" w="lg" len="lg"/>
            <a:tailEnd type="none" w="lg" len="lg"/>
          </a:ln>
        </p:spPr>
        <p:txBody>
          <a:bodyPr tIns="91440" bIns="91440" anchor="ctr"/>
          <a:lstStyle/>
          <a:p>
            <a:r>
              <a:rPr lang="en-US" sz="1400" b="1" dirty="0">
                <a:solidFill>
                  <a:srgbClr val="B7DEE8"/>
                </a:solidFill>
                <a:cs typeface="Arial" pitchFamily="34" charset="0"/>
              </a:rPr>
              <a:t>Absolute</a:t>
            </a:r>
          </a:p>
        </p:txBody>
      </p:sp>
      <p:sp>
        <p:nvSpPr>
          <p:cNvPr id="8" name="label"/>
          <p:cNvSpPr>
            <a:spLocks noChangeArrowheads="1"/>
          </p:cNvSpPr>
          <p:nvPr/>
        </p:nvSpPr>
        <p:spPr bwMode="auto">
          <a:xfrm>
            <a:off x="4380244" y="2414082"/>
            <a:ext cx="2348641" cy="287337"/>
          </a:xfrm>
          <a:prstGeom prst="rect">
            <a:avLst/>
          </a:prstGeom>
          <a:noFill/>
          <a:ln w="9525">
            <a:noFill/>
            <a:miter lim="800000"/>
            <a:headEnd type="none" w="lg" len="lg"/>
            <a:tailEnd type="none" w="lg" len="lg"/>
          </a:ln>
        </p:spPr>
        <p:txBody>
          <a:bodyPr tIns="91440" bIns="91440" anchor="ctr"/>
          <a:lstStyle/>
          <a:p>
            <a:r>
              <a:rPr lang="en-US" sz="1400" b="1" dirty="0">
                <a:solidFill>
                  <a:srgbClr val="B7DEE8"/>
                </a:solidFill>
                <a:cs typeface="Arial" pitchFamily="34" charset="0"/>
              </a:rPr>
              <a:t>Top Absolute</a:t>
            </a:r>
          </a:p>
        </p:txBody>
      </p:sp>
      <p:sp>
        <p:nvSpPr>
          <p:cNvPr id="9" name="label"/>
          <p:cNvSpPr>
            <a:spLocks noChangeArrowheads="1"/>
          </p:cNvSpPr>
          <p:nvPr/>
        </p:nvSpPr>
        <p:spPr bwMode="auto">
          <a:xfrm>
            <a:off x="4380244" y="3137369"/>
            <a:ext cx="2348641" cy="287338"/>
          </a:xfrm>
          <a:prstGeom prst="rect">
            <a:avLst/>
          </a:prstGeom>
          <a:noFill/>
          <a:ln w="9525">
            <a:noFill/>
            <a:miter lim="800000"/>
            <a:headEnd type="none" w="lg" len="lg"/>
            <a:tailEnd type="none" w="lg" len="lg"/>
          </a:ln>
        </p:spPr>
        <p:txBody>
          <a:bodyPr tIns="91440" bIns="91440" anchor="ctr"/>
          <a:lstStyle/>
          <a:p>
            <a:r>
              <a:rPr lang="en-US" sz="1400" b="1" dirty="0">
                <a:solidFill>
                  <a:srgbClr val="B7DEE8"/>
                </a:solidFill>
                <a:cs typeface="Arial" pitchFamily="34" charset="0"/>
              </a:rPr>
              <a:t>Entry Absolute</a:t>
            </a:r>
          </a:p>
        </p:txBody>
      </p:sp>
      <p:sp>
        <p:nvSpPr>
          <p:cNvPr id="10" name="label"/>
          <p:cNvSpPr>
            <a:spLocks noChangeArrowheads="1"/>
          </p:cNvSpPr>
          <p:nvPr/>
        </p:nvSpPr>
        <p:spPr bwMode="auto">
          <a:xfrm>
            <a:off x="6658373" y="2759118"/>
            <a:ext cx="949325" cy="287338"/>
          </a:xfrm>
          <a:prstGeom prst="rect">
            <a:avLst/>
          </a:prstGeom>
          <a:noFill/>
          <a:ln w="9525">
            <a:noFill/>
            <a:miter lim="800000"/>
            <a:headEnd type="none" w="lg" len="lg"/>
            <a:tailEnd type="none" w="lg" len="lg"/>
          </a:ln>
        </p:spPr>
        <p:txBody>
          <a:bodyPr tIns="91440" bIns="91440" anchor="ctr"/>
          <a:lstStyle/>
          <a:p>
            <a:pPr algn="ctr"/>
            <a:r>
              <a:rPr lang="en-US" sz="1400" b="1" dirty="0" smtClean="0">
                <a:solidFill>
                  <a:srgbClr val="FFFFFF"/>
                </a:solidFill>
                <a:cs typeface="Arial" pitchFamily="34" charset="0"/>
              </a:rPr>
              <a:t>4.9</a:t>
            </a:r>
            <a:endParaRPr lang="en-US" sz="1400" b="1" dirty="0">
              <a:solidFill>
                <a:srgbClr val="FFFFFF"/>
              </a:solidFill>
              <a:cs typeface="Arial" pitchFamily="34" charset="0"/>
            </a:endParaRPr>
          </a:p>
        </p:txBody>
      </p:sp>
      <p:sp>
        <p:nvSpPr>
          <p:cNvPr id="11" name="label"/>
          <p:cNvSpPr>
            <a:spLocks noChangeArrowheads="1"/>
          </p:cNvSpPr>
          <p:nvPr/>
        </p:nvSpPr>
        <p:spPr bwMode="auto">
          <a:xfrm>
            <a:off x="6658373" y="2414082"/>
            <a:ext cx="949325" cy="287337"/>
          </a:xfrm>
          <a:prstGeom prst="rect">
            <a:avLst/>
          </a:prstGeom>
          <a:noFill/>
          <a:ln w="9525">
            <a:noFill/>
            <a:miter lim="800000"/>
            <a:headEnd type="none" w="lg" len="lg"/>
            <a:tailEnd type="none" w="lg" len="lg"/>
          </a:ln>
        </p:spPr>
        <p:txBody>
          <a:bodyPr tIns="91440" bIns="91440" anchor="ctr"/>
          <a:lstStyle/>
          <a:p>
            <a:pPr algn="ctr"/>
            <a:r>
              <a:rPr lang="en-US" sz="1400" b="1" dirty="0" smtClean="0">
                <a:solidFill>
                  <a:srgbClr val="FFFFFF"/>
                </a:solidFill>
                <a:cs typeface="Arial" pitchFamily="34" charset="0"/>
              </a:rPr>
              <a:t>1.4</a:t>
            </a:r>
            <a:endParaRPr lang="en-US" sz="1400" b="1" dirty="0">
              <a:solidFill>
                <a:srgbClr val="FFFFFF"/>
              </a:solidFill>
              <a:cs typeface="Arial" pitchFamily="34" charset="0"/>
            </a:endParaRPr>
          </a:p>
        </p:txBody>
      </p:sp>
      <p:sp>
        <p:nvSpPr>
          <p:cNvPr id="12" name="label"/>
          <p:cNvSpPr>
            <a:spLocks noChangeArrowheads="1"/>
          </p:cNvSpPr>
          <p:nvPr/>
        </p:nvSpPr>
        <p:spPr bwMode="auto">
          <a:xfrm>
            <a:off x="6658373" y="3137369"/>
            <a:ext cx="949325" cy="287338"/>
          </a:xfrm>
          <a:prstGeom prst="rect">
            <a:avLst/>
          </a:prstGeom>
          <a:noFill/>
          <a:ln w="9525">
            <a:noFill/>
            <a:miter lim="800000"/>
            <a:headEnd type="none" w="lg" len="lg"/>
            <a:tailEnd type="none" w="lg" len="lg"/>
          </a:ln>
        </p:spPr>
        <p:txBody>
          <a:bodyPr tIns="91440" bIns="91440" anchor="ctr"/>
          <a:lstStyle/>
          <a:p>
            <a:pPr algn="ctr"/>
            <a:r>
              <a:rPr lang="en-US" sz="1400" b="1" dirty="0" smtClean="0">
                <a:solidFill>
                  <a:srgbClr val="FFFFFF"/>
                </a:solidFill>
                <a:cs typeface="Arial" pitchFamily="34" charset="0"/>
              </a:rPr>
              <a:t>11.3</a:t>
            </a:r>
            <a:endParaRPr lang="en-US" sz="1400" b="1" dirty="0">
              <a:solidFill>
                <a:srgbClr val="FFFFFF"/>
              </a:solidFill>
              <a:cs typeface="Arial" pitchFamily="34" charset="0"/>
            </a:endParaRPr>
          </a:p>
        </p:txBody>
      </p:sp>
      <p:sp>
        <p:nvSpPr>
          <p:cNvPr id="13" name="label"/>
          <p:cNvSpPr>
            <a:spLocks noChangeArrowheads="1"/>
          </p:cNvSpPr>
          <p:nvPr/>
        </p:nvSpPr>
        <p:spPr bwMode="auto">
          <a:xfrm>
            <a:off x="8704926" y="2759118"/>
            <a:ext cx="949325" cy="287338"/>
          </a:xfrm>
          <a:prstGeom prst="rect">
            <a:avLst/>
          </a:prstGeom>
          <a:noFill/>
          <a:ln w="9525">
            <a:noFill/>
            <a:miter lim="800000"/>
            <a:headEnd type="none" w="lg" len="lg"/>
            <a:tailEnd type="none" w="lg" len="lg"/>
          </a:ln>
        </p:spPr>
        <p:txBody>
          <a:bodyPr tIns="91440" bIns="91440" anchor="ctr"/>
          <a:lstStyle/>
          <a:p>
            <a:pPr algn="ctr"/>
            <a:r>
              <a:rPr lang="en-US" sz="1400" b="1" dirty="0" smtClean="0">
                <a:solidFill>
                  <a:srgbClr val="FFFFFF"/>
                </a:solidFill>
                <a:cs typeface="Arial" pitchFamily="34" charset="0"/>
              </a:rPr>
              <a:t>6.5</a:t>
            </a:r>
            <a:endParaRPr lang="en-US" sz="1400" b="1" dirty="0">
              <a:solidFill>
                <a:srgbClr val="FFFFFF"/>
              </a:solidFill>
              <a:cs typeface="Arial" pitchFamily="34" charset="0"/>
            </a:endParaRPr>
          </a:p>
        </p:txBody>
      </p:sp>
      <p:sp>
        <p:nvSpPr>
          <p:cNvPr id="14" name="label"/>
          <p:cNvSpPr>
            <a:spLocks noChangeArrowheads="1"/>
          </p:cNvSpPr>
          <p:nvPr/>
        </p:nvSpPr>
        <p:spPr bwMode="auto">
          <a:xfrm>
            <a:off x="8704926" y="2414082"/>
            <a:ext cx="949325" cy="287337"/>
          </a:xfrm>
          <a:prstGeom prst="rect">
            <a:avLst/>
          </a:prstGeom>
          <a:noFill/>
          <a:ln w="9525">
            <a:noFill/>
            <a:miter lim="800000"/>
            <a:headEnd type="none" w="lg" len="lg"/>
            <a:tailEnd type="none" w="lg" len="lg"/>
          </a:ln>
        </p:spPr>
        <p:txBody>
          <a:bodyPr tIns="91440" bIns="91440" anchor="ctr"/>
          <a:lstStyle/>
          <a:p>
            <a:pPr algn="ctr"/>
            <a:r>
              <a:rPr lang="en-US" sz="1400" b="1" dirty="0" smtClean="0">
                <a:solidFill>
                  <a:srgbClr val="FFFFFF"/>
                </a:solidFill>
                <a:cs typeface="Arial" pitchFamily="34" charset="0"/>
              </a:rPr>
              <a:t>2.2</a:t>
            </a:r>
            <a:endParaRPr lang="en-US" sz="1400" b="1" dirty="0">
              <a:solidFill>
                <a:srgbClr val="FFFFFF"/>
              </a:solidFill>
              <a:cs typeface="Arial" pitchFamily="34" charset="0"/>
            </a:endParaRPr>
          </a:p>
        </p:txBody>
      </p:sp>
      <p:sp>
        <p:nvSpPr>
          <p:cNvPr id="15" name="label"/>
          <p:cNvSpPr>
            <a:spLocks noChangeArrowheads="1"/>
          </p:cNvSpPr>
          <p:nvPr/>
        </p:nvSpPr>
        <p:spPr bwMode="auto">
          <a:xfrm>
            <a:off x="8704926" y="3137369"/>
            <a:ext cx="949325" cy="287338"/>
          </a:xfrm>
          <a:prstGeom prst="rect">
            <a:avLst/>
          </a:prstGeom>
          <a:noFill/>
          <a:ln w="9525">
            <a:noFill/>
            <a:miter lim="800000"/>
            <a:headEnd type="none" w="lg" len="lg"/>
            <a:tailEnd type="none" w="lg" len="lg"/>
          </a:ln>
        </p:spPr>
        <p:txBody>
          <a:bodyPr tIns="91440" bIns="91440" anchor="ctr"/>
          <a:lstStyle/>
          <a:p>
            <a:pPr algn="ctr"/>
            <a:r>
              <a:rPr lang="en-US" sz="1400" b="1" dirty="0" smtClean="0">
                <a:solidFill>
                  <a:srgbClr val="FFFFFF"/>
                </a:solidFill>
                <a:cs typeface="Arial" pitchFamily="34" charset="0"/>
              </a:rPr>
              <a:t>13.9</a:t>
            </a:r>
            <a:endParaRPr lang="en-US" sz="1400" b="1" dirty="0">
              <a:solidFill>
                <a:srgbClr val="FFFFFF"/>
              </a:solidFill>
              <a:cs typeface="Arial" pitchFamily="34" charset="0"/>
            </a:endParaRPr>
          </a:p>
        </p:txBody>
      </p:sp>
      <p:sp>
        <p:nvSpPr>
          <p:cNvPr id="16" name="label"/>
          <p:cNvSpPr>
            <a:spLocks noChangeArrowheads="1"/>
          </p:cNvSpPr>
          <p:nvPr/>
        </p:nvSpPr>
        <p:spPr bwMode="auto">
          <a:xfrm>
            <a:off x="4380243" y="3506307"/>
            <a:ext cx="2444948" cy="254000"/>
          </a:xfrm>
          <a:prstGeom prst="rect">
            <a:avLst/>
          </a:prstGeom>
          <a:noFill/>
          <a:ln w="9525">
            <a:noFill/>
            <a:miter lim="800000"/>
            <a:headEnd type="none" w="lg" len="lg"/>
            <a:tailEnd type="none" w="lg" len="lg"/>
          </a:ln>
        </p:spPr>
        <p:txBody>
          <a:bodyPr tIns="91440" bIns="91440" anchor="ctr"/>
          <a:lstStyle/>
          <a:p>
            <a:r>
              <a:rPr lang="en-US" sz="1400" b="1" dirty="0">
                <a:solidFill>
                  <a:srgbClr val="B7DEE8"/>
                </a:solidFill>
                <a:cs typeface="Arial" pitchFamily="34" charset="0"/>
              </a:rPr>
              <a:t>Total True-Luxury</a:t>
            </a:r>
          </a:p>
        </p:txBody>
      </p:sp>
      <p:sp>
        <p:nvSpPr>
          <p:cNvPr id="17" name="label"/>
          <p:cNvSpPr>
            <a:spLocks noChangeArrowheads="1"/>
          </p:cNvSpPr>
          <p:nvPr/>
        </p:nvSpPr>
        <p:spPr bwMode="auto">
          <a:xfrm>
            <a:off x="6658373" y="3490434"/>
            <a:ext cx="949325" cy="288925"/>
          </a:xfrm>
          <a:prstGeom prst="rect">
            <a:avLst/>
          </a:prstGeom>
          <a:noFill/>
          <a:ln w="9525" algn="ctr">
            <a:noFill/>
            <a:miter lim="800000"/>
            <a:headEnd type="none" w="lg" len="lg"/>
            <a:tailEnd type="none" w="lg" len="lg"/>
          </a:ln>
        </p:spPr>
        <p:txBody>
          <a:bodyPr tIns="91440" bIns="91440" anchor="ctr"/>
          <a:lstStyle/>
          <a:p>
            <a:pPr algn="ctr">
              <a:defRPr/>
            </a:pPr>
            <a:r>
              <a:rPr lang="en-US" sz="1400" b="1" cap="all" dirty="0" smtClean="0">
                <a:solidFill>
                  <a:srgbClr val="FFFFFF"/>
                </a:solidFill>
                <a:cs typeface="Arial"/>
              </a:rPr>
              <a:t>18</a:t>
            </a:r>
            <a:endParaRPr lang="en-US" sz="1400" b="1" cap="all" dirty="0">
              <a:solidFill>
                <a:srgbClr val="FFFFFF"/>
              </a:solidFill>
              <a:cs typeface="Arial"/>
            </a:endParaRPr>
          </a:p>
        </p:txBody>
      </p:sp>
      <p:sp>
        <p:nvSpPr>
          <p:cNvPr id="18" name="label"/>
          <p:cNvSpPr>
            <a:spLocks noChangeArrowheads="1"/>
          </p:cNvSpPr>
          <p:nvPr/>
        </p:nvSpPr>
        <p:spPr bwMode="auto">
          <a:xfrm>
            <a:off x="8704926" y="3490434"/>
            <a:ext cx="949325" cy="288925"/>
          </a:xfrm>
          <a:prstGeom prst="rect">
            <a:avLst/>
          </a:prstGeom>
          <a:noFill/>
          <a:ln w="9525">
            <a:noFill/>
            <a:miter lim="800000"/>
            <a:headEnd type="none" w="lg" len="lg"/>
            <a:tailEnd type="none" w="lg" len="lg"/>
          </a:ln>
        </p:spPr>
        <p:txBody>
          <a:bodyPr tIns="91440" bIns="91440" anchor="ctr"/>
          <a:lstStyle/>
          <a:p>
            <a:pPr algn="ctr"/>
            <a:r>
              <a:rPr lang="en-US" sz="1400" b="1" dirty="0" smtClean="0">
                <a:solidFill>
                  <a:srgbClr val="FFFFFF"/>
                </a:solidFill>
                <a:cs typeface="Arial" pitchFamily="34" charset="0"/>
              </a:rPr>
              <a:t>23</a:t>
            </a:r>
            <a:endParaRPr lang="en-US" sz="1400" b="1" dirty="0">
              <a:solidFill>
                <a:srgbClr val="FFFFFF"/>
              </a:solidFill>
              <a:cs typeface="Arial" pitchFamily="34" charset="0"/>
            </a:endParaRPr>
          </a:p>
        </p:txBody>
      </p:sp>
      <p:sp>
        <p:nvSpPr>
          <p:cNvPr id="19" name="Rectangle 128"/>
          <p:cNvSpPr>
            <a:spLocks noChangeArrowheads="1"/>
          </p:cNvSpPr>
          <p:nvPr/>
        </p:nvSpPr>
        <p:spPr bwMode="auto">
          <a:xfrm>
            <a:off x="4380242" y="1600271"/>
            <a:ext cx="1901105" cy="307975"/>
          </a:xfrm>
          <a:prstGeom prst="rect">
            <a:avLst/>
          </a:prstGeom>
          <a:noFill/>
          <a:ln w="9525">
            <a:noFill/>
            <a:miter lim="800000"/>
            <a:headEnd/>
            <a:tailEnd/>
          </a:ln>
          <a:effectLst>
            <a:outerShdw dist="25400" dir="5400000" sx="99001" sy="99001" algn="ctr" rotWithShape="0">
              <a:schemeClr val="tx2"/>
            </a:outerShdw>
          </a:effectLst>
        </p:spPr>
        <p:txBody>
          <a:bodyPr wrap="square" tIns="0" bIns="91440" anchor="ctr">
            <a:spAutoFit/>
          </a:bodyPr>
          <a:lstStyle/>
          <a:p>
            <a:pPr>
              <a:defRPr/>
            </a:pPr>
            <a:r>
              <a:rPr lang="en-US" sz="1400" b="1" cap="all" dirty="0">
                <a:solidFill>
                  <a:srgbClr val="29BA74"/>
                </a:solidFill>
                <a:cs typeface="Arial"/>
              </a:rPr>
              <a:t>Cluster</a:t>
            </a:r>
          </a:p>
        </p:txBody>
      </p:sp>
      <p:sp>
        <p:nvSpPr>
          <p:cNvPr id="20" name="Rectangle 229"/>
          <p:cNvSpPr>
            <a:spLocks noChangeArrowheads="1"/>
          </p:cNvSpPr>
          <p:nvPr/>
        </p:nvSpPr>
        <p:spPr bwMode="auto">
          <a:xfrm>
            <a:off x="6728885" y="1600271"/>
            <a:ext cx="1874573" cy="307975"/>
          </a:xfrm>
          <a:prstGeom prst="rect">
            <a:avLst/>
          </a:prstGeom>
          <a:noFill/>
          <a:ln w="9525">
            <a:noFill/>
            <a:miter lim="800000"/>
            <a:headEnd/>
            <a:tailEnd/>
          </a:ln>
          <a:effectLst>
            <a:outerShdw dist="25400" dir="5400000" sx="99001" sy="99001" algn="ctr" rotWithShape="0">
              <a:schemeClr val="tx2"/>
            </a:outerShdw>
          </a:effectLst>
        </p:spPr>
        <p:txBody>
          <a:bodyPr tIns="0" bIns="91440" anchor="b">
            <a:spAutoFit/>
          </a:bodyPr>
          <a:lstStyle/>
          <a:p>
            <a:pPr algn="ctr"/>
            <a:r>
              <a:rPr lang="en-US" sz="1400" b="1" dirty="0" smtClean="0">
                <a:solidFill>
                  <a:srgbClr val="29BA74"/>
                </a:solidFill>
                <a:cs typeface="Arial" pitchFamily="34" charset="0"/>
              </a:rPr>
              <a:t>2017</a:t>
            </a:r>
            <a:endParaRPr lang="en-US" sz="1400" b="1" dirty="0">
              <a:solidFill>
                <a:srgbClr val="29BA74"/>
              </a:solidFill>
              <a:cs typeface="Arial" pitchFamily="34" charset="0"/>
            </a:endParaRPr>
          </a:p>
        </p:txBody>
      </p:sp>
      <p:sp>
        <p:nvSpPr>
          <p:cNvPr id="21" name="Rectangle 42"/>
          <p:cNvSpPr>
            <a:spLocks noChangeArrowheads="1"/>
          </p:cNvSpPr>
          <p:nvPr/>
        </p:nvSpPr>
        <p:spPr bwMode="auto">
          <a:xfrm>
            <a:off x="6658373" y="1832046"/>
            <a:ext cx="949325" cy="252413"/>
          </a:xfrm>
          <a:prstGeom prst="rect">
            <a:avLst/>
          </a:prstGeom>
          <a:noFill/>
          <a:ln w="9525">
            <a:noFill/>
            <a:miter lim="800000"/>
            <a:headEnd/>
            <a:tailEnd/>
          </a:ln>
          <a:effectLst>
            <a:outerShdw dist="25400" dir="5400000" sx="99001" sy="99001" algn="ctr" rotWithShape="0">
              <a:schemeClr val="tx2"/>
            </a:outerShdw>
          </a:effectLst>
        </p:spPr>
        <p:txBody>
          <a:bodyPr tIns="0" bIns="36000" anchor="b">
            <a:spAutoFit/>
          </a:bodyPr>
          <a:lstStyle/>
          <a:p>
            <a:pPr algn="ctr"/>
            <a:r>
              <a:rPr lang="en-US" sz="1400" b="1">
                <a:solidFill>
                  <a:srgbClr val="575757"/>
                </a:solidFill>
                <a:cs typeface="Arial" pitchFamily="34" charset="0"/>
              </a:rPr>
              <a:t># (M)</a:t>
            </a:r>
          </a:p>
        </p:txBody>
      </p:sp>
      <p:sp>
        <p:nvSpPr>
          <p:cNvPr id="22" name="Rectangle 43"/>
          <p:cNvSpPr>
            <a:spLocks noChangeArrowheads="1"/>
          </p:cNvSpPr>
          <p:nvPr/>
        </p:nvSpPr>
        <p:spPr bwMode="auto">
          <a:xfrm>
            <a:off x="7671331" y="1832046"/>
            <a:ext cx="932127" cy="252413"/>
          </a:xfrm>
          <a:prstGeom prst="rect">
            <a:avLst/>
          </a:prstGeom>
          <a:noFill/>
          <a:ln w="9525">
            <a:noFill/>
            <a:miter lim="800000"/>
            <a:headEnd/>
            <a:tailEnd/>
          </a:ln>
          <a:effectLst>
            <a:outerShdw dist="25400" dir="5400000" sx="99001" sy="99001" algn="ctr" rotWithShape="0">
              <a:schemeClr val="tx2"/>
            </a:outerShdw>
          </a:effectLst>
        </p:spPr>
        <p:txBody>
          <a:bodyPr tIns="0" bIns="36000" anchor="b">
            <a:spAutoFit/>
          </a:bodyPr>
          <a:lstStyle/>
          <a:p>
            <a:pPr algn="ctr"/>
            <a:r>
              <a:rPr lang="en-US" sz="1400" b="1" dirty="0" err="1">
                <a:solidFill>
                  <a:srgbClr val="575757"/>
                </a:solidFill>
                <a:cs typeface="Arial" pitchFamily="34" charset="0"/>
              </a:rPr>
              <a:t>Bn</a:t>
            </a:r>
            <a:r>
              <a:rPr lang="en-US" sz="1400" b="1" dirty="0">
                <a:solidFill>
                  <a:srgbClr val="575757"/>
                </a:solidFill>
                <a:cs typeface="Arial" pitchFamily="34" charset="0"/>
              </a:rPr>
              <a:t>(€)</a:t>
            </a:r>
          </a:p>
        </p:txBody>
      </p:sp>
      <p:sp>
        <p:nvSpPr>
          <p:cNvPr id="23" name="Rectangle 50"/>
          <p:cNvSpPr>
            <a:spLocks noChangeArrowheads="1"/>
          </p:cNvSpPr>
          <p:nvPr/>
        </p:nvSpPr>
        <p:spPr bwMode="auto">
          <a:xfrm>
            <a:off x="9733891" y="1835221"/>
            <a:ext cx="949325" cy="252413"/>
          </a:xfrm>
          <a:prstGeom prst="rect">
            <a:avLst/>
          </a:prstGeom>
          <a:noFill/>
          <a:ln w="9525">
            <a:noFill/>
            <a:miter lim="800000"/>
            <a:headEnd/>
            <a:tailEnd/>
          </a:ln>
          <a:effectLst>
            <a:outerShdw dist="25400" dir="5400000" sx="99001" sy="99001" algn="ctr" rotWithShape="0">
              <a:schemeClr val="tx2"/>
            </a:outerShdw>
          </a:effectLst>
        </p:spPr>
        <p:txBody>
          <a:bodyPr tIns="0" bIns="36000" anchor="b">
            <a:spAutoFit/>
          </a:bodyPr>
          <a:lstStyle/>
          <a:p>
            <a:pPr algn="ctr"/>
            <a:r>
              <a:rPr lang="en-US" sz="1400" b="1" dirty="0" err="1">
                <a:solidFill>
                  <a:srgbClr val="575757"/>
                </a:solidFill>
                <a:cs typeface="Arial" pitchFamily="34" charset="0"/>
              </a:rPr>
              <a:t>Bn</a:t>
            </a:r>
            <a:r>
              <a:rPr lang="en-US" sz="1400" b="1" dirty="0">
                <a:solidFill>
                  <a:srgbClr val="575757"/>
                </a:solidFill>
                <a:cs typeface="Arial" pitchFamily="34" charset="0"/>
              </a:rPr>
              <a:t>(€) </a:t>
            </a:r>
          </a:p>
        </p:txBody>
      </p:sp>
      <p:sp>
        <p:nvSpPr>
          <p:cNvPr id="24" name="Rectangle 71"/>
          <p:cNvSpPr>
            <a:spLocks noChangeArrowheads="1"/>
          </p:cNvSpPr>
          <p:nvPr/>
        </p:nvSpPr>
        <p:spPr bwMode="auto">
          <a:xfrm>
            <a:off x="8687727" y="1828871"/>
            <a:ext cx="951044" cy="252413"/>
          </a:xfrm>
          <a:prstGeom prst="rect">
            <a:avLst/>
          </a:prstGeom>
          <a:noFill/>
          <a:ln w="9525">
            <a:noFill/>
            <a:miter lim="800000"/>
            <a:headEnd/>
            <a:tailEnd/>
          </a:ln>
          <a:effectLst>
            <a:outerShdw dist="25400" dir="5400000" sx="99001" sy="99001" algn="ctr" rotWithShape="0">
              <a:schemeClr val="tx2"/>
            </a:outerShdw>
          </a:effectLst>
        </p:spPr>
        <p:txBody>
          <a:bodyPr tIns="0" bIns="36000" anchor="b">
            <a:spAutoFit/>
          </a:bodyPr>
          <a:lstStyle/>
          <a:p>
            <a:pPr algn="ctr"/>
            <a:r>
              <a:rPr lang="en-US" sz="1400" b="1">
                <a:solidFill>
                  <a:srgbClr val="575757"/>
                </a:solidFill>
                <a:cs typeface="Arial" pitchFamily="34" charset="0"/>
              </a:rPr>
              <a:t># (M)</a:t>
            </a:r>
          </a:p>
        </p:txBody>
      </p:sp>
      <p:sp>
        <p:nvSpPr>
          <p:cNvPr id="25" name="Rectangle 229"/>
          <p:cNvSpPr>
            <a:spLocks noChangeArrowheads="1"/>
          </p:cNvSpPr>
          <p:nvPr/>
        </p:nvSpPr>
        <p:spPr bwMode="auto">
          <a:xfrm>
            <a:off x="8778877" y="1600271"/>
            <a:ext cx="1874573" cy="307975"/>
          </a:xfrm>
          <a:prstGeom prst="rect">
            <a:avLst/>
          </a:prstGeom>
          <a:noFill/>
          <a:ln w="9525">
            <a:noFill/>
            <a:miter lim="800000"/>
            <a:headEnd/>
            <a:tailEnd/>
          </a:ln>
          <a:effectLst>
            <a:outerShdw dist="25400" dir="5400000" sx="99001" sy="99001" algn="ctr" rotWithShape="0">
              <a:schemeClr val="tx2"/>
            </a:outerShdw>
          </a:effectLst>
        </p:spPr>
        <p:txBody>
          <a:bodyPr tIns="0" bIns="91440" anchor="b">
            <a:spAutoFit/>
          </a:bodyPr>
          <a:lstStyle/>
          <a:p>
            <a:pPr algn="ctr"/>
            <a:r>
              <a:rPr lang="en-US" sz="1400" b="1" dirty="0" smtClean="0">
                <a:solidFill>
                  <a:srgbClr val="29BA74"/>
                </a:solidFill>
                <a:cs typeface="Arial" pitchFamily="34" charset="0"/>
              </a:rPr>
              <a:t>2024</a:t>
            </a:r>
            <a:endParaRPr lang="en-US" sz="1400" b="1" dirty="0">
              <a:solidFill>
                <a:srgbClr val="29BA74"/>
              </a:solidFill>
              <a:cs typeface="Arial" pitchFamily="34" charset="0"/>
            </a:endParaRPr>
          </a:p>
        </p:txBody>
      </p:sp>
      <p:sp>
        <p:nvSpPr>
          <p:cNvPr id="26" name="Rettangolo 263"/>
          <p:cNvSpPr/>
          <p:nvPr/>
        </p:nvSpPr>
        <p:spPr>
          <a:xfrm>
            <a:off x="4104482" y="4074820"/>
            <a:ext cx="6514571" cy="288000"/>
          </a:xfrm>
          <a:prstGeom prst="rect">
            <a:avLst/>
          </a:prstGeom>
          <a:gradFill>
            <a:gsLst>
              <a:gs pos="0">
                <a:srgbClr val="205B79"/>
              </a:gs>
              <a:gs pos="100000">
                <a:srgbClr val="31859C"/>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sp>
        <p:nvSpPr>
          <p:cNvPr id="27" name="label"/>
          <p:cNvSpPr>
            <a:spLocks noChangeArrowheads="1"/>
          </p:cNvSpPr>
          <p:nvPr/>
        </p:nvSpPr>
        <p:spPr bwMode="auto">
          <a:xfrm>
            <a:off x="4380244" y="4095519"/>
            <a:ext cx="2348641" cy="254000"/>
          </a:xfrm>
          <a:prstGeom prst="rect">
            <a:avLst/>
          </a:prstGeom>
          <a:noFill/>
          <a:ln w="9525">
            <a:noFill/>
            <a:miter lim="800000"/>
            <a:headEnd type="none" w="lg" len="lg"/>
            <a:tailEnd type="none" w="lg" len="lg"/>
          </a:ln>
        </p:spPr>
        <p:txBody>
          <a:bodyPr tIns="91440" bIns="91440" anchor="ctr"/>
          <a:lstStyle/>
          <a:p>
            <a:r>
              <a:rPr lang="en-US" sz="1400" b="1" smtClean="0">
                <a:solidFill>
                  <a:srgbClr val="B7DEE8"/>
                </a:solidFill>
                <a:cs typeface="Arial" pitchFamily="34" charset="0"/>
              </a:rPr>
              <a:t>Aspirational-Luxury</a:t>
            </a:r>
            <a:endParaRPr lang="en-US" sz="1400" b="1" dirty="0">
              <a:solidFill>
                <a:srgbClr val="B7DEE8"/>
              </a:solidFill>
              <a:cs typeface="Arial" pitchFamily="34" charset="0"/>
            </a:endParaRPr>
          </a:p>
        </p:txBody>
      </p:sp>
      <p:sp>
        <p:nvSpPr>
          <p:cNvPr id="28" name="label"/>
          <p:cNvSpPr>
            <a:spLocks noChangeArrowheads="1"/>
          </p:cNvSpPr>
          <p:nvPr/>
        </p:nvSpPr>
        <p:spPr bwMode="auto">
          <a:xfrm>
            <a:off x="6658373" y="4079646"/>
            <a:ext cx="949325" cy="288925"/>
          </a:xfrm>
          <a:prstGeom prst="rect">
            <a:avLst/>
          </a:prstGeom>
          <a:noFill/>
          <a:ln w="9525" algn="ctr">
            <a:noFill/>
            <a:miter lim="800000"/>
            <a:headEnd type="none" w="lg" len="lg"/>
            <a:tailEnd type="none" w="lg" len="lg"/>
          </a:ln>
        </p:spPr>
        <p:txBody>
          <a:bodyPr tIns="91440" bIns="91440" anchor="ctr"/>
          <a:lstStyle/>
          <a:p>
            <a:pPr algn="ctr">
              <a:defRPr/>
            </a:pPr>
            <a:r>
              <a:rPr lang="en-US" sz="1400" b="1" cap="all" dirty="0">
                <a:solidFill>
                  <a:srgbClr val="FFFFFF"/>
                </a:solidFill>
                <a:cs typeface="Arial"/>
              </a:rPr>
              <a:t>21</a:t>
            </a:r>
          </a:p>
        </p:txBody>
      </p:sp>
      <p:sp>
        <p:nvSpPr>
          <p:cNvPr id="29" name="label"/>
          <p:cNvSpPr>
            <a:spLocks noChangeArrowheads="1"/>
          </p:cNvSpPr>
          <p:nvPr/>
        </p:nvSpPr>
        <p:spPr bwMode="auto">
          <a:xfrm>
            <a:off x="8704926" y="4079646"/>
            <a:ext cx="949325" cy="288925"/>
          </a:xfrm>
          <a:prstGeom prst="rect">
            <a:avLst/>
          </a:prstGeom>
          <a:noFill/>
          <a:ln w="9525">
            <a:noFill/>
            <a:miter lim="800000"/>
            <a:headEnd type="none" w="lg" len="lg"/>
            <a:tailEnd type="none" w="lg" len="lg"/>
          </a:ln>
        </p:spPr>
        <p:txBody>
          <a:bodyPr tIns="91440" bIns="91440" anchor="ctr"/>
          <a:lstStyle/>
          <a:p>
            <a:pPr algn="ctr"/>
            <a:r>
              <a:rPr lang="en-US" sz="1400" b="1" dirty="0">
                <a:solidFill>
                  <a:srgbClr val="FFFFFF"/>
                </a:solidFill>
                <a:cs typeface="Arial" pitchFamily="34" charset="0"/>
              </a:rPr>
              <a:t>28</a:t>
            </a:r>
          </a:p>
        </p:txBody>
      </p:sp>
      <p:sp>
        <p:nvSpPr>
          <p:cNvPr id="30" name="Rettangolo 267"/>
          <p:cNvSpPr/>
          <p:nvPr/>
        </p:nvSpPr>
        <p:spPr>
          <a:xfrm>
            <a:off x="4104482" y="4750457"/>
            <a:ext cx="6514571" cy="288000"/>
          </a:xfrm>
          <a:prstGeom prst="rect">
            <a:avLst/>
          </a:prstGeom>
          <a:gradFill>
            <a:gsLst>
              <a:gs pos="0">
                <a:srgbClr val="205B79"/>
              </a:gs>
              <a:gs pos="100000">
                <a:srgbClr val="74B0DB"/>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sz="1400">
              <a:solidFill>
                <a:prstClr val="white"/>
              </a:solidFill>
            </a:endParaRPr>
          </a:p>
        </p:txBody>
      </p:sp>
      <p:sp>
        <p:nvSpPr>
          <p:cNvPr id="31" name="label"/>
          <p:cNvSpPr>
            <a:spLocks noChangeArrowheads="1"/>
          </p:cNvSpPr>
          <p:nvPr/>
        </p:nvSpPr>
        <p:spPr bwMode="auto">
          <a:xfrm>
            <a:off x="4380244" y="4748994"/>
            <a:ext cx="2348641" cy="254000"/>
          </a:xfrm>
          <a:prstGeom prst="rect">
            <a:avLst/>
          </a:prstGeom>
          <a:noFill/>
          <a:ln w="9525">
            <a:noFill/>
            <a:miter lim="800000"/>
            <a:headEnd type="none" w="lg" len="lg"/>
            <a:tailEnd type="none" w="lg" len="lg"/>
          </a:ln>
        </p:spPr>
        <p:txBody>
          <a:bodyPr tIns="91440" bIns="91440" anchor="ctr"/>
          <a:lstStyle/>
          <a:p>
            <a:r>
              <a:rPr lang="en-US" sz="1400" b="1" smtClean="0">
                <a:solidFill>
                  <a:srgbClr val="B7DEE8"/>
                </a:solidFill>
                <a:cs typeface="Arial" pitchFamily="34" charset="0"/>
              </a:rPr>
              <a:t>Acessible-Luxury</a:t>
            </a:r>
            <a:endParaRPr lang="en-US" sz="1400" b="1" dirty="0">
              <a:solidFill>
                <a:srgbClr val="B7DEE8"/>
              </a:solidFill>
              <a:cs typeface="Arial" pitchFamily="34" charset="0"/>
            </a:endParaRPr>
          </a:p>
        </p:txBody>
      </p:sp>
      <p:sp>
        <p:nvSpPr>
          <p:cNvPr id="32" name="label"/>
          <p:cNvSpPr>
            <a:spLocks noChangeArrowheads="1"/>
          </p:cNvSpPr>
          <p:nvPr/>
        </p:nvSpPr>
        <p:spPr bwMode="auto">
          <a:xfrm>
            <a:off x="6626473" y="4733121"/>
            <a:ext cx="1012958" cy="288925"/>
          </a:xfrm>
          <a:prstGeom prst="rect">
            <a:avLst/>
          </a:prstGeom>
          <a:noFill/>
          <a:ln w="9525" algn="ctr">
            <a:noFill/>
            <a:miter lim="800000"/>
            <a:headEnd type="none" w="lg" len="lg"/>
            <a:tailEnd type="none" w="lg" len="lg"/>
          </a:ln>
        </p:spPr>
        <p:txBody>
          <a:bodyPr tIns="91440" bIns="91440" anchor="ctr"/>
          <a:lstStyle/>
          <a:p>
            <a:pPr algn="ctr">
              <a:defRPr/>
            </a:pPr>
            <a:r>
              <a:rPr lang="en-US" sz="1400" b="1" cap="all" dirty="0" smtClean="0">
                <a:solidFill>
                  <a:srgbClr val="FFFFFF"/>
                </a:solidFill>
                <a:cs typeface="Arial"/>
              </a:rPr>
              <a:t>375</a:t>
            </a:r>
            <a:endParaRPr lang="en-US" sz="1400" b="1" cap="all" dirty="0">
              <a:solidFill>
                <a:srgbClr val="FFFFFF"/>
              </a:solidFill>
              <a:cs typeface="Arial"/>
            </a:endParaRPr>
          </a:p>
        </p:txBody>
      </p:sp>
      <p:sp>
        <p:nvSpPr>
          <p:cNvPr id="33" name="label"/>
          <p:cNvSpPr>
            <a:spLocks noChangeArrowheads="1"/>
          </p:cNvSpPr>
          <p:nvPr/>
        </p:nvSpPr>
        <p:spPr bwMode="auto">
          <a:xfrm>
            <a:off x="8662393" y="4733121"/>
            <a:ext cx="1030154" cy="288925"/>
          </a:xfrm>
          <a:prstGeom prst="rect">
            <a:avLst/>
          </a:prstGeom>
          <a:noFill/>
          <a:ln w="9525">
            <a:noFill/>
            <a:miter lim="800000"/>
            <a:headEnd type="none" w="lg" len="lg"/>
            <a:tailEnd type="none" w="lg" len="lg"/>
          </a:ln>
        </p:spPr>
        <p:txBody>
          <a:bodyPr tIns="91440" bIns="91440" anchor="ctr"/>
          <a:lstStyle/>
          <a:p>
            <a:pPr algn="ctr"/>
            <a:r>
              <a:rPr lang="en-US" sz="1400" b="1" dirty="0" smtClean="0">
                <a:solidFill>
                  <a:srgbClr val="FFFFFF"/>
                </a:solidFill>
                <a:cs typeface="Arial" pitchFamily="34" charset="0"/>
              </a:rPr>
              <a:t>445</a:t>
            </a:r>
            <a:endParaRPr lang="en-US" sz="1400" b="1" dirty="0">
              <a:solidFill>
                <a:srgbClr val="FFFFFF"/>
              </a:solidFill>
              <a:cs typeface="Arial" pitchFamily="34" charset="0"/>
            </a:endParaRPr>
          </a:p>
        </p:txBody>
      </p:sp>
      <p:cxnSp>
        <p:nvCxnSpPr>
          <p:cNvPr id="36" name="Connettore 1 279"/>
          <p:cNvCxnSpPr>
            <a:cxnSpLocks noChangeShapeType="1"/>
          </p:cNvCxnSpPr>
          <p:nvPr/>
        </p:nvCxnSpPr>
        <p:spPr bwMode="auto">
          <a:xfrm>
            <a:off x="8157887" y="5041219"/>
            <a:ext cx="0" cy="252000"/>
          </a:xfrm>
          <a:prstGeom prst="line">
            <a:avLst/>
          </a:prstGeom>
          <a:noFill/>
          <a:ln w="12700">
            <a:solidFill>
              <a:srgbClr val="79A2B3"/>
            </a:solidFill>
            <a:round/>
            <a:headEnd/>
            <a:tailEnd/>
          </a:ln>
        </p:spPr>
      </p:cxnSp>
      <p:cxnSp>
        <p:nvCxnSpPr>
          <p:cNvPr id="37" name="Connettore 1 280"/>
          <p:cNvCxnSpPr>
            <a:cxnSpLocks noChangeShapeType="1"/>
          </p:cNvCxnSpPr>
          <p:nvPr/>
        </p:nvCxnSpPr>
        <p:spPr bwMode="auto">
          <a:xfrm>
            <a:off x="10224128" y="5041219"/>
            <a:ext cx="0" cy="252000"/>
          </a:xfrm>
          <a:prstGeom prst="line">
            <a:avLst/>
          </a:prstGeom>
          <a:noFill/>
          <a:ln w="12700">
            <a:solidFill>
              <a:srgbClr val="79A2B3"/>
            </a:solidFill>
            <a:round/>
            <a:headEnd type="arrow" w="med" len="med"/>
            <a:tailEnd/>
          </a:ln>
        </p:spPr>
      </p:cxnSp>
      <p:sp>
        <p:nvSpPr>
          <p:cNvPr id="38" name="Rettangolo 285"/>
          <p:cNvSpPr/>
          <p:nvPr/>
        </p:nvSpPr>
        <p:spPr>
          <a:xfrm>
            <a:off x="7459796" y="6212671"/>
            <a:ext cx="620844" cy="277813"/>
          </a:xfrm>
          <a:prstGeom prst="rect">
            <a:avLst/>
          </a:prstGeom>
          <a:noFill/>
          <a:ln w="9525" algn="ctr">
            <a:noFill/>
            <a:miter lim="800000"/>
            <a:headEnd type="none" w="lg" len="lg"/>
            <a:tailEnd type="none" w="lg" len="lg"/>
          </a:ln>
        </p:spPr>
        <p:txBody>
          <a:bodyPr tIns="91440" bIns="91440" anchor="ctr"/>
          <a:lstStyle/>
          <a:p>
            <a:pPr algn="ctr">
              <a:defRPr/>
            </a:pPr>
            <a:endParaRPr lang="en-US" sz="1400" b="1" cap="all" dirty="0">
              <a:solidFill>
                <a:srgbClr val="4F81BD">
                  <a:lumMod val="40000"/>
                  <a:lumOff val="60000"/>
                </a:srgbClr>
              </a:solidFill>
              <a:cs typeface="Arial"/>
            </a:endParaRPr>
          </a:p>
        </p:txBody>
      </p:sp>
      <p:sp>
        <p:nvSpPr>
          <p:cNvPr id="39" name="Ovale 286"/>
          <p:cNvSpPr/>
          <p:nvPr/>
        </p:nvSpPr>
        <p:spPr bwMode="auto">
          <a:xfrm>
            <a:off x="7863417" y="5591959"/>
            <a:ext cx="545175" cy="504825"/>
          </a:xfrm>
          <a:prstGeom prst="ellipse">
            <a:avLst/>
          </a:prstGeom>
          <a:noFill/>
          <a:ln w="25400" cap="flat" cmpd="sng" algn="ctr">
            <a:solidFill>
              <a:srgbClr val="FFFF00"/>
            </a:solidFill>
            <a:prstDash val="solid"/>
            <a:round/>
            <a:headEnd type="none" w="med" len="med"/>
            <a:tailEnd type="none" w="med" len="med"/>
          </a:ln>
          <a:effectLst/>
        </p:spPr>
        <p:txBody>
          <a:bodyPr wrap="none" lIns="90000" tIns="90000" rIns="90000" bIns="90000" anchor="ctr"/>
          <a:lstStyle/>
          <a:p>
            <a:pPr algn="ctr">
              <a:defRPr/>
            </a:pPr>
            <a:r>
              <a:rPr lang="en-US" sz="1400" b="1" cap="all" dirty="0">
                <a:solidFill>
                  <a:srgbClr val="575757"/>
                </a:solidFill>
                <a:cs typeface="Arial"/>
              </a:rPr>
              <a:t> </a:t>
            </a:r>
            <a:r>
              <a:rPr lang="en-US" sz="1400" b="1" cap="all" dirty="0" smtClean="0">
                <a:solidFill>
                  <a:srgbClr val="575757"/>
                </a:solidFill>
                <a:cs typeface="Arial"/>
              </a:rPr>
              <a:t>~913</a:t>
            </a:r>
            <a:endParaRPr lang="en-US" sz="1400" b="1" cap="all" dirty="0">
              <a:solidFill>
                <a:srgbClr val="575757"/>
              </a:solidFill>
              <a:cs typeface="Arial"/>
            </a:endParaRPr>
          </a:p>
        </p:txBody>
      </p:sp>
      <p:cxnSp>
        <p:nvCxnSpPr>
          <p:cNvPr id="42" name="Connettore 1 289"/>
          <p:cNvCxnSpPr>
            <a:cxnSpLocks noChangeShapeType="1"/>
          </p:cNvCxnSpPr>
          <p:nvPr/>
        </p:nvCxnSpPr>
        <p:spPr bwMode="auto">
          <a:xfrm>
            <a:off x="8132487" y="6090256"/>
            <a:ext cx="0" cy="252000"/>
          </a:xfrm>
          <a:prstGeom prst="line">
            <a:avLst/>
          </a:prstGeom>
          <a:noFill/>
          <a:ln w="12700">
            <a:solidFill>
              <a:srgbClr val="79A2B3"/>
            </a:solidFill>
            <a:round/>
            <a:headEnd/>
            <a:tailEnd/>
          </a:ln>
        </p:spPr>
      </p:cxnSp>
      <p:cxnSp>
        <p:nvCxnSpPr>
          <p:cNvPr id="43" name="Connettore 1 290"/>
          <p:cNvCxnSpPr>
            <a:cxnSpLocks noChangeShapeType="1"/>
          </p:cNvCxnSpPr>
          <p:nvPr/>
        </p:nvCxnSpPr>
        <p:spPr bwMode="auto">
          <a:xfrm>
            <a:off x="10205078" y="6101545"/>
            <a:ext cx="0" cy="252000"/>
          </a:xfrm>
          <a:prstGeom prst="line">
            <a:avLst/>
          </a:prstGeom>
          <a:noFill/>
          <a:ln w="12700">
            <a:solidFill>
              <a:srgbClr val="79A2B3"/>
            </a:solidFill>
            <a:round/>
            <a:headEnd type="arrow" w="med" len="med"/>
            <a:tailEnd/>
          </a:ln>
        </p:spPr>
      </p:cxnSp>
      <p:cxnSp>
        <p:nvCxnSpPr>
          <p:cNvPr id="44" name="Connettore 1 293"/>
          <p:cNvCxnSpPr>
            <a:cxnSpLocks noChangeShapeType="1"/>
          </p:cNvCxnSpPr>
          <p:nvPr/>
        </p:nvCxnSpPr>
        <p:spPr bwMode="auto">
          <a:xfrm>
            <a:off x="4380243" y="5533219"/>
            <a:ext cx="6185496" cy="0"/>
          </a:xfrm>
          <a:prstGeom prst="line">
            <a:avLst/>
          </a:prstGeom>
          <a:noFill/>
          <a:ln w="12700">
            <a:solidFill>
              <a:srgbClr val="79A2B3"/>
            </a:solidFill>
            <a:prstDash val="dash"/>
            <a:round/>
            <a:headEnd/>
            <a:tailEnd/>
          </a:ln>
        </p:spPr>
      </p:cxnSp>
      <p:sp>
        <p:nvSpPr>
          <p:cNvPr id="46" name="Ovale 298"/>
          <p:cNvSpPr/>
          <p:nvPr/>
        </p:nvSpPr>
        <p:spPr bwMode="auto">
          <a:xfrm>
            <a:off x="9963283" y="5591959"/>
            <a:ext cx="546894" cy="504825"/>
          </a:xfrm>
          <a:prstGeom prst="ellipse">
            <a:avLst/>
          </a:prstGeom>
          <a:noFill/>
          <a:ln w="25400" cap="flat" cmpd="sng" algn="ctr">
            <a:solidFill>
              <a:srgbClr val="FFFF00"/>
            </a:solidFill>
            <a:prstDash val="solid"/>
            <a:round/>
            <a:headEnd type="none" w="med" len="med"/>
            <a:tailEnd type="none" w="med" len="med"/>
          </a:ln>
          <a:effectLst/>
        </p:spPr>
        <p:txBody>
          <a:bodyPr wrap="none" lIns="90000" tIns="90000" rIns="90000" bIns="90000" anchor="ctr"/>
          <a:lstStyle/>
          <a:p>
            <a:pPr algn="ctr">
              <a:defRPr/>
            </a:pPr>
            <a:r>
              <a:rPr lang="en-US" sz="1400" b="1" cap="all" dirty="0" smtClean="0">
                <a:solidFill>
                  <a:srgbClr val="575757"/>
                </a:solidFill>
                <a:cs typeface="Arial"/>
              </a:rPr>
              <a:t>~1.260</a:t>
            </a:r>
            <a:endParaRPr lang="en-US" sz="1400" b="1" cap="all" dirty="0">
              <a:solidFill>
                <a:srgbClr val="575757"/>
              </a:solidFill>
              <a:cs typeface="Arial"/>
            </a:endParaRPr>
          </a:p>
        </p:txBody>
      </p:sp>
      <p:sp>
        <p:nvSpPr>
          <p:cNvPr id="48" name="label"/>
          <p:cNvSpPr>
            <a:spLocks noChangeArrowheads="1"/>
          </p:cNvSpPr>
          <p:nvPr/>
        </p:nvSpPr>
        <p:spPr bwMode="auto">
          <a:xfrm>
            <a:off x="4380244" y="5661809"/>
            <a:ext cx="2184135" cy="471487"/>
          </a:xfrm>
          <a:prstGeom prst="rect">
            <a:avLst/>
          </a:prstGeom>
          <a:noFill/>
          <a:ln w="9525">
            <a:noFill/>
            <a:miter lim="800000"/>
            <a:headEnd type="none" w="lg" len="lg"/>
            <a:tailEnd type="none" w="lg" len="lg"/>
          </a:ln>
        </p:spPr>
        <p:txBody>
          <a:bodyPr tIns="91440" bIns="91440" anchor="ctr"/>
          <a:lstStyle/>
          <a:p>
            <a:r>
              <a:rPr lang="en-US" sz="1400" b="1" dirty="0">
                <a:solidFill>
                  <a:srgbClr val="29BA74"/>
                </a:solidFill>
                <a:cs typeface="Arial" pitchFamily="34" charset="0"/>
              </a:rPr>
              <a:t>Total Luxury</a:t>
            </a:r>
          </a:p>
          <a:p>
            <a:r>
              <a:rPr lang="en-US" sz="1400" b="1" dirty="0" smtClean="0">
                <a:solidFill>
                  <a:srgbClr val="29BA74"/>
                </a:solidFill>
                <a:cs typeface="Arial" pitchFamily="34" charset="0"/>
              </a:rPr>
              <a:t>Consumers </a:t>
            </a:r>
            <a:endParaRPr lang="en-US" sz="1400" b="1" dirty="0">
              <a:solidFill>
                <a:srgbClr val="29BA74"/>
              </a:solidFill>
              <a:cs typeface="Arial" pitchFamily="34" charset="0"/>
            </a:endParaRPr>
          </a:p>
        </p:txBody>
      </p:sp>
      <p:cxnSp>
        <p:nvCxnSpPr>
          <p:cNvPr id="49" name="Connettore 1 306"/>
          <p:cNvCxnSpPr>
            <a:cxnSpLocks noChangeShapeType="1"/>
          </p:cNvCxnSpPr>
          <p:nvPr/>
        </p:nvCxnSpPr>
        <p:spPr bwMode="auto">
          <a:xfrm>
            <a:off x="8161735" y="4379046"/>
            <a:ext cx="0" cy="347663"/>
          </a:xfrm>
          <a:prstGeom prst="line">
            <a:avLst/>
          </a:prstGeom>
          <a:noFill/>
          <a:ln w="12700">
            <a:solidFill>
              <a:srgbClr val="79A2B3"/>
            </a:solidFill>
            <a:round/>
            <a:headEnd/>
            <a:tailEnd/>
          </a:ln>
        </p:spPr>
      </p:cxnSp>
      <p:cxnSp>
        <p:nvCxnSpPr>
          <p:cNvPr id="50" name="Connettore 1 307"/>
          <p:cNvCxnSpPr>
            <a:cxnSpLocks noChangeShapeType="1"/>
          </p:cNvCxnSpPr>
          <p:nvPr/>
        </p:nvCxnSpPr>
        <p:spPr bwMode="auto">
          <a:xfrm>
            <a:off x="10208287" y="4379046"/>
            <a:ext cx="0" cy="347663"/>
          </a:xfrm>
          <a:prstGeom prst="line">
            <a:avLst/>
          </a:prstGeom>
          <a:noFill/>
          <a:ln w="12700">
            <a:solidFill>
              <a:srgbClr val="79A2B3"/>
            </a:solidFill>
            <a:round/>
            <a:headEnd/>
            <a:tailEnd/>
          </a:ln>
        </p:spPr>
      </p:cxnSp>
      <p:cxnSp>
        <p:nvCxnSpPr>
          <p:cNvPr id="53" name="Connettore 1 279"/>
          <p:cNvCxnSpPr>
            <a:cxnSpLocks noChangeShapeType="1"/>
          </p:cNvCxnSpPr>
          <p:nvPr/>
        </p:nvCxnSpPr>
        <p:spPr bwMode="auto">
          <a:xfrm>
            <a:off x="8145187" y="3755544"/>
            <a:ext cx="0" cy="144000"/>
          </a:xfrm>
          <a:prstGeom prst="line">
            <a:avLst/>
          </a:prstGeom>
          <a:noFill/>
          <a:ln w="12700">
            <a:solidFill>
              <a:srgbClr val="79A2B3"/>
            </a:solidFill>
            <a:round/>
            <a:headEnd/>
            <a:tailEnd/>
          </a:ln>
        </p:spPr>
      </p:cxnSp>
      <p:cxnSp>
        <p:nvCxnSpPr>
          <p:cNvPr id="54" name="Connettore 1 280"/>
          <p:cNvCxnSpPr>
            <a:cxnSpLocks noChangeShapeType="1"/>
          </p:cNvCxnSpPr>
          <p:nvPr/>
        </p:nvCxnSpPr>
        <p:spPr bwMode="auto">
          <a:xfrm>
            <a:off x="10210800" y="3755544"/>
            <a:ext cx="0" cy="144000"/>
          </a:xfrm>
          <a:prstGeom prst="line">
            <a:avLst/>
          </a:prstGeom>
          <a:noFill/>
          <a:ln w="12700">
            <a:solidFill>
              <a:srgbClr val="79A2B3"/>
            </a:solidFill>
            <a:round/>
            <a:headEnd type="arrow" w="med" len="med"/>
            <a:tailEnd/>
          </a:ln>
        </p:spPr>
      </p:cxnSp>
      <p:sp>
        <p:nvSpPr>
          <p:cNvPr id="55" name="Ovale 275"/>
          <p:cNvSpPr>
            <a:spLocks noChangeArrowheads="1"/>
          </p:cNvSpPr>
          <p:nvPr/>
        </p:nvSpPr>
        <p:spPr bwMode="auto">
          <a:xfrm>
            <a:off x="8964878" y="3716869"/>
            <a:ext cx="468000" cy="360000"/>
          </a:xfrm>
          <a:prstGeom prst="ellipse">
            <a:avLst/>
          </a:prstGeom>
          <a:noFill/>
          <a:ln w="25400">
            <a:solidFill>
              <a:srgbClr val="06C245"/>
            </a:solidFill>
            <a:round/>
            <a:headEnd/>
            <a:tailEnd/>
          </a:ln>
        </p:spPr>
        <p:txBody>
          <a:bodyPr wrap="none" lIns="90000" tIns="90000" rIns="90000" bIns="90000" anchor="ctr"/>
          <a:lstStyle/>
          <a:p>
            <a:pPr algn="ctr"/>
            <a:r>
              <a:rPr lang="it-IT" sz="1400" b="1" dirty="0" smtClean="0">
                <a:solidFill>
                  <a:srgbClr val="575757"/>
                </a:solidFill>
              </a:rPr>
              <a:t>+128</a:t>
            </a:r>
            <a:endParaRPr lang="it-IT" sz="1400" b="1" dirty="0">
              <a:solidFill>
                <a:srgbClr val="575757"/>
              </a:solidFill>
            </a:endParaRPr>
          </a:p>
        </p:txBody>
      </p:sp>
      <p:sp>
        <p:nvSpPr>
          <p:cNvPr id="56" name="Ovale 281"/>
          <p:cNvSpPr>
            <a:spLocks noChangeArrowheads="1"/>
          </p:cNvSpPr>
          <p:nvPr/>
        </p:nvSpPr>
        <p:spPr bwMode="auto">
          <a:xfrm>
            <a:off x="8964878" y="5091895"/>
            <a:ext cx="468000" cy="396000"/>
          </a:xfrm>
          <a:prstGeom prst="ellipse">
            <a:avLst/>
          </a:prstGeom>
          <a:noFill/>
          <a:ln w="25400">
            <a:solidFill>
              <a:srgbClr val="06C245"/>
            </a:solidFill>
            <a:round/>
            <a:headEnd/>
            <a:tailEnd/>
          </a:ln>
        </p:spPr>
        <p:txBody>
          <a:bodyPr wrap="none" lIns="90000" tIns="90000" rIns="90000" bIns="90000" anchor="ctr"/>
          <a:lstStyle/>
          <a:p>
            <a:pPr algn="ctr"/>
            <a:r>
              <a:rPr lang="it-IT" sz="1400" b="1" dirty="0" smtClean="0">
                <a:solidFill>
                  <a:srgbClr val="575757"/>
                </a:solidFill>
              </a:rPr>
              <a:t>+192</a:t>
            </a:r>
            <a:endParaRPr lang="it-IT" sz="1400" b="1" dirty="0">
              <a:solidFill>
                <a:srgbClr val="575757"/>
              </a:solidFill>
            </a:endParaRPr>
          </a:p>
        </p:txBody>
      </p:sp>
      <p:sp>
        <p:nvSpPr>
          <p:cNvPr id="58" name="Ovale 275"/>
          <p:cNvSpPr>
            <a:spLocks noChangeArrowheads="1"/>
          </p:cNvSpPr>
          <p:nvPr/>
        </p:nvSpPr>
        <p:spPr bwMode="auto">
          <a:xfrm>
            <a:off x="8964878" y="6164517"/>
            <a:ext cx="468000" cy="396000"/>
          </a:xfrm>
          <a:prstGeom prst="ellipse">
            <a:avLst/>
          </a:prstGeom>
          <a:noFill/>
          <a:ln w="25400">
            <a:solidFill>
              <a:srgbClr val="06C245"/>
            </a:solidFill>
            <a:round/>
            <a:headEnd/>
            <a:tailEnd/>
          </a:ln>
        </p:spPr>
        <p:txBody>
          <a:bodyPr wrap="none" lIns="90000" tIns="90000" rIns="90000" bIns="90000" anchor="ctr"/>
          <a:lstStyle/>
          <a:p>
            <a:pPr algn="ctr"/>
            <a:r>
              <a:rPr lang="it-IT" sz="1400" b="1" dirty="0" smtClean="0">
                <a:solidFill>
                  <a:srgbClr val="575757"/>
                </a:solidFill>
              </a:rPr>
              <a:t>+347</a:t>
            </a:r>
            <a:endParaRPr lang="it-IT" sz="1400" b="1" dirty="0">
              <a:solidFill>
                <a:srgbClr val="575757"/>
              </a:solidFill>
            </a:endParaRPr>
          </a:p>
        </p:txBody>
      </p:sp>
      <p:sp>
        <p:nvSpPr>
          <p:cNvPr id="59" name="TextBox 94"/>
          <p:cNvSpPr txBox="1">
            <a:spLocks noChangeArrowheads="1"/>
          </p:cNvSpPr>
          <p:nvPr/>
        </p:nvSpPr>
        <p:spPr bwMode="auto">
          <a:xfrm>
            <a:off x="1428486" y="4063196"/>
            <a:ext cx="583010" cy="396875"/>
          </a:xfrm>
          <a:prstGeom prst="rect">
            <a:avLst/>
          </a:prstGeom>
          <a:noFill/>
          <a:ln w="9525">
            <a:noFill/>
            <a:miter lim="800000"/>
            <a:headEnd/>
            <a:tailEnd/>
          </a:ln>
        </p:spPr>
        <p:txBody>
          <a:bodyPr tIns="90000" bIns="90000">
            <a:spAutoFit/>
          </a:bodyPr>
          <a:lstStyle/>
          <a:p>
            <a:r>
              <a:rPr lang="en-US" sz="1400" b="1">
                <a:solidFill>
                  <a:srgbClr val="575757"/>
                </a:solidFill>
                <a:cs typeface="Arial" pitchFamily="34" charset="0"/>
              </a:rPr>
              <a:t>2 k€</a:t>
            </a:r>
          </a:p>
        </p:txBody>
      </p:sp>
      <p:sp>
        <p:nvSpPr>
          <p:cNvPr id="60" name="TextBox 98"/>
          <p:cNvSpPr txBox="1">
            <a:spLocks noChangeArrowheads="1"/>
          </p:cNvSpPr>
          <p:nvPr/>
        </p:nvSpPr>
        <p:spPr bwMode="auto">
          <a:xfrm>
            <a:off x="1566070" y="3274209"/>
            <a:ext cx="1067991" cy="396875"/>
          </a:xfrm>
          <a:prstGeom prst="rect">
            <a:avLst/>
          </a:prstGeom>
          <a:noFill/>
          <a:ln w="9525">
            <a:noFill/>
            <a:miter lim="800000"/>
            <a:headEnd/>
            <a:tailEnd/>
          </a:ln>
        </p:spPr>
        <p:txBody>
          <a:bodyPr tIns="90000" bIns="90000">
            <a:spAutoFit/>
          </a:bodyPr>
          <a:lstStyle/>
          <a:p>
            <a:r>
              <a:rPr lang="en-US" sz="1400" b="1">
                <a:solidFill>
                  <a:srgbClr val="575757"/>
                </a:solidFill>
                <a:cs typeface="Arial" pitchFamily="34" charset="0"/>
              </a:rPr>
              <a:t>5 k€</a:t>
            </a:r>
          </a:p>
        </p:txBody>
      </p:sp>
      <p:sp>
        <p:nvSpPr>
          <p:cNvPr id="61" name="TextBox 107"/>
          <p:cNvSpPr txBox="1">
            <a:spLocks noChangeArrowheads="1"/>
          </p:cNvSpPr>
          <p:nvPr/>
        </p:nvSpPr>
        <p:spPr bwMode="auto">
          <a:xfrm>
            <a:off x="1889391" y="2401903"/>
            <a:ext cx="689637" cy="396875"/>
          </a:xfrm>
          <a:prstGeom prst="rect">
            <a:avLst/>
          </a:prstGeom>
          <a:noFill/>
          <a:ln w="9525">
            <a:noFill/>
            <a:miter lim="800000"/>
            <a:headEnd/>
            <a:tailEnd/>
          </a:ln>
        </p:spPr>
        <p:txBody>
          <a:bodyPr tIns="90000" bIns="90000">
            <a:spAutoFit/>
          </a:bodyPr>
          <a:lstStyle/>
          <a:p>
            <a:r>
              <a:rPr lang="en-US" sz="1400" b="1">
                <a:solidFill>
                  <a:srgbClr val="575757"/>
                </a:solidFill>
                <a:cs typeface="Arial" pitchFamily="34" charset="0"/>
              </a:rPr>
              <a:t>20 k€</a:t>
            </a:r>
          </a:p>
        </p:txBody>
      </p:sp>
      <p:cxnSp>
        <p:nvCxnSpPr>
          <p:cNvPr id="63" name="Connettore 1 261"/>
          <p:cNvCxnSpPr>
            <a:cxnSpLocks noChangeShapeType="1"/>
          </p:cNvCxnSpPr>
          <p:nvPr/>
        </p:nvCxnSpPr>
        <p:spPr bwMode="auto">
          <a:xfrm>
            <a:off x="1980541" y="2697177"/>
            <a:ext cx="1248569" cy="0"/>
          </a:xfrm>
          <a:prstGeom prst="line">
            <a:avLst/>
          </a:prstGeom>
          <a:noFill/>
          <a:ln w="12700">
            <a:solidFill>
              <a:srgbClr val="79A2B3"/>
            </a:solidFill>
            <a:round/>
            <a:headEnd/>
            <a:tailEnd/>
          </a:ln>
        </p:spPr>
      </p:cxnSp>
      <p:sp>
        <p:nvSpPr>
          <p:cNvPr id="64" name="TextBox 107"/>
          <p:cNvSpPr txBox="1">
            <a:spLocks noChangeArrowheads="1"/>
          </p:cNvSpPr>
          <p:nvPr/>
        </p:nvSpPr>
        <p:spPr bwMode="auto">
          <a:xfrm>
            <a:off x="1679577" y="2802015"/>
            <a:ext cx="954485" cy="396875"/>
          </a:xfrm>
          <a:prstGeom prst="rect">
            <a:avLst/>
          </a:prstGeom>
          <a:noFill/>
          <a:ln w="9525">
            <a:noFill/>
            <a:miter lim="800000"/>
            <a:headEnd/>
            <a:tailEnd/>
          </a:ln>
        </p:spPr>
        <p:txBody>
          <a:bodyPr tIns="90000" bIns="90000">
            <a:spAutoFit/>
          </a:bodyPr>
          <a:lstStyle/>
          <a:p>
            <a:r>
              <a:rPr lang="en-US" sz="1400" b="1">
                <a:solidFill>
                  <a:srgbClr val="575757"/>
                </a:solidFill>
                <a:cs typeface="Arial" pitchFamily="34" charset="0"/>
              </a:rPr>
              <a:t>10 k€</a:t>
            </a:r>
          </a:p>
        </p:txBody>
      </p:sp>
      <p:cxnSp>
        <p:nvCxnSpPr>
          <p:cNvPr id="65" name="Connettore 1 263"/>
          <p:cNvCxnSpPr>
            <a:cxnSpLocks noChangeShapeType="1"/>
          </p:cNvCxnSpPr>
          <p:nvPr/>
        </p:nvCxnSpPr>
        <p:spPr bwMode="auto">
          <a:xfrm>
            <a:off x="1805121" y="3090938"/>
            <a:ext cx="1559851" cy="0"/>
          </a:xfrm>
          <a:prstGeom prst="line">
            <a:avLst/>
          </a:prstGeom>
          <a:noFill/>
          <a:ln w="12700">
            <a:solidFill>
              <a:srgbClr val="79A2B3"/>
            </a:solidFill>
            <a:round/>
            <a:headEnd/>
            <a:tailEnd/>
          </a:ln>
        </p:spPr>
      </p:cxnSp>
      <p:cxnSp>
        <p:nvCxnSpPr>
          <p:cNvPr id="67" name="Connettore 1 264"/>
          <p:cNvCxnSpPr>
            <a:cxnSpLocks noChangeShapeType="1"/>
          </p:cNvCxnSpPr>
          <p:nvPr/>
        </p:nvCxnSpPr>
        <p:spPr bwMode="auto">
          <a:xfrm>
            <a:off x="1657219" y="3588532"/>
            <a:ext cx="1859094" cy="0"/>
          </a:xfrm>
          <a:prstGeom prst="line">
            <a:avLst/>
          </a:prstGeom>
          <a:noFill/>
          <a:ln w="12700">
            <a:solidFill>
              <a:srgbClr val="79A2B3"/>
            </a:solidFill>
            <a:round/>
            <a:headEnd/>
            <a:tailEnd/>
          </a:ln>
        </p:spPr>
      </p:cxnSp>
      <p:cxnSp>
        <p:nvCxnSpPr>
          <p:cNvPr id="68" name="Connettore 1 265"/>
          <p:cNvCxnSpPr>
            <a:cxnSpLocks noChangeShapeType="1"/>
          </p:cNvCxnSpPr>
          <p:nvPr/>
        </p:nvCxnSpPr>
        <p:spPr bwMode="auto">
          <a:xfrm>
            <a:off x="1519635" y="4355294"/>
            <a:ext cx="2242608" cy="0"/>
          </a:xfrm>
          <a:prstGeom prst="line">
            <a:avLst/>
          </a:prstGeom>
          <a:noFill/>
          <a:ln w="12700">
            <a:solidFill>
              <a:srgbClr val="79A2B3"/>
            </a:solidFill>
            <a:round/>
            <a:headEnd/>
            <a:tailEnd/>
          </a:ln>
        </p:spPr>
      </p:cxnSp>
      <p:sp>
        <p:nvSpPr>
          <p:cNvPr id="71" name="Trapezoid 70"/>
          <p:cNvSpPr/>
          <p:nvPr/>
        </p:nvSpPr>
        <p:spPr bwMode="auto">
          <a:xfrm>
            <a:off x="2358230" y="3637570"/>
            <a:ext cx="1188968" cy="664851"/>
          </a:xfrm>
          <a:prstGeom prst="trapezoid">
            <a:avLst/>
          </a:prstGeom>
          <a:solidFill>
            <a:schemeClr val="accent5">
              <a:lumMod val="75000"/>
            </a:schemeClr>
          </a:solidFill>
          <a:ln w="12700" cap="rnd">
            <a:solidFill>
              <a:srgbClr val="79A2B3"/>
            </a:solidFill>
            <a:prstDash val="solid"/>
            <a:round/>
            <a:headEnd/>
            <a:tailEnd/>
          </a:ln>
          <a:effectLst>
            <a:innerShdw blurRad="63500" dist="50800" dir="13500000">
              <a:srgbClr val="000000">
                <a:alpha val="50000"/>
              </a:srgbClr>
            </a:innerShdw>
          </a:effectLst>
        </p:spPr>
        <p:txBody>
          <a:bodyPr/>
          <a:lstStyle/>
          <a:p>
            <a:endParaRPr lang="en-US" sz="1400" dirty="0">
              <a:solidFill>
                <a:srgbClr val="000000"/>
              </a:solidFill>
            </a:endParaRPr>
          </a:p>
        </p:txBody>
      </p:sp>
      <p:sp>
        <p:nvSpPr>
          <p:cNvPr id="72" name="Trapezoid 71"/>
          <p:cNvSpPr/>
          <p:nvPr/>
        </p:nvSpPr>
        <p:spPr bwMode="auto">
          <a:xfrm>
            <a:off x="2547219" y="3135846"/>
            <a:ext cx="817752" cy="398911"/>
          </a:xfrm>
          <a:prstGeom prst="trapezoid">
            <a:avLst/>
          </a:prstGeom>
          <a:solidFill>
            <a:srgbClr val="30C1D7"/>
          </a:solidFill>
          <a:ln w="12001" cap="rnd">
            <a:solidFill>
              <a:srgbClr val="79A2B3"/>
            </a:solidFill>
            <a:prstDash val="solid"/>
            <a:round/>
            <a:headEnd/>
            <a:tailEnd/>
          </a:ln>
          <a:effectLst>
            <a:innerShdw blurRad="63500" dist="50800" dir="13500000">
              <a:srgbClr val="000000">
                <a:alpha val="50000"/>
              </a:srgbClr>
            </a:innerShdw>
          </a:effectLst>
        </p:spPr>
        <p:txBody>
          <a:bodyPr lIns="86411" tIns="43205" rIns="86411" bIns="43205"/>
          <a:lstStyle/>
          <a:p>
            <a:endParaRPr lang="en-US" sz="1400" dirty="0">
              <a:solidFill>
                <a:srgbClr val="000000"/>
              </a:solidFill>
            </a:endParaRPr>
          </a:p>
        </p:txBody>
      </p:sp>
      <p:sp>
        <p:nvSpPr>
          <p:cNvPr id="73" name="Trapezoid 72"/>
          <p:cNvSpPr/>
          <p:nvPr/>
        </p:nvSpPr>
        <p:spPr bwMode="auto">
          <a:xfrm>
            <a:off x="2678929" y="2737074"/>
            <a:ext cx="558457" cy="310260"/>
          </a:xfrm>
          <a:prstGeom prst="trapezoid">
            <a:avLst>
              <a:gd name="adj" fmla="val 21203"/>
            </a:avLst>
          </a:prstGeom>
          <a:solidFill>
            <a:srgbClr val="66FF99"/>
          </a:solidFill>
          <a:ln w="12700" cap="rnd">
            <a:solidFill>
              <a:srgbClr val="79A2B3"/>
            </a:solidFill>
            <a:prstDash val="solid"/>
            <a:round/>
            <a:headEnd/>
            <a:tailEnd/>
          </a:ln>
          <a:effectLst>
            <a:innerShdw blurRad="63500" dist="50800" dir="13500000">
              <a:srgbClr val="000000">
                <a:alpha val="50000"/>
              </a:srgbClr>
            </a:innerShdw>
          </a:effectLst>
        </p:spPr>
        <p:txBody>
          <a:bodyPr/>
          <a:lstStyle/>
          <a:p>
            <a:pPr>
              <a:defRPr/>
            </a:pPr>
            <a:endParaRPr lang="en-US" sz="1400" dirty="0">
              <a:solidFill>
                <a:srgbClr val="000000"/>
              </a:solidFill>
            </a:endParaRPr>
          </a:p>
        </p:txBody>
      </p:sp>
      <p:sp>
        <p:nvSpPr>
          <p:cNvPr id="74" name="Trapezoid 73"/>
          <p:cNvSpPr/>
          <p:nvPr/>
        </p:nvSpPr>
        <p:spPr bwMode="auto">
          <a:xfrm>
            <a:off x="2835713" y="1919307"/>
            <a:ext cx="234000" cy="430155"/>
          </a:xfrm>
          <a:prstGeom prst="trapezoid">
            <a:avLst>
              <a:gd name="adj" fmla="val 44474"/>
            </a:avLst>
          </a:prstGeom>
          <a:solidFill>
            <a:srgbClr val="008000"/>
          </a:solidFill>
          <a:ln w="12700" cap="rnd">
            <a:solidFill>
              <a:srgbClr val="79A2B3"/>
            </a:solidFill>
            <a:prstDash val="solid"/>
            <a:round/>
            <a:headEnd/>
            <a:tailEnd/>
          </a:ln>
          <a:effectLst>
            <a:innerShdw blurRad="63500" dist="50800" dir="13500000">
              <a:srgbClr val="000000">
                <a:alpha val="50000"/>
              </a:srgbClr>
            </a:innerShdw>
          </a:effectLst>
        </p:spPr>
        <p:txBody>
          <a:bodyPr/>
          <a:lstStyle/>
          <a:p>
            <a:pPr>
              <a:defRPr/>
            </a:pPr>
            <a:endParaRPr lang="en-US" sz="1400" dirty="0">
              <a:solidFill>
                <a:srgbClr val="000000"/>
              </a:solidFill>
            </a:endParaRPr>
          </a:p>
        </p:txBody>
      </p:sp>
      <p:cxnSp>
        <p:nvCxnSpPr>
          <p:cNvPr id="77" name="Connettore 1 293"/>
          <p:cNvCxnSpPr>
            <a:cxnSpLocks noChangeShapeType="1"/>
          </p:cNvCxnSpPr>
          <p:nvPr/>
        </p:nvCxnSpPr>
        <p:spPr bwMode="auto">
          <a:xfrm>
            <a:off x="4380244" y="3495194"/>
            <a:ext cx="6185497" cy="0"/>
          </a:xfrm>
          <a:prstGeom prst="line">
            <a:avLst/>
          </a:prstGeom>
          <a:noFill/>
          <a:ln w="12700">
            <a:solidFill>
              <a:srgbClr val="79A2B3"/>
            </a:solidFill>
            <a:prstDash val="dash"/>
            <a:round/>
            <a:headEnd/>
            <a:tailEnd/>
          </a:ln>
        </p:spPr>
      </p:cxnSp>
      <p:sp>
        <p:nvSpPr>
          <p:cNvPr id="81" name="Segnaposto numero diapositiva 3"/>
          <p:cNvSpPr txBox="1">
            <a:spLocks/>
          </p:cNvSpPr>
          <p:nvPr/>
        </p:nvSpPr>
        <p:spPr>
          <a:xfrm>
            <a:off x="10698164" y="6584951"/>
            <a:ext cx="350837" cy="252413"/>
          </a:xfrm>
          <a:prstGeom prst="rect">
            <a:avLst/>
          </a:prstGeom>
        </p:spPr>
        <p:txBody>
          <a:bodyPr vert="horz" lIns="0" tIns="45720" rIns="0" bIns="45720" rtlCol="0" anchor="ctr"/>
          <a:lstStyle/>
          <a:p>
            <a:pPr algn="ctr">
              <a:defRPr/>
            </a:pPr>
            <a:fld id="{33F0C333-2A08-425B-94B1-EA2225ACE65E}" type="slidenum">
              <a:rPr lang="en-US" sz="1200">
                <a:solidFill>
                  <a:prstClr val="white"/>
                </a:solidFill>
              </a:rPr>
              <a:pPr algn="ctr">
                <a:defRPr/>
              </a:pPr>
              <a:t>1</a:t>
            </a:fld>
            <a:endParaRPr lang="en-US" sz="1200" dirty="0">
              <a:solidFill>
                <a:prstClr val="white"/>
              </a:solidFill>
            </a:endParaRPr>
          </a:p>
        </p:txBody>
      </p:sp>
      <p:sp>
        <p:nvSpPr>
          <p:cNvPr id="84" name="TextBox 107"/>
          <p:cNvSpPr txBox="1">
            <a:spLocks noChangeArrowheads="1"/>
          </p:cNvSpPr>
          <p:nvPr/>
        </p:nvSpPr>
        <p:spPr bwMode="auto">
          <a:xfrm>
            <a:off x="2219014" y="2087634"/>
            <a:ext cx="689637" cy="396875"/>
          </a:xfrm>
          <a:prstGeom prst="rect">
            <a:avLst/>
          </a:prstGeom>
          <a:noFill/>
          <a:ln w="9525">
            <a:noFill/>
            <a:miter lim="800000"/>
            <a:headEnd/>
            <a:tailEnd/>
          </a:ln>
        </p:spPr>
        <p:txBody>
          <a:bodyPr tIns="90000" bIns="90000">
            <a:spAutoFit/>
          </a:bodyPr>
          <a:lstStyle/>
          <a:p>
            <a:r>
              <a:rPr lang="en-US" sz="1400" b="1" dirty="0">
                <a:solidFill>
                  <a:srgbClr val="575757"/>
                </a:solidFill>
                <a:cs typeface="Arial" pitchFamily="34" charset="0"/>
              </a:rPr>
              <a:t>50 k€</a:t>
            </a:r>
          </a:p>
        </p:txBody>
      </p:sp>
      <p:cxnSp>
        <p:nvCxnSpPr>
          <p:cNvPr id="85" name="Connettore 1 261"/>
          <p:cNvCxnSpPr>
            <a:cxnSpLocks noChangeShapeType="1"/>
          </p:cNvCxnSpPr>
          <p:nvPr/>
        </p:nvCxnSpPr>
        <p:spPr bwMode="auto">
          <a:xfrm>
            <a:off x="2288897" y="2382908"/>
            <a:ext cx="900000" cy="0"/>
          </a:xfrm>
          <a:prstGeom prst="line">
            <a:avLst/>
          </a:prstGeom>
          <a:noFill/>
          <a:ln w="12700">
            <a:solidFill>
              <a:srgbClr val="79A2B3"/>
            </a:solidFill>
            <a:round/>
            <a:headEnd/>
            <a:tailEnd/>
          </a:ln>
        </p:spPr>
      </p:cxnSp>
      <p:sp>
        <p:nvSpPr>
          <p:cNvPr id="86" name="Trapezoid 85"/>
          <p:cNvSpPr/>
          <p:nvPr/>
        </p:nvSpPr>
        <p:spPr bwMode="auto">
          <a:xfrm>
            <a:off x="2772268" y="2427663"/>
            <a:ext cx="365034" cy="226806"/>
          </a:xfrm>
          <a:prstGeom prst="trapezoid">
            <a:avLst/>
          </a:prstGeom>
          <a:solidFill>
            <a:srgbClr val="33CC33"/>
          </a:solidFill>
          <a:ln w="12700" cap="rnd">
            <a:solidFill>
              <a:srgbClr val="79A2B3"/>
            </a:solidFill>
            <a:prstDash val="solid"/>
            <a:round/>
            <a:headEnd/>
            <a:tailEnd/>
          </a:ln>
          <a:effectLst>
            <a:innerShdw blurRad="63500" dist="50800" dir="13500000">
              <a:srgbClr val="000000">
                <a:alpha val="50000"/>
              </a:srgbClr>
            </a:innerShdw>
          </a:effectLst>
        </p:spPr>
        <p:txBody>
          <a:bodyPr/>
          <a:lstStyle/>
          <a:p>
            <a:pPr>
              <a:defRPr/>
            </a:pPr>
            <a:endParaRPr lang="en-US" sz="1400" dirty="0">
              <a:solidFill>
                <a:srgbClr val="000000"/>
              </a:solidFill>
            </a:endParaRPr>
          </a:p>
        </p:txBody>
      </p:sp>
      <p:sp>
        <p:nvSpPr>
          <p:cNvPr id="93" name="label"/>
          <p:cNvSpPr>
            <a:spLocks noChangeArrowheads="1"/>
          </p:cNvSpPr>
          <p:nvPr/>
        </p:nvSpPr>
        <p:spPr bwMode="auto">
          <a:xfrm>
            <a:off x="4380244" y="2081595"/>
            <a:ext cx="2348641" cy="287337"/>
          </a:xfrm>
          <a:prstGeom prst="rect">
            <a:avLst/>
          </a:prstGeom>
          <a:noFill/>
          <a:ln w="9525">
            <a:noFill/>
            <a:miter lim="800000"/>
            <a:headEnd type="none" w="lg" len="lg"/>
            <a:tailEnd type="none" w="lg" len="lg"/>
          </a:ln>
        </p:spPr>
        <p:txBody>
          <a:bodyPr tIns="91440" bIns="91440" anchor="ctr"/>
          <a:lstStyle/>
          <a:p>
            <a:r>
              <a:rPr lang="en-US" sz="1400" b="1" dirty="0">
                <a:solidFill>
                  <a:srgbClr val="B7DEE8"/>
                </a:solidFill>
                <a:cs typeface="Arial" pitchFamily="34" charset="0"/>
              </a:rPr>
              <a:t>Beyond money</a:t>
            </a:r>
          </a:p>
        </p:txBody>
      </p:sp>
      <p:sp>
        <p:nvSpPr>
          <p:cNvPr id="94" name="label"/>
          <p:cNvSpPr>
            <a:spLocks noChangeArrowheads="1"/>
          </p:cNvSpPr>
          <p:nvPr/>
        </p:nvSpPr>
        <p:spPr bwMode="auto">
          <a:xfrm>
            <a:off x="6658373" y="2081595"/>
            <a:ext cx="949325" cy="287337"/>
          </a:xfrm>
          <a:prstGeom prst="rect">
            <a:avLst/>
          </a:prstGeom>
          <a:noFill/>
          <a:ln w="9525">
            <a:noFill/>
            <a:miter lim="800000"/>
            <a:headEnd type="none" w="lg" len="lg"/>
            <a:tailEnd type="none" w="lg" len="lg"/>
          </a:ln>
        </p:spPr>
        <p:txBody>
          <a:bodyPr tIns="91440" bIns="91440" anchor="ctr"/>
          <a:lstStyle/>
          <a:p>
            <a:pPr algn="ctr"/>
            <a:r>
              <a:rPr lang="en-US" sz="1400" b="1" dirty="0">
                <a:solidFill>
                  <a:srgbClr val="FFFFFF"/>
                </a:solidFill>
                <a:cs typeface="Arial" pitchFamily="34" charset="0"/>
              </a:rPr>
              <a:t>0.4</a:t>
            </a:r>
          </a:p>
        </p:txBody>
      </p:sp>
      <p:sp>
        <p:nvSpPr>
          <p:cNvPr id="95" name="label"/>
          <p:cNvSpPr>
            <a:spLocks noChangeArrowheads="1"/>
          </p:cNvSpPr>
          <p:nvPr/>
        </p:nvSpPr>
        <p:spPr bwMode="auto">
          <a:xfrm>
            <a:off x="8704926" y="2081595"/>
            <a:ext cx="949325" cy="287337"/>
          </a:xfrm>
          <a:prstGeom prst="rect">
            <a:avLst/>
          </a:prstGeom>
          <a:noFill/>
          <a:ln w="9525">
            <a:noFill/>
            <a:miter lim="800000"/>
            <a:headEnd type="none" w="lg" len="lg"/>
            <a:tailEnd type="none" w="lg" len="lg"/>
          </a:ln>
        </p:spPr>
        <p:txBody>
          <a:bodyPr tIns="91440" bIns="91440" anchor="ctr"/>
          <a:lstStyle/>
          <a:p>
            <a:pPr algn="ctr"/>
            <a:r>
              <a:rPr lang="en-US" sz="1400" b="1" dirty="0" smtClean="0">
                <a:solidFill>
                  <a:srgbClr val="FFFFFF"/>
                </a:solidFill>
                <a:cs typeface="Arial" pitchFamily="34" charset="0"/>
              </a:rPr>
              <a:t>0.6</a:t>
            </a:r>
            <a:endParaRPr lang="en-US" sz="1400" b="1" dirty="0">
              <a:solidFill>
                <a:srgbClr val="FFFFFF"/>
              </a:solidFill>
              <a:cs typeface="Arial" pitchFamily="34" charset="0"/>
            </a:endParaRPr>
          </a:p>
        </p:txBody>
      </p:sp>
      <p:sp>
        <p:nvSpPr>
          <p:cNvPr id="96" name="Trapezoid 95"/>
          <p:cNvSpPr/>
          <p:nvPr/>
        </p:nvSpPr>
        <p:spPr bwMode="auto">
          <a:xfrm>
            <a:off x="2046043" y="4414023"/>
            <a:ext cx="1836000" cy="1076681"/>
          </a:xfrm>
          <a:prstGeom prst="trapezoid">
            <a:avLst>
              <a:gd name="adj" fmla="val 26042"/>
            </a:avLst>
          </a:prstGeom>
          <a:solidFill>
            <a:srgbClr val="9A9A9A"/>
          </a:solidFill>
          <a:ln w="12700" cap="rnd">
            <a:solidFill>
              <a:srgbClr val="79A2B3"/>
            </a:solidFill>
            <a:prstDash val="solid"/>
            <a:round/>
            <a:headEnd/>
            <a:tailEnd/>
          </a:ln>
          <a:effectLst>
            <a:innerShdw blurRad="63500" dist="50800" dir="13500000">
              <a:srgbClr val="000000">
                <a:alpha val="50000"/>
              </a:srgbClr>
            </a:innerShdw>
          </a:effectLst>
        </p:spPr>
        <p:txBody>
          <a:bodyPr/>
          <a:lstStyle/>
          <a:p>
            <a:endParaRPr lang="en-US" sz="1400" dirty="0">
              <a:solidFill>
                <a:srgbClr val="000000"/>
              </a:solidFill>
            </a:endParaRPr>
          </a:p>
        </p:txBody>
      </p:sp>
      <p:cxnSp>
        <p:nvCxnSpPr>
          <p:cNvPr id="97" name="Straight Connector 96"/>
          <p:cNvCxnSpPr/>
          <p:nvPr/>
        </p:nvCxnSpPr>
        <p:spPr>
          <a:xfrm flipV="1">
            <a:off x="2046042" y="4428171"/>
            <a:ext cx="1548000" cy="1080000"/>
          </a:xfrm>
          <a:prstGeom prst="line">
            <a:avLst/>
          </a:prstGeom>
          <a:ln w="28575" cap="flat" cmpd="sng" algn="ctr">
            <a:solidFill>
              <a:srgbClr val="FFFFF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Connettore 1 306"/>
          <p:cNvCxnSpPr>
            <a:cxnSpLocks noChangeShapeType="1"/>
          </p:cNvCxnSpPr>
          <p:nvPr/>
        </p:nvCxnSpPr>
        <p:spPr bwMode="auto">
          <a:xfrm flipV="1">
            <a:off x="9431245" y="3899544"/>
            <a:ext cx="792000" cy="0"/>
          </a:xfrm>
          <a:prstGeom prst="line">
            <a:avLst/>
          </a:prstGeom>
          <a:noFill/>
          <a:ln w="12700">
            <a:solidFill>
              <a:srgbClr val="79A2B3"/>
            </a:solidFill>
            <a:round/>
            <a:headEnd/>
            <a:tailEnd/>
          </a:ln>
        </p:spPr>
      </p:cxnSp>
      <p:cxnSp>
        <p:nvCxnSpPr>
          <p:cNvPr id="80" name="Connettore 1 306"/>
          <p:cNvCxnSpPr>
            <a:cxnSpLocks noChangeShapeType="1"/>
          </p:cNvCxnSpPr>
          <p:nvPr/>
        </p:nvCxnSpPr>
        <p:spPr bwMode="auto">
          <a:xfrm flipV="1">
            <a:off x="8156575" y="3899544"/>
            <a:ext cx="792000" cy="0"/>
          </a:xfrm>
          <a:prstGeom prst="line">
            <a:avLst/>
          </a:prstGeom>
          <a:noFill/>
          <a:ln w="12700">
            <a:solidFill>
              <a:srgbClr val="79A2B3"/>
            </a:solidFill>
            <a:round/>
            <a:headEnd/>
            <a:tailEnd/>
          </a:ln>
        </p:spPr>
      </p:cxnSp>
      <p:cxnSp>
        <p:nvCxnSpPr>
          <p:cNvPr id="82" name="Connettore 1 306"/>
          <p:cNvCxnSpPr>
            <a:cxnSpLocks noChangeShapeType="1"/>
          </p:cNvCxnSpPr>
          <p:nvPr/>
        </p:nvCxnSpPr>
        <p:spPr bwMode="auto">
          <a:xfrm flipV="1">
            <a:off x="9446723" y="5293219"/>
            <a:ext cx="792000" cy="0"/>
          </a:xfrm>
          <a:prstGeom prst="line">
            <a:avLst/>
          </a:prstGeom>
          <a:noFill/>
          <a:ln w="12700">
            <a:solidFill>
              <a:srgbClr val="79A2B3"/>
            </a:solidFill>
            <a:round/>
            <a:headEnd/>
            <a:tailEnd/>
          </a:ln>
        </p:spPr>
      </p:cxnSp>
      <p:cxnSp>
        <p:nvCxnSpPr>
          <p:cNvPr id="83" name="Connettore 1 306"/>
          <p:cNvCxnSpPr>
            <a:cxnSpLocks noChangeShapeType="1"/>
          </p:cNvCxnSpPr>
          <p:nvPr/>
        </p:nvCxnSpPr>
        <p:spPr bwMode="auto">
          <a:xfrm flipV="1">
            <a:off x="8169275" y="5293219"/>
            <a:ext cx="792000" cy="0"/>
          </a:xfrm>
          <a:prstGeom prst="line">
            <a:avLst/>
          </a:prstGeom>
          <a:noFill/>
          <a:ln w="12700">
            <a:solidFill>
              <a:srgbClr val="79A2B3"/>
            </a:solidFill>
            <a:round/>
            <a:headEnd/>
            <a:tailEnd/>
          </a:ln>
        </p:spPr>
      </p:cxnSp>
      <p:cxnSp>
        <p:nvCxnSpPr>
          <p:cNvPr id="87" name="Connettore 1 306"/>
          <p:cNvCxnSpPr>
            <a:cxnSpLocks noChangeShapeType="1"/>
          </p:cNvCxnSpPr>
          <p:nvPr/>
        </p:nvCxnSpPr>
        <p:spPr bwMode="auto">
          <a:xfrm flipV="1">
            <a:off x="9421101" y="6359603"/>
            <a:ext cx="792000" cy="0"/>
          </a:xfrm>
          <a:prstGeom prst="line">
            <a:avLst/>
          </a:prstGeom>
          <a:noFill/>
          <a:ln w="12700">
            <a:solidFill>
              <a:srgbClr val="79A2B3"/>
            </a:solidFill>
            <a:round/>
            <a:headEnd/>
            <a:tailEnd/>
          </a:ln>
        </p:spPr>
      </p:cxnSp>
      <p:cxnSp>
        <p:nvCxnSpPr>
          <p:cNvPr id="88" name="Connettore 1 306"/>
          <p:cNvCxnSpPr>
            <a:cxnSpLocks noChangeShapeType="1"/>
          </p:cNvCxnSpPr>
          <p:nvPr/>
        </p:nvCxnSpPr>
        <p:spPr bwMode="auto">
          <a:xfrm flipV="1">
            <a:off x="8143653" y="6359603"/>
            <a:ext cx="828000" cy="0"/>
          </a:xfrm>
          <a:prstGeom prst="line">
            <a:avLst/>
          </a:prstGeom>
          <a:noFill/>
          <a:ln w="12700">
            <a:solidFill>
              <a:srgbClr val="79A2B3"/>
            </a:solidFill>
            <a:round/>
            <a:headEnd/>
            <a:tailEnd/>
          </a:ln>
        </p:spPr>
      </p:cxnSp>
      <p:sp>
        <p:nvSpPr>
          <p:cNvPr id="3" name="Title 2"/>
          <p:cNvSpPr>
            <a:spLocks noGrp="1"/>
          </p:cNvSpPr>
          <p:nvPr>
            <p:ph type="title"/>
          </p:nvPr>
        </p:nvSpPr>
        <p:spPr>
          <a:xfrm>
            <a:off x="630000" y="622800"/>
            <a:ext cx="10933200" cy="941796"/>
          </a:xfrm>
        </p:spPr>
        <p:txBody>
          <a:bodyPr/>
          <a:lstStyle/>
          <a:p>
            <a:r>
              <a:rPr lang="en-US" smtClean="0"/>
              <a:t>4-5% of Luxury </a:t>
            </a:r>
            <a:r>
              <a:rPr lang="en-US"/>
              <a:t>Consumers </a:t>
            </a:r>
            <a:r>
              <a:rPr lang="en-US" smtClean="0"/>
              <a:t>generate ~30% </a:t>
            </a:r>
            <a:r>
              <a:rPr lang="en-US" dirty="0"/>
              <a:t>of </a:t>
            </a:r>
            <a:r>
              <a:rPr lang="en-US"/>
              <a:t>global </a:t>
            </a:r>
            <a:r>
              <a:rPr lang="en-US" smtClean="0"/>
              <a:t>market; 10% generates 39%</a:t>
            </a:r>
            <a:endParaRPr lang="en-US" dirty="0"/>
          </a:p>
        </p:txBody>
      </p:sp>
      <p:sp>
        <p:nvSpPr>
          <p:cNvPr id="89" name="label"/>
          <p:cNvSpPr>
            <a:spLocks noChangeArrowheads="1"/>
          </p:cNvSpPr>
          <p:nvPr/>
        </p:nvSpPr>
        <p:spPr bwMode="auto">
          <a:xfrm>
            <a:off x="7662732" y="2759118"/>
            <a:ext cx="949325" cy="287338"/>
          </a:xfrm>
          <a:prstGeom prst="rect">
            <a:avLst/>
          </a:prstGeom>
          <a:noFill/>
          <a:ln w="9525">
            <a:noFill/>
            <a:miter lim="800000"/>
            <a:headEnd type="none" w="lg" len="lg"/>
            <a:tailEnd type="none" w="lg" len="lg"/>
          </a:ln>
        </p:spPr>
        <p:txBody>
          <a:bodyPr tIns="91440" bIns="91440" anchor="ctr"/>
          <a:lstStyle/>
          <a:p>
            <a:pPr algn="ctr"/>
            <a:r>
              <a:rPr lang="en-US" sz="1400" b="1" dirty="0" smtClean="0">
                <a:solidFill>
                  <a:srgbClr val="FFFFFF"/>
                </a:solidFill>
                <a:cs typeface="Arial" pitchFamily="34" charset="0"/>
              </a:rPr>
              <a:t>98</a:t>
            </a:r>
            <a:endParaRPr lang="en-US" sz="1400" b="1" dirty="0">
              <a:solidFill>
                <a:srgbClr val="FFFFFF"/>
              </a:solidFill>
              <a:cs typeface="Arial" pitchFamily="34" charset="0"/>
            </a:endParaRPr>
          </a:p>
        </p:txBody>
      </p:sp>
      <p:sp>
        <p:nvSpPr>
          <p:cNvPr id="90" name="label"/>
          <p:cNvSpPr>
            <a:spLocks noChangeArrowheads="1"/>
          </p:cNvSpPr>
          <p:nvPr/>
        </p:nvSpPr>
        <p:spPr bwMode="auto">
          <a:xfrm>
            <a:off x="7662732" y="2414082"/>
            <a:ext cx="949325" cy="287337"/>
          </a:xfrm>
          <a:prstGeom prst="rect">
            <a:avLst/>
          </a:prstGeom>
          <a:noFill/>
          <a:ln w="9525">
            <a:noFill/>
            <a:miter lim="800000"/>
            <a:headEnd type="none" w="lg" len="lg"/>
            <a:tailEnd type="none" w="lg" len="lg"/>
          </a:ln>
        </p:spPr>
        <p:txBody>
          <a:bodyPr tIns="91440" bIns="91440" anchor="ctr"/>
          <a:lstStyle/>
          <a:p>
            <a:pPr algn="ctr"/>
            <a:r>
              <a:rPr lang="en-US" sz="1400" b="1" dirty="0" smtClean="0">
                <a:solidFill>
                  <a:srgbClr val="FFFFFF"/>
                </a:solidFill>
                <a:cs typeface="Arial" pitchFamily="34" charset="0"/>
              </a:rPr>
              <a:t>33</a:t>
            </a:r>
            <a:endParaRPr lang="en-US" sz="1400" b="1" dirty="0">
              <a:solidFill>
                <a:srgbClr val="FFFFFF"/>
              </a:solidFill>
              <a:cs typeface="Arial" pitchFamily="34" charset="0"/>
            </a:endParaRPr>
          </a:p>
        </p:txBody>
      </p:sp>
      <p:sp>
        <p:nvSpPr>
          <p:cNvPr id="92" name="label"/>
          <p:cNvSpPr>
            <a:spLocks noChangeArrowheads="1"/>
          </p:cNvSpPr>
          <p:nvPr/>
        </p:nvSpPr>
        <p:spPr bwMode="auto">
          <a:xfrm>
            <a:off x="7662732" y="3137369"/>
            <a:ext cx="949325" cy="287338"/>
          </a:xfrm>
          <a:prstGeom prst="rect">
            <a:avLst/>
          </a:prstGeom>
          <a:noFill/>
          <a:ln w="9525">
            <a:noFill/>
            <a:miter lim="800000"/>
            <a:headEnd type="none" w="lg" len="lg"/>
            <a:tailEnd type="none" w="lg" len="lg"/>
          </a:ln>
        </p:spPr>
        <p:txBody>
          <a:bodyPr tIns="91440" bIns="91440" anchor="ctr"/>
          <a:lstStyle/>
          <a:p>
            <a:pPr algn="ctr"/>
            <a:r>
              <a:rPr lang="en-US" sz="1400" b="1" dirty="0" smtClean="0">
                <a:solidFill>
                  <a:srgbClr val="FFFFFF"/>
                </a:solidFill>
                <a:cs typeface="Arial" pitchFamily="34" charset="0"/>
              </a:rPr>
              <a:t>115</a:t>
            </a:r>
            <a:endParaRPr lang="en-US" sz="1400" b="1" dirty="0">
              <a:solidFill>
                <a:srgbClr val="FFFFFF"/>
              </a:solidFill>
              <a:cs typeface="Arial" pitchFamily="34" charset="0"/>
            </a:endParaRPr>
          </a:p>
        </p:txBody>
      </p:sp>
      <p:sp>
        <p:nvSpPr>
          <p:cNvPr id="98" name="label"/>
          <p:cNvSpPr>
            <a:spLocks noChangeArrowheads="1"/>
          </p:cNvSpPr>
          <p:nvPr/>
        </p:nvSpPr>
        <p:spPr bwMode="auto">
          <a:xfrm>
            <a:off x="9733891" y="2759118"/>
            <a:ext cx="949325" cy="287338"/>
          </a:xfrm>
          <a:prstGeom prst="rect">
            <a:avLst/>
          </a:prstGeom>
          <a:noFill/>
          <a:ln w="9525">
            <a:noFill/>
            <a:miter lim="800000"/>
            <a:headEnd type="none" w="lg" len="lg"/>
            <a:tailEnd type="none" w="lg" len="lg"/>
          </a:ln>
        </p:spPr>
        <p:txBody>
          <a:bodyPr tIns="91440" bIns="91440" anchor="ctr"/>
          <a:lstStyle/>
          <a:p>
            <a:pPr algn="ctr"/>
            <a:r>
              <a:rPr lang="en-US" sz="1400" b="1" dirty="0" smtClean="0">
                <a:solidFill>
                  <a:srgbClr val="FFFFFF"/>
                </a:solidFill>
                <a:cs typeface="Arial" pitchFamily="34" charset="0"/>
              </a:rPr>
              <a:t>145</a:t>
            </a:r>
            <a:endParaRPr lang="en-US" sz="1400" b="1" dirty="0">
              <a:solidFill>
                <a:srgbClr val="FFFFFF"/>
              </a:solidFill>
              <a:cs typeface="Arial" pitchFamily="34" charset="0"/>
            </a:endParaRPr>
          </a:p>
        </p:txBody>
      </p:sp>
      <p:sp>
        <p:nvSpPr>
          <p:cNvPr id="99" name="label"/>
          <p:cNvSpPr>
            <a:spLocks noChangeArrowheads="1"/>
          </p:cNvSpPr>
          <p:nvPr/>
        </p:nvSpPr>
        <p:spPr bwMode="auto">
          <a:xfrm>
            <a:off x="9733891" y="2414082"/>
            <a:ext cx="949325" cy="287337"/>
          </a:xfrm>
          <a:prstGeom prst="rect">
            <a:avLst/>
          </a:prstGeom>
          <a:noFill/>
          <a:ln w="9525">
            <a:noFill/>
            <a:miter lim="800000"/>
            <a:headEnd type="none" w="lg" len="lg"/>
            <a:tailEnd type="none" w="lg" len="lg"/>
          </a:ln>
        </p:spPr>
        <p:txBody>
          <a:bodyPr tIns="91440" bIns="91440" anchor="ctr"/>
          <a:lstStyle/>
          <a:p>
            <a:pPr algn="ctr"/>
            <a:r>
              <a:rPr lang="en-US" sz="1400" b="1" smtClean="0">
                <a:solidFill>
                  <a:srgbClr val="FFFFFF"/>
                </a:solidFill>
                <a:cs typeface="Arial" pitchFamily="34" charset="0"/>
              </a:rPr>
              <a:t>54</a:t>
            </a:r>
            <a:endParaRPr lang="en-US" sz="1400" b="1" dirty="0">
              <a:solidFill>
                <a:srgbClr val="FFFFFF"/>
              </a:solidFill>
              <a:cs typeface="Arial" pitchFamily="34" charset="0"/>
            </a:endParaRPr>
          </a:p>
        </p:txBody>
      </p:sp>
      <p:sp>
        <p:nvSpPr>
          <p:cNvPr id="100" name="label"/>
          <p:cNvSpPr>
            <a:spLocks noChangeArrowheads="1"/>
          </p:cNvSpPr>
          <p:nvPr/>
        </p:nvSpPr>
        <p:spPr bwMode="auto">
          <a:xfrm>
            <a:off x="9733891" y="3137369"/>
            <a:ext cx="949325" cy="287338"/>
          </a:xfrm>
          <a:prstGeom prst="rect">
            <a:avLst/>
          </a:prstGeom>
          <a:noFill/>
          <a:ln w="9525">
            <a:noFill/>
            <a:miter lim="800000"/>
            <a:headEnd type="none" w="lg" len="lg"/>
            <a:tailEnd type="none" w="lg" len="lg"/>
          </a:ln>
        </p:spPr>
        <p:txBody>
          <a:bodyPr tIns="91440" bIns="91440" anchor="ctr"/>
          <a:lstStyle/>
          <a:p>
            <a:pPr algn="ctr"/>
            <a:r>
              <a:rPr lang="en-US" sz="1400" b="1" dirty="0" smtClean="0">
                <a:solidFill>
                  <a:srgbClr val="FFFFFF"/>
                </a:solidFill>
                <a:cs typeface="Arial" pitchFamily="34" charset="0"/>
              </a:rPr>
              <a:t>155</a:t>
            </a:r>
            <a:endParaRPr lang="en-US" sz="1400" b="1" dirty="0">
              <a:solidFill>
                <a:srgbClr val="FFFFFF"/>
              </a:solidFill>
              <a:cs typeface="Arial" pitchFamily="34" charset="0"/>
            </a:endParaRPr>
          </a:p>
        </p:txBody>
      </p:sp>
      <p:sp>
        <p:nvSpPr>
          <p:cNvPr id="101" name="label"/>
          <p:cNvSpPr>
            <a:spLocks noChangeArrowheads="1"/>
          </p:cNvSpPr>
          <p:nvPr/>
        </p:nvSpPr>
        <p:spPr bwMode="auto">
          <a:xfrm>
            <a:off x="7662732" y="3490434"/>
            <a:ext cx="949325" cy="288925"/>
          </a:xfrm>
          <a:prstGeom prst="rect">
            <a:avLst/>
          </a:prstGeom>
          <a:noFill/>
          <a:ln w="9525" algn="ctr">
            <a:noFill/>
            <a:miter lim="800000"/>
            <a:headEnd type="none" w="lg" len="lg"/>
            <a:tailEnd type="none" w="lg" len="lg"/>
          </a:ln>
        </p:spPr>
        <p:txBody>
          <a:bodyPr tIns="91440" bIns="91440" anchor="ctr"/>
          <a:lstStyle/>
          <a:p>
            <a:pPr algn="ctr">
              <a:defRPr/>
            </a:pPr>
            <a:r>
              <a:rPr lang="en-US" sz="1400" b="1" cap="all" dirty="0" smtClean="0">
                <a:solidFill>
                  <a:srgbClr val="FFFFFF"/>
                </a:solidFill>
                <a:cs typeface="Arial"/>
              </a:rPr>
              <a:t>267</a:t>
            </a:r>
            <a:endParaRPr lang="en-US" sz="1400" b="1" cap="all" dirty="0">
              <a:solidFill>
                <a:srgbClr val="FFFFFF"/>
              </a:solidFill>
              <a:cs typeface="Arial"/>
            </a:endParaRPr>
          </a:p>
        </p:txBody>
      </p:sp>
      <p:sp>
        <p:nvSpPr>
          <p:cNvPr id="102" name="label"/>
          <p:cNvSpPr>
            <a:spLocks noChangeArrowheads="1"/>
          </p:cNvSpPr>
          <p:nvPr/>
        </p:nvSpPr>
        <p:spPr bwMode="auto">
          <a:xfrm>
            <a:off x="9733891" y="3490434"/>
            <a:ext cx="949325" cy="288925"/>
          </a:xfrm>
          <a:prstGeom prst="rect">
            <a:avLst/>
          </a:prstGeom>
          <a:noFill/>
          <a:ln w="9525">
            <a:noFill/>
            <a:miter lim="800000"/>
            <a:headEnd type="none" w="lg" len="lg"/>
            <a:tailEnd type="none" w="lg" len="lg"/>
          </a:ln>
        </p:spPr>
        <p:txBody>
          <a:bodyPr tIns="91440" bIns="91440" anchor="ctr"/>
          <a:lstStyle/>
          <a:p>
            <a:pPr algn="ctr"/>
            <a:r>
              <a:rPr lang="en-US" sz="1400" b="1" dirty="0" smtClean="0">
                <a:solidFill>
                  <a:srgbClr val="FFFFFF"/>
                </a:solidFill>
                <a:cs typeface="Arial" pitchFamily="34" charset="0"/>
              </a:rPr>
              <a:t>395</a:t>
            </a:r>
            <a:endParaRPr lang="en-US" sz="1400" b="1" dirty="0">
              <a:solidFill>
                <a:srgbClr val="FFFFFF"/>
              </a:solidFill>
              <a:cs typeface="Arial" pitchFamily="34" charset="0"/>
            </a:endParaRPr>
          </a:p>
        </p:txBody>
      </p:sp>
      <p:sp>
        <p:nvSpPr>
          <p:cNvPr id="103" name="label"/>
          <p:cNvSpPr>
            <a:spLocks noChangeArrowheads="1"/>
          </p:cNvSpPr>
          <p:nvPr/>
        </p:nvSpPr>
        <p:spPr bwMode="auto">
          <a:xfrm>
            <a:off x="7662732" y="2081595"/>
            <a:ext cx="949325" cy="287337"/>
          </a:xfrm>
          <a:prstGeom prst="rect">
            <a:avLst/>
          </a:prstGeom>
          <a:noFill/>
          <a:ln w="9525">
            <a:noFill/>
            <a:miter lim="800000"/>
            <a:headEnd type="none" w="lg" len="lg"/>
            <a:tailEnd type="none" w="lg" len="lg"/>
          </a:ln>
        </p:spPr>
        <p:txBody>
          <a:bodyPr tIns="91440" bIns="91440" anchor="ctr"/>
          <a:lstStyle/>
          <a:p>
            <a:pPr algn="ctr"/>
            <a:r>
              <a:rPr lang="en-US" sz="1400" b="1" dirty="0">
                <a:solidFill>
                  <a:srgbClr val="FFFFFF"/>
                </a:solidFill>
                <a:cs typeface="Arial" pitchFamily="34" charset="0"/>
              </a:rPr>
              <a:t>2</a:t>
            </a:r>
            <a:r>
              <a:rPr lang="en-US" sz="1400" b="1" dirty="0" smtClean="0">
                <a:solidFill>
                  <a:srgbClr val="FFFFFF"/>
                </a:solidFill>
                <a:cs typeface="Arial" pitchFamily="34" charset="0"/>
              </a:rPr>
              <a:t>2</a:t>
            </a:r>
            <a:endParaRPr lang="en-US" sz="1400" b="1" dirty="0">
              <a:solidFill>
                <a:srgbClr val="FFFFFF"/>
              </a:solidFill>
              <a:cs typeface="Arial" pitchFamily="34" charset="0"/>
            </a:endParaRPr>
          </a:p>
        </p:txBody>
      </p:sp>
      <p:sp>
        <p:nvSpPr>
          <p:cNvPr id="104" name="label"/>
          <p:cNvSpPr>
            <a:spLocks noChangeArrowheads="1"/>
          </p:cNvSpPr>
          <p:nvPr/>
        </p:nvSpPr>
        <p:spPr bwMode="auto">
          <a:xfrm>
            <a:off x="9733891" y="2081595"/>
            <a:ext cx="949325" cy="287337"/>
          </a:xfrm>
          <a:prstGeom prst="rect">
            <a:avLst/>
          </a:prstGeom>
          <a:noFill/>
          <a:ln w="9525">
            <a:noFill/>
            <a:miter lim="800000"/>
            <a:headEnd type="none" w="lg" len="lg"/>
            <a:tailEnd type="none" w="lg" len="lg"/>
          </a:ln>
        </p:spPr>
        <p:txBody>
          <a:bodyPr tIns="91440" bIns="91440" anchor="ctr"/>
          <a:lstStyle/>
          <a:p>
            <a:pPr algn="ctr"/>
            <a:r>
              <a:rPr lang="en-US" sz="1400" b="1" dirty="0" smtClean="0">
                <a:solidFill>
                  <a:srgbClr val="FFFFFF"/>
                </a:solidFill>
                <a:cs typeface="Arial" pitchFamily="34" charset="0"/>
              </a:rPr>
              <a:t>41</a:t>
            </a:r>
            <a:endParaRPr lang="en-US" sz="1400" b="1" dirty="0">
              <a:solidFill>
                <a:srgbClr val="FFFFFF"/>
              </a:solidFill>
              <a:cs typeface="Arial" pitchFamily="34" charset="0"/>
            </a:endParaRPr>
          </a:p>
        </p:txBody>
      </p:sp>
      <p:sp>
        <p:nvSpPr>
          <p:cNvPr id="105" name="label"/>
          <p:cNvSpPr>
            <a:spLocks noChangeArrowheads="1"/>
          </p:cNvSpPr>
          <p:nvPr/>
        </p:nvSpPr>
        <p:spPr bwMode="auto">
          <a:xfrm>
            <a:off x="7662732" y="4079646"/>
            <a:ext cx="949325" cy="288925"/>
          </a:xfrm>
          <a:prstGeom prst="rect">
            <a:avLst/>
          </a:prstGeom>
          <a:noFill/>
          <a:ln w="9525" algn="ctr">
            <a:noFill/>
            <a:miter lim="800000"/>
            <a:headEnd type="none" w="lg" len="lg"/>
            <a:tailEnd type="none" w="lg" len="lg"/>
          </a:ln>
        </p:spPr>
        <p:txBody>
          <a:bodyPr tIns="91440" bIns="91440" anchor="ctr"/>
          <a:lstStyle/>
          <a:p>
            <a:pPr algn="ctr">
              <a:defRPr/>
            </a:pPr>
            <a:r>
              <a:rPr lang="en-US" sz="1400" b="1" cap="all" dirty="0" smtClean="0">
                <a:solidFill>
                  <a:srgbClr val="FFFFFF"/>
                </a:solidFill>
                <a:cs typeface="Arial"/>
              </a:rPr>
              <a:t>65</a:t>
            </a:r>
            <a:endParaRPr lang="en-US" sz="1400" b="1" cap="all" dirty="0">
              <a:solidFill>
                <a:srgbClr val="FFFFFF"/>
              </a:solidFill>
              <a:cs typeface="Arial"/>
            </a:endParaRPr>
          </a:p>
        </p:txBody>
      </p:sp>
      <p:sp>
        <p:nvSpPr>
          <p:cNvPr id="106" name="label"/>
          <p:cNvSpPr>
            <a:spLocks noChangeArrowheads="1"/>
          </p:cNvSpPr>
          <p:nvPr/>
        </p:nvSpPr>
        <p:spPr bwMode="auto">
          <a:xfrm>
            <a:off x="9733891" y="4079646"/>
            <a:ext cx="949325" cy="288925"/>
          </a:xfrm>
          <a:prstGeom prst="rect">
            <a:avLst/>
          </a:prstGeom>
          <a:noFill/>
          <a:ln w="9525">
            <a:noFill/>
            <a:miter lim="800000"/>
            <a:headEnd type="none" w="lg" len="lg"/>
            <a:tailEnd type="none" w="lg" len="lg"/>
          </a:ln>
        </p:spPr>
        <p:txBody>
          <a:bodyPr tIns="91440" bIns="91440" anchor="ctr"/>
          <a:lstStyle/>
          <a:p>
            <a:pPr algn="ctr"/>
            <a:r>
              <a:rPr lang="en-US" sz="1400" b="1" dirty="0" smtClean="0">
                <a:solidFill>
                  <a:srgbClr val="FFFFFF"/>
                </a:solidFill>
                <a:cs typeface="Arial" pitchFamily="34" charset="0"/>
              </a:rPr>
              <a:t>93</a:t>
            </a:r>
            <a:endParaRPr lang="en-US" sz="1400" b="1" dirty="0">
              <a:solidFill>
                <a:srgbClr val="FFFFFF"/>
              </a:solidFill>
              <a:cs typeface="Arial" pitchFamily="34" charset="0"/>
            </a:endParaRPr>
          </a:p>
        </p:txBody>
      </p:sp>
      <p:sp>
        <p:nvSpPr>
          <p:cNvPr id="107" name="label"/>
          <p:cNvSpPr>
            <a:spLocks noChangeArrowheads="1"/>
          </p:cNvSpPr>
          <p:nvPr/>
        </p:nvSpPr>
        <p:spPr bwMode="auto">
          <a:xfrm>
            <a:off x="7662732" y="4733121"/>
            <a:ext cx="949325" cy="288925"/>
          </a:xfrm>
          <a:prstGeom prst="rect">
            <a:avLst/>
          </a:prstGeom>
          <a:noFill/>
          <a:ln w="9525" algn="ctr">
            <a:noFill/>
            <a:miter lim="800000"/>
            <a:headEnd type="none" w="lg" len="lg"/>
            <a:tailEnd type="none" w="lg" len="lg"/>
          </a:ln>
        </p:spPr>
        <p:txBody>
          <a:bodyPr tIns="91440" bIns="91440" anchor="ctr"/>
          <a:lstStyle/>
          <a:p>
            <a:pPr algn="ctr">
              <a:defRPr/>
            </a:pPr>
            <a:r>
              <a:rPr lang="en-US" sz="1400" b="1" cap="all" dirty="0" smtClean="0">
                <a:solidFill>
                  <a:srgbClr val="FFFFFF"/>
                </a:solidFill>
                <a:cs typeface="Arial"/>
              </a:rPr>
              <a:t>580</a:t>
            </a:r>
            <a:endParaRPr lang="en-US" sz="1400" b="1" cap="all" dirty="0">
              <a:solidFill>
                <a:srgbClr val="FFFFFF"/>
              </a:solidFill>
              <a:cs typeface="Arial"/>
            </a:endParaRPr>
          </a:p>
        </p:txBody>
      </p:sp>
      <p:sp>
        <p:nvSpPr>
          <p:cNvPr id="108" name="label"/>
          <p:cNvSpPr>
            <a:spLocks noChangeArrowheads="1"/>
          </p:cNvSpPr>
          <p:nvPr/>
        </p:nvSpPr>
        <p:spPr bwMode="auto">
          <a:xfrm>
            <a:off x="9733891" y="4733121"/>
            <a:ext cx="949325" cy="288925"/>
          </a:xfrm>
          <a:prstGeom prst="rect">
            <a:avLst/>
          </a:prstGeom>
          <a:noFill/>
          <a:ln w="9525">
            <a:noFill/>
            <a:miter lim="800000"/>
            <a:headEnd type="none" w="lg" len="lg"/>
            <a:tailEnd type="none" w="lg" len="lg"/>
          </a:ln>
        </p:spPr>
        <p:txBody>
          <a:bodyPr tIns="91440" bIns="91440" anchor="ctr"/>
          <a:lstStyle/>
          <a:p>
            <a:pPr algn="ctr"/>
            <a:r>
              <a:rPr lang="en-US" sz="1400" b="1" dirty="0" smtClean="0">
                <a:solidFill>
                  <a:srgbClr val="FFFFFF"/>
                </a:solidFill>
                <a:cs typeface="Arial" pitchFamily="34" charset="0"/>
              </a:rPr>
              <a:t>772</a:t>
            </a:r>
            <a:endParaRPr lang="en-US" sz="1400" b="1" dirty="0">
              <a:solidFill>
                <a:srgbClr val="FFFFFF"/>
              </a:solidFill>
              <a:cs typeface="Arial" pitchFamily="34" charset="0"/>
            </a:endParaRPr>
          </a:p>
        </p:txBody>
      </p:sp>
      <p:sp>
        <p:nvSpPr>
          <p:cNvPr id="109" name="ee4pFootnotes"/>
          <p:cNvSpPr>
            <a:spLocks noChangeArrowheads="1"/>
          </p:cNvSpPr>
          <p:nvPr/>
        </p:nvSpPr>
        <p:spPr bwMode="auto">
          <a:xfrm>
            <a:off x="629999" y="6099306"/>
            <a:ext cx="7182000" cy="461665"/>
          </a:xfrm>
          <a:prstGeom prst="rect">
            <a:avLst/>
          </a:prstGeom>
          <a:noFill/>
          <a:ln w="9525" algn="ctr">
            <a:noFill/>
            <a:miter lim="800000"/>
            <a:headEnd type="none" w="lg" len="lg"/>
            <a:tailEnd type="none" w="lg" len="lg"/>
          </a:ln>
        </p:spPr>
        <p:txBody>
          <a:bodyPr vert="horz" wrap="square" lIns="0" tIns="0" rIns="0" bIns="0" anchor="b" anchorCtr="0">
            <a:spAutoFit/>
          </a:bodyPr>
          <a:lstStyle/>
          <a:p>
            <a:endParaRPr lang="en-US" sz="1000" dirty="0">
              <a:solidFill>
                <a:schemeClr val="bg1">
                  <a:lumMod val="50000"/>
                </a:schemeClr>
              </a:solidFill>
              <a:latin typeface="Trebuchet MS" panose="020B0603020202020204" pitchFamily="34" charset="0"/>
              <a:cs typeface="Arial" pitchFamily="34" charset="0"/>
            </a:endParaRPr>
          </a:p>
          <a:p>
            <a:r>
              <a:rPr lang="en-US" sz="1000" dirty="0">
                <a:solidFill>
                  <a:schemeClr val="bg1">
                    <a:lumMod val="50000"/>
                  </a:schemeClr>
                </a:solidFill>
                <a:latin typeface="Trebuchet MS" panose="020B0603020202020204" pitchFamily="34" charset="0"/>
                <a:cs typeface="Arial" pitchFamily="34" charset="0"/>
              </a:rPr>
              <a:t>Note: </a:t>
            </a:r>
            <a:r>
              <a:rPr lang="en-US" sz="1000" dirty="0" smtClean="0">
                <a:solidFill>
                  <a:schemeClr val="bg1">
                    <a:lumMod val="50000"/>
                  </a:schemeClr>
                </a:solidFill>
                <a:latin typeface="Trebuchet MS" panose="020B0603020202020204" pitchFamily="34" charset="0"/>
                <a:cs typeface="Arial" pitchFamily="34" charset="0"/>
              </a:rPr>
              <a:t>Including personal and experiential luxury, excluding cars and yachts </a:t>
            </a:r>
            <a:endParaRPr lang="en-US" sz="1000" dirty="0">
              <a:solidFill>
                <a:schemeClr val="bg1">
                  <a:lumMod val="50000"/>
                </a:schemeClr>
              </a:solidFill>
              <a:latin typeface="Trebuchet MS" panose="020B0603020202020204" pitchFamily="34" charset="0"/>
              <a:cs typeface="Arial" pitchFamily="34" charset="0"/>
            </a:endParaRPr>
          </a:p>
          <a:p>
            <a:r>
              <a:rPr lang="en-US" sz="1000" dirty="0">
                <a:solidFill>
                  <a:schemeClr val="bg1">
                    <a:lumMod val="50000"/>
                  </a:schemeClr>
                </a:solidFill>
                <a:latin typeface="Trebuchet MS" panose="020B0603020202020204" pitchFamily="34" charset="0"/>
                <a:cs typeface="Arial" pitchFamily="34" charset="0"/>
              </a:rPr>
              <a:t>Source: </a:t>
            </a:r>
            <a:r>
              <a:rPr lang="en-US" sz="1000" dirty="0" smtClean="0">
                <a:solidFill>
                  <a:schemeClr val="bg1">
                    <a:lumMod val="50000"/>
                  </a:schemeClr>
                </a:solidFill>
                <a:latin typeface="Trebuchet MS" panose="020B0603020202020204" pitchFamily="34" charset="0"/>
                <a:cs typeface="Arial" pitchFamily="34" charset="0"/>
              </a:rPr>
              <a:t>BCG Luxury Market Model </a:t>
            </a:r>
            <a:endParaRPr lang="en-US" sz="1000" dirty="0">
              <a:solidFill>
                <a:schemeClr val="bg1">
                  <a:lumMod val="50000"/>
                </a:schemeClr>
              </a:solidFill>
              <a:latin typeface="Trebuchet MS" panose="020B0603020202020204" pitchFamily="34" charset="0"/>
              <a:cs typeface="Arial" pitchFamily="34" charset="0"/>
            </a:endParaRPr>
          </a:p>
        </p:txBody>
      </p:sp>
      <p:sp>
        <p:nvSpPr>
          <p:cNvPr id="110" name="Ovale 281"/>
          <p:cNvSpPr>
            <a:spLocks noChangeArrowheads="1"/>
          </p:cNvSpPr>
          <p:nvPr/>
        </p:nvSpPr>
        <p:spPr bwMode="auto">
          <a:xfrm>
            <a:off x="8417281" y="3426170"/>
            <a:ext cx="468000" cy="396000"/>
          </a:xfrm>
          <a:prstGeom prst="ellipse">
            <a:avLst/>
          </a:prstGeom>
          <a:solidFill>
            <a:srgbClr val="C9E7CA"/>
          </a:solidFill>
          <a:ln w="25400">
            <a:solidFill>
              <a:srgbClr val="06C245"/>
            </a:solidFill>
            <a:round/>
            <a:headEnd/>
            <a:tailEnd/>
          </a:ln>
        </p:spPr>
        <p:txBody>
          <a:bodyPr wrap="none" lIns="90000" tIns="90000" rIns="90000" bIns="90000" anchor="ctr"/>
          <a:lstStyle/>
          <a:p>
            <a:pPr algn="ctr"/>
            <a:r>
              <a:rPr lang="it-IT" sz="1400" b="1" dirty="0" smtClean="0">
                <a:solidFill>
                  <a:srgbClr val="575757"/>
                </a:solidFill>
              </a:rPr>
              <a:t>29%</a:t>
            </a:r>
            <a:endParaRPr lang="it-IT" sz="1400" b="1" dirty="0">
              <a:solidFill>
                <a:srgbClr val="575757"/>
              </a:solidFill>
            </a:endParaRPr>
          </a:p>
        </p:txBody>
      </p:sp>
      <p:sp>
        <p:nvSpPr>
          <p:cNvPr id="111" name="Ovale 281"/>
          <p:cNvSpPr>
            <a:spLocks noChangeArrowheads="1"/>
          </p:cNvSpPr>
          <p:nvPr/>
        </p:nvSpPr>
        <p:spPr bwMode="auto">
          <a:xfrm>
            <a:off x="10419342" y="3422740"/>
            <a:ext cx="468000" cy="396000"/>
          </a:xfrm>
          <a:prstGeom prst="ellipse">
            <a:avLst/>
          </a:prstGeom>
          <a:solidFill>
            <a:srgbClr val="C9E7CA"/>
          </a:solidFill>
          <a:ln w="25400">
            <a:solidFill>
              <a:srgbClr val="06C245"/>
            </a:solidFill>
            <a:round/>
            <a:headEnd/>
            <a:tailEnd/>
          </a:ln>
        </p:spPr>
        <p:txBody>
          <a:bodyPr wrap="none" lIns="90000" tIns="90000" rIns="90000" bIns="90000" anchor="ctr"/>
          <a:lstStyle/>
          <a:p>
            <a:pPr algn="ctr"/>
            <a:r>
              <a:rPr lang="it-IT" sz="1400" b="1" dirty="0" smtClean="0">
                <a:solidFill>
                  <a:srgbClr val="575757"/>
                </a:solidFill>
              </a:rPr>
              <a:t>31%</a:t>
            </a:r>
            <a:endParaRPr lang="it-IT" sz="1400" b="1" dirty="0">
              <a:solidFill>
                <a:srgbClr val="575757"/>
              </a:solidFill>
            </a:endParaRPr>
          </a:p>
        </p:txBody>
      </p:sp>
      <p:sp>
        <p:nvSpPr>
          <p:cNvPr id="113" name="Ovale 286"/>
          <p:cNvSpPr/>
          <p:nvPr/>
        </p:nvSpPr>
        <p:spPr bwMode="auto">
          <a:xfrm>
            <a:off x="6841769" y="5591959"/>
            <a:ext cx="545175" cy="504825"/>
          </a:xfrm>
          <a:prstGeom prst="ellipse">
            <a:avLst/>
          </a:prstGeom>
          <a:noFill/>
          <a:ln w="25400" cap="flat" cmpd="sng" algn="ctr">
            <a:solidFill>
              <a:srgbClr val="FFFF00"/>
            </a:solidFill>
            <a:prstDash val="solid"/>
            <a:round/>
            <a:headEnd type="none" w="med" len="med"/>
            <a:tailEnd type="none" w="med" len="med"/>
          </a:ln>
          <a:effectLst/>
        </p:spPr>
        <p:txBody>
          <a:bodyPr wrap="none" lIns="90000" tIns="90000" rIns="90000" bIns="90000" anchor="ctr"/>
          <a:lstStyle/>
          <a:p>
            <a:pPr algn="ctr">
              <a:defRPr/>
            </a:pPr>
            <a:r>
              <a:rPr lang="en-US" sz="1400" b="1" cap="all" dirty="0">
                <a:solidFill>
                  <a:srgbClr val="575757"/>
                </a:solidFill>
                <a:cs typeface="Arial"/>
              </a:rPr>
              <a:t> </a:t>
            </a:r>
            <a:r>
              <a:rPr lang="en-US" sz="1400" b="1" cap="all" dirty="0" smtClean="0">
                <a:solidFill>
                  <a:srgbClr val="575757"/>
                </a:solidFill>
                <a:cs typeface="Arial"/>
              </a:rPr>
              <a:t>~414</a:t>
            </a:r>
            <a:endParaRPr lang="en-US" sz="1400" b="1" cap="all" dirty="0">
              <a:solidFill>
                <a:srgbClr val="575757"/>
              </a:solidFill>
              <a:cs typeface="Arial"/>
            </a:endParaRPr>
          </a:p>
        </p:txBody>
      </p:sp>
      <p:sp>
        <p:nvSpPr>
          <p:cNvPr id="114" name="Ovale 286"/>
          <p:cNvSpPr/>
          <p:nvPr/>
        </p:nvSpPr>
        <p:spPr bwMode="auto">
          <a:xfrm>
            <a:off x="8913278" y="5591959"/>
            <a:ext cx="545175" cy="504825"/>
          </a:xfrm>
          <a:prstGeom prst="ellipse">
            <a:avLst/>
          </a:prstGeom>
          <a:noFill/>
          <a:ln w="25400" cap="flat" cmpd="sng" algn="ctr">
            <a:solidFill>
              <a:srgbClr val="FFFF00"/>
            </a:solidFill>
            <a:prstDash val="solid"/>
            <a:round/>
            <a:headEnd type="none" w="med" len="med"/>
            <a:tailEnd type="none" w="med" len="med"/>
          </a:ln>
          <a:effectLst/>
        </p:spPr>
        <p:txBody>
          <a:bodyPr wrap="none" lIns="90000" tIns="90000" rIns="90000" bIns="90000" anchor="ctr"/>
          <a:lstStyle/>
          <a:p>
            <a:pPr algn="ctr">
              <a:defRPr/>
            </a:pPr>
            <a:r>
              <a:rPr lang="en-US" sz="1400" b="1" cap="all" dirty="0">
                <a:solidFill>
                  <a:srgbClr val="575757"/>
                </a:solidFill>
                <a:cs typeface="Arial"/>
              </a:rPr>
              <a:t> </a:t>
            </a:r>
            <a:r>
              <a:rPr lang="en-US" sz="1400" b="1" cap="all" dirty="0" smtClean="0">
                <a:solidFill>
                  <a:srgbClr val="575757"/>
                </a:solidFill>
                <a:cs typeface="Arial"/>
              </a:rPr>
              <a:t>~496</a:t>
            </a:r>
            <a:endParaRPr lang="en-US" sz="1400" b="1" cap="all" dirty="0">
              <a:solidFill>
                <a:srgbClr val="575757"/>
              </a:solidFill>
              <a:cs typeface="Arial"/>
            </a:endParaRPr>
          </a:p>
        </p:txBody>
      </p:sp>
    </p:spTree>
    <p:extLst>
      <p:ext uri="{BB962C8B-B14F-4D97-AF65-F5344CB8AC3E}">
        <p14:creationId xmlns:p14="http://schemas.microsoft.com/office/powerpoint/2010/main" val="581548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ext uri="{D42A27DB-BD31-4B8C-83A1-F6EECF244321}">
                <p14:modId xmlns:p14="http://schemas.microsoft.com/office/powerpoint/2010/main" val="42495341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2030" name="think-cell Slide" r:id="rId41" imgW="395" imgH="394" progId="TCLayout.ActiveDocument.1">
                  <p:embed/>
                </p:oleObj>
              </mc:Choice>
              <mc:Fallback>
                <p:oleObj name="think-cell Slide" r:id="rId41" imgW="395" imgH="394" progId="TCLayout.ActiveDocument.1">
                  <p:embed/>
                  <p:pic>
                    <p:nvPicPr>
                      <p:cNvPr id="0" name=""/>
                      <p:cNvPicPr/>
                      <p:nvPr/>
                    </p:nvPicPr>
                    <p:blipFill>
                      <a:blip r:embed="rId42"/>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400" dirty="0" err="1" smtClean="0">
              <a:solidFill>
                <a:srgbClr val="FFFFFF"/>
              </a:solidFill>
              <a:latin typeface="Trebuchet MS" panose="020B0603020202020204" pitchFamily="34" charset="0"/>
              <a:ea typeface="+mj-ea"/>
              <a:cs typeface="+mj-cs"/>
              <a:sym typeface="Trebuchet MS" panose="020B0603020202020204" pitchFamily="34" charset="0"/>
            </a:endParaRPr>
          </a:p>
        </p:txBody>
      </p:sp>
      <p:sp>
        <p:nvSpPr>
          <p:cNvPr id="7" name="Title 6"/>
          <p:cNvSpPr>
            <a:spLocks noGrp="1"/>
          </p:cNvSpPr>
          <p:nvPr>
            <p:ph type="title"/>
          </p:nvPr>
        </p:nvSpPr>
        <p:spPr>
          <a:xfrm>
            <a:off x="630000" y="622800"/>
            <a:ext cx="10933200" cy="941796"/>
          </a:xfrm>
        </p:spPr>
        <p:txBody>
          <a:bodyPr/>
          <a:lstStyle/>
          <a:p>
            <a:r>
              <a:rPr lang="en-US"/>
              <a:t>P</a:t>
            </a:r>
            <a:r>
              <a:rPr lang="en-US" smtClean="0"/>
              <a:t>urchases </a:t>
            </a:r>
            <a:r>
              <a:rPr lang="en-US" dirty="0" smtClean="0"/>
              <a:t>perceived to be </a:t>
            </a:r>
            <a:r>
              <a:rPr lang="en-US" i="1" dirty="0" smtClean="0"/>
              <a:t>additional</a:t>
            </a:r>
            <a:r>
              <a:rPr lang="en-US" dirty="0" smtClean="0"/>
              <a:t> to physical </a:t>
            </a:r>
            <a:r>
              <a:rPr lang="en-US" smtClean="0"/>
              <a:t>retail flattening at 60%; more perceived cannabilization in US</a:t>
            </a:r>
            <a:endParaRPr lang="en-US" dirty="0"/>
          </a:p>
        </p:txBody>
      </p:sp>
      <p:sp>
        <p:nvSpPr>
          <p:cNvPr id="59" name="ee4pFootnotes"/>
          <p:cNvSpPr>
            <a:spLocks noChangeArrowheads="1"/>
          </p:cNvSpPr>
          <p:nvPr/>
        </p:nvSpPr>
        <p:spPr bwMode="auto">
          <a:xfrm>
            <a:off x="629999" y="6253194"/>
            <a:ext cx="7182000" cy="307777"/>
          </a:xfrm>
          <a:prstGeom prst="rect">
            <a:avLst/>
          </a:prstGeom>
          <a:noFill/>
          <a:ln w="9525" algn="ctr">
            <a:noFill/>
            <a:miter lim="800000"/>
            <a:headEnd type="none" w="lg" len="lg"/>
            <a:tailEnd type="none" w="lg" len="lg"/>
          </a:ln>
        </p:spPr>
        <p:txBody>
          <a:bodyPr vert="horz" wrap="square" lIns="0" tIns="0" rIns="0" bIns="0" anchor="b" anchorCtr="0">
            <a:spAutoFit/>
          </a:bodyPr>
          <a:lstStyle/>
          <a:p>
            <a:endParaRPr lang="en-US" sz="1000" dirty="0">
              <a:solidFill>
                <a:schemeClr val="bg1">
                  <a:lumMod val="50000"/>
                </a:schemeClr>
              </a:solidFill>
              <a:latin typeface="Trebuchet MS" panose="020B0603020202020204" pitchFamily="34" charset="0"/>
              <a:cs typeface="Arial" pitchFamily="34" charset="0"/>
            </a:endParaRPr>
          </a:p>
          <a:p>
            <a:r>
              <a:rPr lang="en-US" sz="1000" dirty="0" smtClean="0">
                <a:solidFill>
                  <a:schemeClr val="bg1">
                    <a:lumMod val="50000"/>
                  </a:schemeClr>
                </a:solidFill>
                <a:latin typeface="Trebuchet MS" panose="020B0603020202020204" pitchFamily="34" charset="0"/>
                <a:cs typeface="Arial" pitchFamily="34" charset="0"/>
              </a:rPr>
              <a:t>Source: BCG-</a:t>
            </a:r>
            <a:r>
              <a:rPr lang="en-US" sz="1000" dirty="0" err="1" smtClean="0">
                <a:solidFill>
                  <a:schemeClr val="bg1">
                    <a:lumMod val="50000"/>
                  </a:schemeClr>
                </a:solidFill>
                <a:latin typeface="Trebuchet MS" panose="020B0603020202020204" pitchFamily="34" charset="0"/>
                <a:cs typeface="Arial" pitchFamily="34" charset="0"/>
              </a:rPr>
              <a:t>Altagamma</a:t>
            </a:r>
            <a:r>
              <a:rPr lang="en-US" sz="1000" dirty="0" smtClean="0">
                <a:solidFill>
                  <a:schemeClr val="bg1">
                    <a:lumMod val="50000"/>
                  </a:schemeClr>
                </a:solidFill>
                <a:latin typeface="Trebuchet MS" panose="020B0603020202020204" pitchFamily="34" charset="0"/>
                <a:cs typeface="Arial" pitchFamily="34" charset="0"/>
              </a:rPr>
              <a:t> True-Luxury Global Consumer Insight </a:t>
            </a:r>
            <a:r>
              <a:rPr lang="en-US" sz="1000" smtClean="0">
                <a:solidFill>
                  <a:schemeClr val="bg1">
                    <a:lumMod val="50000"/>
                  </a:schemeClr>
                </a:solidFill>
                <a:latin typeface="Trebuchet MS" panose="020B0603020202020204" pitchFamily="34" charset="0"/>
                <a:cs typeface="Arial" pitchFamily="34" charset="0"/>
              </a:rPr>
              <a:t>Survey (12K </a:t>
            </a:r>
            <a:r>
              <a:rPr lang="en-US" sz="1000" dirty="0" smtClean="0">
                <a:solidFill>
                  <a:schemeClr val="bg1">
                    <a:lumMod val="50000"/>
                  </a:schemeClr>
                </a:solidFill>
                <a:latin typeface="Trebuchet MS" panose="020B0603020202020204" pitchFamily="34" charset="0"/>
                <a:cs typeface="Arial" pitchFamily="34" charset="0"/>
              </a:rPr>
              <a:t>+ respondents in 10 countries)</a:t>
            </a:r>
            <a:endParaRPr lang="en-US" sz="1000" dirty="0">
              <a:solidFill>
                <a:schemeClr val="bg1">
                  <a:lumMod val="50000"/>
                </a:schemeClr>
              </a:solidFill>
              <a:latin typeface="Trebuchet MS" panose="020B0603020202020204" pitchFamily="34" charset="0"/>
              <a:cs typeface="Arial" pitchFamily="34" charset="0"/>
            </a:endParaRPr>
          </a:p>
        </p:txBody>
      </p:sp>
      <p:sp>
        <p:nvSpPr>
          <p:cNvPr id="62" name="TextBox 61"/>
          <p:cNvSpPr txBox="1"/>
          <p:nvPr/>
        </p:nvSpPr>
        <p:spPr>
          <a:xfrm>
            <a:off x="709435" y="2428336"/>
            <a:ext cx="4798818" cy="276999"/>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dirty="0" smtClean="0">
                <a:solidFill>
                  <a:srgbClr val="29BA74"/>
                </a:solidFill>
                <a:latin typeface="Trebuchet MS" panose="020B0603020202020204" pitchFamily="34" charset="0"/>
              </a:rPr>
              <a:t>True-Luxury Global Consumers</a:t>
            </a:r>
            <a:endParaRPr lang="en-US" dirty="0">
              <a:solidFill>
                <a:srgbClr val="29BA74"/>
              </a:solidFill>
              <a:latin typeface="Trebuchet MS" panose="020B0603020202020204" pitchFamily="34" charset="0"/>
            </a:endParaRPr>
          </a:p>
        </p:txBody>
      </p:sp>
      <p:pic>
        <p:nvPicPr>
          <p:cNvPr id="68" name="flag_unitedkingdom"/>
          <p:cNvPicPr>
            <a:picLocks noChangeAspect="1" noChangeArrowheads="1"/>
          </p:cNvPicPr>
          <p:nvPr/>
        </p:nvPicPr>
        <p:blipFill rotWithShape="1">
          <a:blip r:embed="rId43"/>
          <a:srcRect l="21281" r="21468"/>
          <a:stretch/>
        </p:blipFill>
        <p:spPr bwMode="auto">
          <a:xfrm>
            <a:off x="8435062" y="5831036"/>
            <a:ext cx="265205" cy="265206"/>
          </a:xfrm>
          <a:prstGeom prst="ellipse">
            <a:avLst/>
          </a:prstGeom>
          <a:grpFill/>
          <a:ln w="20955">
            <a:gradFill flip="none" rotWithShape="1">
              <a:gsLst>
                <a:gs pos="0">
                  <a:schemeClr val="accent5"/>
                </a:gs>
                <a:gs pos="100000">
                  <a:schemeClr val="bg1">
                    <a:lumMod val="75000"/>
                  </a:schemeClr>
                </a:gs>
              </a:gsLst>
              <a:lin ang="2700000" scaled="1"/>
              <a:tileRect/>
            </a:gradFill>
          </a:ln>
        </p:spPr>
      </p:pic>
      <p:pic>
        <p:nvPicPr>
          <p:cNvPr id="73" name="flag_japan"/>
          <p:cNvPicPr>
            <a:picLocks noChangeAspect="1" noChangeArrowheads="1"/>
          </p:cNvPicPr>
          <p:nvPr/>
        </p:nvPicPr>
        <p:blipFill rotWithShape="1">
          <a:blip r:embed="rId44"/>
          <a:srcRect l="16688" r="16688"/>
          <a:stretch/>
        </p:blipFill>
        <p:spPr bwMode="auto">
          <a:xfrm>
            <a:off x="9854321" y="5831036"/>
            <a:ext cx="265205" cy="265206"/>
          </a:xfrm>
          <a:prstGeom prst="ellipse">
            <a:avLst/>
          </a:prstGeom>
          <a:grpFill/>
          <a:ln w="20955">
            <a:gradFill flip="none" rotWithShape="1">
              <a:gsLst>
                <a:gs pos="0">
                  <a:schemeClr val="accent5"/>
                </a:gs>
                <a:gs pos="100000">
                  <a:schemeClr val="bg1">
                    <a:lumMod val="75000"/>
                  </a:schemeClr>
                </a:gs>
              </a:gsLst>
              <a:lin ang="2700000" scaled="1"/>
              <a:tileRect/>
            </a:gradFill>
          </a:ln>
        </p:spPr>
      </p:pic>
      <p:pic>
        <p:nvPicPr>
          <p:cNvPr id="72" name="flag_russia"/>
          <p:cNvPicPr>
            <a:picLocks noChangeAspect="1" noChangeArrowheads="1"/>
          </p:cNvPicPr>
          <p:nvPr/>
        </p:nvPicPr>
        <p:blipFill rotWithShape="1">
          <a:blip r:embed="rId45"/>
          <a:srcRect l="16688" r="16688"/>
          <a:stretch/>
        </p:blipFill>
        <p:spPr bwMode="auto">
          <a:xfrm>
            <a:off x="6307387" y="5831036"/>
            <a:ext cx="265205" cy="265206"/>
          </a:xfrm>
          <a:prstGeom prst="ellipse">
            <a:avLst/>
          </a:prstGeom>
          <a:grpFill/>
          <a:ln w="20955">
            <a:gradFill flip="none" rotWithShape="1">
              <a:gsLst>
                <a:gs pos="0">
                  <a:schemeClr val="accent5"/>
                </a:gs>
                <a:gs pos="100000">
                  <a:schemeClr val="bg1">
                    <a:lumMod val="75000"/>
                  </a:schemeClr>
                </a:gs>
              </a:gsLst>
              <a:lin ang="2700000" scaled="1"/>
              <a:tileRect/>
            </a:gradFill>
          </a:ln>
        </p:spPr>
      </p:pic>
      <p:pic>
        <p:nvPicPr>
          <p:cNvPr id="77" name="flag_china"/>
          <p:cNvPicPr>
            <a:picLocks noChangeAspect="1" noChangeArrowheads="1"/>
          </p:cNvPicPr>
          <p:nvPr/>
        </p:nvPicPr>
        <p:blipFill rotWithShape="1">
          <a:blip r:embed="rId46"/>
          <a:srcRect l="120" t="1081" r="33256" b="-1081"/>
          <a:stretch/>
        </p:blipFill>
        <p:spPr bwMode="auto">
          <a:xfrm>
            <a:off x="11272772" y="5831036"/>
            <a:ext cx="265205" cy="265206"/>
          </a:xfrm>
          <a:prstGeom prst="ellipse">
            <a:avLst/>
          </a:prstGeom>
          <a:grpFill/>
          <a:ln w="20955">
            <a:gradFill flip="none" rotWithShape="1">
              <a:gsLst>
                <a:gs pos="0">
                  <a:schemeClr val="accent5"/>
                </a:gs>
                <a:gs pos="100000">
                  <a:schemeClr val="bg1">
                    <a:lumMod val="75000"/>
                  </a:schemeClr>
                </a:gs>
              </a:gsLst>
              <a:lin ang="2700000" scaled="1"/>
              <a:tileRect/>
            </a:gradFill>
          </a:ln>
        </p:spPr>
      </p:pic>
      <p:pic>
        <p:nvPicPr>
          <p:cNvPr id="69" name="flag_italy"/>
          <p:cNvPicPr>
            <a:picLocks noChangeAspect="1" noChangeArrowheads="1"/>
          </p:cNvPicPr>
          <p:nvPr/>
        </p:nvPicPr>
        <p:blipFill rotWithShape="1">
          <a:blip r:embed="rId47"/>
          <a:srcRect l="16688" r="16688"/>
          <a:stretch/>
        </p:blipFill>
        <p:spPr bwMode="auto">
          <a:xfrm>
            <a:off x="7016724" y="5831036"/>
            <a:ext cx="265205" cy="265206"/>
          </a:xfrm>
          <a:prstGeom prst="ellipse">
            <a:avLst/>
          </a:prstGeom>
          <a:grpFill/>
          <a:ln w="20955">
            <a:gradFill flip="none" rotWithShape="1">
              <a:gsLst>
                <a:gs pos="0">
                  <a:schemeClr val="accent5"/>
                </a:gs>
                <a:gs pos="100000">
                  <a:schemeClr val="bg1">
                    <a:lumMod val="75000"/>
                  </a:schemeClr>
                </a:gs>
              </a:gsLst>
              <a:lin ang="2700000" scaled="1"/>
              <a:tileRect/>
            </a:gradFill>
          </a:ln>
        </p:spPr>
      </p:pic>
      <p:pic>
        <p:nvPicPr>
          <p:cNvPr id="71" name="flag_germany"/>
          <p:cNvPicPr>
            <a:picLocks noChangeAspect="1" noChangeArrowheads="1"/>
          </p:cNvPicPr>
          <p:nvPr/>
        </p:nvPicPr>
        <p:blipFill rotWithShape="1">
          <a:blip r:embed="rId48"/>
          <a:srcRect l="16666" r="16666"/>
          <a:stretch/>
        </p:blipFill>
        <p:spPr bwMode="auto">
          <a:xfrm>
            <a:off x="7725724" y="5831036"/>
            <a:ext cx="265205" cy="265206"/>
          </a:xfrm>
          <a:prstGeom prst="ellipse">
            <a:avLst/>
          </a:prstGeom>
          <a:grpFill/>
          <a:ln w="20955">
            <a:gradFill flip="none" rotWithShape="1">
              <a:gsLst>
                <a:gs pos="0">
                  <a:schemeClr val="accent5"/>
                </a:gs>
                <a:gs pos="100000">
                  <a:schemeClr val="bg1">
                    <a:lumMod val="75000"/>
                  </a:schemeClr>
                </a:gs>
              </a:gsLst>
              <a:lin ang="2700000" scaled="1"/>
              <a:tileRect/>
            </a:gradFill>
          </a:ln>
        </p:spPr>
      </p:pic>
      <p:pic>
        <p:nvPicPr>
          <p:cNvPr id="74" name="flag_brazil"/>
          <p:cNvPicPr>
            <a:picLocks noChangeAspect="1" noChangeArrowheads="1"/>
          </p:cNvPicPr>
          <p:nvPr/>
        </p:nvPicPr>
        <p:blipFill rotWithShape="1">
          <a:blip r:embed="rId49"/>
          <a:srcRect l="16666" t="2324" r="16666" b="2438"/>
          <a:stretch/>
        </p:blipFill>
        <p:spPr bwMode="auto">
          <a:xfrm>
            <a:off x="9144870" y="5831036"/>
            <a:ext cx="265205" cy="265206"/>
          </a:xfrm>
          <a:prstGeom prst="ellipse">
            <a:avLst/>
          </a:prstGeom>
          <a:grpFill/>
          <a:ln w="20955">
            <a:gradFill flip="none" rotWithShape="1">
              <a:gsLst>
                <a:gs pos="0">
                  <a:schemeClr val="accent5"/>
                </a:gs>
                <a:gs pos="100000">
                  <a:schemeClr val="bg1">
                    <a:lumMod val="75000"/>
                  </a:schemeClr>
                </a:gs>
              </a:gsLst>
              <a:lin ang="2700000" scaled="1"/>
              <a:tileRect/>
            </a:gradFill>
          </a:ln>
        </p:spPr>
      </p:pic>
      <p:pic>
        <p:nvPicPr>
          <p:cNvPr id="67" name="flag_usa"/>
          <p:cNvPicPr>
            <a:picLocks noChangeAspect="1" noChangeArrowheads="1"/>
          </p:cNvPicPr>
          <p:nvPr/>
        </p:nvPicPr>
        <p:blipFill rotWithShape="1">
          <a:blip r:embed="rId50"/>
          <a:srcRect l="13231" r="34144"/>
          <a:stretch/>
        </p:blipFill>
        <p:spPr bwMode="auto">
          <a:xfrm>
            <a:off x="5598510" y="5831036"/>
            <a:ext cx="265205" cy="265206"/>
          </a:xfrm>
          <a:prstGeom prst="ellipse">
            <a:avLst/>
          </a:prstGeom>
          <a:grpFill/>
          <a:ln w="20955">
            <a:gradFill flip="none" rotWithShape="1">
              <a:gsLst>
                <a:gs pos="0">
                  <a:schemeClr val="accent5"/>
                </a:gs>
                <a:gs pos="100000">
                  <a:schemeClr val="bg1">
                    <a:lumMod val="75000"/>
                  </a:schemeClr>
                </a:gs>
              </a:gsLst>
              <a:lin ang="2700000" scaled="1"/>
              <a:tileRect/>
            </a:gradFill>
          </a:ln>
        </p:spPr>
      </p:pic>
      <p:pic>
        <p:nvPicPr>
          <p:cNvPr id="70" name="flag_france"/>
          <p:cNvPicPr>
            <a:picLocks noChangeAspect="1" noChangeArrowheads="1"/>
          </p:cNvPicPr>
          <p:nvPr/>
        </p:nvPicPr>
        <p:blipFill rotWithShape="1">
          <a:blip r:embed="rId51"/>
          <a:srcRect l="16688" r="16688"/>
          <a:stretch/>
        </p:blipFill>
        <p:spPr bwMode="auto">
          <a:xfrm>
            <a:off x="10563434" y="5831036"/>
            <a:ext cx="265205" cy="265206"/>
          </a:xfrm>
          <a:prstGeom prst="ellipse">
            <a:avLst/>
          </a:prstGeom>
          <a:grpFill/>
          <a:ln w="20955">
            <a:gradFill flip="none" rotWithShape="1">
              <a:gsLst>
                <a:gs pos="0">
                  <a:schemeClr val="accent5"/>
                </a:gs>
                <a:gs pos="100000">
                  <a:schemeClr val="bg1">
                    <a:lumMod val="75000"/>
                  </a:schemeClr>
                </a:gs>
              </a:gsLst>
              <a:lin ang="2700000" scaled="1"/>
              <a:tileRect/>
            </a:gradFill>
          </a:ln>
        </p:spPr>
      </p:pic>
      <p:sp>
        <p:nvSpPr>
          <p:cNvPr id="65" name="TextBox 64"/>
          <p:cNvSpPr txBox="1"/>
          <p:nvPr/>
        </p:nvSpPr>
        <p:spPr>
          <a:xfrm>
            <a:off x="4780399" y="2428336"/>
            <a:ext cx="4798818" cy="276999"/>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dirty="0" smtClean="0">
                <a:solidFill>
                  <a:srgbClr val="29BA74"/>
                </a:solidFill>
                <a:latin typeface="Trebuchet MS" panose="020B0603020202020204" pitchFamily="34" charset="0"/>
              </a:rPr>
              <a:t>By nationality</a:t>
            </a:r>
            <a:endParaRPr lang="en-US" dirty="0">
              <a:solidFill>
                <a:srgbClr val="29BA74"/>
              </a:solidFill>
              <a:latin typeface="Trebuchet MS" panose="020B0603020202020204" pitchFamily="34" charset="0"/>
            </a:endParaRPr>
          </a:p>
        </p:txBody>
      </p:sp>
      <p:pic>
        <p:nvPicPr>
          <p:cNvPr id="75" name="flag_southkorea"/>
          <p:cNvPicPr>
            <a:picLocks noChangeAspect="1" noChangeArrowheads="1"/>
          </p:cNvPicPr>
          <p:nvPr/>
        </p:nvPicPr>
        <p:blipFill rotWithShape="1">
          <a:blip r:embed="rId52"/>
          <a:srcRect l="16688" r="16688"/>
          <a:stretch/>
        </p:blipFill>
        <p:spPr bwMode="auto">
          <a:xfrm>
            <a:off x="4888936" y="5831036"/>
            <a:ext cx="265205" cy="265206"/>
          </a:xfrm>
          <a:prstGeom prst="ellipse">
            <a:avLst/>
          </a:prstGeom>
          <a:grpFill/>
          <a:ln w="20955">
            <a:gradFill flip="none" rotWithShape="1">
              <a:gsLst>
                <a:gs pos="0">
                  <a:schemeClr val="accent5"/>
                </a:gs>
                <a:gs pos="100000">
                  <a:schemeClr val="bg1">
                    <a:lumMod val="75000"/>
                  </a:schemeClr>
                </a:gs>
              </a:gsLst>
              <a:lin ang="2700000" scaled="1"/>
              <a:tileRect/>
            </a:gradFill>
          </a:ln>
        </p:spPr>
      </p:pic>
      <p:cxnSp>
        <p:nvCxnSpPr>
          <p:cNvPr id="3" name="Straight Connector 2"/>
          <p:cNvCxnSpPr/>
          <p:nvPr>
            <p:custDataLst>
              <p:tags r:id="rId4"/>
            </p:custDataLst>
          </p:nvPr>
        </p:nvCxnSpPr>
        <p:spPr bwMode="gray">
          <a:xfrm flipV="1">
            <a:off x="1562101" y="4538664"/>
            <a:ext cx="447675" cy="79375"/>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5"/>
            </p:custDataLst>
          </p:nvPr>
        </p:nvCxnSpPr>
        <p:spPr bwMode="gray">
          <a:xfrm>
            <a:off x="1562101" y="3008313"/>
            <a:ext cx="447675"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93" name="Chart 92"/>
          <p:cNvGraphicFramePr/>
          <p:nvPr>
            <p:custDataLst>
              <p:tags r:id="rId6"/>
            </p:custDataLst>
            <p:extLst>
              <p:ext uri="{D42A27DB-BD31-4B8C-83A1-F6EECF244321}">
                <p14:modId xmlns:p14="http://schemas.microsoft.com/office/powerpoint/2010/main" val="4016852492"/>
              </p:ext>
            </p:extLst>
          </p:nvPr>
        </p:nvGraphicFramePr>
        <p:xfrm>
          <a:off x="733425" y="2925763"/>
          <a:ext cx="2103438" cy="2803525"/>
        </p:xfrm>
        <a:graphic>
          <a:graphicData uri="http://schemas.openxmlformats.org/drawingml/2006/chart">
            <c:chart xmlns:c="http://schemas.openxmlformats.org/drawingml/2006/chart" xmlns:r="http://schemas.openxmlformats.org/officeDocument/2006/relationships" r:id="rId53"/>
          </a:graphicData>
        </a:graphic>
      </p:graphicFrame>
      <p:sp>
        <p:nvSpPr>
          <p:cNvPr id="85" name="Text Placeholder 3"/>
          <p:cNvSpPr>
            <a:spLocks noGrp="1"/>
          </p:cNvSpPr>
          <p:nvPr>
            <p:custDataLst>
              <p:tags r:id="rId7"/>
            </p:custDataLst>
          </p:nvPr>
        </p:nvSpPr>
        <p:spPr bwMode="gray">
          <a:xfrm>
            <a:off x="2609850" y="4994275"/>
            <a:ext cx="1192213"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D0ADED1C-DC07-46DA-AA1B-A7E8C6E16DFA}" type="datetime'''''''''''C''''an''n''''i''''b''''''a''''''li''z''a''tion'">
              <a:rPr lang="en-US" altLang="en-US" sz="1300" b="1">
                <a:sym typeface="+mn-lt"/>
              </a:rPr>
              <a:pPr>
                <a:lnSpc>
                  <a:spcPct val="100000"/>
                </a:lnSpc>
                <a:spcBef>
                  <a:spcPct val="0"/>
                </a:spcBef>
                <a:spcAft>
                  <a:spcPct val="0"/>
                </a:spcAft>
              </a:pPr>
              <a:t>Cannibalization</a:t>
            </a:fld>
            <a:endParaRPr lang="en-US" sz="1300" b="1" dirty="0">
              <a:sym typeface="+mn-lt"/>
            </a:endParaRPr>
          </a:p>
        </p:txBody>
      </p:sp>
      <p:sp>
        <p:nvSpPr>
          <p:cNvPr id="140" name="Text Placeholder 3"/>
          <p:cNvSpPr>
            <a:spLocks noGrp="1"/>
          </p:cNvSpPr>
          <p:nvPr>
            <p:custDataLst>
              <p:tags r:id="rId8"/>
            </p:custDataLst>
          </p:nvPr>
        </p:nvSpPr>
        <p:spPr bwMode="gray">
          <a:xfrm>
            <a:off x="2101850" y="4994275"/>
            <a:ext cx="314325"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196917B-553F-40BE-85D6-3F477BC2CF35}" type="datetime'''''''''''''''4''''''''''''''''''''''''2''%'''''''''''">
              <a:rPr lang="en-US" altLang="en-US" sz="1300">
                <a:solidFill>
                  <a:schemeClr val="bg1"/>
                </a:solidFill>
              </a:rPr>
              <a:pPr/>
              <a:t>42%</a:t>
            </a:fld>
            <a:endParaRPr lang="en-US" sz="1300" dirty="0">
              <a:solidFill>
                <a:schemeClr val="bg1"/>
              </a:solidFill>
              <a:sym typeface="+mn-lt"/>
            </a:endParaRPr>
          </a:p>
        </p:txBody>
      </p:sp>
      <p:sp>
        <p:nvSpPr>
          <p:cNvPr id="88" name="Text Placeholder 3"/>
          <p:cNvSpPr>
            <a:spLocks noGrp="1"/>
          </p:cNvSpPr>
          <p:nvPr>
            <p:custDataLst>
              <p:tags r:id="rId9"/>
            </p:custDataLst>
          </p:nvPr>
        </p:nvSpPr>
        <p:spPr bwMode="gray">
          <a:xfrm>
            <a:off x="2609850" y="3675063"/>
            <a:ext cx="1706563"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62BEF422-5835-4228-A6F3-229915BCC29A}" type="datetime'''In'''' a''ddit''i''''''''on'' to'''' ''phy''''s''ic''al'''''">
              <a:rPr lang="en-US" altLang="en-US" sz="1300" b="1">
                <a:sym typeface="+mn-lt"/>
              </a:rPr>
              <a:pPr>
                <a:lnSpc>
                  <a:spcPct val="100000"/>
                </a:lnSpc>
                <a:spcBef>
                  <a:spcPct val="0"/>
                </a:spcBef>
                <a:spcAft>
                  <a:spcPct val="0"/>
                </a:spcAft>
              </a:pPr>
              <a:t>In addition to physical</a:t>
            </a:fld>
            <a:endParaRPr lang="en-US" sz="1300" b="1" dirty="0">
              <a:sym typeface="+mn-lt"/>
            </a:endParaRPr>
          </a:p>
        </p:txBody>
      </p:sp>
      <p:grpSp>
        <p:nvGrpSpPr>
          <p:cNvPr id="51" name="Group 50"/>
          <p:cNvGrpSpPr/>
          <p:nvPr/>
        </p:nvGrpSpPr>
        <p:grpSpPr>
          <a:xfrm>
            <a:off x="4199342" y="2333069"/>
            <a:ext cx="306171" cy="3943483"/>
            <a:chOff x="5942914" y="2060923"/>
            <a:chExt cx="306171" cy="3943483"/>
          </a:xfrm>
        </p:grpSpPr>
        <p:cxnSp>
          <p:nvCxnSpPr>
            <p:cNvPr id="52" name="Straight Connector 51"/>
            <p:cNvCxnSpPr/>
            <p:nvPr/>
          </p:nvCxnSpPr>
          <p:spPr>
            <a:xfrm>
              <a:off x="6090649" y="2060923"/>
              <a:ext cx="0" cy="3943483"/>
            </a:xfrm>
            <a:prstGeom prst="line">
              <a:avLst/>
            </a:prstGeom>
            <a:ln w="19050"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5942914" y="3833745"/>
              <a:ext cx="306171" cy="306910"/>
              <a:chOff x="5942914" y="3833745"/>
              <a:chExt cx="306171" cy="306910"/>
            </a:xfrm>
          </p:grpSpPr>
          <p:sp>
            <p:nvSpPr>
              <p:cNvPr id="56" name="Freeform 94"/>
              <p:cNvSpPr>
                <a:spLocks/>
              </p:cNvSpPr>
              <p:nvPr/>
            </p:nvSpPr>
            <p:spPr bwMode="gray">
              <a:xfrm>
                <a:off x="594291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57" name="Freeform 95"/>
              <p:cNvSpPr>
                <a:spLocks/>
              </p:cNvSpPr>
              <p:nvPr/>
            </p:nvSpPr>
            <p:spPr bwMode="gray">
              <a:xfrm>
                <a:off x="605934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cxnSp>
        <p:nvCxnSpPr>
          <p:cNvPr id="9" name="Straight Connector 8"/>
          <p:cNvCxnSpPr/>
          <p:nvPr>
            <p:custDataLst>
              <p:tags r:id="rId10"/>
            </p:custDataLst>
          </p:nvPr>
        </p:nvCxnSpPr>
        <p:spPr bwMode="gray">
          <a:xfrm>
            <a:off x="7321551" y="4379913"/>
            <a:ext cx="334963" cy="26988"/>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1"/>
            </p:custDataLst>
          </p:nvPr>
        </p:nvCxnSpPr>
        <p:spPr bwMode="gray">
          <a:xfrm>
            <a:off x="7321551" y="3008313"/>
            <a:ext cx="334963"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12"/>
            </p:custDataLst>
          </p:nvPr>
        </p:nvCxnSpPr>
        <p:spPr bwMode="gray">
          <a:xfrm>
            <a:off x="5199064" y="3008313"/>
            <a:ext cx="334963"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13"/>
            </p:custDataLst>
          </p:nvPr>
        </p:nvCxnSpPr>
        <p:spPr bwMode="gray">
          <a:xfrm>
            <a:off x="8737601" y="4486275"/>
            <a:ext cx="333375" cy="2540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custDataLst>
              <p:tags r:id="rId14"/>
            </p:custDataLst>
          </p:nvPr>
        </p:nvCxnSpPr>
        <p:spPr bwMode="gray">
          <a:xfrm>
            <a:off x="5199064" y="4195764"/>
            <a:ext cx="334963" cy="104775"/>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15"/>
            </p:custDataLst>
          </p:nvPr>
        </p:nvCxnSpPr>
        <p:spPr bwMode="gray">
          <a:xfrm>
            <a:off x="5907089" y="3008313"/>
            <a:ext cx="333375"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16"/>
            </p:custDataLst>
          </p:nvPr>
        </p:nvCxnSpPr>
        <p:spPr bwMode="gray">
          <a:xfrm>
            <a:off x="5907089" y="4300539"/>
            <a:ext cx="333375" cy="23813"/>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17"/>
            </p:custDataLst>
          </p:nvPr>
        </p:nvCxnSpPr>
        <p:spPr bwMode="gray">
          <a:xfrm>
            <a:off x="6613526" y="3008313"/>
            <a:ext cx="334963"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18"/>
            </p:custDataLst>
          </p:nvPr>
        </p:nvCxnSpPr>
        <p:spPr bwMode="gray">
          <a:xfrm>
            <a:off x="6613526" y="4324350"/>
            <a:ext cx="334963" cy="55563"/>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19"/>
            </p:custDataLst>
          </p:nvPr>
        </p:nvCxnSpPr>
        <p:spPr bwMode="gray">
          <a:xfrm>
            <a:off x="8029576" y="3008313"/>
            <a:ext cx="334963"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20"/>
            </p:custDataLst>
          </p:nvPr>
        </p:nvCxnSpPr>
        <p:spPr bwMode="gray">
          <a:xfrm>
            <a:off x="8029576" y="4406901"/>
            <a:ext cx="334963" cy="79375"/>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21"/>
            </p:custDataLst>
          </p:nvPr>
        </p:nvCxnSpPr>
        <p:spPr bwMode="gray">
          <a:xfrm>
            <a:off x="10152064" y="4565651"/>
            <a:ext cx="334963" cy="288925"/>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22"/>
            </p:custDataLst>
          </p:nvPr>
        </p:nvCxnSpPr>
        <p:spPr bwMode="gray">
          <a:xfrm>
            <a:off x="8737601" y="3008313"/>
            <a:ext cx="333375"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23"/>
            </p:custDataLst>
          </p:nvPr>
        </p:nvCxnSpPr>
        <p:spPr bwMode="gray">
          <a:xfrm>
            <a:off x="9444039" y="3008313"/>
            <a:ext cx="334963"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24"/>
            </p:custDataLst>
          </p:nvPr>
        </p:nvCxnSpPr>
        <p:spPr bwMode="gray">
          <a:xfrm>
            <a:off x="9444039" y="4511675"/>
            <a:ext cx="334963" cy="53975"/>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25"/>
            </p:custDataLst>
          </p:nvPr>
        </p:nvCxnSpPr>
        <p:spPr bwMode="gray">
          <a:xfrm>
            <a:off x="10152064" y="3008313"/>
            <a:ext cx="334963"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custDataLst>
              <p:tags r:id="rId26"/>
            </p:custDataLst>
          </p:nvPr>
        </p:nvCxnSpPr>
        <p:spPr bwMode="gray">
          <a:xfrm>
            <a:off x="10860089" y="3008313"/>
            <a:ext cx="333375"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27"/>
            </p:custDataLst>
          </p:nvPr>
        </p:nvCxnSpPr>
        <p:spPr bwMode="gray">
          <a:xfrm>
            <a:off x="10860089" y="4854576"/>
            <a:ext cx="333375" cy="79375"/>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83" name="Chart 82"/>
          <p:cNvGraphicFramePr/>
          <p:nvPr>
            <p:custDataLst>
              <p:tags r:id="rId28"/>
            </p:custDataLst>
            <p:extLst>
              <p:ext uri="{D42A27DB-BD31-4B8C-83A1-F6EECF244321}">
                <p14:modId xmlns:p14="http://schemas.microsoft.com/office/powerpoint/2010/main" val="849603611"/>
              </p:ext>
            </p:extLst>
          </p:nvPr>
        </p:nvGraphicFramePr>
        <p:xfrm>
          <a:off x="4576763" y="2925763"/>
          <a:ext cx="7240587" cy="2803525"/>
        </p:xfrm>
        <a:graphic>
          <a:graphicData uri="http://schemas.openxmlformats.org/drawingml/2006/chart">
            <c:chart xmlns:c="http://schemas.openxmlformats.org/drawingml/2006/chart" xmlns:r="http://schemas.openxmlformats.org/officeDocument/2006/relationships" r:id="rId54"/>
          </a:graphicData>
        </a:graphic>
      </p:graphicFrame>
      <p:sp>
        <p:nvSpPr>
          <p:cNvPr id="108" name="Text Placeholder 3"/>
          <p:cNvSpPr>
            <a:spLocks noGrp="1"/>
          </p:cNvSpPr>
          <p:nvPr>
            <p:custDataLst>
              <p:tags r:id="rId29"/>
            </p:custDataLst>
          </p:nvPr>
        </p:nvSpPr>
        <p:spPr bwMode="gray">
          <a:xfrm>
            <a:off x="6977063" y="4914900"/>
            <a:ext cx="314325" cy="198438"/>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B6DFB38-2827-4BF8-AE37-1D52BA47F3C4}" type="datetime'''4''''''''''8%'''''''''''''''''''''''''''''''''''''''''">
              <a:rPr lang="en-US" altLang="en-US" sz="1300">
                <a:solidFill>
                  <a:schemeClr val="bg1"/>
                </a:solidFill>
              </a:rPr>
              <a:pPr/>
              <a:t>48%</a:t>
            </a:fld>
            <a:endParaRPr lang="en-US" sz="1300" dirty="0">
              <a:solidFill>
                <a:schemeClr val="bg1"/>
              </a:solidFill>
              <a:sym typeface="+mn-lt"/>
            </a:endParaRPr>
          </a:p>
        </p:txBody>
      </p:sp>
      <p:sp>
        <p:nvSpPr>
          <p:cNvPr id="120" name="Text Placeholder 3"/>
          <p:cNvSpPr>
            <a:spLocks noGrp="1"/>
          </p:cNvSpPr>
          <p:nvPr>
            <p:custDataLst>
              <p:tags r:id="rId30"/>
            </p:custDataLst>
          </p:nvPr>
        </p:nvSpPr>
        <p:spPr bwMode="gray">
          <a:xfrm>
            <a:off x="9807575" y="5006975"/>
            <a:ext cx="314325" cy="198438"/>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0908E49-7934-4B31-A0D6-A2141682E0B4}" type="datetime'''''''''''''''''''''''''''''''4''''''''''''''1''%'''''">
              <a:rPr lang="en-US" altLang="en-US" sz="1300">
                <a:solidFill>
                  <a:schemeClr val="bg1"/>
                </a:solidFill>
                <a:sym typeface="+mn-lt"/>
              </a:rPr>
              <a:pPr/>
              <a:t>41%</a:t>
            </a:fld>
            <a:endParaRPr lang="en-US" sz="1300" dirty="0">
              <a:solidFill>
                <a:schemeClr val="bg1"/>
              </a:solidFill>
              <a:sym typeface="+mn-lt"/>
            </a:endParaRPr>
          </a:p>
        </p:txBody>
      </p:sp>
      <p:sp>
        <p:nvSpPr>
          <p:cNvPr id="105" name="Text Placeholder 3"/>
          <p:cNvSpPr>
            <a:spLocks noGrp="1"/>
          </p:cNvSpPr>
          <p:nvPr>
            <p:custDataLst>
              <p:tags r:id="rId31"/>
            </p:custDataLst>
          </p:nvPr>
        </p:nvSpPr>
        <p:spPr bwMode="gray">
          <a:xfrm>
            <a:off x="6269038" y="4886325"/>
            <a:ext cx="314325" cy="198438"/>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A16C6CA-575A-4AFA-B407-C12644825A7F}" type="datetime'''''''''''''''''''5''0''''''''''''''''''''''''%'">
              <a:rPr lang="en-US" altLang="en-US" sz="1300">
                <a:solidFill>
                  <a:schemeClr val="bg1"/>
                </a:solidFill>
                <a:sym typeface="+mn-lt"/>
              </a:rPr>
              <a:pPr/>
              <a:t>50%</a:t>
            </a:fld>
            <a:endParaRPr lang="en-US" sz="1300" dirty="0">
              <a:solidFill>
                <a:schemeClr val="bg1"/>
              </a:solidFill>
              <a:sym typeface="+mn-lt"/>
            </a:endParaRPr>
          </a:p>
        </p:txBody>
      </p:sp>
      <p:sp>
        <p:nvSpPr>
          <p:cNvPr id="141" name="Text Placeholder 3"/>
          <p:cNvSpPr>
            <a:spLocks noGrp="1"/>
          </p:cNvSpPr>
          <p:nvPr>
            <p:custDataLst>
              <p:tags r:id="rId32"/>
            </p:custDataLst>
          </p:nvPr>
        </p:nvSpPr>
        <p:spPr bwMode="gray">
          <a:xfrm>
            <a:off x="4854575" y="3503613"/>
            <a:ext cx="314325"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FDB5C9E0-DE8B-4CD2-9CB8-160982002ACE}" type="datetime'''''''''''''4''''''''''''''''''''5''''''''''''''''''''''''''%'">
              <a:rPr lang="en-US" altLang="en-US" sz="1300">
                <a:solidFill>
                  <a:schemeClr val="bg1"/>
                </a:solidFill>
              </a:rPr>
              <a:pPr/>
              <a:t>45%</a:t>
            </a:fld>
            <a:endParaRPr lang="en-US" sz="1300" dirty="0">
              <a:solidFill>
                <a:schemeClr val="bg1"/>
              </a:solidFill>
              <a:sym typeface="+mn-lt"/>
            </a:endParaRPr>
          </a:p>
        </p:txBody>
      </p:sp>
      <p:sp>
        <p:nvSpPr>
          <p:cNvPr id="117" name="Text Placeholder 3"/>
          <p:cNvSpPr>
            <a:spLocks noGrp="1"/>
          </p:cNvSpPr>
          <p:nvPr>
            <p:custDataLst>
              <p:tags r:id="rId33"/>
            </p:custDataLst>
          </p:nvPr>
        </p:nvSpPr>
        <p:spPr bwMode="gray">
          <a:xfrm>
            <a:off x="9099550" y="4979988"/>
            <a:ext cx="314325" cy="198438"/>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A793764-5D4F-497C-BEE8-969FF2A9DA48}" type="datetime'4''''''3''''%'''''''''''''''''">
              <a:rPr lang="en-US" altLang="en-US" sz="1300">
                <a:solidFill>
                  <a:schemeClr val="bg1"/>
                </a:solidFill>
              </a:rPr>
              <a:pPr/>
              <a:t>43%</a:t>
            </a:fld>
            <a:endParaRPr lang="en-US" sz="1300" dirty="0">
              <a:solidFill>
                <a:schemeClr val="bg1"/>
              </a:solidFill>
              <a:sym typeface="+mn-lt"/>
            </a:endParaRPr>
          </a:p>
        </p:txBody>
      </p:sp>
      <p:sp>
        <p:nvSpPr>
          <p:cNvPr id="111" name="Text Placeholder 3"/>
          <p:cNvSpPr>
            <a:spLocks noGrp="1"/>
          </p:cNvSpPr>
          <p:nvPr>
            <p:custDataLst>
              <p:tags r:id="rId34"/>
            </p:custDataLst>
          </p:nvPr>
        </p:nvSpPr>
        <p:spPr bwMode="gray">
          <a:xfrm>
            <a:off x="7685088" y="4927600"/>
            <a:ext cx="314325" cy="198438"/>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C9C8861-829B-4137-8BDD-22A6DA1F8C17}" type="datetime'''''4''''''''7%'''''''''''''">
              <a:rPr lang="en-US" altLang="en-US" sz="1300">
                <a:solidFill>
                  <a:schemeClr val="bg1"/>
                </a:solidFill>
              </a:rPr>
              <a:pPr/>
              <a:t>47%</a:t>
            </a:fld>
            <a:endParaRPr lang="en-US" sz="1300" dirty="0">
              <a:solidFill>
                <a:schemeClr val="bg1"/>
              </a:solidFill>
              <a:sym typeface="+mn-lt"/>
            </a:endParaRPr>
          </a:p>
        </p:txBody>
      </p:sp>
      <p:sp>
        <p:nvSpPr>
          <p:cNvPr id="99" name="Text Placeholder 3"/>
          <p:cNvSpPr>
            <a:spLocks noGrp="1"/>
          </p:cNvSpPr>
          <p:nvPr>
            <p:custDataLst>
              <p:tags r:id="rId35"/>
            </p:custDataLst>
          </p:nvPr>
        </p:nvSpPr>
        <p:spPr bwMode="gray">
          <a:xfrm>
            <a:off x="4854575" y="4822825"/>
            <a:ext cx="314325" cy="198438"/>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16827FCE-BED2-4B12-8F42-5D4D68424EE0}" type="datetime'''''''''''''''''''''''''5''''''''''''''''''''5''''''%'''">
              <a:rPr lang="en-US" altLang="en-US" sz="1300">
                <a:solidFill>
                  <a:schemeClr val="bg1"/>
                </a:solidFill>
              </a:rPr>
              <a:pPr/>
              <a:t>55%</a:t>
            </a:fld>
            <a:endParaRPr lang="en-US" sz="1300" dirty="0">
              <a:solidFill>
                <a:schemeClr val="bg1"/>
              </a:solidFill>
              <a:sym typeface="+mn-lt"/>
            </a:endParaRPr>
          </a:p>
        </p:txBody>
      </p:sp>
      <p:sp>
        <p:nvSpPr>
          <p:cNvPr id="102" name="Text Placeholder 3"/>
          <p:cNvSpPr>
            <a:spLocks noGrp="1"/>
          </p:cNvSpPr>
          <p:nvPr>
            <p:custDataLst>
              <p:tags r:id="rId36"/>
            </p:custDataLst>
          </p:nvPr>
        </p:nvSpPr>
        <p:spPr bwMode="gray">
          <a:xfrm>
            <a:off x="5562600" y="4875213"/>
            <a:ext cx="314325" cy="198438"/>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A52D5AC-3205-45B4-8FBD-B7EE754ADB30}" type="datetime'''''''''5''''''''''''''1%'''''''''''''''''''''''''''''''''''''">
              <a:rPr lang="en-US" altLang="en-US" sz="1300">
                <a:solidFill>
                  <a:schemeClr val="bg1"/>
                </a:solidFill>
              </a:rPr>
              <a:pPr/>
              <a:t>51%</a:t>
            </a:fld>
            <a:endParaRPr lang="en-US" sz="1300" dirty="0">
              <a:solidFill>
                <a:schemeClr val="bg1"/>
              </a:solidFill>
              <a:sym typeface="+mn-lt"/>
            </a:endParaRPr>
          </a:p>
        </p:txBody>
      </p:sp>
      <p:sp>
        <p:nvSpPr>
          <p:cNvPr id="114" name="Text Placeholder 3"/>
          <p:cNvSpPr>
            <a:spLocks noGrp="1"/>
          </p:cNvSpPr>
          <p:nvPr>
            <p:custDataLst>
              <p:tags r:id="rId37"/>
            </p:custDataLst>
          </p:nvPr>
        </p:nvSpPr>
        <p:spPr bwMode="gray">
          <a:xfrm>
            <a:off x="8393113" y="4967288"/>
            <a:ext cx="314325" cy="198438"/>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F4DC29B-6730-4476-8118-34DBAE82F0EA}" type="datetime'''''''''''''44''''''''''''''''''''''''''''''''''%'''''''">
              <a:rPr lang="en-US" altLang="en-US" sz="1300">
                <a:solidFill>
                  <a:schemeClr val="bg1"/>
                </a:solidFill>
              </a:rPr>
              <a:pPr/>
              <a:t>44%</a:t>
            </a:fld>
            <a:endParaRPr lang="en-US" sz="1300" dirty="0">
              <a:solidFill>
                <a:schemeClr val="bg1"/>
              </a:solidFill>
              <a:sym typeface="+mn-lt"/>
            </a:endParaRPr>
          </a:p>
        </p:txBody>
      </p:sp>
      <p:sp>
        <p:nvSpPr>
          <p:cNvPr id="123" name="Text Placeholder 3"/>
          <p:cNvSpPr>
            <a:spLocks noGrp="1"/>
          </p:cNvSpPr>
          <p:nvPr>
            <p:custDataLst>
              <p:tags r:id="rId38"/>
            </p:custDataLst>
          </p:nvPr>
        </p:nvSpPr>
        <p:spPr bwMode="gray">
          <a:xfrm>
            <a:off x="10515600" y="5151438"/>
            <a:ext cx="314325" cy="198438"/>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3DA61F0-7943-41F8-8E0F-034D75088BBE}" type="datetime'''''''''''''''''''''''''''''30''''''''%'''''''''''''''">
              <a:rPr lang="en-US" altLang="en-US" sz="1300">
                <a:solidFill>
                  <a:schemeClr val="bg1"/>
                </a:solidFill>
              </a:rPr>
              <a:pPr/>
              <a:t>30%</a:t>
            </a:fld>
            <a:endParaRPr lang="en-US" sz="1300" dirty="0">
              <a:solidFill>
                <a:schemeClr val="bg1"/>
              </a:solidFill>
              <a:sym typeface="+mn-lt"/>
            </a:endParaRPr>
          </a:p>
        </p:txBody>
      </p:sp>
      <p:sp>
        <p:nvSpPr>
          <p:cNvPr id="126" name="Text Placeholder 3"/>
          <p:cNvSpPr>
            <a:spLocks noGrp="1"/>
          </p:cNvSpPr>
          <p:nvPr>
            <p:custDataLst>
              <p:tags r:id="rId39"/>
            </p:custDataLst>
          </p:nvPr>
        </p:nvSpPr>
        <p:spPr bwMode="gray">
          <a:xfrm>
            <a:off x="11222038" y="5191125"/>
            <a:ext cx="314325" cy="198438"/>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0DE9C235-3971-437E-955C-1D765CE37611}" type="datetime'''2''''''''7''''''''''%'">
              <a:rPr lang="en-US" altLang="en-US" sz="1300">
                <a:solidFill>
                  <a:schemeClr val="bg1"/>
                </a:solidFill>
                <a:sym typeface="+mn-lt"/>
              </a:rPr>
              <a:pPr/>
              <a:t>27%</a:t>
            </a:fld>
            <a:endParaRPr lang="en-US" sz="1300" dirty="0">
              <a:solidFill>
                <a:schemeClr val="bg1"/>
              </a:solidFill>
              <a:sym typeface="+mn-lt"/>
            </a:endParaRPr>
          </a:p>
        </p:txBody>
      </p:sp>
      <p:sp>
        <p:nvSpPr>
          <p:cNvPr id="76"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78"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79"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81"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grpSp>
        <p:nvGrpSpPr>
          <p:cNvPr id="90" name="Group 89"/>
          <p:cNvGrpSpPr/>
          <p:nvPr/>
        </p:nvGrpSpPr>
        <p:grpSpPr>
          <a:xfrm>
            <a:off x="202019" y="131021"/>
            <a:ext cx="2636659" cy="427981"/>
            <a:chOff x="202019" y="131021"/>
            <a:chExt cx="2636659" cy="427981"/>
          </a:xfrm>
        </p:grpSpPr>
        <p:sp>
          <p:nvSpPr>
            <p:cNvPr id="91" name="ColumnHeader"/>
            <p:cNvSpPr>
              <a:spLocks noChangeArrowheads="1"/>
            </p:cNvSpPr>
            <p:nvPr/>
          </p:nvSpPr>
          <p:spPr bwMode="gray">
            <a:xfrm rot="10800000" flipV="1">
              <a:off x="606678" y="229152"/>
              <a:ext cx="2232000" cy="244858"/>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600" b="1" dirty="0" smtClean="0">
                  <a:solidFill>
                    <a:srgbClr val="575757"/>
                  </a:solidFill>
                  <a:latin typeface="Trebuchet MS" panose="020B0603020202020204" pitchFamily="34" charset="0"/>
                  <a:cs typeface="Arial" pitchFamily="34" charset="0"/>
                </a:rPr>
                <a:t>Global market trends</a:t>
              </a:r>
              <a:endParaRPr lang="en-US" sz="1600" b="1" dirty="0">
                <a:solidFill>
                  <a:srgbClr val="575757"/>
                </a:solidFill>
                <a:latin typeface="Trebuchet MS" panose="020B0603020202020204" pitchFamily="34" charset="0"/>
                <a:cs typeface="Arial" pitchFamily="34" charset="0"/>
              </a:endParaRPr>
            </a:p>
          </p:txBody>
        </p:sp>
        <p:pic>
          <p:nvPicPr>
            <p:cNvPr id="92" name="Picture 91"/>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202019" y="131021"/>
              <a:ext cx="433399" cy="427981"/>
            </a:xfrm>
            <a:prstGeom prst="rect">
              <a:avLst/>
            </a:prstGeom>
          </p:spPr>
        </p:pic>
      </p:grpSp>
      <p:grpSp>
        <p:nvGrpSpPr>
          <p:cNvPr id="94" name="Group 93"/>
          <p:cNvGrpSpPr/>
          <p:nvPr/>
        </p:nvGrpSpPr>
        <p:grpSpPr>
          <a:xfrm>
            <a:off x="2124819" y="1658949"/>
            <a:ext cx="8333631" cy="486795"/>
            <a:chOff x="2383457" y="1544382"/>
            <a:chExt cx="8333631" cy="486795"/>
          </a:xfrm>
        </p:grpSpPr>
        <p:sp>
          <p:nvSpPr>
            <p:cNvPr id="96" name="Rettangolo 36"/>
            <p:cNvSpPr>
              <a:spLocks noChangeArrowheads="1"/>
            </p:cNvSpPr>
            <p:nvPr/>
          </p:nvSpPr>
          <p:spPr bwMode="auto">
            <a:xfrm>
              <a:off x="2725713" y="1544382"/>
              <a:ext cx="7991375" cy="477989"/>
            </a:xfrm>
            <a:prstGeom prst="rect">
              <a:avLst/>
            </a:prstGeom>
            <a:noFill/>
            <a:ln w="9525">
              <a:solidFill>
                <a:schemeClr val="bg2">
                  <a:lumMod val="90000"/>
                </a:schemeClr>
              </a:solidFill>
              <a:prstDash val="lgDash"/>
              <a:miter lim="800000"/>
              <a:headEnd/>
              <a:tailEnd/>
            </a:ln>
          </p:spPr>
          <p:txBody>
            <a:bodyPr wrap="square">
              <a:noAutofit/>
            </a:bodyPr>
            <a:lstStyle/>
            <a:p>
              <a:pPr algn="ctr"/>
              <a:r>
                <a:rPr lang="en-US" sz="1400" i="1" dirty="0"/>
                <a:t>"Do you have the feeling that your spending online is in addition to </a:t>
              </a:r>
              <a:r>
                <a:rPr lang="en-US" sz="1400" i="1" dirty="0" smtClean="0"/>
                <a:t>or cannibalizing </a:t>
              </a:r>
              <a:r>
                <a:rPr lang="en-US" sz="1400" i="1" dirty="0"/>
                <a:t>your luxury spending in physical stores?"</a:t>
              </a:r>
            </a:p>
          </p:txBody>
        </p:sp>
        <p:sp>
          <p:nvSpPr>
            <p:cNvPr id="97" name="Rettangolo 36"/>
            <p:cNvSpPr>
              <a:spLocks noChangeAspect="1" noChangeArrowheads="1"/>
            </p:cNvSpPr>
            <p:nvPr/>
          </p:nvSpPr>
          <p:spPr bwMode="auto">
            <a:xfrm>
              <a:off x="2383457" y="1544382"/>
              <a:ext cx="324000" cy="486795"/>
            </a:xfrm>
            <a:prstGeom prst="rect">
              <a:avLst/>
            </a:prstGeom>
            <a:solidFill>
              <a:schemeClr val="tx2"/>
            </a:solidFill>
            <a:ln w="9525">
              <a:noFill/>
              <a:miter lim="800000"/>
              <a:headEnd/>
              <a:tailEnd/>
            </a:ln>
          </p:spPr>
          <p:txBody>
            <a:bodyPr wrap="square">
              <a:spAutoFit/>
            </a:bodyPr>
            <a:lstStyle/>
            <a:p>
              <a:pPr algn="ctr">
                <a:spcBef>
                  <a:spcPct val="50000"/>
                </a:spcBef>
              </a:pPr>
              <a:endParaRPr lang="en-US" sz="1600" b="1" i="1" dirty="0">
                <a:solidFill>
                  <a:srgbClr val="575757"/>
                </a:solidFill>
                <a:cs typeface="Arial" pitchFamily="34" charset="0"/>
              </a:endParaRPr>
            </a:p>
          </p:txBody>
        </p:sp>
        <p:sp>
          <p:nvSpPr>
            <p:cNvPr id="98" name="Freeform 37"/>
            <p:cNvSpPr>
              <a:spLocks noEditPoints="1"/>
            </p:cNvSpPr>
            <p:nvPr/>
          </p:nvSpPr>
          <p:spPr bwMode="auto">
            <a:xfrm>
              <a:off x="2488885" y="1653698"/>
              <a:ext cx="108001" cy="252000"/>
            </a:xfrm>
            <a:custGeom>
              <a:avLst/>
              <a:gdLst>
                <a:gd name="T0" fmla="*/ 178 w 394"/>
                <a:gd name="T1" fmla="*/ 880 h 880"/>
                <a:gd name="T2" fmla="*/ 106 w 394"/>
                <a:gd name="T3" fmla="*/ 850 h 880"/>
                <a:gd name="T4" fmla="*/ 76 w 394"/>
                <a:gd name="T5" fmla="*/ 778 h 880"/>
                <a:gd name="T6" fmla="*/ 106 w 394"/>
                <a:gd name="T7" fmla="*/ 706 h 880"/>
                <a:gd name="T8" fmla="*/ 178 w 394"/>
                <a:gd name="T9" fmla="*/ 676 h 880"/>
                <a:gd name="T10" fmla="*/ 250 w 394"/>
                <a:gd name="T11" fmla="*/ 706 h 880"/>
                <a:gd name="T12" fmla="*/ 280 w 394"/>
                <a:gd name="T13" fmla="*/ 778 h 880"/>
                <a:gd name="T14" fmla="*/ 250 w 394"/>
                <a:gd name="T15" fmla="*/ 850 h 880"/>
                <a:gd name="T16" fmla="*/ 178 w 394"/>
                <a:gd name="T17" fmla="*/ 880 h 880"/>
                <a:gd name="T18" fmla="*/ 228 w 394"/>
                <a:gd name="T19" fmla="*/ 605 h 880"/>
                <a:gd name="T20" fmla="*/ 223 w 394"/>
                <a:gd name="T21" fmla="*/ 578 h 880"/>
                <a:gd name="T22" fmla="*/ 216 w 394"/>
                <a:gd name="T23" fmla="*/ 535 h 880"/>
                <a:gd name="T24" fmla="*/ 257 w 394"/>
                <a:gd name="T25" fmla="*/ 422 h 880"/>
                <a:gd name="T26" fmla="*/ 333 w 394"/>
                <a:gd name="T27" fmla="*/ 341 h 880"/>
                <a:gd name="T28" fmla="*/ 379 w 394"/>
                <a:gd name="T29" fmla="*/ 268 h 880"/>
                <a:gd name="T30" fmla="*/ 394 w 394"/>
                <a:gd name="T31" fmla="*/ 187 h 880"/>
                <a:gd name="T32" fmla="*/ 334 w 394"/>
                <a:gd name="T33" fmla="*/ 50 h 880"/>
                <a:gd name="T34" fmla="*/ 187 w 394"/>
                <a:gd name="T35" fmla="*/ 0 h 880"/>
                <a:gd name="T36" fmla="*/ 14 w 394"/>
                <a:gd name="T37" fmla="*/ 49 h 880"/>
                <a:gd name="T38" fmla="*/ 0 w 394"/>
                <a:gd name="T39" fmla="*/ 61 h 880"/>
                <a:gd name="T40" fmla="*/ 61 w 394"/>
                <a:gd name="T41" fmla="*/ 180 h 880"/>
                <a:gd name="T42" fmla="*/ 83 w 394"/>
                <a:gd name="T43" fmla="*/ 158 h 880"/>
                <a:gd name="T44" fmla="*/ 161 w 394"/>
                <a:gd name="T45" fmla="*/ 126 h 880"/>
                <a:gd name="T46" fmla="*/ 231 w 394"/>
                <a:gd name="T47" fmla="*/ 144 h 880"/>
                <a:gd name="T48" fmla="*/ 250 w 394"/>
                <a:gd name="T49" fmla="*/ 196 h 880"/>
                <a:gd name="T50" fmla="*/ 237 w 394"/>
                <a:gd name="T51" fmla="*/ 242 h 880"/>
                <a:gd name="T52" fmla="*/ 173 w 394"/>
                <a:gd name="T53" fmla="*/ 323 h 880"/>
                <a:gd name="T54" fmla="*/ 105 w 394"/>
                <a:gd name="T55" fmla="*/ 425 h 880"/>
                <a:gd name="T56" fmla="*/ 90 w 394"/>
                <a:gd name="T57" fmla="*/ 510 h 880"/>
                <a:gd name="T58" fmla="*/ 109 w 394"/>
                <a:gd name="T59" fmla="*/ 590 h 880"/>
                <a:gd name="T60" fmla="*/ 115 w 394"/>
                <a:gd name="T61" fmla="*/ 605 h 880"/>
                <a:gd name="T62" fmla="*/ 228 w 394"/>
                <a:gd name="T63" fmla="*/ 60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880">
                  <a:moveTo>
                    <a:pt x="178" y="880"/>
                  </a:moveTo>
                  <a:cubicBezTo>
                    <a:pt x="150" y="880"/>
                    <a:pt x="126" y="870"/>
                    <a:pt x="106" y="850"/>
                  </a:cubicBezTo>
                  <a:cubicBezTo>
                    <a:pt x="86" y="830"/>
                    <a:pt x="76" y="806"/>
                    <a:pt x="76" y="778"/>
                  </a:cubicBezTo>
                  <a:cubicBezTo>
                    <a:pt x="76" y="750"/>
                    <a:pt x="87" y="725"/>
                    <a:pt x="106" y="706"/>
                  </a:cubicBezTo>
                  <a:cubicBezTo>
                    <a:pt x="126" y="686"/>
                    <a:pt x="150" y="676"/>
                    <a:pt x="178" y="676"/>
                  </a:cubicBezTo>
                  <a:cubicBezTo>
                    <a:pt x="206" y="676"/>
                    <a:pt x="230" y="686"/>
                    <a:pt x="250" y="706"/>
                  </a:cubicBezTo>
                  <a:cubicBezTo>
                    <a:pt x="270" y="725"/>
                    <a:pt x="280" y="750"/>
                    <a:pt x="280" y="778"/>
                  </a:cubicBezTo>
                  <a:cubicBezTo>
                    <a:pt x="280" y="806"/>
                    <a:pt x="270" y="830"/>
                    <a:pt x="250" y="850"/>
                  </a:cubicBezTo>
                  <a:cubicBezTo>
                    <a:pt x="231" y="870"/>
                    <a:pt x="206" y="880"/>
                    <a:pt x="178" y="880"/>
                  </a:cubicBezTo>
                  <a:close/>
                  <a:moveTo>
                    <a:pt x="228" y="605"/>
                  </a:moveTo>
                  <a:cubicBezTo>
                    <a:pt x="223" y="578"/>
                    <a:pt x="223" y="578"/>
                    <a:pt x="223" y="578"/>
                  </a:cubicBezTo>
                  <a:cubicBezTo>
                    <a:pt x="216" y="547"/>
                    <a:pt x="216" y="537"/>
                    <a:pt x="216" y="535"/>
                  </a:cubicBezTo>
                  <a:cubicBezTo>
                    <a:pt x="216" y="493"/>
                    <a:pt x="229" y="456"/>
                    <a:pt x="257" y="422"/>
                  </a:cubicBezTo>
                  <a:cubicBezTo>
                    <a:pt x="333" y="341"/>
                    <a:pt x="333" y="341"/>
                    <a:pt x="333" y="341"/>
                  </a:cubicBezTo>
                  <a:cubicBezTo>
                    <a:pt x="354" y="319"/>
                    <a:pt x="369" y="294"/>
                    <a:pt x="379" y="268"/>
                  </a:cubicBezTo>
                  <a:cubicBezTo>
                    <a:pt x="389" y="243"/>
                    <a:pt x="394" y="215"/>
                    <a:pt x="394" y="187"/>
                  </a:cubicBezTo>
                  <a:cubicBezTo>
                    <a:pt x="394" y="131"/>
                    <a:pt x="374" y="85"/>
                    <a:pt x="334" y="50"/>
                  </a:cubicBezTo>
                  <a:cubicBezTo>
                    <a:pt x="295" y="17"/>
                    <a:pt x="245" y="0"/>
                    <a:pt x="187" y="0"/>
                  </a:cubicBezTo>
                  <a:cubicBezTo>
                    <a:pt x="112" y="0"/>
                    <a:pt x="54" y="16"/>
                    <a:pt x="14" y="49"/>
                  </a:cubicBezTo>
                  <a:cubicBezTo>
                    <a:pt x="0" y="61"/>
                    <a:pt x="0" y="61"/>
                    <a:pt x="0" y="61"/>
                  </a:cubicBezTo>
                  <a:cubicBezTo>
                    <a:pt x="61" y="180"/>
                    <a:pt x="61" y="180"/>
                    <a:pt x="61" y="180"/>
                  </a:cubicBezTo>
                  <a:cubicBezTo>
                    <a:pt x="83" y="158"/>
                    <a:pt x="83" y="158"/>
                    <a:pt x="83" y="158"/>
                  </a:cubicBezTo>
                  <a:cubicBezTo>
                    <a:pt x="105" y="137"/>
                    <a:pt x="131" y="126"/>
                    <a:pt x="161" y="126"/>
                  </a:cubicBezTo>
                  <a:cubicBezTo>
                    <a:pt x="193" y="126"/>
                    <a:pt x="216" y="132"/>
                    <a:pt x="231" y="144"/>
                  </a:cubicBezTo>
                  <a:cubicBezTo>
                    <a:pt x="244" y="155"/>
                    <a:pt x="250" y="172"/>
                    <a:pt x="250" y="196"/>
                  </a:cubicBezTo>
                  <a:cubicBezTo>
                    <a:pt x="250" y="211"/>
                    <a:pt x="246" y="226"/>
                    <a:pt x="237" y="242"/>
                  </a:cubicBezTo>
                  <a:cubicBezTo>
                    <a:pt x="226" y="261"/>
                    <a:pt x="205" y="288"/>
                    <a:pt x="173" y="323"/>
                  </a:cubicBezTo>
                  <a:cubicBezTo>
                    <a:pt x="138" y="362"/>
                    <a:pt x="116" y="396"/>
                    <a:pt x="105" y="425"/>
                  </a:cubicBezTo>
                  <a:cubicBezTo>
                    <a:pt x="95" y="454"/>
                    <a:pt x="90" y="483"/>
                    <a:pt x="90" y="510"/>
                  </a:cubicBezTo>
                  <a:cubicBezTo>
                    <a:pt x="90" y="528"/>
                    <a:pt x="96" y="554"/>
                    <a:pt x="109" y="590"/>
                  </a:cubicBezTo>
                  <a:cubicBezTo>
                    <a:pt x="115" y="605"/>
                    <a:pt x="115" y="605"/>
                    <a:pt x="115" y="605"/>
                  </a:cubicBezTo>
                  <a:lnTo>
                    <a:pt x="228" y="60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grpSp>
      <p:sp>
        <p:nvSpPr>
          <p:cNvPr id="84" name="Oval 83"/>
          <p:cNvSpPr>
            <a:spLocks noChangeAspect="1"/>
          </p:cNvSpPr>
          <p:nvPr/>
        </p:nvSpPr>
        <p:spPr>
          <a:xfrm>
            <a:off x="11725175" y="141477"/>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9</a:t>
            </a:r>
            <a:endParaRPr lang="en-US" sz="1200" b="1" kern="0" dirty="0">
              <a:solidFill>
                <a:schemeClr val="accent5"/>
              </a:solidFill>
            </a:endParaRPr>
          </a:p>
        </p:txBody>
      </p:sp>
      <p:sp>
        <p:nvSpPr>
          <p:cNvPr id="87" name="TextBox 86"/>
          <p:cNvSpPr txBox="1"/>
          <p:nvPr/>
        </p:nvSpPr>
        <p:spPr>
          <a:xfrm>
            <a:off x="9628259" y="81619"/>
            <a:ext cx="2147887" cy="4862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575757"/>
                </a:solidFill>
              </a:rPr>
              <a:t>Online ecosystem</a:t>
            </a:r>
          </a:p>
        </p:txBody>
      </p:sp>
    </p:spTree>
    <p:extLst>
      <p:ext uri="{BB962C8B-B14F-4D97-AF65-F5344CB8AC3E}">
        <p14:creationId xmlns:p14="http://schemas.microsoft.com/office/powerpoint/2010/main" val="2077177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ext uri="{D42A27DB-BD31-4B8C-83A1-F6EECF244321}">
                <p14:modId xmlns:p14="http://schemas.microsoft.com/office/powerpoint/2010/main" val="39372748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3166" name="think-cell Slide" r:id="rId42" imgW="395" imgH="394" progId="TCLayout.ActiveDocument.1">
                  <p:embed/>
                </p:oleObj>
              </mc:Choice>
              <mc:Fallback>
                <p:oleObj name="think-cell Slide" r:id="rId42" imgW="395" imgH="394" progId="TCLayout.ActiveDocument.1">
                  <p:embed/>
                  <p:pic>
                    <p:nvPicPr>
                      <p:cNvPr id="0" name=""/>
                      <p:cNvPicPr/>
                      <p:nvPr/>
                    </p:nvPicPr>
                    <p:blipFill>
                      <a:blip r:embed="rId43"/>
                      <a:stretch>
                        <a:fillRect/>
                      </a:stretch>
                    </p:blipFill>
                    <p:spPr>
                      <a:xfrm>
                        <a:off x="1588" y="1588"/>
                        <a:ext cx="1587" cy="1587"/>
                      </a:xfrm>
                      <a:prstGeom prst="rect">
                        <a:avLst/>
                      </a:prstGeom>
                    </p:spPr>
                  </p:pic>
                </p:oleObj>
              </mc:Fallback>
            </mc:AlternateContent>
          </a:graphicData>
        </a:graphic>
      </p:graphicFrame>
      <p:sp>
        <p:nvSpPr>
          <p:cNvPr id="21" name="Rectangle 20"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300" dirty="0" err="1" smtClean="0">
              <a:solidFill>
                <a:srgbClr val="FFFFFF"/>
              </a:solidFill>
              <a:latin typeface="Trebuchet MS" panose="020B0603020202020204" pitchFamily="34" charset="0"/>
              <a:sym typeface="Trebuchet MS" panose="020B0603020202020204" pitchFamily="34" charset="0"/>
            </a:endParaRPr>
          </a:p>
        </p:txBody>
      </p:sp>
      <p:sp>
        <p:nvSpPr>
          <p:cNvPr id="2" name="Title 1"/>
          <p:cNvSpPr>
            <a:spLocks noGrp="1"/>
          </p:cNvSpPr>
          <p:nvPr>
            <p:ph type="title"/>
          </p:nvPr>
        </p:nvSpPr>
        <p:spPr>
          <a:xfrm>
            <a:off x="629999" y="622800"/>
            <a:ext cx="11725033" cy="941796"/>
          </a:xfrm>
        </p:spPr>
        <p:txBody>
          <a:bodyPr/>
          <a:lstStyle/>
          <a:p>
            <a:r>
              <a:rPr lang="en-US" dirty="0" smtClean="0"/>
              <a:t>Mobile prevailing over PC for online shopping, </a:t>
            </a:r>
            <a:br>
              <a:rPr lang="en-US" dirty="0" smtClean="0"/>
            </a:br>
            <a:r>
              <a:rPr lang="en-US" dirty="0" smtClean="0"/>
              <a:t>driven by Chinese and youth; further increases expected</a:t>
            </a:r>
            <a:endParaRPr lang="en-US" dirty="0"/>
          </a:p>
        </p:txBody>
      </p:sp>
      <p:pic>
        <p:nvPicPr>
          <p:cNvPr id="4" name="Picture 3"/>
          <p:cNvPicPr>
            <a:picLocks noChangeAspect="1"/>
          </p:cNvPicPr>
          <p:nvPr/>
        </p:nvPicPr>
        <p:blipFill rotWithShape="1">
          <a:blip r:embed="rId44">
            <a:extLst>
              <a:ext uri="{28A0092B-C50C-407E-A947-70E740481C1C}">
                <a14:useLocalDpi xmlns:a14="http://schemas.microsoft.com/office/drawing/2010/main" val="0"/>
              </a:ext>
            </a:extLst>
          </a:blip>
          <a:srcRect l="6679" t="-526" r="26653" b="526"/>
          <a:stretch/>
        </p:blipFill>
        <p:spPr>
          <a:xfrm>
            <a:off x="942975" y="2906713"/>
            <a:ext cx="1116000" cy="1116000"/>
          </a:xfrm>
          <a:prstGeom prst="ellipse">
            <a:avLst/>
          </a:prstGeom>
          <a:grpFill/>
          <a:ln w="19050">
            <a:gradFill flip="none" rotWithShape="1">
              <a:gsLst>
                <a:gs pos="0">
                  <a:schemeClr val="accent2"/>
                </a:gs>
                <a:gs pos="100000">
                  <a:schemeClr val="tx2"/>
                </a:gs>
              </a:gsLst>
              <a:lin ang="2700000" scaled="1"/>
              <a:tileRect/>
            </a:gradFill>
          </a:ln>
        </p:spPr>
      </p:pic>
      <p:sp>
        <p:nvSpPr>
          <p:cNvPr id="5" name="Rectangle 4"/>
          <p:cNvSpPr/>
          <p:nvPr/>
        </p:nvSpPr>
        <p:spPr>
          <a:xfrm>
            <a:off x="630000" y="4029076"/>
            <a:ext cx="1705491" cy="37782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197A56"/>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1000"/>
              </a:spcAft>
            </a:pPr>
            <a:r>
              <a:rPr lang="en-US" sz="1200" b="1" i="1" dirty="0" smtClean="0">
                <a:solidFill>
                  <a:srgbClr val="575757"/>
                </a:solidFill>
              </a:rPr>
              <a:t>Device (smartphone, tablet)</a:t>
            </a:r>
          </a:p>
        </p:txBody>
      </p:sp>
      <p:pic>
        <p:nvPicPr>
          <p:cNvPr id="7" name="Picture 6"/>
          <p:cNvPicPr>
            <a:picLocks noChangeAspect="1"/>
          </p:cNvPicPr>
          <p:nvPr/>
        </p:nvPicPr>
        <p:blipFill rotWithShape="1">
          <a:blip r:embed="rId45">
            <a:extLst>
              <a:ext uri="{28A0092B-C50C-407E-A947-70E740481C1C}">
                <a14:useLocalDpi xmlns:a14="http://schemas.microsoft.com/office/drawing/2010/main" val="0"/>
              </a:ext>
            </a:extLst>
          </a:blip>
          <a:srcRect l="16729" r="16729"/>
          <a:stretch/>
        </p:blipFill>
        <p:spPr>
          <a:xfrm>
            <a:off x="952500" y="4600575"/>
            <a:ext cx="1116000" cy="1116000"/>
          </a:xfrm>
          <a:prstGeom prst="ellipse">
            <a:avLst/>
          </a:prstGeom>
          <a:grpFill/>
          <a:ln w="19050">
            <a:gradFill flip="none" rotWithShape="1">
              <a:gsLst>
                <a:gs pos="0">
                  <a:schemeClr val="accent1"/>
                </a:gs>
                <a:gs pos="100000">
                  <a:schemeClr val="accent4"/>
                </a:gs>
              </a:gsLst>
              <a:lin ang="2700000" scaled="1"/>
              <a:tileRect/>
            </a:gradFill>
          </a:ln>
        </p:spPr>
      </p:pic>
      <p:sp>
        <p:nvSpPr>
          <p:cNvPr id="8" name="Rectangle 7"/>
          <p:cNvSpPr/>
          <p:nvPr/>
        </p:nvSpPr>
        <p:spPr>
          <a:xfrm>
            <a:off x="620475" y="5734050"/>
            <a:ext cx="1705491" cy="37782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3522D"/>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1000"/>
              </a:spcAft>
            </a:pPr>
            <a:r>
              <a:rPr lang="en-US" sz="1200" b="1" i="1" dirty="0" smtClean="0">
                <a:solidFill>
                  <a:srgbClr val="575757"/>
                </a:solidFill>
              </a:rPr>
              <a:t>Personal computer (laptop)</a:t>
            </a:r>
          </a:p>
        </p:txBody>
      </p:sp>
      <p:sp>
        <p:nvSpPr>
          <p:cNvPr id="11" name="Rectangle 10"/>
          <p:cNvSpPr/>
          <p:nvPr/>
        </p:nvSpPr>
        <p:spPr>
          <a:xfrm>
            <a:off x="9451975" y="2316163"/>
            <a:ext cx="2302120" cy="40426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1600" i="1" dirty="0" smtClean="0">
                <a:solidFill>
                  <a:srgbClr val="575757"/>
                </a:solidFill>
              </a:rPr>
              <a:t>… to Chinese</a:t>
            </a:r>
          </a:p>
        </p:txBody>
      </p:sp>
      <p:graphicFrame>
        <p:nvGraphicFramePr>
          <p:cNvPr id="97" name="Chart 96"/>
          <p:cNvGraphicFramePr/>
          <p:nvPr>
            <p:custDataLst>
              <p:tags r:id="rId4"/>
            </p:custDataLst>
            <p:extLst>
              <p:ext uri="{D42A27DB-BD31-4B8C-83A1-F6EECF244321}">
                <p14:modId xmlns:p14="http://schemas.microsoft.com/office/powerpoint/2010/main" val="2370470997"/>
              </p:ext>
            </p:extLst>
          </p:nvPr>
        </p:nvGraphicFramePr>
        <p:xfrm>
          <a:off x="9869488" y="2706688"/>
          <a:ext cx="1465262" cy="3281362"/>
        </p:xfrm>
        <a:graphic>
          <a:graphicData uri="http://schemas.openxmlformats.org/drawingml/2006/chart">
            <c:chart xmlns:c="http://schemas.openxmlformats.org/drawingml/2006/chart" xmlns:r="http://schemas.openxmlformats.org/officeDocument/2006/relationships" r:id="rId46"/>
          </a:graphicData>
        </a:graphic>
      </p:graphicFrame>
      <p:sp>
        <p:nvSpPr>
          <p:cNvPr id="118" name="Text Placeholder 3"/>
          <p:cNvSpPr>
            <a:spLocks noGrp="1"/>
          </p:cNvSpPr>
          <p:nvPr>
            <p:custDataLst>
              <p:tags r:id="rId5"/>
            </p:custDataLst>
          </p:nvPr>
        </p:nvSpPr>
        <p:spPr bwMode="gray">
          <a:xfrm>
            <a:off x="10444163" y="5448300"/>
            <a:ext cx="314325"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9992E41-74CB-4F3C-B916-4D85F3DC1EA5}" type="datetime'''''''''''''''2''''''''''''3''''''''%'">
              <a:rPr lang="en-US" altLang="en-US" sz="1300">
                <a:solidFill>
                  <a:schemeClr val="bg1"/>
                </a:solidFill>
              </a:rPr>
              <a:pPr/>
              <a:t>23%</a:t>
            </a:fld>
            <a:endParaRPr lang="en-US" sz="1300" dirty="0">
              <a:solidFill>
                <a:schemeClr val="bg1"/>
              </a:solidFill>
              <a:sym typeface="+mn-lt"/>
            </a:endParaRPr>
          </a:p>
        </p:txBody>
      </p:sp>
      <p:sp>
        <p:nvSpPr>
          <p:cNvPr id="117" name="Text Placeholder 3"/>
          <p:cNvSpPr>
            <a:spLocks noGrp="1"/>
          </p:cNvSpPr>
          <p:nvPr>
            <p:custDataLst>
              <p:tags r:id="rId6"/>
            </p:custDataLst>
          </p:nvPr>
        </p:nvSpPr>
        <p:spPr bwMode="gray">
          <a:xfrm>
            <a:off x="10444163" y="3890963"/>
            <a:ext cx="314325"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67C9358-14D9-4D2C-BA78-309C7F0F2B0D}" type="datetime'7''''''''''''''''''''''7''''''''''''''''''''''''%'''''''''''">
              <a:rPr lang="en-US" altLang="en-US" sz="1300">
                <a:solidFill>
                  <a:schemeClr val="bg1"/>
                </a:solidFill>
              </a:rPr>
              <a:pPr/>
              <a:t>77%</a:t>
            </a:fld>
            <a:endParaRPr lang="en-US" sz="1300" dirty="0">
              <a:solidFill>
                <a:schemeClr val="bg1"/>
              </a:solidFill>
              <a:sym typeface="+mn-lt"/>
            </a:endParaRPr>
          </a:p>
        </p:txBody>
      </p:sp>
      <p:sp>
        <p:nvSpPr>
          <p:cNvPr id="39"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40"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41"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42"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47" name="Rectangle 46"/>
          <p:cNvSpPr/>
          <p:nvPr/>
        </p:nvSpPr>
        <p:spPr>
          <a:xfrm>
            <a:off x="2509838" y="2316163"/>
            <a:ext cx="2692250" cy="40426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1600" i="1" dirty="0" smtClean="0">
                <a:solidFill>
                  <a:srgbClr val="575757"/>
                </a:solidFill>
              </a:rPr>
              <a:t>All True-Luxury Consumers</a:t>
            </a:r>
          </a:p>
        </p:txBody>
      </p:sp>
      <p:cxnSp>
        <p:nvCxnSpPr>
          <p:cNvPr id="13" name="Straight Connector 12"/>
          <p:cNvCxnSpPr/>
          <p:nvPr>
            <p:custDataLst>
              <p:tags r:id="rId7"/>
            </p:custDataLst>
          </p:nvPr>
        </p:nvCxnSpPr>
        <p:spPr bwMode="gray">
          <a:xfrm>
            <a:off x="3159126" y="2789238"/>
            <a:ext cx="436563"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8"/>
            </p:custDataLst>
          </p:nvPr>
        </p:nvCxnSpPr>
        <p:spPr bwMode="gray">
          <a:xfrm>
            <a:off x="4081464" y="4503738"/>
            <a:ext cx="434975" cy="935038"/>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9"/>
            </p:custDataLst>
          </p:nvPr>
        </p:nvCxnSpPr>
        <p:spPr bwMode="gray">
          <a:xfrm>
            <a:off x="3159126" y="3692525"/>
            <a:ext cx="436563" cy="811213"/>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10"/>
            </p:custDataLst>
          </p:nvPr>
        </p:nvCxnSpPr>
        <p:spPr bwMode="gray">
          <a:xfrm>
            <a:off x="4081464" y="2789238"/>
            <a:ext cx="434975"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98" name="Chart 97"/>
          <p:cNvGraphicFramePr/>
          <p:nvPr>
            <p:custDataLst>
              <p:tags r:id="rId11"/>
            </p:custDataLst>
            <p:extLst>
              <p:ext uri="{D42A27DB-BD31-4B8C-83A1-F6EECF244321}">
                <p14:modId xmlns:p14="http://schemas.microsoft.com/office/powerpoint/2010/main" val="2464819446"/>
              </p:ext>
            </p:extLst>
          </p:nvPr>
        </p:nvGraphicFramePr>
        <p:xfrm>
          <a:off x="2373313" y="2706688"/>
          <a:ext cx="2930525" cy="3281362"/>
        </p:xfrm>
        <a:graphic>
          <a:graphicData uri="http://schemas.openxmlformats.org/drawingml/2006/chart">
            <c:chart xmlns:c="http://schemas.openxmlformats.org/drawingml/2006/chart" xmlns:r="http://schemas.openxmlformats.org/officeDocument/2006/relationships" r:id="rId47"/>
          </a:graphicData>
        </a:graphic>
      </p:graphicFrame>
      <p:sp useBgFill="1">
        <p:nvSpPr>
          <p:cNvPr id="22" name="Freeform 21"/>
          <p:cNvSpPr/>
          <p:nvPr>
            <p:custDataLst>
              <p:tags r:id="rId12"/>
            </p:custDataLst>
          </p:nvPr>
        </p:nvSpPr>
        <p:spPr bwMode="gray">
          <a:xfrm>
            <a:off x="3328988" y="5832475"/>
            <a:ext cx="96838" cy="146051"/>
          </a:xfrm>
          <a:custGeom>
            <a:avLst/>
            <a:gdLst/>
            <a:ahLst/>
            <a:cxnLst/>
            <a:rect l="0" t="0" r="0" b="0"/>
            <a:pathLst>
              <a:path w="96838" h="146051">
                <a:moveTo>
                  <a:pt x="96837" y="0"/>
                </a:moveTo>
                <a:lnTo>
                  <a:pt x="57150" y="146050"/>
                </a:lnTo>
                <a:lnTo>
                  <a:pt x="0" y="146050"/>
                </a:lnTo>
                <a:lnTo>
                  <a:pt x="39687" y="0"/>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useBgFill="1">
        <p:nvSpPr>
          <p:cNvPr id="25" name="Freeform 24"/>
          <p:cNvSpPr/>
          <p:nvPr>
            <p:custDataLst>
              <p:tags r:id="rId13"/>
            </p:custDataLst>
          </p:nvPr>
        </p:nvSpPr>
        <p:spPr bwMode="gray">
          <a:xfrm>
            <a:off x="4251325" y="5832475"/>
            <a:ext cx="96839" cy="146051"/>
          </a:xfrm>
          <a:custGeom>
            <a:avLst/>
            <a:gdLst/>
            <a:ahLst/>
            <a:cxnLst/>
            <a:rect l="0" t="0" r="0" b="0"/>
            <a:pathLst>
              <a:path w="96839" h="146051">
                <a:moveTo>
                  <a:pt x="96838" y="0"/>
                </a:moveTo>
                <a:lnTo>
                  <a:pt x="57150" y="146050"/>
                </a:lnTo>
                <a:lnTo>
                  <a:pt x="0" y="146050"/>
                </a:lnTo>
                <a:lnTo>
                  <a:pt x="39688" y="0"/>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19" name="Freeform 18"/>
          <p:cNvSpPr/>
          <p:nvPr>
            <p:custDataLst>
              <p:tags r:id="rId14"/>
            </p:custDataLst>
          </p:nvPr>
        </p:nvSpPr>
        <p:spPr bwMode="gray">
          <a:xfrm>
            <a:off x="3328988" y="5832475"/>
            <a:ext cx="39688" cy="146051"/>
          </a:xfrm>
          <a:custGeom>
            <a:avLst/>
            <a:gdLst/>
            <a:ahLst/>
            <a:cxnLst/>
            <a:rect l="0" t="0" r="0" b="0"/>
            <a:pathLst>
              <a:path w="39688" h="146051">
                <a:moveTo>
                  <a:pt x="39687" y="0"/>
                </a:moveTo>
                <a:lnTo>
                  <a:pt x="0" y="146050"/>
                </a:lnTo>
              </a:path>
            </a:pathLst>
          </a:custGeom>
          <a:ln w="9525" cap="rnd"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custDataLst>
              <p:tags r:id="rId15"/>
            </p:custDataLst>
          </p:nvPr>
        </p:nvSpPr>
        <p:spPr bwMode="gray">
          <a:xfrm>
            <a:off x="3386138" y="5832475"/>
            <a:ext cx="39688" cy="146051"/>
          </a:xfrm>
          <a:custGeom>
            <a:avLst/>
            <a:gdLst/>
            <a:ahLst/>
            <a:cxnLst/>
            <a:rect l="0" t="0" r="0" b="0"/>
            <a:pathLst>
              <a:path w="39688" h="146051">
                <a:moveTo>
                  <a:pt x="39687" y="0"/>
                </a:moveTo>
                <a:lnTo>
                  <a:pt x="0" y="146050"/>
                </a:lnTo>
              </a:path>
            </a:pathLst>
          </a:custGeom>
          <a:ln w="9525" cap="rnd"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custDataLst>
              <p:tags r:id="rId16"/>
            </p:custDataLst>
          </p:nvPr>
        </p:nvSpPr>
        <p:spPr bwMode="gray">
          <a:xfrm>
            <a:off x="4251325" y="5832475"/>
            <a:ext cx="39689" cy="146051"/>
          </a:xfrm>
          <a:custGeom>
            <a:avLst/>
            <a:gdLst/>
            <a:ahLst/>
            <a:cxnLst/>
            <a:rect l="0" t="0" r="0" b="0"/>
            <a:pathLst>
              <a:path w="39689" h="146051">
                <a:moveTo>
                  <a:pt x="39688" y="0"/>
                </a:moveTo>
                <a:lnTo>
                  <a:pt x="0" y="146050"/>
                </a:lnTo>
              </a:path>
            </a:pathLst>
          </a:custGeom>
          <a:ln w="9525" cap="rnd"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custDataLst>
              <p:tags r:id="rId17"/>
            </p:custDataLst>
          </p:nvPr>
        </p:nvSpPr>
        <p:spPr bwMode="gray">
          <a:xfrm>
            <a:off x="4308475" y="5832475"/>
            <a:ext cx="39689" cy="146051"/>
          </a:xfrm>
          <a:custGeom>
            <a:avLst/>
            <a:gdLst/>
            <a:ahLst/>
            <a:cxnLst/>
            <a:rect l="0" t="0" r="0" b="0"/>
            <a:pathLst>
              <a:path w="39689" h="146051">
                <a:moveTo>
                  <a:pt x="39688" y="0"/>
                </a:moveTo>
                <a:lnTo>
                  <a:pt x="0" y="146050"/>
                </a:lnTo>
              </a:path>
            </a:pathLst>
          </a:custGeom>
          <a:ln w="9525" cap="rnd"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Text Placeholder 3"/>
          <p:cNvSpPr>
            <a:spLocks noGrp="1"/>
          </p:cNvSpPr>
          <p:nvPr>
            <p:custDataLst>
              <p:tags r:id="rId18"/>
            </p:custDataLst>
          </p:nvPr>
        </p:nvSpPr>
        <p:spPr bwMode="gray">
          <a:xfrm>
            <a:off x="2732088" y="6007100"/>
            <a:ext cx="3683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F0DD5DB8-09BA-4824-9A73-963F0DA1E0E5}" type="datetime'''''''''''2''''0''''''''''''''''''''1''4'''''''''">
              <a:rPr lang="en-US" altLang="en-US" b="1"/>
              <a:pPr/>
              <a:t>2014</a:t>
            </a:fld>
            <a:endParaRPr lang="en-US" b="1" dirty="0">
              <a:sym typeface="+mn-lt"/>
            </a:endParaRPr>
          </a:p>
        </p:txBody>
      </p:sp>
      <p:sp>
        <p:nvSpPr>
          <p:cNvPr id="51" name="Text Placeholder 3"/>
          <p:cNvSpPr>
            <a:spLocks noGrp="1"/>
          </p:cNvSpPr>
          <p:nvPr>
            <p:custDataLst>
              <p:tags r:id="rId19"/>
            </p:custDataLst>
          </p:nvPr>
        </p:nvSpPr>
        <p:spPr bwMode="gray">
          <a:xfrm>
            <a:off x="3654425" y="6007100"/>
            <a:ext cx="3683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C45738D-089B-42EC-BDD6-44CFDA3FC057}" type="datetime'2''''''''''0''''''''''''1''''''7'''''''''''''''''">
              <a:rPr lang="en-US" altLang="en-US" b="1">
                <a:sym typeface="+mn-lt"/>
              </a:rPr>
              <a:pPr algn="ctr">
                <a:lnSpc>
                  <a:spcPct val="100000"/>
                </a:lnSpc>
                <a:spcBef>
                  <a:spcPct val="0"/>
                </a:spcBef>
                <a:spcAft>
                  <a:spcPct val="0"/>
                </a:spcAft>
              </a:pPr>
              <a:t>2017</a:t>
            </a:fld>
            <a:endParaRPr lang="en-US" b="1" dirty="0">
              <a:sym typeface="+mn-lt"/>
            </a:endParaRPr>
          </a:p>
        </p:txBody>
      </p:sp>
      <p:sp>
        <p:nvSpPr>
          <p:cNvPr id="49" name="Text Placeholder 3"/>
          <p:cNvSpPr>
            <a:spLocks noGrp="1"/>
          </p:cNvSpPr>
          <p:nvPr>
            <p:custDataLst>
              <p:tags r:id="rId20"/>
            </p:custDataLst>
          </p:nvPr>
        </p:nvSpPr>
        <p:spPr bwMode="gray">
          <a:xfrm>
            <a:off x="3681413" y="3548063"/>
            <a:ext cx="314325"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183CE48A-CF4C-43AE-A9CC-21EFAE5D2B94}" type="datetime'''''''5''''5''''''''''''''''''''''''''%'''''''''">
              <a:rPr lang="en-US" altLang="en-US" sz="1300">
                <a:solidFill>
                  <a:schemeClr val="bg1"/>
                </a:solidFill>
              </a:rPr>
              <a:pPr/>
              <a:t>55%</a:t>
            </a:fld>
            <a:endParaRPr lang="en-US" sz="1300" dirty="0">
              <a:solidFill>
                <a:schemeClr val="bg1"/>
              </a:solidFill>
              <a:sym typeface="+mn-lt"/>
            </a:endParaRPr>
          </a:p>
        </p:txBody>
      </p:sp>
      <p:sp>
        <p:nvSpPr>
          <p:cNvPr id="50" name="Text Placeholder 3"/>
          <p:cNvSpPr>
            <a:spLocks noGrp="1"/>
          </p:cNvSpPr>
          <p:nvPr>
            <p:custDataLst>
              <p:tags r:id="rId21"/>
            </p:custDataLst>
          </p:nvPr>
        </p:nvSpPr>
        <p:spPr bwMode="gray">
          <a:xfrm>
            <a:off x="3681413" y="5105400"/>
            <a:ext cx="314325"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A3250B09-F44A-4CB6-AD2C-9712F2A98772}" type="datetime'''''''''''''''45''''''''''''''''''''''''''%'''''">
              <a:rPr lang="en-US" altLang="en-US" sz="1300">
                <a:solidFill>
                  <a:schemeClr val="bg1"/>
                </a:solidFill>
              </a:rPr>
              <a:pPr/>
              <a:t>45%</a:t>
            </a:fld>
            <a:endParaRPr lang="en-US" sz="1300" dirty="0">
              <a:solidFill>
                <a:schemeClr val="bg1"/>
              </a:solidFill>
              <a:sym typeface="+mn-lt"/>
            </a:endParaRPr>
          </a:p>
        </p:txBody>
      </p:sp>
      <p:sp>
        <p:nvSpPr>
          <p:cNvPr id="74" name="Text Placeholder 3"/>
          <p:cNvSpPr>
            <a:spLocks noGrp="1"/>
          </p:cNvSpPr>
          <p:nvPr>
            <p:custDataLst>
              <p:tags r:id="rId22"/>
            </p:custDataLst>
          </p:nvPr>
        </p:nvSpPr>
        <p:spPr bwMode="gray">
          <a:xfrm>
            <a:off x="4484688" y="4014788"/>
            <a:ext cx="549275" cy="198438"/>
          </a:xfrm>
          <a:prstGeom prst="rect">
            <a:avLst/>
          </a:prstGeom>
          <a:solidFill>
            <a:srgbClr val="D4DF33"/>
          </a:solidFill>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sz="1300" dirty="0" smtClean="0">
                <a:sym typeface="+mn-lt"/>
              </a:rPr>
              <a:t>80-90%</a:t>
            </a:r>
            <a:endParaRPr lang="en-US" sz="1300" dirty="0">
              <a:sym typeface="+mn-lt"/>
            </a:endParaRPr>
          </a:p>
        </p:txBody>
      </p:sp>
      <p:sp>
        <p:nvSpPr>
          <p:cNvPr id="75" name="Text Placeholder 3"/>
          <p:cNvSpPr>
            <a:spLocks noGrp="1"/>
          </p:cNvSpPr>
          <p:nvPr>
            <p:custDataLst>
              <p:tags r:id="rId23"/>
            </p:custDataLst>
          </p:nvPr>
        </p:nvSpPr>
        <p:spPr bwMode="gray">
          <a:xfrm>
            <a:off x="4484688" y="5573713"/>
            <a:ext cx="549275" cy="198438"/>
          </a:xfrm>
          <a:prstGeom prst="rect">
            <a:avLst/>
          </a:prstGeom>
          <a:solidFill>
            <a:srgbClr val="A8B21C"/>
          </a:solidFill>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buNone/>
            </a:pPr>
            <a:r>
              <a:rPr lang="en-US" sz="1300" dirty="0" smtClean="0">
                <a:solidFill>
                  <a:schemeClr val="bg1"/>
                </a:solidFill>
                <a:sym typeface="+mn-lt"/>
              </a:rPr>
              <a:t>10-20%</a:t>
            </a:r>
            <a:endParaRPr lang="en-US" sz="1300" dirty="0">
              <a:solidFill>
                <a:schemeClr val="bg1"/>
              </a:solidFill>
              <a:sym typeface="+mn-lt"/>
            </a:endParaRPr>
          </a:p>
        </p:txBody>
      </p:sp>
      <p:sp>
        <p:nvSpPr>
          <p:cNvPr id="52" name="Text Placeholder 3"/>
          <p:cNvSpPr>
            <a:spLocks noGrp="1"/>
          </p:cNvSpPr>
          <p:nvPr>
            <p:custDataLst>
              <p:tags r:id="rId24"/>
            </p:custDataLst>
          </p:nvPr>
        </p:nvSpPr>
        <p:spPr bwMode="gray">
          <a:xfrm>
            <a:off x="4532313" y="6007100"/>
            <a:ext cx="4556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45D74CE-A120-4EC6-AF20-0C8E16BC602F}" type="datetime'''''''''''''''''''2''''''0''''''''''''''''''''''2''4E'''''">
              <a:rPr lang="en-US" altLang="en-US" b="1"/>
              <a:pPr/>
              <a:t>2024E</a:t>
            </a:fld>
            <a:endParaRPr lang="en-US" b="1" dirty="0">
              <a:sym typeface="+mn-lt"/>
            </a:endParaRPr>
          </a:p>
        </p:txBody>
      </p:sp>
      <p:cxnSp>
        <p:nvCxnSpPr>
          <p:cNvPr id="14" name="Straight Connector 13"/>
          <p:cNvCxnSpPr/>
          <p:nvPr/>
        </p:nvCxnSpPr>
        <p:spPr>
          <a:xfrm>
            <a:off x="9631012" y="2794001"/>
            <a:ext cx="0" cy="3168650"/>
          </a:xfrm>
          <a:prstGeom prst="line">
            <a:avLst/>
          </a:prstGeom>
          <a:ln w="9525" cap="rnd" cmpd="sng" algn="ctr">
            <a:solidFill>
              <a:srgbClr val="3EAD9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531553" y="2794001"/>
            <a:ext cx="0" cy="3168650"/>
          </a:xfrm>
          <a:prstGeom prst="line">
            <a:avLst/>
          </a:prstGeom>
          <a:ln w="9525" cap="rnd" cmpd="sng" algn="ctr">
            <a:solidFill>
              <a:srgbClr val="3EAD9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76075" y="4109988"/>
            <a:ext cx="252000" cy="216000"/>
          </a:xfrm>
          <a:prstGeom prst="rect">
            <a:avLst/>
          </a:prstGeom>
          <a:solidFill>
            <a:srgbClr val="197A56"/>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1000"/>
              </a:spcAft>
            </a:pPr>
            <a:endParaRPr lang="en-US" sz="1200" b="1" i="1" dirty="0" smtClean="0">
              <a:solidFill>
                <a:srgbClr val="575757"/>
              </a:solidFill>
            </a:endParaRPr>
          </a:p>
        </p:txBody>
      </p:sp>
      <p:sp>
        <p:nvSpPr>
          <p:cNvPr id="66" name="Rectangle 65"/>
          <p:cNvSpPr/>
          <p:nvPr/>
        </p:nvSpPr>
        <p:spPr>
          <a:xfrm>
            <a:off x="366550" y="5814962"/>
            <a:ext cx="252000" cy="216000"/>
          </a:xfrm>
          <a:prstGeom prst="rect">
            <a:avLst/>
          </a:prstGeom>
          <a:solidFill>
            <a:srgbClr val="03522D"/>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1000"/>
              </a:spcAft>
            </a:pPr>
            <a:endParaRPr lang="en-US" sz="1200" b="1" i="1" dirty="0" smtClean="0">
              <a:solidFill>
                <a:srgbClr val="575757"/>
              </a:solidFill>
            </a:endParaRPr>
          </a:p>
        </p:txBody>
      </p:sp>
      <p:grpSp>
        <p:nvGrpSpPr>
          <p:cNvPr id="67" name="Group 66"/>
          <p:cNvGrpSpPr/>
          <p:nvPr/>
        </p:nvGrpSpPr>
        <p:grpSpPr>
          <a:xfrm>
            <a:off x="202019" y="131021"/>
            <a:ext cx="2636659" cy="427981"/>
            <a:chOff x="202019" y="131021"/>
            <a:chExt cx="2636659" cy="427981"/>
          </a:xfrm>
        </p:grpSpPr>
        <p:sp>
          <p:nvSpPr>
            <p:cNvPr id="68" name="ColumnHeader"/>
            <p:cNvSpPr>
              <a:spLocks noChangeArrowheads="1"/>
            </p:cNvSpPr>
            <p:nvPr/>
          </p:nvSpPr>
          <p:spPr bwMode="gray">
            <a:xfrm rot="10800000" flipV="1">
              <a:off x="606678" y="229152"/>
              <a:ext cx="2232000" cy="244858"/>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600" b="1" dirty="0" smtClean="0">
                  <a:solidFill>
                    <a:srgbClr val="575757"/>
                  </a:solidFill>
                  <a:latin typeface="Trebuchet MS" panose="020B0603020202020204" pitchFamily="34" charset="0"/>
                  <a:cs typeface="Arial" pitchFamily="34" charset="0"/>
                </a:rPr>
                <a:t>Global market trends</a:t>
              </a:r>
              <a:endParaRPr lang="en-US" sz="1600" b="1" dirty="0">
                <a:solidFill>
                  <a:srgbClr val="575757"/>
                </a:solidFill>
                <a:latin typeface="Trebuchet MS" panose="020B0603020202020204" pitchFamily="34" charset="0"/>
                <a:cs typeface="Arial" pitchFamily="34" charset="0"/>
              </a:endParaRPr>
            </a:p>
          </p:txBody>
        </p:sp>
        <p:pic>
          <p:nvPicPr>
            <p:cNvPr id="69" name="Picture 68"/>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202019" y="131021"/>
              <a:ext cx="433399" cy="427981"/>
            </a:xfrm>
            <a:prstGeom prst="rect">
              <a:avLst/>
            </a:prstGeom>
          </p:spPr>
        </p:pic>
      </p:grpSp>
      <p:sp>
        <p:nvSpPr>
          <p:cNvPr id="70" name="ee4pFootnotes"/>
          <p:cNvSpPr>
            <a:spLocks noChangeArrowheads="1"/>
          </p:cNvSpPr>
          <p:nvPr/>
        </p:nvSpPr>
        <p:spPr bwMode="auto">
          <a:xfrm>
            <a:off x="917080" y="6370156"/>
            <a:ext cx="7182000" cy="307777"/>
          </a:xfrm>
          <a:prstGeom prst="rect">
            <a:avLst/>
          </a:prstGeom>
          <a:noFill/>
          <a:ln w="9525" algn="ctr">
            <a:noFill/>
            <a:miter lim="800000"/>
            <a:headEnd type="none" w="lg" len="lg"/>
            <a:tailEnd type="none" w="lg" len="lg"/>
          </a:ln>
        </p:spPr>
        <p:txBody>
          <a:bodyPr vert="horz" wrap="square" lIns="0" tIns="0" rIns="0" bIns="0" anchor="b" anchorCtr="0">
            <a:spAutoFit/>
          </a:bodyPr>
          <a:lstStyle/>
          <a:p>
            <a:r>
              <a:rPr lang="en-US" sz="1000" dirty="0" smtClean="0">
                <a:solidFill>
                  <a:schemeClr val="bg1">
                    <a:lumMod val="50000"/>
                  </a:schemeClr>
                </a:solidFill>
                <a:latin typeface="Trebuchet MS" panose="020B0603020202020204" pitchFamily="34" charset="0"/>
                <a:cs typeface="Arial" pitchFamily="34" charset="0"/>
              </a:rPr>
              <a:t>Note: Referred to last purchase; % of people using device vs. personal computer / people buying online</a:t>
            </a:r>
            <a:endParaRPr lang="en-US" sz="1000" dirty="0">
              <a:solidFill>
                <a:schemeClr val="bg1">
                  <a:lumMod val="50000"/>
                </a:schemeClr>
              </a:solidFill>
              <a:latin typeface="Trebuchet MS" panose="020B0603020202020204" pitchFamily="34" charset="0"/>
              <a:cs typeface="Arial" pitchFamily="34" charset="0"/>
            </a:endParaRPr>
          </a:p>
          <a:p>
            <a:r>
              <a:rPr lang="en-US" sz="1000" dirty="0" smtClean="0">
                <a:solidFill>
                  <a:schemeClr val="bg1">
                    <a:lumMod val="50000"/>
                  </a:schemeClr>
                </a:solidFill>
                <a:latin typeface="Trebuchet MS" panose="020B0603020202020204" pitchFamily="34" charset="0"/>
                <a:cs typeface="Arial" pitchFamily="34" charset="0"/>
              </a:rPr>
              <a:t>Source: BCG-</a:t>
            </a:r>
            <a:r>
              <a:rPr lang="en-US" sz="1000" dirty="0" err="1" smtClean="0">
                <a:solidFill>
                  <a:schemeClr val="bg1">
                    <a:lumMod val="50000"/>
                  </a:schemeClr>
                </a:solidFill>
                <a:latin typeface="Trebuchet MS" panose="020B0603020202020204" pitchFamily="34" charset="0"/>
                <a:cs typeface="Arial" pitchFamily="34" charset="0"/>
              </a:rPr>
              <a:t>Altagamma</a:t>
            </a:r>
            <a:r>
              <a:rPr lang="en-US" sz="1000" dirty="0" smtClean="0">
                <a:solidFill>
                  <a:schemeClr val="bg1">
                    <a:lumMod val="50000"/>
                  </a:schemeClr>
                </a:solidFill>
                <a:latin typeface="Trebuchet MS" panose="020B0603020202020204" pitchFamily="34" charset="0"/>
                <a:cs typeface="Arial" pitchFamily="34" charset="0"/>
              </a:rPr>
              <a:t> True-Luxury Global Consumer Insight </a:t>
            </a:r>
            <a:r>
              <a:rPr lang="en-US" sz="1000" smtClean="0">
                <a:solidFill>
                  <a:schemeClr val="bg1">
                    <a:lumMod val="50000"/>
                  </a:schemeClr>
                </a:solidFill>
                <a:latin typeface="Trebuchet MS" panose="020B0603020202020204" pitchFamily="34" charset="0"/>
                <a:cs typeface="Arial" pitchFamily="34" charset="0"/>
              </a:rPr>
              <a:t>Survey  </a:t>
            </a:r>
            <a:r>
              <a:rPr lang="en-US" sz="1000" dirty="0" smtClean="0">
                <a:solidFill>
                  <a:schemeClr val="bg1">
                    <a:lumMod val="50000"/>
                  </a:schemeClr>
                </a:solidFill>
                <a:latin typeface="Trebuchet MS" panose="020B0603020202020204" pitchFamily="34" charset="0"/>
                <a:cs typeface="Arial" pitchFamily="34" charset="0"/>
              </a:rPr>
              <a:t>(12K + respondents in 10 countries)</a:t>
            </a:r>
            <a:endParaRPr lang="en-US" sz="1000" dirty="0">
              <a:solidFill>
                <a:schemeClr val="bg1">
                  <a:lumMod val="50000"/>
                </a:schemeClr>
              </a:solidFill>
              <a:latin typeface="Trebuchet MS" panose="020B0603020202020204" pitchFamily="34" charset="0"/>
              <a:cs typeface="Arial" pitchFamily="34" charset="0"/>
            </a:endParaRPr>
          </a:p>
        </p:txBody>
      </p:sp>
      <p:grpSp>
        <p:nvGrpSpPr>
          <p:cNvPr id="63" name="Group 62"/>
          <p:cNvGrpSpPr/>
          <p:nvPr/>
        </p:nvGrpSpPr>
        <p:grpSpPr>
          <a:xfrm>
            <a:off x="3275013" y="1793237"/>
            <a:ext cx="6426404" cy="360000"/>
            <a:chOff x="2468522" y="1543490"/>
            <a:chExt cx="6426404" cy="360000"/>
          </a:xfrm>
        </p:grpSpPr>
        <p:sp>
          <p:nvSpPr>
            <p:cNvPr id="71" name="Rettangolo 36"/>
            <p:cNvSpPr>
              <a:spLocks noChangeArrowheads="1"/>
            </p:cNvSpPr>
            <p:nvPr/>
          </p:nvSpPr>
          <p:spPr bwMode="auto">
            <a:xfrm>
              <a:off x="2725714" y="1544383"/>
              <a:ext cx="6169212" cy="347394"/>
            </a:xfrm>
            <a:prstGeom prst="rect">
              <a:avLst/>
            </a:prstGeom>
            <a:noFill/>
            <a:ln w="9525">
              <a:solidFill>
                <a:schemeClr val="bg2">
                  <a:lumMod val="90000"/>
                </a:schemeClr>
              </a:solidFill>
              <a:prstDash val="lgDash"/>
              <a:miter lim="800000"/>
              <a:headEnd/>
              <a:tailEnd/>
            </a:ln>
          </p:spPr>
          <p:txBody>
            <a:bodyPr wrap="square">
              <a:noAutofit/>
            </a:bodyPr>
            <a:lstStyle/>
            <a:p>
              <a:pPr algn="ctr"/>
              <a:r>
                <a:rPr lang="en-US" sz="1400" i="1" dirty="0"/>
                <a:t>"Which device did you use to buy this item online?"</a:t>
              </a:r>
            </a:p>
          </p:txBody>
        </p:sp>
        <p:sp>
          <p:nvSpPr>
            <p:cNvPr id="76" name="Rettangolo 36"/>
            <p:cNvSpPr>
              <a:spLocks noChangeAspect="1" noChangeArrowheads="1"/>
            </p:cNvSpPr>
            <p:nvPr/>
          </p:nvSpPr>
          <p:spPr bwMode="auto">
            <a:xfrm>
              <a:off x="2468522" y="1543490"/>
              <a:ext cx="239608" cy="360000"/>
            </a:xfrm>
            <a:prstGeom prst="rect">
              <a:avLst/>
            </a:prstGeom>
            <a:solidFill>
              <a:schemeClr val="tx2"/>
            </a:solidFill>
            <a:ln w="9525">
              <a:noFill/>
              <a:miter lim="800000"/>
              <a:headEnd/>
              <a:tailEnd/>
            </a:ln>
          </p:spPr>
          <p:txBody>
            <a:bodyPr wrap="square">
              <a:spAutoFit/>
            </a:bodyPr>
            <a:lstStyle/>
            <a:p>
              <a:pPr algn="ctr">
                <a:spcBef>
                  <a:spcPct val="50000"/>
                </a:spcBef>
              </a:pPr>
              <a:endParaRPr lang="en-US" sz="1600" b="1" i="1" dirty="0">
                <a:solidFill>
                  <a:srgbClr val="575757"/>
                </a:solidFill>
                <a:cs typeface="Arial" pitchFamily="34" charset="0"/>
              </a:endParaRPr>
            </a:p>
          </p:txBody>
        </p:sp>
        <p:sp>
          <p:nvSpPr>
            <p:cNvPr id="77" name="Freeform 37"/>
            <p:cNvSpPr>
              <a:spLocks noEditPoints="1"/>
            </p:cNvSpPr>
            <p:nvPr/>
          </p:nvSpPr>
          <p:spPr bwMode="auto">
            <a:xfrm>
              <a:off x="2542050" y="1611166"/>
              <a:ext cx="108001" cy="252000"/>
            </a:xfrm>
            <a:custGeom>
              <a:avLst/>
              <a:gdLst>
                <a:gd name="T0" fmla="*/ 178 w 394"/>
                <a:gd name="T1" fmla="*/ 880 h 880"/>
                <a:gd name="T2" fmla="*/ 106 w 394"/>
                <a:gd name="T3" fmla="*/ 850 h 880"/>
                <a:gd name="T4" fmla="*/ 76 w 394"/>
                <a:gd name="T5" fmla="*/ 778 h 880"/>
                <a:gd name="T6" fmla="*/ 106 w 394"/>
                <a:gd name="T7" fmla="*/ 706 h 880"/>
                <a:gd name="T8" fmla="*/ 178 w 394"/>
                <a:gd name="T9" fmla="*/ 676 h 880"/>
                <a:gd name="T10" fmla="*/ 250 w 394"/>
                <a:gd name="T11" fmla="*/ 706 h 880"/>
                <a:gd name="T12" fmla="*/ 280 w 394"/>
                <a:gd name="T13" fmla="*/ 778 h 880"/>
                <a:gd name="T14" fmla="*/ 250 w 394"/>
                <a:gd name="T15" fmla="*/ 850 h 880"/>
                <a:gd name="T16" fmla="*/ 178 w 394"/>
                <a:gd name="T17" fmla="*/ 880 h 880"/>
                <a:gd name="T18" fmla="*/ 228 w 394"/>
                <a:gd name="T19" fmla="*/ 605 h 880"/>
                <a:gd name="T20" fmla="*/ 223 w 394"/>
                <a:gd name="T21" fmla="*/ 578 h 880"/>
                <a:gd name="T22" fmla="*/ 216 w 394"/>
                <a:gd name="T23" fmla="*/ 535 h 880"/>
                <a:gd name="T24" fmla="*/ 257 w 394"/>
                <a:gd name="T25" fmla="*/ 422 h 880"/>
                <a:gd name="T26" fmla="*/ 333 w 394"/>
                <a:gd name="T27" fmla="*/ 341 h 880"/>
                <a:gd name="T28" fmla="*/ 379 w 394"/>
                <a:gd name="T29" fmla="*/ 268 h 880"/>
                <a:gd name="T30" fmla="*/ 394 w 394"/>
                <a:gd name="T31" fmla="*/ 187 h 880"/>
                <a:gd name="T32" fmla="*/ 334 w 394"/>
                <a:gd name="T33" fmla="*/ 50 h 880"/>
                <a:gd name="T34" fmla="*/ 187 w 394"/>
                <a:gd name="T35" fmla="*/ 0 h 880"/>
                <a:gd name="T36" fmla="*/ 14 w 394"/>
                <a:gd name="T37" fmla="*/ 49 h 880"/>
                <a:gd name="T38" fmla="*/ 0 w 394"/>
                <a:gd name="T39" fmla="*/ 61 h 880"/>
                <a:gd name="T40" fmla="*/ 61 w 394"/>
                <a:gd name="T41" fmla="*/ 180 h 880"/>
                <a:gd name="T42" fmla="*/ 83 w 394"/>
                <a:gd name="T43" fmla="*/ 158 h 880"/>
                <a:gd name="T44" fmla="*/ 161 w 394"/>
                <a:gd name="T45" fmla="*/ 126 h 880"/>
                <a:gd name="T46" fmla="*/ 231 w 394"/>
                <a:gd name="T47" fmla="*/ 144 h 880"/>
                <a:gd name="T48" fmla="*/ 250 w 394"/>
                <a:gd name="T49" fmla="*/ 196 h 880"/>
                <a:gd name="T50" fmla="*/ 237 w 394"/>
                <a:gd name="T51" fmla="*/ 242 h 880"/>
                <a:gd name="T52" fmla="*/ 173 w 394"/>
                <a:gd name="T53" fmla="*/ 323 h 880"/>
                <a:gd name="T54" fmla="*/ 105 w 394"/>
                <a:gd name="T55" fmla="*/ 425 h 880"/>
                <a:gd name="T56" fmla="*/ 90 w 394"/>
                <a:gd name="T57" fmla="*/ 510 h 880"/>
                <a:gd name="T58" fmla="*/ 109 w 394"/>
                <a:gd name="T59" fmla="*/ 590 h 880"/>
                <a:gd name="T60" fmla="*/ 115 w 394"/>
                <a:gd name="T61" fmla="*/ 605 h 880"/>
                <a:gd name="T62" fmla="*/ 228 w 394"/>
                <a:gd name="T63" fmla="*/ 60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880">
                  <a:moveTo>
                    <a:pt x="178" y="880"/>
                  </a:moveTo>
                  <a:cubicBezTo>
                    <a:pt x="150" y="880"/>
                    <a:pt x="126" y="870"/>
                    <a:pt x="106" y="850"/>
                  </a:cubicBezTo>
                  <a:cubicBezTo>
                    <a:pt x="86" y="830"/>
                    <a:pt x="76" y="806"/>
                    <a:pt x="76" y="778"/>
                  </a:cubicBezTo>
                  <a:cubicBezTo>
                    <a:pt x="76" y="750"/>
                    <a:pt x="87" y="725"/>
                    <a:pt x="106" y="706"/>
                  </a:cubicBezTo>
                  <a:cubicBezTo>
                    <a:pt x="126" y="686"/>
                    <a:pt x="150" y="676"/>
                    <a:pt x="178" y="676"/>
                  </a:cubicBezTo>
                  <a:cubicBezTo>
                    <a:pt x="206" y="676"/>
                    <a:pt x="230" y="686"/>
                    <a:pt x="250" y="706"/>
                  </a:cubicBezTo>
                  <a:cubicBezTo>
                    <a:pt x="270" y="725"/>
                    <a:pt x="280" y="750"/>
                    <a:pt x="280" y="778"/>
                  </a:cubicBezTo>
                  <a:cubicBezTo>
                    <a:pt x="280" y="806"/>
                    <a:pt x="270" y="830"/>
                    <a:pt x="250" y="850"/>
                  </a:cubicBezTo>
                  <a:cubicBezTo>
                    <a:pt x="231" y="870"/>
                    <a:pt x="206" y="880"/>
                    <a:pt x="178" y="880"/>
                  </a:cubicBezTo>
                  <a:close/>
                  <a:moveTo>
                    <a:pt x="228" y="605"/>
                  </a:moveTo>
                  <a:cubicBezTo>
                    <a:pt x="223" y="578"/>
                    <a:pt x="223" y="578"/>
                    <a:pt x="223" y="578"/>
                  </a:cubicBezTo>
                  <a:cubicBezTo>
                    <a:pt x="216" y="547"/>
                    <a:pt x="216" y="537"/>
                    <a:pt x="216" y="535"/>
                  </a:cubicBezTo>
                  <a:cubicBezTo>
                    <a:pt x="216" y="493"/>
                    <a:pt x="229" y="456"/>
                    <a:pt x="257" y="422"/>
                  </a:cubicBezTo>
                  <a:cubicBezTo>
                    <a:pt x="333" y="341"/>
                    <a:pt x="333" y="341"/>
                    <a:pt x="333" y="341"/>
                  </a:cubicBezTo>
                  <a:cubicBezTo>
                    <a:pt x="354" y="319"/>
                    <a:pt x="369" y="294"/>
                    <a:pt x="379" y="268"/>
                  </a:cubicBezTo>
                  <a:cubicBezTo>
                    <a:pt x="389" y="243"/>
                    <a:pt x="394" y="215"/>
                    <a:pt x="394" y="187"/>
                  </a:cubicBezTo>
                  <a:cubicBezTo>
                    <a:pt x="394" y="131"/>
                    <a:pt x="374" y="85"/>
                    <a:pt x="334" y="50"/>
                  </a:cubicBezTo>
                  <a:cubicBezTo>
                    <a:pt x="295" y="17"/>
                    <a:pt x="245" y="0"/>
                    <a:pt x="187" y="0"/>
                  </a:cubicBezTo>
                  <a:cubicBezTo>
                    <a:pt x="112" y="0"/>
                    <a:pt x="54" y="16"/>
                    <a:pt x="14" y="49"/>
                  </a:cubicBezTo>
                  <a:cubicBezTo>
                    <a:pt x="0" y="61"/>
                    <a:pt x="0" y="61"/>
                    <a:pt x="0" y="61"/>
                  </a:cubicBezTo>
                  <a:cubicBezTo>
                    <a:pt x="61" y="180"/>
                    <a:pt x="61" y="180"/>
                    <a:pt x="61" y="180"/>
                  </a:cubicBezTo>
                  <a:cubicBezTo>
                    <a:pt x="83" y="158"/>
                    <a:pt x="83" y="158"/>
                    <a:pt x="83" y="158"/>
                  </a:cubicBezTo>
                  <a:cubicBezTo>
                    <a:pt x="105" y="137"/>
                    <a:pt x="131" y="126"/>
                    <a:pt x="161" y="126"/>
                  </a:cubicBezTo>
                  <a:cubicBezTo>
                    <a:pt x="193" y="126"/>
                    <a:pt x="216" y="132"/>
                    <a:pt x="231" y="144"/>
                  </a:cubicBezTo>
                  <a:cubicBezTo>
                    <a:pt x="244" y="155"/>
                    <a:pt x="250" y="172"/>
                    <a:pt x="250" y="196"/>
                  </a:cubicBezTo>
                  <a:cubicBezTo>
                    <a:pt x="250" y="211"/>
                    <a:pt x="246" y="226"/>
                    <a:pt x="237" y="242"/>
                  </a:cubicBezTo>
                  <a:cubicBezTo>
                    <a:pt x="226" y="261"/>
                    <a:pt x="205" y="288"/>
                    <a:pt x="173" y="323"/>
                  </a:cubicBezTo>
                  <a:cubicBezTo>
                    <a:pt x="138" y="362"/>
                    <a:pt x="116" y="396"/>
                    <a:pt x="105" y="425"/>
                  </a:cubicBezTo>
                  <a:cubicBezTo>
                    <a:pt x="95" y="454"/>
                    <a:pt x="90" y="483"/>
                    <a:pt x="90" y="510"/>
                  </a:cubicBezTo>
                  <a:cubicBezTo>
                    <a:pt x="90" y="528"/>
                    <a:pt x="96" y="554"/>
                    <a:pt x="109" y="590"/>
                  </a:cubicBezTo>
                  <a:cubicBezTo>
                    <a:pt x="115" y="605"/>
                    <a:pt x="115" y="605"/>
                    <a:pt x="115" y="605"/>
                  </a:cubicBezTo>
                  <a:lnTo>
                    <a:pt x="228" y="60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grpSp>
      <p:sp>
        <p:nvSpPr>
          <p:cNvPr id="72" name="Oval 71"/>
          <p:cNvSpPr>
            <a:spLocks noChangeAspect="1"/>
          </p:cNvSpPr>
          <p:nvPr/>
        </p:nvSpPr>
        <p:spPr>
          <a:xfrm>
            <a:off x="11725175" y="141477"/>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9</a:t>
            </a:r>
            <a:endParaRPr lang="en-US" sz="1200" b="1" kern="0" dirty="0">
              <a:solidFill>
                <a:schemeClr val="accent5"/>
              </a:solidFill>
            </a:endParaRPr>
          </a:p>
        </p:txBody>
      </p:sp>
      <p:sp>
        <p:nvSpPr>
          <p:cNvPr id="78" name="TextBox 77"/>
          <p:cNvSpPr txBox="1"/>
          <p:nvPr/>
        </p:nvSpPr>
        <p:spPr>
          <a:xfrm>
            <a:off x="9628259" y="81619"/>
            <a:ext cx="2147887" cy="4862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575757"/>
                </a:solidFill>
              </a:rPr>
              <a:t>Online ecosystem</a:t>
            </a:r>
          </a:p>
        </p:txBody>
      </p:sp>
      <p:sp>
        <p:nvSpPr>
          <p:cNvPr id="79" name="Rectangle 78"/>
          <p:cNvSpPr/>
          <p:nvPr/>
        </p:nvSpPr>
        <p:spPr>
          <a:xfrm>
            <a:off x="5988050" y="2316163"/>
            <a:ext cx="3149984" cy="40426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1600" i="1" dirty="0" smtClean="0">
                <a:solidFill>
                  <a:srgbClr val="575757"/>
                </a:solidFill>
              </a:rPr>
              <a:t>From Generation Z … to Silver</a:t>
            </a:r>
          </a:p>
        </p:txBody>
      </p:sp>
      <p:graphicFrame>
        <p:nvGraphicFramePr>
          <p:cNvPr id="99" name="Chart 98"/>
          <p:cNvGraphicFramePr/>
          <p:nvPr>
            <p:custDataLst>
              <p:tags r:id="rId25"/>
            </p:custDataLst>
            <p:extLst>
              <p:ext uri="{D42A27DB-BD31-4B8C-83A1-F6EECF244321}">
                <p14:modId xmlns:p14="http://schemas.microsoft.com/office/powerpoint/2010/main" val="1074758607"/>
              </p:ext>
            </p:extLst>
          </p:nvPr>
        </p:nvGraphicFramePr>
        <p:xfrm>
          <a:off x="5722938" y="2706688"/>
          <a:ext cx="3751262" cy="3281362"/>
        </p:xfrm>
        <a:graphic>
          <a:graphicData uri="http://schemas.openxmlformats.org/drawingml/2006/chart">
            <c:chart xmlns:c="http://schemas.openxmlformats.org/drawingml/2006/chart" xmlns:r="http://schemas.openxmlformats.org/officeDocument/2006/relationships" r:id="rId49"/>
          </a:graphicData>
        </a:graphic>
      </p:graphicFrame>
      <p:sp>
        <p:nvSpPr>
          <p:cNvPr id="88" name="Text Placeholder 3"/>
          <p:cNvSpPr>
            <a:spLocks noGrp="1"/>
          </p:cNvSpPr>
          <p:nvPr>
            <p:custDataLst>
              <p:tags r:id="rId26"/>
            </p:custDataLst>
          </p:nvPr>
        </p:nvSpPr>
        <p:spPr bwMode="gray">
          <a:xfrm>
            <a:off x="6724650" y="3719513"/>
            <a:ext cx="314325" cy="1984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2C72DEA-BC84-49F8-AA1E-883DC74B72C5}" type="datetime'''''''''''''6''''''''6''''''''''''''''%'''">
              <a:rPr lang="en-US" altLang="en-US" sz="1300">
                <a:solidFill>
                  <a:schemeClr val="bg1"/>
                </a:solidFill>
              </a:rPr>
              <a:pPr/>
              <a:t>66%</a:t>
            </a:fld>
            <a:endParaRPr lang="en-US" sz="1300" dirty="0">
              <a:solidFill>
                <a:schemeClr val="bg1"/>
              </a:solidFill>
              <a:sym typeface="+mn-lt"/>
            </a:endParaRPr>
          </a:p>
        </p:txBody>
      </p:sp>
      <p:sp>
        <p:nvSpPr>
          <p:cNvPr id="89" name="Text Placeholder 3"/>
          <p:cNvSpPr>
            <a:spLocks noGrp="1"/>
          </p:cNvSpPr>
          <p:nvPr>
            <p:custDataLst>
              <p:tags r:id="rId27"/>
            </p:custDataLst>
          </p:nvPr>
        </p:nvSpPr>
        <p:spPr bwMode="gray">
          <a:xfrm>
            <a:off x="6724650" y="5276850"/>
            <a:ext cx="314325" cy="1984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B3A054D-F03E-41A6-8C45-320AF840B29B}" type="datetime'''''''''''3''''''''''''''''''''4''''%'''''''">
              <a:rPr lang="en-US" altLang="en-US" sz="1300">
                <a:solidFill>
                  <a:schemeClr val="bg1"/>
                </a:solidFill>
              </a:rPr>
              <a:pPr/>
              <a:t>34%</a:t>
            </a:fld>
            <a:endParaRPr lang="en-US" sz="1300" dirty="0">
              <a:solidFill>
                <a:schemeClr val="bg1"/>
              </a:solidFill>
              <a:sym typeface="+mn-lt"/>
            </a:endParaRPr>
          </a:p>
        </p:txBody>
      </p:sp>
      <p:sp>
        <p:nvSpPr>
          <p:cNvPr id="81" name="Text Placeholder 3"/>
          <p:cNvSpPr>
            <a:spLocks noGrp="1"/>
          </p:cNvSpPr>
          <p:nvPr>
            <p:custDataLst>
              <p:tags r:id="rId28"/>
            </p:custDataLst>
          </p:nvPr>
        </p:nvSpPr>
        <p:spPr bwMode="gray">
          <a:xfrm>
            <a:off x="6007100" y="3859213"/>
            <a:ext cx="314325" cy="1984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7BFB740-87D2-4729-9043-A270F5B3B1CA}" type="datetime'7''''''''''''''''''''''''''5%'''">
              <a:rPr lang="en-US" altLang="en-US" sz="1300">
                <a:solidFill>
                  <a:schemeClr val="bg1"/>
                </a:solidFill>
              </a:rPr>
              <a:pPr/>
              <a:t>75%</a:t>
            </a:fld>
            <a:endParaRPr lang="en-US" sz="1300" dirty="0">
              <a:solidFill>
                <a:schemeClr val="bg1"/>
              </a:solidFill>
              <a:sym typeface="+mn-lt"/>
            </a:endParaRPr>
          </a:p>
        </p:txBody>
      </p:sp>
      <p:sp>
        <p:nvSpPr>
          <p:cNvPr id="93" name="Text Placeholder 3"/>
          <p:cNvSpPr>
            <a:spLocks noGrp="1"/>
          </p:cNvSpPr>
          <p:nvPr>
            <p:custDataLst>
              <p:tags r:id="rId29"/>
            </p:custDataLst>
          </p:nvPr>
        </p:nvSpPr>
        <p:spPr bwMode="gray">
          <a:xfrm>
            <a:off x="7440613" y="5105400"/>
            <a:ext cx="314325" cy="1984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18EE7D8-A824-4CB0-8122-D92B9A81632A}" type="datetime'''''''''''''''''''''''''''''''4''5''%'''''''''''''">
              <a:rPr lang="en-US" altLang="en-US" sz="1300">
                <a:solidFill>
                  <a:schemeClr val="bg1"/>
                </a:solidFill>
              </a:rPr>
              <a:pPr/>
              <a:t>45%</a:t>
            </a:fld>
            <a:endParaRPr lang="en-US" sz="1300" dirty="0">
              <a:solidFill>
                <a:schemeClr val="bg1"/>
              </a:solidFill>
              <a:sym typeface="+mn-lt"/>
            </a:endParaRPr>
          </a:p>
        </p:txBody>
      </p:sp>
      <p:sp>
        <p:nvSpPr>
          <p:cNvPr id="82" name="Text Placeholder 3"/>
          <p:cNvSpPr>
            <a:spLocks noGrp="1"/>
          </p:cNvSpPr>
          <p:nvPr>
            <p:custDataLst>
              <p:tags r:id="rId30"/>
            </p:custDataLst>
          </p:nvPr>
        </p:nvSpPr>
        <p:spPr bwMode="gray">
          <a:xfrm>
            <a:off x="6007100" y="5416550"/>
            <a:ext cx="314325" cy="1984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AD1B662D-F610-44C9-BFC8-FEC30BD9F720}" type="datetime'2''''''''''''''''5''''''''''''''%'''''''''''''''''">
              <a:rPr lang="en-US" altLang="en-US" sz="1300">
                <a:solidFill>
                  <a:schemeClr val="bg1"/>
                </a:solidFill>
              </a:rPr>
              <a:pPr/>
              <a:t>25%</a:t>
            </a:fld>
            <a:endParaRPr lang="en-US" sz="1300" dirty="0">
              <a:solidFill>
                <a:schemeClr val="bg1"/>
              </a:solidFill>
              <a:sym typeface="+mn-lt"/>
            </a:endParaRPr>
          </a:p>
        </p:txBody>
      </p:sp>
      <p:sp>
        <p:nvSpPr>
          <p:cNvPr id="85" name="Text Placeholder 3"/>
          <p:cNvSpPr>
            <a:spLocks noGrp="1"/>
          </p:cNvSpPr>
          <p:nvPr>
            <p:custDataLst>
              <p:tags r:id="rId31"/>
            </p:custDataLst>
          </p:nvPr>
        </p:nvSpPr>
        <p:spPr bwMode="gray">
          <a:xfrm>
            <a:off x="6499225" y="6007100"/>
            <a:ext cx="7667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1914DA4-3498-4117-B890-2EEA9E11BC14}" type="datetime'Mi''''ll''''''''''''''''en''''''''''''''n''''''ial''s'">
              <a:rPr lang="en-US" altLang="en-US" b="1"/>
              <a:pPr/>
              <a:t>Millennials</a:t>
            </a:fld>
            <a:endParaRPr lang="en-US" b="1" dirty="0">
              <a:sym typeface="+mn-lt"/>
            </a:endParaRPr>
          </a:p>
        </p:txBody>
      </p:sp>
      <p:sp>
        <p:nvSpPr>
          <p:cNvPr id="92" name="Text Placeholder 3"/>
          <p:cNvSpPr>
            <a:spLocks noGrp="1"/>
          </p:cNvSpPr>
          <p:nvPr>
            <p:custDataLst>
              <p:tags r:id="rId32"/>
            </p:custDataLst>
          </p:nvPr>
        </p:nvSpPr>
        <p:spPr bwMode="gray">
          <a:xfrm>
            <a:off x="5924550" y="6007100"/>
            <a:ext cx="4794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258CA08-997B-4926-A561-49B2E26B2727}" type="datetime'''G''''''e''''''''''''''''n''''.'' ''''Z'''''''''">
              <a:rPr lang="en-US" altLang="en-US" b="1"/>
              <a:pPr/>
              <a:t>Gen. Z</a:t>
            </a:fld>
            <a:endParaRPr lang="en-US" b="1" dirty="0">
              <a:sym typeface="+mn-lt"/>
            </a:endParaRPr>
          </a:p>
        </p:txBody>
      </p:sp>
      <p:sp>
        <p:nvSpPr>
          <p:cNvPr id="90" name="Text Placeholder 3"/>
          <p:cNvSpPr>
            <a:spLocks noGrp="1"/>
          </p:cNvSpPr>
          <p:nvPr>
            <p:custDataLst>
              <p:tags r:id="rId33"/>
            </p:custDataLst>
          </p:nvPr>
        </p:nvSpPr>
        <p:spPr bwMode="gray">
          <a:xfrm>
            <a:off x="7440613" y="3548063"/>
            <a:ext cx="314325" cy="1984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5620A7C-A5FE-4658-A87D-A90F3756EFD7}" type="datetime'''''''''''''''''''''''''''''''''''5''''''''''5''''''%'">
              <a:rPr lang="en-US" altLang="en-US" sz="1300">
                <a:solidFill>
                  <a:schemeClr val="bg1"/>
                </a:solidFill>
              </a:rPr>
              <a:pPr/>
              <a:t>55%</a:t>
            </a:fld>
            <a:endParaRPr lang="en-US" sz="1300" dirty="0">
              <a:solidFill>
                <a:schemeClr val="bg1"/>
              </a:solidFill>
              <a:sym typeface="+mn-lt"/>
            </a:endParaRPr>
          </a:p>
        </p:txBody>
      </p:sp>
      <p:sp>
        <p:nvSpPr>
          <p:cNvPr id="84" name="Text Placeholder 3"/>
          <p:cNvSpPr>
            <a:spLocks noGrp="1"/>
          </p:cNvSpPr>
          <p:nvPr>
            <p:custDataLst>
              <p:tags r:id="rId34"/>
            </p:custDataLst>
          </p:nvPr>
        </p:nvSpPr>
        <p:spPr bwMode="gray">
          <a:xfrm>
            <a:off x="7354888" y="6007100"/>
            <a:ext cx="4857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A8E746F9-1829-41A5-8E6B-C53BA51F1AB0}" type="datetime'''''''G''''''''''''e''''''''n''. ''''''''X'''''">
              <a:rPr lang="en-US" altLang="en-US" b="1"/>
              <a:pPr/>
              <a:t>Gen. X</a:t>
            </a:fld>
            <a:endParaRPr lang="en-US" b="1" dirty="0">
              <a:sym typeface="+mn-lt"/>
            </a:endParaRPr>
          </a:p>
        </p:txBody>
      </p:sp>
      <p:sp>
        <p:nvSpPr>
          <p:cNvPr id="87" name="Text Placeholder 3"/>
          <p:cNvSpPr>
            <a:spLocks noGrp="1"/>
          </p:cNvSpPr>
          <p:nvPr>
            <p:custDataLst>
              <p:tags r:id="rId35"/>
            </p:custDataLst>
          </p:nvPr>
        </p:nvSpPr>
        <p:spPr bwMode="gray">
          <a:xfrm>
            <a:off x="8158163" y="3111500"/>
            <a:ext cx="314325" cy="1984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9A0D47A-AEF2-44BC-9640-400FA8BC4F7C}" type="datetime'''''''''''''''''''''''''''2''''''''''''''''''''7''''%'">
              <a:rPr lang="en-US" altLang="en-US" sz="1300">
                <a:solidFill>
                  <a:schemeClr val="bg1"/>
                </a:solidFill>
              </a:rPr>
              <a:pPr/>
              <a:t>27%</a:t>
            </a:fld>
            <a:endParaRPr lang="en-US" sz="1300" dirty="0">
              <a:solidFill>
                <a:schemeClr val="bg1"/>
              </a:solidFill>
              <a:sym typeface="+mn-lt"/>
            </a:endParaRPr>
          </a:p>
        </p:txBody>
      </p:sp>
      <p:sp>
        <p:nvSpPr>
          <p:cNvPr id="95" name="Text Placeholder 3"/>
          <p:cNvSpPr>
            <a:spLocks noGrp="1"/>
          </p:cNvSpPr>
          <p:nvPr>
            <p:custDataLst>
              <p:tags r:id="rId36"/>
            </p:custDataLst>
          </p:nvPr>
        </p:nvSpPr>
        <p:spPr bwMode="gray">
          <a:xfrm>
            <a:off x="8158163" y="4668838"/>
            <a:ext cx="314325" cy="1984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64BDA3F-7AF0-4125-95FD-9D66398E2EDE}" type="datetime'''''7''''''''''''''''3''''%'''''''''''">
              <a:rPr lang="en-US" altLang="en-US" sz="1300">
                <a:solidFill>
                  <a:schemeClr val="bg1"/>
                </a:solidFill>
              </a:rPr>
              <a:pPr/>
              <a:t>73%</a:t>
            </a:fld>
            <a:endParaRPr lang="en-US" sz="1300" dirty="0">
              <a:solidFill>
                <a:schemeClr val="bg1"/>
              </a:solidFill>
              <a:sym typeface="+mn-lt"/>
            </a:endParaRPr>
          </a:p>
        </p:txBody>
      </p:sp>
      <p:sp>
        <p:nvSpPr>
          <p:cNvPr id="86" name="Text Placeholder 3"/>
          <p:cNvSpPr>
            <a:spLocks noGrp="1"/>
          </p:cNvSpPr>
          <p:nvPr>
            <p:custDataLst>
              <p:tags r:id="rId37"/>
            </p:custDataLst>
          </p:nvPr>
        </p:nvSpPr>
        <p:spPr bwMode="gray">
          <a:xfrm>
            <a:off x="8004175" y="6007100"/>
            <a:ext cx="623888" cy="3651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40DB335-A87E-435C-B6B0-F60DF566EEE5}" type="datetime'Ba''''b''''y'' ''''''''B''''''''o''o''m''''''er''''s'">
              <a:rPr lang="en-US" altLang="en-US" b="1"/>
              <a:pPr/>
              <a:t>Baby Boomers</a:t>
            </a:fld>
            <a:endParaRPr lang="en-US" b="1" dirty="0">
              <a:sym typeface="+mn-lt"/>
            </a:endParaRPr>
          </a:p>
        </p:txBody>
      </p:sp>
      <p:sp>
        <p:nvSpPr>
          <p:cNvPr id="83" name="Text Placeholder 3"/>
          <p:cNvSpPr>
            <a:spLocks noGrp="1"/>
          </p:cNvSpPr>
          <p:nvPr>
            <p:custDataLst>
              <p:tags r:id="rId38"/>
            </p:custDataLst>
          </p:nvPr>
        </p:nvSpPr>
        <p:spPr bwMode="gray">
          <a:xfrm>
            <a:off x="8875713" y="2986088"/>
            <a:ext cx="314325" cy="1984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2273FAC-184E-449A-8A3C-1DE70B050F97}" type="datetime'''''''''''''''1''''''''''''''''9''''%'''''''''''''''''''''">
              <a:rPr lang="en-US" altLang="en-US" sz="1300">
                <a:solidFill>
                  <a:schemeClr val="bg1"/>
                </a:solidFill>
              </a:rPr>
              <a:pPr/>
              <a:t>19%</a:t>
            </a:fld>
            <a:endParaRPr lang="en-US" sz="1300" dirty="0">
              <a:solidFill>
                <a:schemeClr val="bg1"/>
              </a:solidFill>
              <a:sym typeface="+mn-lt"/>
            </a:endParaRPr>
          </a:p>
        </p:txBody>
      </p:sp>
      <p:sp>
        <p:nvSpPr>
          <p:cNvPr id="94" name="Text Placeholder 3"/>
          <p:cNvSpPr>
            <a:spLocks noGrp="1"/>
          </p:cNvSpPr>
          <p:nvPr>
            <p:custDataLst>
              <p:tags r:id="rId39"/>
            </p:custDataLst>
          </p:nvPr>
        </p:nvSpPr>
        <p:spPr bwMode="gray">
          <a:xfrm>
            <a:off x="8875713" y="4545013"/>
            <a:ext cx="314325" cy="1984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0409B54E-BF56-4B31-A0F8-359EC3A5343C}" type="datetime'''''''''''''''8''''''''''''''''''''1''''''%'''''''''''''''''">
              <a:rPr lang="en-US" altLang="en-US" sz="1300">
                <a:solidFill>
                  <a:schemeClr val="bg1"/>
                </a:solidFill>
              </a:rPr>
              <a:pPr/>
              <a:t>81%</a:t>
            </a:fld>
            <a:endParaRPr lang="en-US" sz="1300" dirty="0">
              <a:solidFill>
                <a:schemeClr val="bg1"/>
              </a:solidFill>
              <a:sym typeface="+mn-lt"/>
            </a:endParaRPr>
          </a:p>
        </p:txBody>
      </p:sp>
      <p:sp>
        <p:nvSpPr>
          <p:cNvPr id="91" name="Text Placeholder 3"/>
          <p:cNvSpPr>
            <a:spLocks noGrp="1"/>
          </p:cNvSpPr>
          <p:nvPr>
            <p:custDataLst>
              <p:tags r:id="rId40"/>
            </p:custDataLst>
          </p:nvPr>
        </p:nvSpPr>
        <p:spPr bwMode="gray">
          <a:xfrm>
            <a:off x="8826500" y="6007100"/>
            <a:ext cx="4143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F6D34F4-C096-4E50-B0F5-2E3DD9ACAF9A}" type="datetime'''''Si''''''''''''l''''''ve''''''''''r'''''''''''''''''''">
              <a:rPr lang="en-US" altLang="en-US" b="1"/>
              <a:pPr/>
              <a:t>Silver</a:t>
            </a:fld>
            <a:endParaRPr lang="en-US" b="1" dirty="0">
              <a:sym typeface="+mn-lt"/>
            </a:endParaRPr>
          </a:p>
        </p:txBody>
      </p:sp>
      <p:pic>
        <p:nvPicPr>
          <p:cNvPr id="96" name="flag_china"/>
          <p:cNvPicPr>
            <a:picLocks noChangeAspect="1" noChangeArrowheads="1"/>
          </p:cNvPicPr>
          <p:nvPr/>
        </p:nvPicPr>
        <p:blipFill rotWithShape="1">
          <a:blip r:embed="rId50"/>
          <a:srcRect l="120" t="1081" r="33256" b="-1081"/>
          <a:stretch/>
        </p:blipFill>
        <p:spPr bwMode="auto">
          <a:xfrm>
            <a:off x="10465484" y="6003878"/>
            <a:ext cx="291726" cy="291727"/>
          </a:xfrm>
          <a:prstGeom prst="ellipse">
            <a:avLst/>
          </a:prstGeom>
          <a:grpFill/>
          <a:ln w="23051">
            <a:gradFill flip="none" rotWithShape="1">
              <a:gsLst>
                <a:gs pos="0">
                  <a:schemeClr val="accent5"/>
                </a:gs>
                <a:gs pos="100000">
                  <a:schemeClr val="bg1">
                    <a:lumMod val="75000"/>
                  </a:schemeClr>
                </a:gs>
              </a:gsLst>
              <a:lin ang="2700000" scaled="1"/>
              <a:tileRect/>
            </a:gradFill>
          </a:ln>
        </p:spPr>
      </p:pic>
    </p:spTree>
    <p:extLst>
      <p:ext uri="{BB962C8B-B14F-4D97-AF65-F5344CB8AC3E}">
        <p14:creationId xmlns:p14="http://schemas.microsoft.com/office/powerpoint/2010/main" val="96743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ext uri="{D42A27DB-BD31-4B8C-83A1-F6EECF244321}">
                <p14:modId xmlns:p14="http://schemas.microsoft.com/office/powerpoint/2010/main" val="3423768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3970" name="think-cell Slide" r:id="rId45" imgW="395" imgH="394" progId="TCLayout.ActiveDocument.1">
                  <p:embed/>
                </p:oleObj>
              </mc:Choice>
              <mc:Fallback>
                <p:oleObj name="think-cell Slide" r:id="rId45" imgW="395" imgH="394"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200" b="1" dirty="0" err="1" smtClean="0">
              <a:solidFill>
                <a:srgbClr val="FFFFFF"/>
              </a:solidFill>
              <a:latin typeface="Trebuchet MS" panose="020B0603020202020204" pitchFamily="34" charset="0"/>
              <a:sym typeface="Trebuchet MS" panose="020B0603020202020204" pitchFamily="34" charset="0"/>
            </a:endParaRPr>
          </a:p>
        </p:txBody>
      </p:sp>
      <p:sp>
        <p:nvSpPr>
          <p:cNvPr id="7" name="Title 6"/>
          <p:cNvSpPr>
            <a:spLocks noGrp="1"/>
          </p:cNvSpPr>
          <p:nvPr>
            <p:ph type="title"/>
          </p:nvPr>
        </p:nvSpPr>
        <p:spPr>
          <a:xfrm>
            <a:off x="629999" y="622800"/>
            <a:ext cx="11294907" cy="941796"/>
          </a:xfrm>
        </p:spPr>
        <p:txBody>
          <a:bodyPr/>
          <a:lstStyle/>
          <a:p>
            <a:r>
              <a:rPr lang="en-US" dirty="0"/>
              <a:t>Mono-brand still the most used channel by True-Luxury C</a:t>
            </a:r>
            <a:r>
              <a:rPr lang="en-US" dirty="0" smtClean="0"/>
              <a:t>onsumers, </a:t>
            </a:r>
            <a:r>
              <a:rPr lang="en-US" dirty="0"/>
              <a:t>gaining back some </a:t>
            </a:r>
            <a:r>
              <a:rPr lang="en-US"/>
              <a:t>ground </a:t>
            </a:r>
            <a:r>
              <a:rPr lang="en-US" smtClean="0"/>
              <a:t>vs. Dep't </a:t>
            </a:r>
            <a:r>
              <a:rPr lang="en-US" dirty="0"/>
              <a:t>Stores</a:t>
            </a:r>
          </a:p>
        </p:txBody>
      </p:sp>
      <p:sp>
        <p:nvSpPr>
          <p:cNvPr id="59" name="ee4pFootnotes"/>
          <p:cNvSpPr>
            <a:spLocks noChangeArrowheads="1"/>
          </p:cNvSpPr>
          <p:nvPr/>
        </p:nvSpPr>
        <p:spPr bwMode="auto">
          <a:xfrm>
            <a:off x="629999" y="6099306"/>
            <a:ext cx="7182000" cy="461665"/>
          </a:xfrm>
          <a:prstGeom prst="rect">
            <a:avLst/>
          </a:prstGeom>
          <a:noFill/>
          <a:ln w="9525" algn="ctr">
            <a:noFill/>
            <a:miter lim="800000"/>
            <a:headEnd type="none" w="lg" len="lg"/>
            <a:tailEnd type="none" w="lg" len="lg"/>
          </a:ln>
        </p:spPr>
        <p:txBody>
          <a:bodyPr vert="horz" wrap="square" lIns="0" tIns="0" rIns="0" bIns="0" anchor="b" anchorCtr="0">
            <a:spAutoFit/>
          </a:bodyPr>
          <a:lstStyle/>
          <a:p>
            <a:endParaRPr lang="en-US" sz="1000" dirty="0">
              <a:solidFill>
                <a:schemeClr val="bg1">
                  <a:lumMod val="50000"/>
                </a:schemeClr>
              </a:solidFill>
              <a:latin typeface="Trebuchet MS" panose="020B0603020202020204" pitchFamily="34" charset="0"/>
              <a:cs typeface="Arial" pitchFamily="34" charset="0"/>
            </a:endParaRPr>
          </a:p>
          <a:p>
            <a:r>
              <a:rPr lang="en-US" sz="1000" dirty="0" smtClean="0">
                <a:solidFill>
                  <a:schemeClr val="bg1">
                    <a:lumMod val="50000"/>
                  </a:schemeClr>
                </a:solidFill>
                <a:latin typeface="Trebuchet MS" panose="020B0603020202020204" pitchFamily="34" charset="0"/>
                <a:cs typeface="Arial" pitchFamily="34" charset="0"/>
              </a:rPr>
              <a:t>Note: Referred to last purchase</a:t>
            </a:r>
          </a:p>
          <a:p>
            <a:r>
              <a:rPr lang="en-US" sz="1000" dirty="0" smtClean="0">
                <a:solidFill>
                  <a:schemeClr val="bg1">
                    <a:lumMod val="50000"/>
                  </a:schemeClr>
                </a:solidFill>
                <a:latin typeface="Trebuchet MS" panose="020B0603020202020204" pitchFamily="34" charset="0"/>
                <a:cs typeface="Arial" pitchFamily="34" charset="0"/>
              </a:rPr>
              <a:t>Source: BCG-</a:t>
            </a:r>
            <a:r>
              <a:rPr lang="en-US" sz="1000" dirty="0" err="1" smtClean="0">
                <a:solidFill>
                  <a:schemeClr val="bg1">
                    <a:lumMod val="50000"/>
                  </a:schemeClr>
                </a:solidFill>
                <a:latin typeface="Trebuchet MS" panose="020B0603020202020204" pitchFamily="34" charset="0"/>
                <a:cs typeface="Arial" pitchFamily="34" charset="0"/>
              </a:rPr>
              <a:t>Altagamma</a:t>
            </a:r>
            <a:r>
              <a:rPr lang="en-US" sz="1000" dirty="0" smtClean="0">
                <a:solidFill>
                  <a:schemeClr val="bg1">
                    <a:lumMod val="50000"/>
                  </a:schemeClr>
                </a:solidFill>
                <a:latin typeface="Trebuchet MS" panose="020B0603020202020204" pitchFamily="34" charset="0"/>
                <a:cs typeface="Arial" pitchFamily="34" charset="0"/>
              </a:rPr>
              <a:t> True-Luxury Global Consumer Insight </a:t>
            </a:r>
            <a:r>
              <a:rPr lang="en-US" sz="1000" smtClean="0">
                <a:solidFill>
                  <a:schemeClr val="bg1">
                    <a:lumMod val="50000"/>
                  </a:schemeClr>
                </a:solidFill>
                <a:latin typeface="Trebuchet MS" panose="020B0603020202020204" pitchFamily="34" charset="0"/>
                <a:cs typeface="Arial" pitchFamily="34" charset="0"/>
              </a:rPr>
              <a:t>Survey (12K </a:t>
            </a:r>
            <a:r>
              <a:rPr lang="en-US" sz="1000" dirty="0" smtClean="0">
                <a:solidFill>
                  <a:schemeClr val="bg1">
                    <a:lumMod val="50000"/>
                  </a:schemeClr>
                </a:solidFill>
                <a:latin typeface="Trebuchet MS" panose="020B0603020202020204" pitchFamily="34" charset="0"/>
                <a:cs typeface="Arial" pitchFamily="34" charset="0"/>
              </a:rPr>
              <a:t>+ respondents in 10 countries)</a:t>
            </a:r>
            <a:endParaRPr lang="en-US" sz="1000" dirty="0">
              <a:solidFill>
                <a:schemeClr val="bg1">
                  <a:lumMod val="50000"/>
                </a:schemeClr>
              </a:solidFill>
              <a:latin typeface="Trebuchet MS" panose="020B0603020202020204" pitchFamily="34" charset="0"/>
              <a:cs typeface="Arial" pitchFamily="34" charset="0"/>
            </a:endParaRPr>
          </a:p>
        </p:txBody>
      </p:sp>
      <p:sp>
        <p:nvSpPr>
          <p:cNvPr id="62" name="TextBox 61"/>
          <p:cNvSpPr txBox="1"/>
          <p:nvPr/>
        </p:nvSpPr>
        <p:spPr>
          <a:xfrm>
            <a:off x="1753905" y="2433574"/>
            <a:ext cx="4798818" cy="276999"/>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dirty="0" smtClean="0">
                <a:solidFill>
                  <a:srgbClr val="29BA74"/>
                </a:solidFill>
                <a:latin typeface="Trebuchet MS" panose="020B0603020202020204" pitchFamily="34" charset="0"/>
              </a:rPr>
              <a:t>True-Luxury Global Consumers</a:t>
            </a:r>
            <a:endParaRPr lang="en-US" dirty="0">
              <a:solidFill>
                <a:srgbClr val="29BA74"/>
              </a:solidFill>
              <a:latin typeface="Trebuchet MS" panose="020B0603020202020204" pitchFamily="34" charset="0"/>
            </a:endParaRPr>
          </a:p>
        </p:txBody>
      </p:sp>
      <p:cxnSp>
        <p:nvCxnSpPr>
          <p:cNvPr id="13" name="Straight Connector 12"/>
          <p:cNvCxnSpPr/>
          <p:nvPr>
            <p:custDataLst>
              <p:tags r:id="rId4"/>
            </p:custDataLst>
          </p:nvPr>
        </p:nvCxnSpPr>
        <p:spPr bwMode="gray">
          <a:xfrm flipV="1">
            <a:off x="4054475" y="2881313"/>
            <a:ext cx="504825" cy="11113"/>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5"/>
            </p:custDataLst>
          </p:nvPr>
        </p:nvCxnSpPr>
        <p:spPr bwMode="gray">
          <a:xfrm>
            <a:off x="2705100" y="4841875"/>
            <a:ext cx="504825" cy="236538"/>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6"/>
            </p:custDataLst>
          </p:nvPr>
        </p:nvCxnSpPr>
        <p:spPr bwMode="gray">
          <a:xfrm>
            <a:off x="2705100" y="3754438"/>
            <a:ext cx="504825" cy="111125"/>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7"/>
            </p:custDataLst>
          </p:nvPr>
        </p:nvCxnSpPr>
        <p:spPr bwMode="gray">
          <a:xfrm flipV="1">
            <a:off x="4054475" y="4367213"/>
            <a:ext cx="504825" cy="150813"/>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8"/>
            </p:custDataLst>
          </p:nvPr>
        </p:nvCxnSpPr>
        <p:spPr bwMode="gray">
          <a:xfrm>
            <a:off x="2705100" y="3587750"/>
            <a:ext cx="504825" cy="68263"/>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9"/>
            </p:custDataLst>
          </p:nvPr>
        </p:nvCxnSpPr>
        <p:spPr bwMode="gray">
          <a:xfrm>
            <a:off x="2705100" y="3382963"/>
            <a:ext cx="504825" cy="9525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10"/>
            </p:custDataLst>
          </p:nvPr>
        </p:nvCxnSpPr>
        <p:spPr bwMode="gray">
          <a:xfrm>
            <a:off x="2705100" y="4362450"/>
            <a:ext cx="504825" cy="155575"/>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1"/>
            </p:custDataLst>
          </p:nvPr>
        </p:nvCxnSpPr>
        <p:spPr bwMode="gray">
          <a:xfrm flipV="1">
            <a:off x="4054475" y="4938713"/>
            <a:ext cx="504825" cy="13970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2"/>
            </p:custDataLst>
          </p:nvPr>
        </p:nvCxnSpPr>
        <p:spPr bwMode="gray">
          <a:xfrm flipV="1">
            <a:off x="4054475" y="3854450"/>
            <a:ext cx="504825" cy="11113"/>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13"/>
            </p:custDataLst>
          </p:nvPr>
        </p:nvCxnSpPr>
        <p:spPr bwMode="gray">
          <a:xfrm>
            <a:off x="4054475" y="3656014"/>
            <a:ext cx="504825" cy="15875"/>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14"/>
            </p:custDataLst>
          </p:nvPr>
        </p:nvCxnSpPr>
        <p:spPr bwMode="gray">
          <a:xfrm>
            <a:off x="4054475" y="3478213"/>
            <a:ext cx="504825" cy="1905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15"/>
            </p:custDataLst>
          </p:nvPr>
        </p:nvCxnSpPr>
        <p:spPr bwMode="gray">
          <a:xfrm>
            <a:off x="2705100" y="2892425"/>
            <a:ext cx="504825"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118" name="Chart 117"/>
          <p:cNvGraphicFramePr/>
          <p:nvPr>
            <p:custDataLst>
              <p:tags r:id="rId16"/>
            </p:custDataLst>
            <p:extLst>
              <p:ext uri="{D42A27DB-BD31-4B8C-83A1-F6EECF244321}">
                <p14:modId xmlns:p14="http://schemas.microsoft.com/office/powerpoint/2010/main" val="3014630706"/>
              </p:ext>
            </p:extLst>
          </p:nvPr>
        </p:nvGraphicFramePr>
        <p:xfrm>
          <a:off x="1525588" y="2798763"/>
          <a:ext cx="4213225" cy="3190875"/>
        </p:xfrm>
        <a:graphic>
          <a:graphicData uri="http://schemas.openxmlformats.org/drawingml/2006/chart">
            <c:chart xmlns:c="http://schemas.openxmlformats.org/drawingml/2006/chart" xmlns:r="http://schemas.openxmlformats.org/officeDocument/2006/relationships" r:id="rId47"/>
          </a:graphicData>
        </a:graphic>
      </p:graphicFrame>
      <p:sp useBgFill="1">
        <p:nvSpPr>
          <p:cNvPr id="21" name="Freeform 20"/>
          <p:cNvSpPr/>
          <p:nvPr>
            <p:custDataLst>
              <p:tags r:id="rId17"/>
            </p:custDataLst>
          </p:nvPr>
        </p:nvSpPr>
        <p:spPr bwMode="gray">
          <a:xfrm>
            <a:off x="2909888" y="5834063"/>
            <a:ext cx="96838" cy="146051"/>
          </a:xfrm>
          <a:custGeom>
            <a:avLst/>
            <a:gdLst/>
            <a:ahLst/>
            <a:cxnLst/>
            <a:rect l="0" t="0" r="0" b="0"/>
            <a:pathLst>
              <a:path w="96838" h="146051">
                <a:moveTo>
                  <a:pt x="96837" y="0"/>
                </a:moveTo>
                <a:lnTo>
                  <a:pt x="57150" y="146050"/>
                </a:lnTo>
                <a:lnTo>
                  <a:pt x="0" y="146050"/>
                </a:lnTo>
                <a:lnTo>
                  <a:pt x="39687" y="0"/>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20" name="Freeform 19"/>
          <p:cNvSpPr/>
          <p:nvPr>
            <p:custDataLst>
              <p:tags r:id="rId18"/>
            </p:custDataLst>
          </p:nvPr>
        </p:nvSpPr>
        <p:spPr bwMode="gray">
          <a:xfrm>
            <a:off x="2967038" y="5834063"/>
            <a:ext cx="39688" cy="146051"/>
          </a:xfrm>
          <a:custGeom>
            <a:avLst/>
            <a:gdLst/>
            <a:ahLst/>
            <a:cxnLst/>
            <a:rect l="0" t="0" r="0" b="0"/>
            <a:pathLst>
              <a:path w="39688" h="146051">
                <a:moveTo>
                  <a:pt x="39687" y="0"/>
                </a:moveTo>
                <a:lnTo>
                  <a:pt x="0" y="146050"/>
                </a:lnTo>
              </a:path>
            </a:pathLst>
          </a:custGeom>
          <a:ln w="9525" cap="rnd"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custDataLst>
              <p:tags r:id="rId19"/>
            </p:custDataLst>
          </p:nvPr>
        </p:nvSpPr>
        <p:spPr bwMode="gray">
          <a:xfrm>
            <a:off x="2909888" y="5834063"/>
            <a:ext cx="39688" cy="146051"/>
          </a:xfrm>
          <a:custGeom>
            <a:avLst/>
            <a:gdLst/>
            <a:ahLst/>
            <a:cxnLst/>
            <a:rect l="0" t="0" r="0" b="0"/>
            <a:pathLst>
              <a:path w="39688" h="146051">
                <a:moveTo>
                  <a:pt x="39687" y="0"/>
                </a:moveTo>
                <a:lnTo>
                  <a:pt x="0" y="146050"/>
                </a:lnTo>
              </a:path>
            </a:pathLst>
          </a:custGeom>
          <a:ln w="9525" cap="rnd"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 Placeholder 3"/>
          <p:cNvSpPr>
            <a:spLocks noGrp="1"/>
          </p:cNvSpPr>
          <p:nvPr>
            <p:custDataLst>
              <p:tags r:id="rId20"/>
            </p:custDataLst>
          </p:nvPr>
        </p:nvSpPr>
        <p:spPr bwMode="gray">
          <a:xfrm>
            <a:off x="3487739" y="5402263"/>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50AE1A0-A702-44C1-973F-C719A5F75C03}" type="datetime'''2''''''7''''''%'''''''''''''''''''''''''''''">
              <a:rPr lang="en-US" altLang="en-US">
                <a:sym typeface="+mn-lt"/>
              </a:rPr>
              <a:pPr algn="ctr">
                <a:lnSpc>
                  <a:spcPct val="100000"/>
                </a:lnSpc>
                <a:spcBef>
                  <a:spcPct val="0"/>
                </a:spcBef>
                <a:spcAft>
                  <a:spcPct val="0"/>
                </a:spcAft>
              </a:pPr>
              <a:t>27%</a:t>
            </a:fld>
            <a:endParaRPr lang="en-US" dirty="0">
              <a:sym typeface="+mn-lt"/>
            </a:endParaRPr>
          </a:p>
        </p:txBody>
      </p:sp>
      <p:sp>
        <p:nvSpPr>
          <p:cNvPr id="67" name="Text Placeholder 3"/>
          <p:cNvSpPr>
            <a:spLocks noGrp="1"/>
          </p:cNvSpPr>
          <p:nvPr>
            <p:custDataLst>
              <p:tags r:id="rId21"/>
            </p:custDataLst>
          </p:nvPr>
        </p:nvSpPr>
        <p:spPr bwMode="gray">
          <a:xfrm>
            <a:off x="3487739" y="3094038"/>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775DFD1-5DCA-4207-8F58-95C234F0174E}" type="datetime'''''''''''1''''''''''''''''''9''%'''''''''''''''''''''''''">
              <a:rPr lang="en-US" altLang="en-US">
                <a:sym typeface="+mn-lt"/>
              </a:rPr>
              <a:pPr algn="ctr">
                <a:lnSpc>
                  <a:spcPct val="100000"/>
                </a:lnSpc>
                <a:spcBef>
                  <a:spcPct val="0"/>
                </a:spcBef>
                <a:spcAft>
                  <a:spcPct val="0"/>
                </a:spcAft>
              </a:pPr>
              <a:t>19%</a:t>
            </a:fld>
            <a:endParaRPr lang="en-US" dirty="0">
              <a:sym typeface="+mn-lt"/>
            </a:endParaRPr>
          </a:p>
        </p:txBody>
      </p:sp>
      <p:sp>
        <p:nvSpPr>
          <p:cNvPr id="104" name="Text Placeholder 3"/>
          <p:cNvSpPr>
            <a:spLocks noGrp="1"/>
          </p:cNvSpPr>
          <p:nvPr>
            <p:custDataLst>
              <p:tags r:id="rId22"/>
            </p:custDataLst>
          </p:nvPr>
        </p:nvSpPr>
        <p:spPr bwMode="gray">
          <a:xfrm>
            <a:off x="2178050" y="3394075"/>
            <a:ext cx="2095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A746A2B-9230-40A9-BF73-35E328FB2CA9}" type="datetime'''''''''''''''''''''''''7''''''''%'''''''''''''">
              <a:rPr lang="en-US" altLang="en-US">
                <a:solidFill>
                  <a:schemeClr val="bg1"/>
                </a:solidFill>
              </a:rPr>
              <a:pPr/>
              <a:t>7%</a:t>
            </a:fld>
            <a:endParaRPr lang="en-US" dirty="0">
              <a:solidFill>
                <a:schemeClr val="bg1"/>
              </a:solidFill>
              <a:sym typeface="+mn-lt"/>
            </a:endParaRPr>
          </a:p>
        </p:txBody>
      </p:sp>
      <p:sp>
        <p:nvSpPr>
          <p:cNvPr id="114" name="Text Placeholder 3"/>
          <p:cNvSpPr>
            <a:spLocks noGrp="1"/>
          </p:cNvSpPr>
          <p:nvPr>
            <p:custDataLst>
              <p:tags r:id="rId23"/>
            </p:custDataLst>
          </p:nvPr>
        </p:nvSpPr>
        <p:spPr bwMode="gray">
          <a:xfrm>
            <a:off x="174625" y="3951288"/>
            <a:ext cx="158432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842CF43B-6B40-4157-AD43-F2F51FA6C6B3}" type="datetime'''''High''-''en''d'''' ''''d''''e''''''p''t'' ''''''store'">
              <a:rPr lang="en-US" altLang="en-US" sz="1400">
                <a:solidFill>
                  <a:srgbClr val="29BA74"/>
                </a:solidFill>
                <a:sym typeface="+mn-lt"/>
              </a:rPr>
              <a:pPr/>
              <a:t>High-end dept store</a:t>
            </a:fld>
            <a:endParaRPr lang="en-US" sz="1400" dirty="0">
              <a:solidFill>
                <a:srgbClr val="29BA74"/>
              </a:solidFill>
              <a:sym typeface="+mn-lt"/>
            </a:endParaRPr>
          </a:p>
        </p:txBody>
      </p:sp>
      <p:sp>
        <p:nvSpPr>
          <p:cNvPr id="373" name="Text Placeholder 3"/>
          <p:cNvSpPr>
            <a:spLocks noGrp="1"/>
          </p:cNvSpPr>
          <p:nvPr>
            <p:custDataLst>
              <p:tags r:id="rId24"/>
            </p:custDataLst>
          </p:nvPr>
        </p:nvSpPr>
        <p:spPr bwMode="gray">
          <a:xfrm>
            <a:off x="2138364" y="3046413"/>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086E00FC-8D42-4C48-8C43-225802989F12}" type="datetime'1''''''6''''''''''''''''''''''''''''%'''''''''''">
              <a:rPr lang="en-US" altLang="en-US"/>
              <a:pPr/>
              <a:t>16%</a:t>
            </a:fld>
            <a:endParaRPr lang="en-US" dirty="0">
              <a:sym typeface="+mn-lt"/>
            </a:endParaRPr>
          </a:p>
        </p:txBody>
      </p:sp>
      <p:sp>
        <p:nvSpPr>
          <p:cNvPr id="60" name="Text Placeholder 3"/>
          <p:cNvSpPr>
            <a:spLocks noGrp="1"/>
          </p:cNvSpPr>
          <p:nvPr>
            <p:custDataLst>
              <p:tags r:id="rId25"/>
            </p:custDataLst>
          </p:nvPr>
        </p:nvSpPr>
        <p:spPr bwMode="gray">
          <a:xfrm>
            <a:off x="2138364" y="5283200"/>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ADCA246-2464-49DA-8CAE-7CC5B337ACA5}" type="datetime'3''''''''''5''''''''''''''''''''''''''''%'''''''''''">
              <a:rPr lang="en-US" altLang="en-US">
                <a:sym typeface="+mn-lt"/>
              </a:rPr>
              <a:pPr algn="ctr">
                <a:lnSpc>
                  <a:spcPct val="100000"/>
                </a:lnSpc>
                <a:spcBef>
                  <a:spcPct val="0"/>
                </a:spcBef>
                <a:spcAft>
                  <a:spcPct val="0"/>
                </a:spcAft>
              </a:pPr>
              <a:t>35%</a:t>
            </a:fld>
            <a:endParaRPr lang="en-US" dirty="0">
              <a:sym typeface="+mn-lt"/>
            </a:endParaRPr>
          </a:p>
        </p:txBody>
      </p:sp>
      <p:sp>
        <p:nvSpPr>
          <p:cNvPr id="73" name="Text Placeholder 3"/>
          <p:cNvSpPr>
            <a:spLocks noGrp="1"/>
          </p:cNvSpPr>
          <p:nvPr>
            <p:custDataLst>
              <p:tags r:id="rId26"/>
            </p:custDataLst>
          </p:nvPr>
        </p:nvSpPr>
        <p:spPr bwMode="gray">
          <a:xfrm>
            <a:off x="4837114" y="3098800"/>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9BD8267-2605-4C12-A888-1FD9A1458746}" type="datetime'''''''''''''''''2''''''''''''''''''''''0''''''''''%'">
              <a:rPr lang="en-US" altLang="en-US">
                <a:sym typeface="+mn-lt"/>
              </a:rPr>
              <a:pPr algn="ctr">
                <a:lnSpc>
                  <a:spcPct val="100000"/>
                </a:lnSpc>
                <a:spcBef>
                  <a:spcPct val="0"/>
                </a:spcBef>
                <a:spcAft>
                  <a:spcPct val="0"/>
                </a:spcAft>
              </a:pPr>
              <a:t>20%</a:t>
            </a:fld>
            <a:endParaRPr lang="en-US" dirty="0">
              <a:sym typeface="+mn-lt"/>
            </a:endParaRPr>
          </a:p>
        </p:txBody>
      </p:sp>
      <p:sp>
        <p:nvSpPr>
          <p:cNvPr id="71" name="Text Placeholder 3"/>
          <p:cNvSpPr>
            <a:spLocks noGrp="1"/>
          </p:cNvSpPr>
          <p:nvPr>
            <p:custDataLst>
              <p:tags r:id="rId27"/>
            </p:custDataLst>
          </p:nvPr>
        </p:nvSpPr>
        <p:spPr bwMode="gray">
          <a:xfrm>
            <a:off x="4876800" y="3671888"/>
            <a:ext cx="2095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F01CCDD-30A3-4F1E-9725-75F3D9B7471D}" type="datetime'''''''''''6''''''''%'''''''''''''''''''''''''">
              <a:rPr lang="en-US" altLang="en-US">
                <a:solidFill>
                  <a:schemeClr val="bg1"/>
                </a:solidFill>
                <a:sym typeface="+mn-lt"/>
              </a:rPr>
              <a:pPr algn="ctr">
                <a:lnSpc>
                  <a:spcPct val="100000"/>
                </a:lnSpc>
                <a:spcBef>
                  <a:spcPct val="0"/>
                </a:spcBef>
                <a:spcAft>
                  <a:spcPct val="0"/>
                </a:spcAft>
              </a:pPr>
              <a:t>6%</a:t>
            </a:fld>
            <a:endParaRPr lang="en-US" dirty="0">
              <a:solidFill>
                <a:schemeClr val="bg1"/>
              </a:solidFill>
              <a:sym typeface="+mn-lt"/>
            </a:endParaRPr>
          </a:p>
        </p:txBody>
      </p:sp>
      <p:sp>
        <p:nvSpPr>
          <p:cNvPr id="70" name="Text Placeholder 3"/>
          <p:cNvSpPr>
            <a:spLocks noGrp="1"/>
          </p:cNvSpPr>
          <p:nvPr>
            <p:custDataLst>
              <p:tags r:id="rId28"/>
            </p:custDataLst>
          </p:nvPr>
        </p:nvSpPr>
        <p:spPr bwMode="gray">
          <a:xfrm>
            <a:off x="4837114" y="4019550"/>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8BABC97-DEE7-45B0-8EA1-FEEA21910477}" type="datetime'1''''''''7''''''%'">
              <a:rPr lang="en-US" altLang="en-US">
                <a:solidFill>
                  <a:schemeClr val="bg1"/>
                </a:solidFill>
                <a:sym typeface="+mn-lt"/>
              </a:rPr>
              <a:pPr algn="ctr">
                <a:lnSpc>
                  <a:spcPct val="100000"/>
                </a:lnSpc>
                <a:spcBef>
                  <a:spcPct val="0"/>
                </a:spcBef>
                <a:spcAft>
                  <a:spcPct val="0"/>
                </a:spcAft>
              </a:pPr>
              <a:t>17%</a:t>
            </a:fld>
            <a:endParaRPr lang="en-US" dirty="0">
              <a:solidFill>
                <a:schemeClr val="bg1"/>
              </a:solidFill>
              <a:sym typeface="+mn-lt"/>
            </a:endParaRPr>
          </a:p>
        </p:txBody>
      </p:sp>
      <p:sp>
        <p:nvSpPr>
          <p:cNvPr id="69" name="Text Placeholder 3"/>
          <p:cNvSpPr>
            <a:spLocks noGrp="1"/>
          </p:cNvSpPr>
          <p:nvPr>
            <p:custDataLst>
              <p:tags r:id="rId29"/>
            </p:custDataLst>
          </p:nvPr>
        </p:nvSpPr>
        <p:spPr bwMode="gray">
          <a:xfrm>
            <a:off x="4837114" y="4562475"/>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B351789-021D-4780-A835-81EA9D73C0FC}" type="datetime'''''''''''''''''''''''''''1''''''''''''9%'''''">
              <a:rPr lang="en-US" altLang="en-US">
                <a:solidFill>
                  <a:schemeClr val="bg1"/>
                </a:solidFill>
                <a:sym typeface="+mn-lt"/>
              </a:rPr>
              <a:pPr algn="ctr">
                <a:lnSpc>
                  <a:spcPct val="100000"/>
                </a:lnSpc>
                <a:spcBef>
                  <a:spcPct val="0"/>
                </a:spcBef>
                <a:spcAft>
                  <a:spcPct val="0"/>
                </a:spcAft>
              </a:pPr>
              <a:t>19%</a:t>
            </a:fld>
            <a:endParaRPr lang="en-US" dirty="0">
              <a:solidFill>
                <a:schemeClr val="bg1"/>
              </a:solidFill>
              <a:sym typeface="+mn-lt"/>
            </a:endParaRPr>
          </a:p>
        </p:txBody>
      </p:sp>
      <p:sp>
        <p:nvSpPr>
          <p:cNvPr id="68" name="Text Placeholder 3"/>
          <p:cNvSpPr>
            <a:spLocks noGrp="1"/>
          </p:cNvSpPr>
          <p:nvPr>
            <p:custDataLst>
              <p:tags r:id="rId30"/>
            </p:custDataLst>
          </p:nvPr>
        </p:nvSpPr>
        <p:spPr bwMode="gray">
          <a:xfrm>
            <a:off x="4837114" y="5332413"/>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A5F8BF9-B901-4EBA-A0E1-D6C511FBB9F3}" type="datetime'''''''''''''''''''''''''3''2''''''''''''''''%'''">
              <a:rPr lang="en-US" altLang="en-US">
                <a:sym typeface="+mn-lt"/>
              </a:rPr>
              <a:pPr algn="ctr">
                <a:lnSpc>
                  <a:spcPct val="100000"/>
                </a:lnSpc>
                <a:spcBef>
                  <a:spcPct val="0"/>
                </a:spcBef>
                <a:spcAft>
                  <a:spcPct val="0"/>
                </a:spcAft>
              </a:pPr>
              <a:t>32%</a:t>
            </a:fld>
            <a:endParaRPr lang="en-US" dirty="0">
              <a:sym typeface="+mn-lt"/>
            </a:endParaRPr>
          </a:p>
        </p:txBody>
      </p:sp>
      <p:sp>
        <p:nvSpPr>
          <p:cNvPr id="111" name="Text Placeholder 3"/>
          <p:cNvSpPr>
            <a:spLocks noGrp="1"/>
          </p:cNvSpPr>
          <p:nvPr>
            <p:custDataLst>
              <p:tags r:id="rId31"/>
            </p:custDataLst>
          </p:nvPr>
        </p:nvSpPr>
        <p:spPr bwMode="gray">
          <a:xfrm>
            <a:off x="239713" y="3370263"/>
            <a:ext cx="15192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E029BA0B-C73D-4F47-903F-4246DF93C6B6}" type="datetime'O''t''her'''''''' Phys''''ica''l'' ''''''''S''t''ore''''''''s'">
              <a:rPr lang="en-US" altLang="en-US" b="1"/>
              <a:pPr/>
              <a:t>Other Physical Stores</a:t>
            </a:fld>
            <a:endParaRPr lang="en-US" b="1" dirty="0">
              <a:sym typeface="+mn-lt"/>
            </a:endParaRPr>
          </a:p>
        </p:txBody>
      </p:sp>
      <p:sp>
        <p:nvSpPr>
          <p:cNvPr id="115" name="Text Placeholder 3"/>
          <p:cNvSpPr>
            <a:spLocks noGrp="1"/>
          </p:cNvSpPr>
          <p:nvPr>
            <p:custDataLst>
              <p:tags r:id="rId32"/>
            </p:custDataLst>
          </p:nvPr>
        </p:nvSpPr>
        <p:spPr bwMode="gray">
          <a:xfrm>
            <a:off x="766763" y="3603625"/>
            <a:ext cx="9921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1C3FEA19-B2EB-4084-A500-1E8598458AF2}" type="datetime'''S''''''h''o''p''''''''pin''''''g'''''' m''all'">
              <a:rPr lang="en-US" altLang="en-US" b="1"/>
              <a:pPr/>
              <a:t>Shopping mall</a:t>
            </a:fld>
            <a:endParaRPr lang="en-US" b="1" dirty="0">
              <a:sym typeface="+mn-lt"/>
            </a:endParaRPr>
          </a:p>
        </p:txBody>
      </p:sp>
      <p:sp>
        <p:nvSpPr>
          <p:cNvPr id="113" name="Text Placeholder 3"/>
          <p:cNvSpPr>
            <a:spLocks noGrp="1"/>
          </p:cNvSpPr>
          <p:nvPr>
            <p:custDataLst>
              <p:tags r:id="rId33"/>
            </p:custDataLst>
          </p:nvPr>
        </p:nvSpPr>
        <p:spPr bwMode="gray">
          <a:xfrm>
            <a:off x="938213" y="4511675"/>
            <a:ext cx="8207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775ECDB4-4FED-4E16-86FA-3FE27609E4FF}" type="datetime'''M''ul''''t''''''i''-''''''''''''b''''''r''''and'">
              <a:rPr lang="en-US" altLang="en-US" b="1"/>
              <a:pPr/>
              <a:t>Multi-brand</a:t>
            </a:fld>
            <a:endParaRPr lang="en-US" b="1" dirty="0">
              <a:sym typeface="+mn-lt"/>
            </a:endParaRPr>
          </a:p>
        </p:txBody>
      </p:sp>
      <p:sp>
        <p:nvSpPr>
          <p:cNvPr id="58" name="Text Placeholder 3"/>
          <p:cNvSpPr>
            <a:spLocks noGrp="1"/>
          </p:cNvSpPr>
          <p:nvPr>
            <p:custDataLst>
              <p:tags r:id="rId34"/>
            </p:custDataLst>
          </p:nvPr>
        </p:nvSpPr>
        <p:spPr bwMode="gray">
          <a:xfrm>
            <a:off x="823912" y="5267325"/>
            <a:ext cx="9350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C22BFD6C-BA6A-46DF-9C14-BB39529059CA}" type="datetime'M''''''''''''on''''o''''-''''''''''''br''a''n''d'''''">
              <a:rPr lang="en-US" altLang="en-US" sz="1400">
                <a:solidFill>
                  <a:srgbClr val="29BA74"/>
                </a:solidFill>
                <a:sym typeface="+mn-lt"/>
              </a:rPr>
              <a:pPr/>
              <a:t>Mono-brand</a:t>
            </a:fld>
            <a:endParaRPr lang="en-US" sz="1400" dirty="0">
              <a:solidFill>
                <a:srgbClr val="29BA74"/>
              </a:solidFill>
              <a:sym typeface="+mn-lt"/>
            </a:endParaRPr>
          </a:p>
        </p:txBody>
      </p:sp>
      <p:sp>
        <p:nvSpPr>
          <p:cNvPr id="64" name="Text Placeholder 3"/>
          <p:cNvSpPr>
            <a:spLocks noGrp="1"/>
          </p:cNvSpPr>
          <p:nvPr>
            <p:custDataLst>
              <p:tags r:id="rId35"/>
            </p:custDataLst>
          </p:nvPr>
        </p:nvSpPr>
        <p:spPr bwMode="gray">
          <a:xfrm>
            <a:off x="3487739" y="4100513"/>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F0A030C-A82C-46BC-9700-FDB3E1F5F02E}" type="datetime'''''''''2''''2''''''''''''''''''''''''''''''''''%'''''''''''''">
              <a:rPr lang="en-US" altLang="en-US">
                <a:solidFill>
                  <a:schemeClr val="bg1"/>
                </a:solidFill>
                <a:sym typeface="+mn-lt"/>
              </a:rPr>
              <a:pPr algn="ctr">
                <a:lnSpc>
                  <a:spcPct val="100000"/>
                </a:lnSpc>
                <a:spcBef>
                  <a:spcPct val="0"/>
                </a:spcBef>
                <a:spcAft>
                  <a:spcPct val="0"/>
                </a:spcAft>
              </a:pPr>
              <a:t>22%</a:t>
            </a:fld>
            <a:endParaRPr lang="en-US" dirty="0">
              <a:solidFill>
                <a:schemeClr val="bg1"/>
              </a:solidFill>
              <a:sym typeface="+mn-lt"/>
            </a:endParaRPr>
          </a:p>
        </p:txBody>
      </p:sp>
      <p:sp>
        <p:nvSpPr>
          <p:cNvPr id="63" name="Text Placeholder 3"/>
          <p:cNvSpPr>
            <a:spLocks noGrp="1"/>
          </p:cNvSpPr>
          <p:nvPr>
            <p:custDataLst>
              <p:tags r:id="rId36"/>
            </p:custDataLst>
          </p:nvPr>
        </p:nvSpPr>
        <p:spPr bwMode="gray">
          <a:xfrm>
            <a:off x="3487739" y="4706938"/>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0E78765-8634-44C3-A004-EE53ED3253B7}" type="datetime'''''''''''''1''''9''''''''%'''''''''''''">
              <a:rPr lang="en-US" altLang="en-US">
                <a:solidFill>
                  <a:schemeClr val="bg1"/>
                </a:solidFill>
                <a:sym typeface="+mn-lt"/>
              </a:rPr>
              <a:pPr algn="ctr">
                <a:lnSpc>
                  <a:spcPct val="100000"/>
                </a:lnSpc>
                <a:spcBef>
                  <a:spcPct val="0"/>
                </a:spcBef>
                <a:spcAft>
                  <a:spcPct val="0"/>
                </a:spcAft>
              </a:pPr>
              <a:t>19%</a:t>
            </a:fld>
            <a:endParaRPr lang="en-US" dirty="0">
              <a:solidFill>
                <a:schemeClr val="bg1"/>
              </a:solidFill>
              <a:sym typeface="+mn-lt"/>
            </a:endParaRPr>
          </a:p>
        </p:txBody>
      </p:sp>
      <p:sp>
        <p:nvSpPr>
          <p:cNvPr id="65" name="Text Placeholder 3"/>
          <p:cNvSpPr>
            <a:spLocks noGrp="1"/>
          </p:cNvSpPr>
          <p:nvPr>
            <p:custDataLst>
              <p:tags r:id="rId37"/>
            </p:custDataLst>
          </p:nvPr>
        </p:nvSpPr>
        <p:spPr bwMode="gray">
          <a:xfrm>
            <a:off x="3527425" y="3670300"/>
            <a:ext cx="2095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5F610E8-0B37-4478-8BF8-2320D9B97451}" type="datetime'''''''''''''''''''''''''''7''''''''''''''''%'''''''''">
              <a:rPr lang="en-US" altLang="en-US">
                <a:solidFill>
                  <a:schemeClr val="bg1"/>
                </a:solidFill>
                <a:sym typeface="+mn-lt"/>
              </a:rPr>
              <a:pPr algn="ctr">
                <a:lnSpc>
                  <a:spcPct val="100000"/>
                </a:lnSpc>
                <a:spcBef>
                  <a:spcPct val="0"/>
                </a:spcBef>
                <a:spcAft>
                  <a:spcPct val="0"/>
                </a:spcAft>
              </a:pPr>
              <a:t>7%</a:t>
            </a:fld>
            <a:endParaRPr lang="en-US" dirty="0">
              <a:solidFill>
                <a:schemeClr val="bg1"/>
              </a:solidFill>
              <a:sym typeface="+mn-lt"/>
            </a:endParaRPr>
          </a:p>
        </p:txBody>
      </p:sp>
      <p:sp>
        <p:nvSpPr>
          <p:cNvPr id="66" name="Text Placeholder 3"/>
          <p:cNvSpPr>
            <a:spLocks noGrp="1"/>
          </p:cNvSpPr>
          <p:nvPr>
            <p:custDataLst>
              <p:tags r:id="rId38"/>
            </p:custDataLst>
          </p:nvPr>
        </p:nvSpPr>
        <p:spPr bwMode="gray">
          <a:xfrm>
            <a:off x="3527425" y="3476625"/>
            <a:ext cx="209550" cy="182563"/>
          </a:xfrm>
          <a:prstGeom prst="rect">
            <a:avLst/>
          </a:prstGeom>
          <a:noFill/>
          <a:extLst>
            <a:ext uri="{909E8E84-426E-40dd-AFC4-6F175D3DCCD1}">
              <a14:hiddenFill xmlns:a14="http://schemas.microsoft.com/office/drawing/2010/main">
                <a:solidFill>
                  <a:srgbClr val="3EAD92"/>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A22E9308-85C9-4EFB-BCCE-D6D38CED4937}" type="datetime'''''''''''''''''6''%'''''''''''''''''''''''''">
              <a:rPr lang="en-US" altLang="en-US">
                <a:solidFill>
                  <a:schemeClr val="bg1"/>
                </a:solidFill>
                <a:sym typeface="+mn-lt"/>
              </a:rPr>
              <a:pPr algn="ctr">
                <a:lnSpc>
                  <a:spcPct val="100000"/>
                </a:lnSpc>
                <a:spcBef>
                  <a:spcPct val="0"/>
                </a:spcBef>
                <a:spcAft>
                  <a:spcPct val="0"/>
                </a:spcAft>
              </a:pPr>
              <a:t>6%</a:t>
            </a:fld>
            <a:endParaRPr lang="en-US" dirty="0">
              <a:solidFill>
                <a:schemeClr val="bg1"/>
              </a:solidFill>
              <a:sym typeface="+mn-lt"/>
            </a:endParaRPr>
          </a:p>
        </p:txBody>
      </p:sp>
      <p:sp>
        <p:nvSpPr>
          <p:cNvPr id="106" name="Text Placeholder 3"/>
          <p:cNvSpPr>
            <a:spLocks noGrp="1"/>
          </p:cNvSpPr>
          <p:nvPr>
            <p:custDataLst>
              <p:tags r:id="rId39"/>
            </p:custDataLst>
          </p:nvPr>
        </p:nvSpPr>
        <p:spPr bwMode="gray">
          <a:xfrm>
            <a:off x="2138364" y="3967163"/>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21950B5-EEEA-4D58-8D5C-3203D4B290AE}" type="datetime'''''2''''''''''0''''''''''''''''''%'''''''''''''">
              <a:rPr lang="en-US" altLang="en-US">
                <a:solidFill>
                  <a:schemeClr val="bg1"/>
                </a:solidFill>
              </a:rPr>
              <a:pPr/>
              <a:t>20%</a:t>
            </a:fld>
            <a:endParaRPr lang="en-US" dirty="0">
              <a:solidFill>
                <a:schemeClr val="bg1"/>
              </a:solidFill>
              <a:sym typeface="+mn-lt"/>
            </a:endParaRPr>
          </a:p>
        </p:txBody>
      </p:sp>
      <p:sp>
        <p:nvSpPr>
          <p:cNvPr id="107" name="Text Placeholder 3"/>
          <p:cNvSpPr>
            <a:spLocks noGrp="1"/>
          </p:cNvSpPr>
          <p:nvPr>
            <p:custDataLst>
              <p:tags r:id="rId40"/>
            </p:custDataLst>
          </p:nvPr>
        </p:nvSpPr>
        <p:spPr bwMode="gray">
          <a:xfrm>
            <a:off x="2138364" y="4511675"/>
            <a:ext cx="2889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5EE0467-71AB-4D52-B497-96D57C7A26A7}" type="datetime'''''''''''1''''''''''''''''''''''''6''''''''''%'">
              <a:rPr lang="en-US" altLang="en-US">
                <a:solidFill>
                  <a:schemeClr val="bg1"/>
                </a:solidFill>
              </a:rPr>
              <a:pPr/>
              <a:t>16%</a:t>
            </a:fld>
            <a:endParaRPr lang="en-US" dirty="0">
              <a:solidFill>
                <a:schemeClr val="bg1"/>
              </a:solidFill>
              <a:sym typeface="+mn-lt"/>
            </a:endParaRPr>
          </a:p>
        </p:txBody>
      </p:sp>
      <p:sp>
        <p:nvSpPr>
          <p:cNvPr id="105" name="Text Placeholder 3"/>
          <p:cNvSpPr>
            <a:spLocks noGrp="1"/>
          </p:cNvSpPr>
          <p:nvPr>
            <p:custDataLst>
              <p:tags r:id="rId41"/>
            </p:custDataLst>
          </p:nvPr>
        </p:nvSpPr>
        <p:spPr bwMode="gray">
          <a:xfrm>
            <a:off x="2178050" y="3579813"/>
            <a:ext cx="209550" cy="182563"/>
          </a:xfrm>
          <a:prstGeom prst="rect">
            <a:avLst/>
          </a:prstGeom>
          <a:noFill/>
          <a:extLst>
            <a:ext uri="{909E8E84-426E-40dd-AFC4-6F175D3DCCD1}">
              <a14:hiddenFill xmlns:a14="http://schemas.microsoft.com/office/drawing/2010/main">
                <a:solidFill>
                  <a:srgbClr val="197A56"/>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F6FD193-3A08-4342-BBE5-8A40D699DC78}" type="datetime'''''6''''''''''''''''''''''''''''%'''''''''''">
              <a:rPr lang="en-US" altLang="en-US">
                <a:solidFill>
                  <a:schemeClr val="bg1"/>
                </a:solidFill>
              </a:rPr>
              <a:pPr/>
              <a:t>6%</a:t>
            </a:fld>
            <a:endParaRPr lang="en-US" dirty="0">
              <a:solidFill>
                <a:schemeClr val="bg1"/>
              </a:solidFill>
              <a:sym typeface="+mn-lt"/>
            </a:endParaRPr>
          </a:p>
        </p:txBody>
      </p:sp>
      <p:sp>
        <p:nvSpPr>
          <p:cNvPr id="74" name="Text Placeholder 3"/>
          <p:cNvSpPr>
            <a:spLocks noGrp="1"/>
          </p:cNvSpPr>
          <p:nvPr>
            <p:custDataLst>
              <p:tags r:id="rId42"/>
            </p:custDataLst>
          </p:nvPr>
        </p:nvSpPr>
        <p:spPr bwMode="gray">
          <a:xfrm>
            <a:off x="1292225" y="3046413"/>
            <a:ext cx="466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04518100-5F19-4992-AB36-4A2EF8A5EB5F}" type="datetime'''''O''''''''''''''''n''''''''''''''''''''''l''i''ne'">
              <a:rPr lang="en-US" altLang="en-US" b="1">
                <a:solidFill>
                  <a:srgbClr val="7F7F7F"/>
                </a:solidFill>
                <a:sym typeface="+mn-lt"/>
              </a:rPr>
              <a:pPr/>
              <a:t>Online</a:t>
            </a:fld>
            <a:endParaRPr lang="en-US" b="1" dirty="0">
              <a:solidFill>
                <a:srgbClr val="7F7F7F"/>
              </a:solidFill>
              <a:sym typeface="+mn-lt"/>
            </a:endParaRPr>
          </a:p>
        </p:txBody>
      </p:sp>
      <p:sp>
        <p:nvSpPr>
          <p:cNvPr id="72" name="Text Placeholder 3"/>
          <p:cNvSpPr>
            <a:spLocks noGrp="1"/>
          </p:cNvSpPr>
          <p:nvPr>
            <p:custDataLst>
              <p:tags r:id="rId43"/>
            </p:custDataLst>
          </p:nvPr>
        </p:nvSpPr>
        <p:spPr bwMode="gray">
          <a:xfrm>
            <a:off x="4876800" y="3494088"/>
            <a:ext cx="209550" cy="182563"/>
          </a:xfrm>
          <a:prstGeom prst="rect">
            <a:avLst/>
          </a:prstGeom>
          <a:noFill/>
          <a:extLst>
            <a:ext uri="{909E8E84-426E-40dd-AFC4-6F175D3DCCD1}">
              <a14:hiddenFill xmlns:a14="http://schemas.microsoft.com/office/drawing/2010/main">
                <a:solidFill>
                  <a:srgbClr val="3EAD92"/>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1145A279-3E1B-40AF-8268-BD55B79E77E2}" type="datetime'''''''''''''''''''''''6''''%'''''''''''">
              <a:rPr lang="en-US" altLang="en-US">
                <a:solidFill>
                  <a:schemeClr val="bg1"/>
                </a:solidFill>
                <a:sym typeface="+mn-lt"/>
              </a:rPr>
              <a:pPr algn="ctr">
                <a:lnSpc>
                  <a:spcPct val="100000"/>
                </a:lnSpc>
                <a:spcBef>
                  <a:spcPct val="0"/>
                </a:spcBef>
                <a:spcAft>
                  <a:spcPct val="0"/>
                </a:spcAft>
              </a:pPr>
              <a:t>6%</a:t>
            </a:fld>
            <a:endParaRPr lang="en-US" dirty="0">
              <a:solidFill>
                <a:schemeClr val="bg1"/>
              </a:solidFill>
              <a:sym typeface="+mn-lt"/>
            </a:endParaRPr>
          </a:p>
        </p:txBody>
      </p:sp>
      <p:sp>
        <p:nvSpPr>
          <p:cNvPr id="430" name="ee4pHeader1"/>
          <p:cNvSpPr txBox="1"/>
          <p:nvPr/>
        </p:nvSpPr>
        <p:spPr>
          <a:xfrm>
            <a:off x="6502765" y="1950973"/>
            <a:ext cx="5632744" cy="759600"/>
          </a:xfrm>
          <a:prstGeom prst="rect">
            <a:avLst/>
          </a:prstGeom>
          <a:noFill/>
          <a:ln cap="rnd">
            <a:noFill/>
          </a:ln>
        </p:spPr>
        <p:txBody>
          <a:bodyPr wrap="square" lIns="0" tIns="0" rIns="0" bIns="0" rtlCol="0" anchor="b" anchorCtr="0">
            <a:noAutofit/>
          </a:bodyPr>
          <a:lstStyle/>
          <a:p>
            <a:pPr marL="0" lvl="3"/>
            <a:r>
              <a:rPr lang="en-US" dirty="0">
                <a:solidFill>
                  <a:schemeClr val="tx2"/>
                </a:solidFill>
              </a:rPr>
              <a:t>R</a:t>
            </a:r>
            <a:r>
              <a:rPr lang="en-US" dirty="0" smtClean="0">
                <a:solidFill>
                  <a:schemeClr val="tx2"/>
                </a:solidFill>
              </a:rPr>
              <a:t>easons to purchase in mono-brand stores</a:t>
            </a:r>
            <a:endParaRPr lang="en-US" dirty="0">
              <a:solidFill>
                <a:schemeClr val="tx2"/>
              </a:solidFill>
            </a:endParaRPr>
          </a:p>
        </p:txBody>
      </p:sp>
      <p:sp>
        <p:nvSpPr>
          <p:cNvPr id="432" name="TextBox 24"/>
          <p:cNvSpPr txBox="1">
            <a:spLocks noChangeArrowheads="1"/>
          </p:cNvSpPr>
          <p:nvPr/>
        </p:nvSpPr>
        <p:spPr bwMode="auto">
          <a:xfrm>
            <a:off x="7863316" y="4983013"/>
            <a:ext cx="4418779" cy="381592"/>
          </a:xfrm>
          <a:prstGeom prst="rect">
            <a:avLst/>
          </a:prstGeom>
          <a:noFill/>
          <a:ln w="9525">
            <a:noFill/>
            <a:miter lim="800000"/>
            <a:headEnd/>
            <a:tailEnd/>
          </a:ln>
        </p:spPr>
        <p:txBody>
          <a:bodyPr wrap="square" lIns="0" tIns="67031" rIns="0" bIns="67031">
            <a:spAutoFit/>
          </a:bodyPr>
          <a:lstStyle/>
          <a:p>
            <a:r>
              <a:rPr lang="en-US" sz="1600" b="1" dirty="0" smtClean="0">
                <a:solidFill>
                  <a:srgbClr val="29BA74"/>
                </a:solidFill>
                <a:cs typeface="Arial" pitchFamily="34" charset="0"/>
              </a:rPr>
              <a:t>Convenient location, easy reach</a:t>
            </a:r>
            <a:endParaRPr lang="en-US" sz="1600" b="1" dirty="0">
              <a:solidFill>
                <a:srgbClr val="29BA74"/>
              </a:solidFill>
              <a:cs typeface="Arial" pitchFamily="34" charset="0"/>
            </a:endParaRPr>
          </a:p>
        </p:txBody>
      </p:sp>
      <p:sp>
        <p:nvSpPr>
          <p:cNvPr id="434" name="TextBox 24"/>
          <p:cNvSpPr txBox="1">
            <a:spLocks noChangeArrowheads="1"/>
          </p:cNvSpPr>
          <p:nvPr/>
        </p:nvSpPr>
        <p:spPr bwMode="auto">
          <a:xfrm>
            <a:off x="7863316" y="3121958"/>
            <a:ext cx="3843225" cy="381592"/>
          </a:xfrm>
          <a:prstGeom prst="rect">
            <a:avLst/>
          </a:prstGeom>
          <a:noFill/>
          <a:ln w="9525">
            <a:noFill/>
            <a:miter lim="800000"/>
            <a:headEnd/>
            <a:tailEnd/>
          </a:ln>
        </p:spPr>
        <p:txBody>
          <a:bodyPr wrap="square" lIns="0" tIns="67031" rIns="0" bIns="67031">
            <a:spAutoFit/>
          </a:bodyPr>
          <a:lstStyle/>
          <a:p>
            <a:r>
              <a:rPr lang="en-US" sz="1600" b="1" dirty="0" smtClean="0">
                <a:solidFill>
                  <a:srgbClr val="29BA74"/>
                </a:solidFill>
                <a:cs typeface="Arial" pitchFamily="34" charset="0"/>
              </a:rPr>
              <a:t>Try &amp; touch the product</a:t>
            </a:r>
            <a:endParaRPr lang="en-US" sz="1600" b="1" dirty="0">
              <a:solidFill>
                <a:srgbClr val="29BA74"/>
              </a:solidFill>
              <a:cs typeface="Arial" pitchFamily="34" charset="0"/>
            </a:endParaRPr>
          </a:p>
        </p:txBody>
      </p:sp>
      <p:sp>
        <p:nvSpPr>
          <p:cNvPr id="435" name="TextBox 24"/>
          <p:cNvSpPr txBox="1">
            <a:spLocks noChangeArrowheads="1"/>
          </p:cNvSpPr>
          <p:nvPr/>
        </p:nvSpPr>
        <p:spPr bwMode="auto">
          <a:xfrm>
            <a:off x="7863316" y="4370831"/>
            <a:ext cx="3843225" cy="381592"/>
          </a:xfrm>
          <a:prstGeom prst="rect">
            <a:avLst/>
          </a:prstGeom>
          <a:noFill/>
          <a:ln w="9525">
            <a:noFill/>
            <a:miter lim="800000"/>
            <a:headEnd/>
            <a:tailEnd/>
          </a:ln>
        </p:spPr>
        <p:txBody>
          <a:bodyPr wrap="square" lIns="0" tIns="67031" rIns="0" bIns="67031">
            <a:spAutoFit/>
          </a:bodyPr>
          <a:lstStyle/>
          <a:p>
            <a:r>
              <a:rPr lang="en-US" sz="1600" b="1" dirty="0" smtClean="0">
                <a:solidFill>
                  <a:srgbClr val="29BA74"/>
                </a:solidFill>
                <a:cs typeface="Arial" pitchFamily="34" charset="0"/>
              </a:rPr>
              <a:t>Intimate and relaxed environment</a:t>
            </a:r>
            <a:endParaRPr lang="en-US" sz="1600" b="1" dirty="0">
              <a:solidFill>
                <a:srgbClr val="29BA74"/>
              </a:solidFill>
              <a:cs typeface="Arial" pitchFamily="34" charset="0"/>
            </a:endParaRPr>
          </a:p>
        </p:txBody>
      </p:sp>
      <p:sp>
        <p:nvSpPr>
          <p:cNvPr id="436" name="TextBox 24"/>
          <p:cNvSpPr txBox="1">
            <a:spLocks noChangeArrowheads="1"/>
          </p:cNvSpPr>
          <p:nvPr/>
        </p:nvSpPr>
        <p:spPr bwMode="auto">
          <a:xfrm>
            <a:off x="7863316" y="3734640"/>
            <a:ext cx="3843225" cy="381592"/>
          </a:xfrm>
          <a:prstGeom prst="rect">
            <a:avLst/>
          </a:prstGeom>
          <a:noFill/>
          <a:ln w="9525">
            <a:noFill/>
            <a:miter lim="800000"/>
            <a:headEnd/>
            <a:tailEnd/>
          </a:ln>
        </p:spPr>
        <p:txBody>
          <a:bodyPr wrap="square" lIns="0" tIns="67031" rIns="0" bIns="67031">
            <a:spAutoFit/>
          </a:bodyPr>
          <a:lstStyle/>
          <a:p>
            <a:r>
              <a:rPr lang="en-US" sz="1600" b="1" dirty="0">
                <a:solidFill>
                  <a:srgbClr val="29BA74"/>
                </a:solidFill>
                <a:cs typeface="Arial" pitchFamily="34" charset="0"/>
              </a:rPr>
              <a:t>O</a:t>
            </a:r>
            <a:r>
              <a:rPr lang="en-US" sz="1600" b="1" dirty="0" smtClean="0">
                <a:solidFill>
                  <a:srgbClr val="29BA74"/>
                </a:solidFill>
                <a:cs typeface="Arial" pitchFamily="34" charset="0"/>
              </a:rPr>
              <a:t>ffer range of the brand</a:t>
            </a:r>
            <a:endParaRPr lang="en-US" sz="1600" b="1" dirty="0">
              <a:solidFill>
                <a:srgbClr val="29BA74"/>
              </a:solidFill>
              <a:cs typeface="Arial" pitchFamily="34" charset="0"/>
            </a:endParaRPr>
          </a:p>
        </p:txBody>
      </p:sp>
      <p:sp>
        <p:nvSpPr>
          <p:cNvPr id="437" name="TextBox 24"/>
          <p:cNvSpPr txBox="1">
            <a:spLocks noChangeArrowheads="1"/>
          </p:cNvSpPr>
          <p:nvPr/>
        </p:nvSpPr>
        <p:spPr bwMode="auto">
          <a:xfrm>
            <a:off x="7863316" y="5537942"/>
            <a:ext cx="4061590" cy="627814"/>
          </a:xfrm>
          <a:prstGeom prst="rect">
            <a:avLst/>
          </a:prstGeom>
          <a:noFill/>
          <a:ln w="9525">
            <a:noFill/>
            <a:miter lim="800000"/>
            <a:headEnd/>
            <a:tailEnd/>
          </a:ln>
        </p:spPr>
        <p:txBody>
          <a:bodyPr wrap="square" lIns="0" tIns="67031" rIns="0" bIns="67031">
            <a:spAutoFit/>
          </a:bodyPr>
          <a:lstStyle/>
          <a:p>
            <a:r>
              <a:rPr lang="en-US" sz="1600" b="1" dirty="0" smtClean="0">
                <a:solidFill>
                  <a:srgbClr val="29BA74"/>
                </a:solidFill>
                <a:cs typeface="Arial" pitchFamily="34" charset="0"/>
              </a:rPr>
              <a:t>Personal relationship with </a:t>
            </a:r>
            <a:r>
              <a:rPr lang="en-US" sz="1600" b="1" smtClean="0">
                <a:solidFill>
                  <a:srgbClr val="29BA74"/>
                </a:solidFill>
                <a:cs typeface="Arial" pitchFamily="34" charset="0"/>
              </a:rPr>
              <a:t>sales associate or personal shopper</a:t>
            </a:r>
            <a:endParaRPr lang="en-US" sz="1600" b="1" dirty="0">
              <a:solidFill>
                <a:srgbClr val="29BA74"/>
              </a:solidFill>
              <a:cs typeface="Arial" pitchFamily="34" charset="0"/>
            </a:endParaRPr>
          </a:p>
        </p:txBody>
      </p:sp>
      <p:sp>
        <p:nvSpPr>
          <p:cNvPr id="438" name="Oval 437"/>
          <p:cNvSpPr/>
          <p:nvPr/>
        </p:nvSpPr>
        <p:spPr>
          <a:xfrm>
            <a:off x="6633899" y="3104876"/>
            <a:ext cx="403200" cy="403200"/>
          </a:xfrm>
          <a:prstGeom prst="ellipse">
            <a:avLst/>
          </a:prstGeom>
          <a:noFill/>
          <a:ln w="28575" cap="flat" cmpd="sng" algn="ctr">
            <a:solidFill>
              <a:srgbClr val="D4DF3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smtClean="0">
                <a:solidFill>
                  <a:srgbClr val="575757"/>
                </a:solidFill>
                <a:latin typeface="Arial" pitchFamily="34" charset="0"/>
                <a:cs typeface="Arial" pitchFamily="34" charset="0"/>
              </a:rPr>
              <a:t>#1</a:t>
            </a:r>
          </a:p>
        </p:txBody>
      </p:sp>
      <p:sp>
        <p:nvSpPr>
          <p:cNvPr id="439" name="Oval 438"/>
          <p:cNvSpPr/>
          <p:nvPr/>
        </p:nvSpPr>
        <p:spPr>
          <a:xfrm>
            <a:off x="6633899" y="4309924"/>
            <a:ext cx="403200" cy="403200"/>
          </a:xfrm>
          <a:prstGeom prst="ellipse">
            <a:avLst/>
          </a:prstGeom>
          <a:noFill/>
          <a:ln w="28575" cap="flat" cmpd="sng" algn="ctr">
            <a:solidFill>
              <a:srgbClr val="D4DF3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smtClean="0">
                <a:solidFill>
                  <a:srgbClr val="575757"/>
                </a:solidFill>
                <a:latin typeface="Arial" pitchFamily="34" charset="0"/>
                <a:cs typeface="Arial" pitchFamily="34" charset="0"/>
              </a:rPr>
              <a:t>#3</a:t>
            </a:r>
          </a:p>
        </p:txBody>
      </p:sp>
      <p:sp>
        <p:nvSpPr>
          <p:cNvPr id="440" name="Oval 439"/>
          <p:cNvSpPr/>
          <p:nvPr/>
        </p:nvSpPr>
        <p:spPr>
          <a:xfrm>
            <a:off x="6633899" y="3707400"/>
            <a:ext cx="403200" cy="403200"/>
          </a:xfrm>
          <a:prstGeom prst="ellipse">
            <a:avLst/>
          </a:prstGeom>
          <a:noFill/>
          <a:ln w="28575" cap="flat" cmpd="sng" algn="ctr">
            <a:solidFill>
              <a:srgbClr val="D4DF3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smtClean="0">
                <a:solidFill>
                  <a:srgbClr val="575757"/>
                </a:solidFill>
                <a:latin typeface="Arial" pitchFamily="34" charset="0"/>
                <a:cs typeface="Arial" pitchFamily="34" charset="0"/>
              </a:rPr>
              <a:t>#2</a:t>
            </a:r>
          </a:p>
        </p:txBody>
      </p:sp>
      <p:pic>
        <p:nvPicPr>
          <p:cNvPr id="441" name="Picture 2"/>
          <p:cNvPicPr>
            <a:picLocks noChangeArrowheads="1"/>
          </p:cNvPicPr>
          <p:nvPr/>
        </p:nvPicPr>
        <p:blipFill>
          <a:blip r:embed="rId48" cstate="email">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7284359" y="3066050"/>
            <a:ext cx="426739" cy="426740"/>
          </a:xfrm>
          <a:prstGeom prst="rect">
            <a:avLst/>
          </a:prstGeom>
          <a:noFill/>
        </p:spPr>
      </p:pic>
      <p:pic>
        <p:nvPicPr>
          <p:cNvPr id="448" name="Picture 5"/>
          <p:cNvPicPr>
            <a:picLocks noChangeArrowheads="1"/>
          </p:cNvPicPr>
          <p:nvPr/>
        </p:nvPicPr>
        <p:blipFill>
          <a:blip r:embed="rId49" cstate="email">
            <a:clrChange>
              <a:clrFrom>
                <a:srgbClr val="484848">
                  <a:alpha val="5490"/>
                </a:srgbClr>
              </a:clrFrom>
              <a:clrTo>
                <a:srgbClr val="484848">
                  <a:alpha val="0"/>
                </a:srgbClr>
              </a:clrTo>
            </a:clrChange>
            <a:duotone>
              <a:schemeClr val="bg2">
                <a:shade val="45000"/>
                <a:satMod val="135000"/>
              </a:schemeClr>
              <a:prstClr val="white"/>
            </a:duotone>
          </a:blip>
          <a:srcRect/>
          <a:stretch>
            <a:fillRect/>
          </a:stretch>
        </p:blipFill>
        <p:spPr bwMode="auto">
          <a:xfrm>
            <a:off x="7335003" y="4326525"/>
            <a:ext cx="377702" cy="377702"/>
          </a:xfrm>
          <a:prstGeom prst="rect">
            <a:avLst/>
          </a:prstGeom>
          <a:noFill/>
        </p:spPr>
      </p:pic>
      <p:grpSp>
        <p:nvGrpSpPr>
          <p:cNvPr id="443" name="Group 31"/>
          <p:cNvGrpSpPr/>
          <p:nvPr/>
        </p:nvGrpSpPr>
        <p:grpSpPr>
          <a:xfrm>
            <a:off x="7315119" y="3897666"/>
            <a:ext cx="417470" cy="210541"/>
            <a:chOff x="5988051" y="2259012"/>
            <a:chExt cx="709009" cy="357571"/>
          </a:xfrm>
        </p:grpSpPr>
        <p:pic>
          <p:nvPicPr>
            <p:cNvPr id="451" name="Picture 7">
              <a:hlinkClick r:id="rId50" tooltip="Purse"/>
            </p:cNvPr>
            <p:cNvPicPr>
              <a:picLocks noChangeArrowheads="1"/>
            </p:cNvPicPr>
            <p:nvPr/>
          </p:nvPicPr>
          <p:blipFill>
            <a:blip r:embed="rId51" cstate="email">
              <a:duotone>
                <a:schemeClr val="bg2">
                  <a:shade val="45000"/>
                  <a:satMod val="135000"/>
                </a:schemeClr>
                <a:prstClr val="white"/>
              </a:duotone>
            </a:blip>
            <a:srcRect/>
            <a:stretch>
              <a:fillRect/>
            </a:stretch>
          </p:blipFill>
          <p:spPr bwMode="auto">
            <a:xfrm>
              <a:off x="5988051" y="2274887"/>
              <a:ext cx="325893" cy="325893"/>
            </a:xfrm>
            <a:prstGeom prst="rect">
              <a:avLst/>
            </a:prstGeom>
            <a:noFill/>
          </p:spPr>
        </p:pic>
        <p:pic>
          <p:nvPicPr>
            <p:cNvPr id="452" name="Picture 4"/>
            <p:cNvPicPr>
              <a:picLocks noChangeArrowheads="1"/>
            </p:cNvPicPr>
            <p:nvPr/>
          </p:nvPicPr>
          <p:blipFill>
            <a:blip r:embed="rId52" cstate="email">
              <a:duotone>
                <a:schemeClr val="bg2">
                  <a:shade val="45000"/>
                  <a:satMod val="135000"/>
                </a:schemeClr>
                <a:prstClr val="white"/>
              </a:duotone>
            </a:blip>
            <a:srcRect/>
            <a:stretch>
              <a:fillRect/>
            </a:stretch>
          </p:blipFill>
          <p:spPr bwMode="auto">
            <a:xfrm>
              <a:off x="6339489" y="2259012"/>
              <a:ext cx="357571" cy="357571"/>
            </a:xfrm>
            <a:prstGeom prst="rect">
              <a:avLst/>
            </a:prstGeom>
            <a:noFill/>
          </p:spPr>
        </p:pic>
      </p:grpSp>
      <p:grpSp>
        <p:nvGrpSpPr>
          <p:cNvPr id="444" name="Group 86"/>
          <p:cNvGrpSpPr/>
          <p:nvPr/>
        </p:nvGrpSpPr>
        <p:grpSpPr>
          <a:xfrm>
            <a:off x="7316406" y="3616912"/>
            <a:ext cx="407115" cy="265133"/>
            <a:chOff x="6222610" y="1989744"/>
            <a:chExt cx="649881" cy="423237"/>
          </a:xfrm>
        </p:grpSpPr>
        <p:pic>
          <p:nvPicPr>
            <p:cNvPr id="449" name="Picture 13">
              <a:hlinkClick r:id="rId53" tooltip="pants"/>
            </p:cNvPr>
            <p:cNvPicPr>
              <a:picLocks noChangeArrowheads="1"/>
            </p:cNvPicPr>
            <p:nvPr/>
          </p:nvPicPr>
          <p:blipFill>
            <a:blip r:embed="rId54" cstate="email">
              <a:duotone>
                <a:schemeClr val="bg2">
                  <a:shade val="45000"/>
                  <a:satMod val="135000"/>
                </a:schemeClr>
                <a:prstClr val="white"/>
              </a:duotone>
            </a:blip>
            <a:srcRect/>
            <a:stretch>
              <a:fillRect/>
            </a:stretch>
          </p:blipFill>
          <p:spPr bwMode="auto">
            <a:xfrm>
              <a:off x="6513384" y="2047065"/>
              <a:ext cx="359107" cy="359109"/>
            </a:xfrm>
            <a:prstGeom prst="rect">
              <a:avLst/>
            </a:prstGeom>
            <a:noFill/>
          </p:spPr>
        </p:pic>
        <p:pic>
          <p:nvPicPr>
            <p:cNvPr id="450" name="Picture 4">
              <a:hlinkClick r:id="rId55"/>
            </p:cNvPr>
            <p:cNvPicPr>
              <a:picLocks noChangeArrowheads="1"/>
            </p:cNvPicPr>
            <p:nvPr/>
          </p:nvPicPr>
          <p:blipFill>
            <a:blip r:embed="rId56" cstate="email">
              <a:clrChange>
                <a:clrFrom>
                  <a:srgbClr val="444444">
                    <a:alpha val="5882"/>
                  </a:srgbClr>
                </a:clrFrom>
                <a:clrTo>
                  <a:srgbClr val="444444">
                    <a:alpha val="0"/>
                  </a:srgbClr>
                </a:clrTo>
              </a:clrChange>
              <a:duotone>
                <a:schemeClr val="bg2">
                  <a:shade val="45000"/>
                  <a:satMod val="135000"/>
                </a:schemeClr>
                <a:prstClr val="white"/>
              </a:duotone>
            </a:blip>
            <a:srcRect/>
            <a:stretch>
              <a:fillRect/>
            </a:stretch>
          </p:blipFill>
          <p:spPr bwMode="auto">
            <a:xfrm>
              <a:off x="6222610" y="1989744"/>
              <a:ext cx="306491" cy="423237"/>
            </a:xfrm>
            <a:prstGeom prst="rect">
              <a:avLst/>
            </a:prstGeom>
            <a:noFill/>
          </p:spPr>
        </p:pic>
      </p:grpSp>
      <p:sp>
        <p:nvSpPr>
          <p:cNvPr id="445" name="Oval 444"/>
          <p:cNvSpPr/>
          <p:nvPr/>
        </p:nvSpPr>
        <p:spPr>
          <a:xfrm>
            <a:off x="6633899" y="4912448"/>
            <a:ext cx="403200" cy="403200"/>
          </a:xfrm>
          <a:prstGeom prst="ellipse">
            <a:avLst/>
          </a:prstGeom>
          <a:noFill/>
          <a:ln w="28575" cap="flat" cmpd="sng" algn="ctr">
            <a:solidFill>
              <a:srgbClr val="D4DF3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smtClean="0">
                <a:solidFill>
                  <a:srgbClr val="575757"/>
                </a:solidFill>
                <a:latin typeface="Arial" pitchFamily="34" charset="0"/>
                <a:cs typeface="Arial" pitchFamily="34" charset="0"/>
              </a:rPr>
              <a:t>#4</a:t>
            </a:r>
          </a:p>
        </p:txBody>
      </p:sp>
      <p:sp>
        <p:nvSpPr>
          <p:cNvPr id="446" name="Oval 445"/>
          <p:cNvSpPr/>
          <p:nvPr/>
        </p:nvSpPr>
        <p:spPr>
          <a:xfrm>
            <a:off x="6633899" y="5514972"/>
            <a:ext cx="403200" cy="403200"/>
          </a:xfrm>
          <a:prstGeom prst="ellipse">
            <a:avLst/>
          </a:prstGeom>
          <a:noFill/>
          <a:ln w="28575" cap="flat" cmpd="sng" algn="ctr">
            <a:solidFill>
              <a:srgbClr val="D4DF3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smtClean="0">
                <a:solidFill>
                  <a:srgbClr val="575757"/>
                </a:solidFill>
                <a:latin typeface="Arial" pitchFamily="34" charset="0"/>
                <a:cs typeface="Arial" pitchFamily="34" charset="0"/>
              </a:rPr>
              <a:t>#5</a:t>
            </a:r>
          </a:p>
        </p:txBody>
      </p:sp>
      <p:pic>
        <p:nvPicPr>
          <p:cNvPr id="442" name="Picture 4"/>
          <p:cNvPicPr>
            <a:picLocks noChangeArrowheads="1"/>
          </p:cNvPicPr>
          <p:nvPr/>
        </p:nvPicPr>
        <p:blipFill>
          <a:blip r:embed="rId57" cstate="email">
            <a:clrChange>
              <a:clrFrom>
                <a:srgbClr val="484848">
                  <a:alpha val="5490"/>
                </a:srgbClr>
              </a:clrFrom>
              <a:clrTo>
                <a:srgbClr val="484848">
                  <a:alpha val="0"/>
                </a:srgbClr>
              </a:clrTo>
            </a:clrChange>
            <a:duotone>
              <a:schemeClr val="bg2">
                <a:shade val="45000"/>
                <a:satMod val="135000"/>
              </a:schemeClr>
              <a:prstClr val="white"/>
            </a:duotone>
          </a:blip>
          <a:srcRect/>
          <a:stretch>
            <a:fillRect/>
          </a:stretch>
        </p:blipFill>
        <p:spPr bwMode="auto">
          <a:xfrm>
            <a:off x="7296944" y="4975002"/>
            <a:ext cx="453820" cy="342030"/>
          </a:xfrm>
          <a:prstGeom prst="rect">
            <a:avLst/>
          </a:prstGeom>
          <a:noFill/>
        </p:spPr>
      </p:pic>
      <p:pic>
        <p:nvPicPr>
          <p:cNvPr id="447" name="Picture 21"/>
          <p:cNvPicPr>
            <a:picLocks noChangeArrowheads="1"/>
          </p:cNvPicPr>
          <p:nvPr/>
        </p:nvPicPr>
        <p:blipFill>
          <a:blip r:embed="rId58" cstate="email">
            <a:duotone>
              <a:schemeClr val="bg2">
                <a:shade val="45000"/>
                <a:satMod val="135000"/>
              </a:schemeClr>
              <a:prstClr val="white"/>
            </a:duotone>
          </a:blip>
          <a:srcRect/>
          <a:stretch>
            <a:fillRect/>
          </a:stretch>
        </p:blipFill>
        <p:spPr bwMode="auto">
          <a:xfrm>
            <a:off x="7246950" y="5458027"/>
            <a:ext cx="553808" cy="553808"/>
          </a:xfrm>
          <a:prstGeom prst="rect">
            <a:avLst/>
          </a:prstGeom>
          <a:noFill/>
        </p:spPr>
      </p:pic>
      <p:sp>
        <p:nvSpPr>
          <p:cNvPr id="75"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76"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77"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78"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79" name="Oval 78"/>
          <p:cNvSpPr>
            <a:spLocks noChangeAspect="1"/>
          </p:cNvSpPr>
          <p:nvPr/>
        </p:nvSpPr>
        <p:spPr>
          <a:xfrm>
            <a:off x="11725175" y="141477"/>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10</a:t>
            </a:r>
            <a:endParaRPr lang="en-US" sz="1200" b="1" kern="0" dirty="0">
              <a:solidFill>
                <a:schemeClr val="accent5"/>
              </a:solidFill>
            </a:endParaRPr>
          </a:p>
        </p:txBody>
      </p:sp>
      <p:sp>
        <p:nvSpPr>
          <p:cNvPr id="80" name="TextBox 79"/>
          <p:cNvSpPr txBox="1"/>
          <p:nvPr/>
        </p:nvSpPr>
        <p:spPr>
          <a:xfrm>
            <a:off x="9617890" y="60353"/>
            <a:ext cx="2147887" cy="4862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575757"/>
                </a:solidFill>
              </a:rPr>
              <a:t>Mono-brand store</a:t>
            </a:r>
          </a:p>
        </p:txBody>
      </p:sp>
      <p:sp>
        <p:nvSpPr>
          <p:cNvPr id="84" name="Trapezoid 2"/>
          <p:cNvSpPr/>
          <p:nvPr/>
        </p:nvSpPr>
        <p:spPr>
          <a:xfrm rot="16200000">
            <a:off x="4355991" y="3712314"/>
            <a:ext cx="3271434" cy="1199999"/>
          </a:xfrm>
          <a:custGeom>
            <a:avLst/>
            <a:gdLst>
              <a:gd name="connsiteX0" fmla="*/ 0 w 2640717"/>
              <a:gd name="connsiteY0" fmla="*/ 1538952 h 1538952"/>
              <a:gd name="connsiteX1" fmla="*/ 771230 w 2640717"/>
              <a:gd name="connsiteY1" fmla="*/ 0 h 1538952"/>
              <a:gd name="connsiteX2" fmla="*/ 1869487 w 2640717"/>
              <a:gd name="connsiteY2" fmla="*/ 0 h 1538952"/>
              <a:gd name="connsiteX3" fmla="*/ 2640717 w 2640717"/>
              <a:gd name="connsiteY3" fmla="*/ 1538952 h 1538952"/>
              <a:gd name="connsiteX4" fmla="*/ 0 w 2640717"/>
              <a:gd name="connsiteY4" fmla="*/ 1538952 h 1538952"/>
              <a:gd name="connsiteX0" fmla="*/ 0 w 1889965"/>
              <a:gd name="connsiteY0" fmla="*/ 1538952 h 1543056"/>
              <a:gd name="connsiteX1" fmla="*/ 771230 w 1889965"/>
              <a:gd name="connsiteY1" fmla="*/ 0 h 1543056"/>
              <a:gd name="connsiteX2" fmla="*/ 1869487 w 1889965"/>
              <a:gd name="connsiteY2" fmla="*/ 0 h 1543056"/>
              <a:gd name="connsiteX3" fmla="*/ 1889965 w 1889965"/>
              <a:gd name="connsiteY3" fmla="*/ 1543056 h 1543056"/>
              <a:gd name="connsiteX4" fmla="*/ 0 w 1889965"/>
              <a:gd name="connsiteY4" fmla="*/ 1538952 h 1543056"/>
              <a:gd name="connsiteX0" fmla="*/ 0 w 2380162"/>
              <a:gd name="connsiteY0" fmla="*/ 1548382 h 1548382"/>
              <a:gd name="connsiteX1" fmla="*/ 1261427 w 2380162"/>
              <a:gd name="connsiteY1" fmla="*/ 0 h 1548382"/>
              <a:gd name="connsiteX2" fmla="*/ 2359684 w 2380162"/>
              <a:gd name="connsiteY2" fmla="*/ 0 h 1548382"/>
              <a:gd name="connsiteX3" fmla="*/ 2380162 w 2380162"/>
              <a:gd name="connsiteY3" fmla="*/ 1543056 h 1548382"/>
              <a:gd name="connsiteX4" fmla="*/ 0 w 2380162"/>
              <a:gd name="connsiteY4" fmla="*/ 1548382 h 1548382"/>
              <a:gd name="connsiteX0" fmla="*/ 0 w 2380162"/>
              <a:gd name="connsiteY0" fmla="*/ 1548382 h 1548382"/>
              <a:gd name="connsiteX1" fmla="*/ 846647 w 2380162"/>
              <a:gd name="connsiteY1" fmla="*/ 0 h 1548382"/>
              <a:gd name="connsiteX2" fmla="*/ 2359684 w 2380162"/>
              <a:gd name="connsiteY2" fmla="*/ 0 h 1548382"/>
              <a:gd name="connsiteX3" fmla="*/ 2380162 w 2380162"/>
              <a:gd name="connsiteY3" fmla="*/ 1543056 h 1548382"/>
              <a:gd name="connsiteX4" fmla="*/ 0 w 2380162"/>
              <a:gd name="connsiteY4" fmla="*/ 1548382 h 1548382"/>
              <a:gd name="connsiteX0" fmla="*/ 0 w 1729712"/>
              <a:gd name="connsiteY0" fmla="*/ 1548382 h 1548382"/>
              <a:gd name="connsiteX1" fmla="*/ 196197 w 1729712"/>
              <a:gd name="connsiteY1" fmla="*/ 0 h 1548382"/>
              <a:gd name="connsiteX2" fmla="*/ 1709234 w 1729712"/>
              <a:gd name="connsiteY2" fmla="*/ 0 h 1548382"/>
              <a:gd name="connsiteX3" fmla="*/ 1729712 w 1729712"/>
              <a:gd name="connsiteY3" fmla="*/ 1543056 h 1548382"/>
              <a:gd name="connsiteX4" fmla="*/ 0 w 1729712"/>
              <a:gd name="connsiteY4" fmla="*/ 1548382 h 1548382"/>
              <a:gd name="connsiteX0" fmla="*/ 0 w 1729712"/>
              <a:gd name="connsiteY0" fmla="*/ 1548382 h 1548382"/>
              <a:gd name="connsiteX1" fmla="*/ 738457 w 1729712"/>
              <a:gd name="connsiteY1" fmla="*/ 18849 h 1548382"/>
              <a:gd name="connsiteX2" fmla="*/ 1709234 w 1729712"/>
              <a:gd name="connsiteY2" fmla="*/ 0 h 1548382"/>
              <a:gd name="connsiteX3" fmla="*/ 1729712 w 1729712"/>
              <a:gd name="connsiteY3" fmla="*/ 1543056 h 1548382"/>
              <a:gd name="connsiteX4" fmla="*/ 0 w 1729712"/>
              <a:gd name="connsiteY4" fmla="*/ 1548382 h 1548382"/>
              <a:gd name="connsiteX0" fmla="*/ 0 w 3962550"/>
              <a:gd name="connsiteY0" fmla="*/ 1548382 h 2127398"/>
              <a:gd name="connsiteX1" fmla="*/ 738457 w 3962550"/>
              <a:gd name="connsiteY1" fmla="*/ 18849 h 2127398"/>
              <a:gd name="connsiteX2" fmla="*/ 1709234 w 3962550"/>
              <a:gd name="connsiteY2" fmla="*/ 0 h 2127398"/>
              <a:gd name="connsiteX3" fmla="*/ 3962550 w 3962550"/>
              <a:gd name="connsiteY3" fmla="*/ 2127398 h 2127398"/>
              <a:gd name="connsiteX4" fmla="*/ 0 w 3962550"/>
              <a:gd name="connsiteY4" fmla="*/ 1548382 h 2127398"/>
              <a:gd name="connsiteX0" fmla="*/ 0 w 3271434"/>
              <a:gd name="connsiteY0" fmla="*/ 2095029 h 2127398"/>
              <a:gd name="connsiteX1" fmla="*/ 47341 w 3271434"/>
              <a:gd name="connsiteY1" fmla="*/ 18849 h 2127398"/>
              <a:gd name="connsiteX2" fmla="*/ 1018118 w 3271434"/>
              <a:gd name="connsiteY2" fmla="*/ 0 h 2127398"/>
              <a:gd name="connsiteX3" fmla="*/ 3271434 w 3271434"/>
              <a:gd name="connsiteY3" fmla="*/ 2127398 h 2127398"/>
              <a:gd name="connsiteX4" fmla="*/ 0 w 3271434"/>
              <a:gd name="connsiteY4" fmla="*/ 2095029 h 2127398"/>
              <a:gd name="connsiteX0" fmla="*/ 0 w 3271434"/>
              <a:gd name="connsiteY0" fmla="*/ 2095029 h 2127398"/>
              <a:gd name="connsiteX1" fmla="*/ 79239 w 3271434"/>
              <a:gd name="connsiteY1" fmla="*/ 37702 h 2127398"/>
              <a:gd name="connsiteX2" fmla="*/ 1018118 w 3271434"/>
              <a:gd name="connsiteY2" fmla="*/ 0 h 2127398"/>
              <a:gd name="connsiteX3" fmla="*/ 3271434 w 3271434"/>
              <a:gd name="connsiteY3" fmla="*/ 2127398 h 2127398"/>
              <a:gd name="connsiteX4" fmla="*/ 0 w 3271434"/>
              <a:gd name="connsiteY4" fmla="*/ 2095029 h 2127398"/>
              <a:gd name="connsiteX0" fmla="*/ 0 w 3271434"/>
              <a:gd name="connsiteY0" fmla="*/ 2095029 h 2127398"/>
              <a:gd name="connsiteX1" fmla="*/ 79239 w 3271434"/>
              <a:gd name="connsiteY1" fmla="*/ 37702 h 2127398"/>
              <a:gd name="connsiteX2" fmla="*/ 1018118 w 3271434"/>
              <a:gd name="connsiteY2" fmla="*/ 0 h 2127398"/>
              <a:gd name="connsiteX3" fmla="*/ 3271434 w 3271434"/>
              <a:gd name="connsiteY3" fmla="*/ 2127398 h 2127398"/>
              <a:gd name="connsiteX4" fmla="*/ 0 w 3271434"/>
              <a:gd name="connsiteY4" fmla="*/ 2095029 h 2127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1434" h="2127398">
                <a:moveTo>
                  <a:pt x="0" y="2095029"/>
                </a:moveTo>
                <a:cubicBezTo>
                  <a:pt x="26413" y="1409253"/>
                  <a:pt x="74091" y="723482"/>
                  <a:pt x="79239" y="37702"/>
                </a:cubicBezTo>
                <a:lnTo>
                  <a:pt x="1018118" y="0"/>
                </a:lnTo>
                <a:lnTo>
                  <a:pt x="3271434" y="2127398"/>
                </a:lnTo>
                <a:lnTo>
                  <a:pt x="0" y="2095029"/>
                </a:lnTo>
                <a:close/>
              </a:path>
            </a:pathLst>
          </a:custGeom>
          <a:gradFill flip="none" rotWithShape="1">
            <a:gsLst>
              <a:gs pos="0">
                <a:schemeClr val="bg2">
                  <a:lumMod val="90000"/>
                </a:schemeClr>
              </a:gs>
              <a:gs pos="29000">
                <a:schemeClr val="tx1">
                  <a:lumMod val="20000"/>
                  <a:lumOff val="80000"/>
                </a:schemeClr>
              </a:gs>
              <a:gs pos="95161">
                <a:schemeClr val="bg2"/>
              </a:gs>
              <a:gs pos="68000">
                <a:schemeClr val="bg1">
                  <a:lumMod val="95000"/>
                </a:schemeClr>
              </a:gs>
            </a:gsLst>
            <a:lin ang="5400000" scaled="0"/>
            <a:tileRect/>
          </a:gra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87" name="Rettangolo 36"/>
          <p:cNvSpPr>
            <a:spLocks noChangeArrowheads="1"/>
          </p:cNvSpPr>
          <p:nvPr/>
        </p:nvSpPr>
        <p:spPr bwMode="auto">
          <a:xfrm>
            <a:off x="1276300" y="1964607"/>
            <a:ext cx="4478099" cy="324000"/>
          </a:xfrm>
          <a:prstGeom prst="rect">
            <a:avLst/>
          </a:prstGeom>
          <a:noFill/>
          <a:ln w="9525">
            <a:solidFill>
              <a:schemeClr val="bg2">
                <a:lumMod val="75000"/>
              </a:schemeClr>
            </a:solidFill>
            <a:prstDash val="dash"/>
            <a:miter lim="800000"/>
            <a:headEnd/>
            <a:tailEnd/>
          </a:ln>
        </p:spPr>
        <p:txBody>
          <a:bodyPr wrap="square">
            <a:noAutofit/>
          </a:bodyPr>
          <a:lstStyle/>
          <a:p>
            <a:pPr algn="ctr">
              <a:spcBef>
                <a:spcPct val="50000"/>
              </a:spcBef>
            </a:pPr>
            <a:r>
              <a:rPr lang="en-US" sz="1400" b="1" i="1" dirty="0">
                <a:solidFill>
                  <a:srgbClr val="575757"/>
                </a:solidFill>
                <a:cs typeface="Arial" pitchFamily="34" charset="0"/>
              </a:rPr>
              <a:t>"</a:t>
            </a:r>
            <a:r>
              <a:rPr lang="en-US" sz="1400" i="1" dirty="0">
                <a:solidFill>
                  <a:srgbClr val="575757"/>
                </a:solidFill>
              </a:rPr>
              <a:t>Which kind of store did you buy the product from</a:t>
            </a:r>
            <a:r>
              <a:rPr lang="en-US" sz="1400" i="1" dirty="0" smtClean="0">
                <a:solidFill>
                  <a:srgbClr val="575757"/>
                </a:solidFill>
              </a:rPr>
              <a:t>?</a:t>
            </a:r>
            <a:r>
              <a:rPr lang="en-US" sz="1400" b="1" i="1" dirty="0" smtClean="0">
                <a:solidFill>
                  <a:srgbClr val="575757"/>
                </a:solidFill>
                <a:cs typeface="Arial" pitchFamily="34" charset="0"/>
              </a:rPr>
              <a:t>"</a:t>
            </a:r>
            <a:endParaRPr lang="en-US" sz="1400" b="1" i="1" dirty="0">
              <a:solidFill>
                <a:srgbClr val="575757"/>
              </a:solidFill>
              <a:cs typeface="Arial" pitchFamily="34" charset="0"/>
            </a:endParaRPr>
          </a:p>
        </p:txBody>
      </p:sp>
      <p:grpSp>
        <p:nvGrpSpPr>
          <p:cNvPr id="88" name="Group 87"/>
          <p:cNvGrpSpPr/>
          <p:nvPr/>
        </p:nvGrpSpPr>
        <p:grpSpPr>
          <a:xfrm>
            <a:off x="1035200" y="1969110"/>
            <a:ext cx="216000" cy="324000"/>
            <a:chOff x="2203793" y="1606935"/>
            <a:chExt cx="317817" cy="489671"/>
          </a:xfrm>
        </p:grpSpPr>
        <p:sp>
          <p:nvSpPr>
            <p:cNvPr id="89" name="Rettangolo 36"/>
            <p:cNvSpPr>
              <a:spLocks noChangeAspect="1" noChangeArrowheads="1"/>
            </p:cNvSpPr>
            <p:nvPr/>
          </p:nvSpPr>
          <p:spPr bwMode="auto">
            <a:xfrm>
              <a:off x="2203793" y="1606935"/>
              <a:ext cx="317817" cy="489671"/>
            </a:xfrm>
            <a:prstGeom prst="rect">
              <a:avLst/>
            </a:prstGeom>
            <a:solidFill>
              <a:schemeClr val="tx2"/>
            </a:solidFill>
            <a:ln w="9525">
              <a:noFill/>
              <a:miter lim="800000"/>
              <a:headEnd/>
              <a:tailEnd/>
            </a:ln>
          </p:spPr>
          <p:txBody>
            <a:bodyPr wrap="square">
              <a:spAutoFit/>
            </a:bodyPr>
            <a:lstStyle/>
            <a:p>
              <a:pPr algn="ctr">
                <a:spcBef>
                  <a:spcPct val="50000"/>
                </a:spcBef>
              </a:pPr>
              <a:endParaRPr lang="en-US" sz="1600" b="1" i="1" dirty="0">
                <a:solidFill>
                  <a:srgbClr val="575757"/>
                </a:solidFill>
                <a:cs typeface="Arial" pitchFamily="34" charset="0"/>
              </a:endParaRPr>
            </a:p>
          </p:txBody>
        </p:sp>
        <p:sp>
          <p:nvSpPr>
            <p:cNvPr id="90" name="Freeform 37"/>
            <p:cNvSpPr>
              <a:spLocks noEditPoints="1"/>
            </p:cNvSpPr>
            <p:nvPr/>
          </p:nvSpPr>
          <p:spPr bwMode="auto">
            <a:xfrm>
              <a:off x="2300266" y="1714778"/>
              <a:ext cx="141265" cy="295581"/>
            </a:xfrm>
            <a:custGeom>
              <a:avLst/>
              <a:gdLst>
                <a:gd name="T0" fmla="*/ 178 w 394"/>
                <a:gd name="T1" fmla="*/ 880 h 880"/>
                <a:gd name="T2" fmla="*/ 106 w 394"/>
                <a:gd name="T3" fmla="*/ 850 h 880"/>
                <a:gd name="T4" fmla="*/ 76 w 394"/>
                <a:gd name="T5" fmla="*/ 778 h 880"/>
                <a:gd name="T6" fmla="*/ 106 w 394"/>
                <a:gd name="T7" fmla="*/ 706 h 880"/>
                <a:gd name="T8" fmla="*/ 178 w 394"/>
                <a:gd name="T9" fmla="*/ 676 h 880"/>
                <a:gd name="T10" fmla="*/ 250 w 394"/>
                <a:gd name="T11" fmla="*/ 706 h 880"/>
                <a:gd name="T12" fmla="*/ 280 w 394"/>
                <a:gd name="T13" fmla="*/ 778 h 880"/>
                <a:gd name="T14" fmla="*/ 250 w 394"/>
                <a:gd name="T15" fmla="*/ 850 h 880"/>
                <a:gd name="T16" fmla="*/ 178 w 394"/>
                <a:gd name="T17" fmla="*/ 880 h 880"/>
                <a:gd name="T18" fmla="*/ 228 w 394"/>
                <a:gd name="T19" fmla="*/ 605 h 880"/>
                <a:gd name="T20" fmla="*/ 223 w 394"/>
                <a:gd name="T21" fmla="*/ 578 h 880"/>
                <a:gd name="T22" fmla="*/ 216 w 394"/>
                <a:gd name="T23" fmla="*/ 535 h 880"/>
                <a:gd name="T24" fmla="*/ 257 w 394"/>
                <a:gd name="T25" fmla="*/ 422 h 880"/>
                <a:gd name="T26" fmla="*/ 333 w 394"/>
                <a:gd name="T27" fmla="*/ 341 h 880"/>
                <a:gd name="T28" fmla="*/ 379 w 394"/>
                <a:gd name="T29" fmla="*/ 268 h 880"/>
                <a:gd name="T30" fmla="*/ 394 w 394"/>
                <a:gd name="T31" fmla="*/ 187 h 880"/>
                <a:gd name="T32" fmla="*/ 334 w 394"/>
                <a:gd name="T33" fmla="*/ 50 h 880"/>
                <a:gd name="T34" fmla="*/ 187 w 394"/>
                <a:gd name="T35" fmla="*/ 0 h 880"/>
                <a:gd name="T36" fmla="*/ 14 w 394"/>
                <a:gd name="T37" fmla="*/ 49 h 880"/>
                <a:gd name="T38" fmla="*/ 0 w 394"/>
                <a:gd name="T39" fmla="*/ 61 h 880"/>
                <a:gd name="T40" fmla="*/ 61 w 394"/>
                <a:gd name="T41" fmla="*/ 180 h 880"/>
                <a:gd name="T42" fmla="*/ 83 w 394"/>
                <a:gd name="T43" fmla="*/ 158 h 880"/>
                <a:gd name="T44" fmla="*/ 161 w 394"/>
                <a:gd name="T45" fmla="*/ 126 h 880"/>
                <a:gd name="T46" fmla="*/ 231 w 394"/>
                <a:gd name="T47" fmla="*/ 144 h 880"/>
                <a:gd name="T48" fmla="*/ 250 w 394"/>
                <a:gd name="T49" fmla="*/ 196 h 880"/>
                <a:gd name="T50" fmla="*/ 237 w 394"/>
                <a:gd name="T51" fmla="*/ 242 h 880"/>
                <a:gd name="T52" fmla="*/ 173 w 394"/>
                <a:gd name="T53" fmla="*/ 323 h 880"/>
                <a:gd name="T54" fmla="*/ 105 w 394"/>
                <a:gd name="T55" fmla="*/ 425 h 880"/>
                <a:gd name="T56" fmla="*/ 90 w 394"/>
                <a:gd name="T57" fmla="*/ 510 h 880"/>
                <a:gd name="T58" fmla="*/ 109 w 394"/>
                <a:gd name="T59" fmla="*/ 590 h 880"/>
                <a:gd name="T60" fmla="*/ 115 w 394"/>
                <a:gd name="T61" fmla="*/ 605 h 880"/>
                <a:gd name="T62" fmla="*/ 228 w 394"/>
                <a:gd name="T63" fmla="*/ 60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880">
                  <a:moveTo>
                    <a:pt x="178" y="880"/>
                  </a:moveTo>
                  <a:cubicBezTo>
                    <a:pt x="150" y="880"/>
                    <a:pt x="126" y="870"/>
                    <a:pt x="106" y="850"/>
                  </a:cubicBezTo>
                  <a:cubicBezTo>
                    <a:pt x="86" y="830"/>
                    <a:pt x="76" y="806"/>
                    <a:pt x="76" y="778"/>
                  </a:cubicBezTo>
                  <a:cubicBezTo>
                    <a:pt x="76" y="750"/>
                    <a:pt x="87" y="725"/>
                    <a:pt x="106" y="706"/>
                  </a:cubicBezTo>
                  <a:cubicBezTo>
                    <a:pt x="126" y="686"/>
                    <a:pt x="150" y="676"/>
                    <a:pt x="178" y="676"/>
                  </a:cubicBezTo>
                  <a:cubicBezTo>
                    <a:pt x="206" y="676"/>
                    <a:pt x="230" y="686"/>
                    <a:pt x="250" y="706"/>
                  </a:cubicBezTo>
                  <a:cubicBezTo>
                    <a:pt x="270" y="725"/>
                    <a:pt x="280" y="750"/>
                    <a:pt x="280" y="778"/>
                  </a:cubicBezTo>
                  <a:cubicBezTo>
                    <a:pt x="280" y="806"/>
                    <a:pt x="270" y="830"/>
                    <a:pt x="250" y="850"/>
                  </a:cubicBezTo>
                  <a:cubicBezTo>
                    <a:pt x="231" y="870"/>
                    <a:pt x="206" y="880"/>
                    <a:pt x="178" y="880"/>
                  </a:cubicBezTo>
                  <a:close/>
                  <a:moveTo>
                    <a:pt x="228" y="605"/>
                  </a:moveTo>
                  <a:cubicBezTo>
                    <a:pt x="223" y="578"/>
                    <a:pt x="223" y="578"/>
                    <a:pt x="223" y="578"/>
                  </a:cubicBezTo>
                  <a:cubicBezTo>
                    <a:pt x="216" y="547"/>
                    <a:pt x="216" y="537"/>
                    <a:pt x="216" y="535"/>
                  </a:cubicBezTo>
                  <a:cubicBezTo>
                    <a:pt x="216" y="493"/>
                    <a:pt x="229" y="456"/>
                    <a:pt x="257" y="422"/>
                  </a:cubicBezTo>
                  <a:cubicBezTo>
                    <a:pt x="333" y="341"/>
                    <a:pt x="333" y="341"/>
                    <a:pt x="333" y="341"/>
                  </a:cubicBezTo>
                  <a:cubicBezTo>
                    <a:pt x="354" y="319"/>
                    <a:pt x="369" y="294"/>
                    <a:pt x="379" y="268"/>
                  </a:cubicBezTo>
                  <a:cubicBezTo>
                    <a:pt x="389" y="243"/>
                    <a:pt x="394" y="215"/>
                    <a:pt x="394" y="187"/>
                  </a:cubicBezTo>
                  <a:cubicBezTo>
                    <a:pt x="394" y="131"/>
                    <a:pt x="374" y="85"/>
                    <a:pt x="334" y="50"/>
                  </a:cubicBezTo>
                  <a:cubicBezTo>
                    <a:pt x="295" y="17"/>
                    <a:pt x="245" y="0"/>
                    <a:pt x="187" y="0"/>
                  </a:cubicBezTo>
                  <a:cubicBezTo>
                    <a:pt x="112" y="0"/>
                    <a:pt x="54" y="16"/>
                    <a:pt x="14" y="49"/>
                  </a:cubicBezTo>
                  <a:cubicBezTo>
                    <a:pt x="0" y="61"/>
                    <a:pt x="0" y="61"/>
                    <a:pt x="0" y="61"/>
                  </a:cubicBezTo>
                  <a:cubicBezTo>
                    <a:pt x="61" y="180"/>
                    <a:pt x="61" y="180"/>
                    <a:pt x="61" y="180"/>
                  </a:cubicBezTo>
                  <a:cubicBezTo>
                    <a:pt x="83" y="158"/>
                    <a:pt x="83" y="158"/>
                    <a:pt x="83" y="158"/>
                  </a:cubicBezTo>
                  <a:cubicBezTo>
                    <a:pt x="105" y="137"/>
                    <a:pt x="131" y="126"/>
                    <a:pt x="161" y="126"/>
                  </a:cubicBezTo>
                  <a:cubicBezTo>
                    <a:pt x="193" y="126"/>
                    <a:pt x="216" y="132"/>
                    <a:pt x="231" y="144"/>
                  </a:cubicBezTo>
                  <a:cubicBezTo>
                    <a:pt x="244" y="155"/>
                    <a:pt x="250" y="172"/>
                    <a:pt x="250" y="196"/>
                  </a:cubicBezTo>
                  <a:cubicBezTo>
                    <a:pt x="250" y="211"/>
                    <a:pt x="246" y="226"/>
                    <a:pt x="237" y="242"/>
                  </a:cubicBezTo>
                  <a:cubicBezTo>
                    <a:pt x="226" y="261"/>
                    <a:pt x="205" y="288"/>
                    <a:pt x="173" y="323"/>
                  </a:cubicBezTo>
                  <a:cubicBezTo>
                    <a:pt x="138" y="362"/>
                    <a:pt x="116" y="396"/>
                    <a:pt x="105" y="425"/>
                  </a:cubicBezTo>
                  <a:cubicBezTo>
                    <a:pt x="95" y="454"/>
                    <a:pt x="90" y="483"/>
                    <a:pt x="90" y="510"/>
                  </a:cubicBezTo>
                  <a:cubicBezTo>
                    <a:pt x="90" y="528"/>
                    <a:pt x="96" y="554"/>
                    <a:pt x="109" y="590"/>
                  </a:cubicBezTo>
                  <a:cubicBezTo>
                    <a:pt x="115" y="605"/>
                    <a:pt x="115" y="605"/>
                    <a:pt x="115" y="605"/>
                  </a:cubicBezTo>
                  <a:lnTo>
                    <a:pt x="228" y="60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91" name="Group 90"/>
          <p:cNvGrpSpPr/>
          <p:nvPr/>
        </p:nvGrpSpPr>
        <p:grpSpPr>
          <a:xfrm>
            <a:off x="202019" y="131021"/>
            <a:ext cx="2636659" cy="427981"/>
            <a:chOff x="202019" y="131021"/>
            <a:chExt cx="2636659" cy="427981"/>
          </a:xfrm>
        </p:grpSpPr>
        <p:sp>
          <p:nvSpPr>
            <p:cNvPr id="92" name="ColumnHeader"/>
            <p:cNvSpPr>
              <a:spLocks noChangeArrowheads="1"/>
            </p:cNvSpPr>
            <p:nvPr/>
          </p:nvSpPr>
          <p:spPr bwMode="gray">
            <a:xfrm rot="10800000" flipV="1">
              <a:off x="606678" y="229152"/>
              <a:ext cx="2232000" cy="244858"/>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600" b="1" dirty="0" smtClean="0">
                  <a:solidFill>
                    <a:srgbClr val="575757"/>
                  </a:solidFill>
                  <a:latin typeface="Trebuchet MS" panose="020B0603020202020204" pitchFamily="34" charset="0"/>
                  <a:cs typeface="Arial" pitchFamily="34" charset="0"/>
                </a:rPr>
                <a:t>Global market trends</a:t>
              </a:r>
              <a:endParaRPr lang="en-US" sz="1600" b="1" dirty="0">
                <a:solidFill>
                  <a:srgbClr val="575757"/>
                </a:solidFill>
                <a:latin typeface="Trebuchet MS" panose="020B0603020202020204" pitchFamily="34" charset="0"/>
                <a:cs typeface="Arial" pitchFamily="34" charset="0"/>
              </a:endParaRPr>
            </a:p>
          </p:txBody>
        </p:sp>
        <p:pic>
          <p:nvPicPr>
            <p:cNvPr id="93" name="Picture 92"/>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202019" y="131021"/>
              <a:ext cx="433399" cy="427981"/>
            </a:xfrm>
            <a:prstGeom prst="rect">
              <a:avLst/>
            </a:prstGeom>
          </p:spPr>
        </p:pic>
      </p:grpSp>
    </p:spTree>
    <p:extLst>
      <p:ext uri="{BB962C8B-B14F-4D97-AF65-F5344CB8AC3E}">
        <p14:creationId xmlns:p14="http://schemas.microsoft.com/office/powerpoint/2010/main" val="3334764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2"/>
            </p:custDataLst>
            <p:extLst>
              <p:ext uri="{D42A27DB-BD31-4B8C-83A1-F6EECF244321}">
                <p14:modId xmlns:p14="http://schemas.microsoft.com/office/powerpoint/2010/main" val="11952363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4994" name="think-cell Slide" r:id="rId12" imgW="395" imgH="394" progId="TCLayout.ActiveDocument.1">
                  <p:embed/>
                </p:oleObj>
              </mc:Choice>
              <mc:Fallback>
                <p:oleObj name="think-cell Slide" r:id="rId12" imgW="395" imgH="394"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89" name="Rectangle 88"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400" dirty="0" err="1" smtClean="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6" name="Title 15"/>
          <p:cNvSpPr>
            <a:spLocks noGrp="1"/>
          </p:cNvSpPr>
          <p:nvPr>
            <p:ph type="title"/>
          </p:nvPr>
        </p:nvSpPr>
        <p:spPr>
          <a:xfrm>
            <a:off x="630000" y="622800"/>
            <a:ext cx="11756930" cy="941796"/>
          </a:xfrm>
        </p:spPr>
        <p:txBody>
          <a:bodyPr/>
          <a:lstStyle/>
          <a:p>
            <a:r>
              <a:rPr lang="en-US" smtClean="0"/>
              <a:t>Consumers suggest in-store experiences and services,</a:t>
            </a:r>
            <a:br>
              <a:rPr lang="en-US" smtClean="0"/>
            </a:br>
            <a:r>
              <a:rPr lang="en-US" smtClean="0"/>
              <a:t>vs. product, would drive increased store traffic</a:t>
            </a:r>
            <a:endParaRPr lang="en-US" dirty="0"/>
          </a:p>
        </p:txBody>
      </p:sp>
      <p:graphicFrame>
        <p:nvGraphicFramePr>
          <p:cNvPr id="45" name="Chart 44"/>
          <p:cNvGraphicFramePr/>
          <p:nvPr>
            <p:custDataLst>
              <p:tags r:id="rId4"/>
            </p:custDataLst>
            <p:extLst>
              <p:ext uri="{D42A27DB-BD31-4B8C-83A1-F6EECF244321}">
                <p14:modId xmlns:p14="http://schemas.microsoft.com/office/powerpoint/2010/main" val="715612211"/>
              </p:ext>
            </p:extLst>
          </p:nvPr>
        </p:nvGraphicFramePr>
        <p:xfrm>
          <a:off x="5802313" y="2787650"/>
          <a:ext cx="3738562" cy="3759200"/>
        </p:xfrm>
        <a:graphic>
          <a:graphicData uri="http://schemas.openxmlformats.org/drawingml/2006/chart">
            <c:chart xmlns:c="http://schemas.openxmlformats.org/drawingml/2006/chart" xmlns:r="http://schemas.openxmlformats.org/officeDocument/2006/relationships" r:id="rId14"/>
          </a:graphicData>
        </a:graphic>
      </p:graphicFrame>
      <p:sp>
        <p:nvSpPr>
          <p:cNvPr id="195" name="Text Placeholder 3"/>
          <p:cNvSpPr>
            <a:spLocks noGrp="1"/>
          </p:cNvSpPr>
          <p:nvPr>
            <p:custDataLst>
              <p:tags r:id="rId5"/>
            </p:custDataLst>
          </p:nvPr>
        </p:nvSpPr>
        <p:spPr bwMode="gray">
          <a:xfrm>
            <a:off x="8075614" y="4276725"/>
            <a:ext cx="3206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AED12FAC-953A-4F25-9995-33C384909049}" type="datetime'''''''''''''''''''2''1''''%'''''''''''''''''''''''">
              <a:rPr lang="en-US" altLang="en-US" b="1">
                <a:sym typeface="+mn-lt"/>
              </a:rPr>
              <a:pPr>
                <a:lnSpc>
                  <a:spcPct val="100000"/>
                </a:lnSpc>
                <a:spcBef>
                  <a:spcPct val="0"/>
                </a:spcBef>
                <a:spcAft>
                  <a:spcPct val="0"/>
                </a:spcAft>
              </a:pPr>
              <a:t>21%</a:t>
            </a:fld>
            <a:endParaRPr lang="en-US" b="1" dirty="0">
              <a:sym typeface="+mn-lt"/>
            </a:endParaRPr>
          </a:p>
        </p:txBody>
      </p:sp>
      <p:sp>
        <p:nvSpPr>
          <p:cNvPr id="197" name="Text Placeholder 3"/>
          <p:cNvSpPr>
            <a:spLocks noGrp="1"/>
          </p:cNvSpPr>
          <p:nvPr>
            <p:custDataLst>
              <p:tags r:id="rId6"/>
            </p:custDataLst>
          </p:nvPr>
        </p:nvSpPr>
        <p:spPr bwMode="gray">
          <a:xfrm>
            <a:off x="7980364" y="5475288"/>
            <a:ext cx="3206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70659A04-A726-4A8B-AB68-126A079CC4D0}" type="datetime'2''''''''''''0''''''''''''''%'''''''''''''''''''''">
              <a:rPr lang="en-US" altLang="en-US" b="1">
                <a:sym typeface="+mn-lt"/>
              </a:rPr>
              <a:pPr>
                <a:lnSpc>
                  <a:spcPct val="100000"/>
                </a:lnSpc>
                <a:spcBef>
                  <a:spcPct val="0"/>
                </a:spcBef>
                <a:spcAft>
                  <a:spcPct val="0"/>
                </a:spcAft>
              </a:pPr>
              <a:t>20%</a:t>
            </a:fld>
            <a:endParaRPr lang="en-US" b="1" dirty="0">
              <a:sym typeface="+mn-lt"/>
            </a:endParaRPr>
          </a:p>
        </p:txBody>
      </p:sp>
      <p:sp>
        <p:nvSpPr>
          <p:cNvPr id="193" name="Text Placeholder 3"/>
          <p:cNvSpPr>
            <a:spLocks noGrp="1"/>
          </p:cNvSpPr>
          <p:nvPr>
            <p:custDataLst>
              <p:tags r:id="rId7"/>
            </p:custDataLst>
          </p:nvPr>
        </p:nvSpPr>
        <p:spPr bwMode="gray">
          <a:xfrm>
            <a:off x="8789989" y="3078163"/>
            <a:ext cx="3206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4BA800F4-A787-4D97-9D55-CA3DA0C54413}" type="datetime'''''''''''''''2''''''''''7''''''''''''''''''''''%'''''">
              <a:rPr lang="en-US" altLang="en-US" b="1"/>
              <a:pPr/>
              <a:t>27%</a:t>
            </a:fld>
            <a:endParaRPr lang="en-US" b="1" dirty="0">
              <a:sym typeface="+mn-lt"/>
            </a:endParaRPr>
          </a:p>
        </p:txBody>
      </p:sp>
      <p:sp>
        <p:nvSpPr>
          <p:cNvPr id="194" name="Text Placeholder 3"/>
          <p:cNvSpPr>
            <a:spLocks noGrp="1"/>
          </p:cNvSpPr>
          <p:nvPr>
            <p:custDataLst>
              <p:tags r:id="rId8"/>
            </p:custDataLst>
          </p:nvPr>
        </p:nvSpPr>
        <p:spPr bwMode="gray">
          <a:xfrm>
            <a:off x="8148639" y="3678238"/>
            <a:ext cx="3206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0101E583-C7D3-4B45-AF46-1615F76332A2}" type="datetime'''''''''''''''''''2''''''''''''1''''''''''%'''''''''''''''">
              <a:rPr lang="en-US" altLang="en-US" b="1">
                <a:sym typeface="+mn-lt"/>
              </a:rPr>
              <a:pPr>
                <a:lnSpc>
                  <a:spcPct val="100000"/>
                </a:lnSpc>
                <a:spcBef>
                  <a:spcPct val="0"/>
                </a:spcBef>
                <a:spcAft>
                  <a:spcPct val="0"/>
                </a:spcAft>
              </a:pPr>
              <a:t>21%</a:t>
            </a:fld>
            <a:endParaRPr lang="en-US" b="1" dirty="0">
              <a:sym typeface="+mn-lt"/>
            </a:endParaRPr>
          </a:p>
        </p:txBody>
      </p:sp>
      <p:sp>
        <p:nvSpPr>
          <p:cNvPr id="196" name="Text Placeholder 3"/>
          <p:cNvSpPr>
            <a:spLocks noGrp="1"/>
          </p:cNvSpPr>
          <p:nvPr>
            <p:custDataLst>
              <p:tags r:id="rId9"/>
            </p:custDataLst>
          </p:nvPr>
        </p:nvSpPr>
        <p:spPr bwMode="gray">
          <a:xfrm>
            <a:off x="7991476" y="4875213"/>
            <a:ext cx="3206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77C7E218-4A91-4788-80E9-90D27C8873AC}" type="datetime'''''''''''''''''''''2''''''''0''''''''''''''''''''''''''''%'''">
              <a:rPr lang="en-US" altLang="en-US" b="1">
                <a:sym typeface="+mn-lt"/>
              </a:rPr>
              <a:pPr>
                <a:lnSpc>
                  <a:spcPct val="100000"/>
                </a:lnSpc>
                <a:spcBef>
                  <a:spcPct val="0"/>
                </a:spcBef>
                <a:spcAft>
                  <a:spcPct val="0"/>
                </a:spcAft>
              </a:pPr>
              <a:t>20%</a:t>
            </a:fld>
            <a:endParaRPr lang="en-US" b="1" dirty="0">
              <a:sym typeface="+mn-lt"/>
            </a:endParaRPr>
          </a:p>
        </p:txBody>
      </p:sp>
      <p:sp>
        <p:nvSpPr>
          <p:cNvPr id="198" name="Text Placeholder 3"/>
          <p:cNvSpPr>
            <a:spLocks noGrp="1"/>
          </p:cNvSpPr>
          <p:nvPr>
            <p:custDataLst>
              <p:tags r:id="rId10"/>
            </p:custDataLst>
          </p:nvPr>
        </p:nvSpPr>
        <p:spPr bwMode="gray">
          <a:xfrm>
            <a:off x="7864476" y="6073775"/>
            <a:ext cx="3206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FAAEEDC4-A967-46DF-BF70-A357BC3CC2A8}" type="datetime'''''''''''''''''''''''''''''''''''1''''''''9''%'''''''">
              <a:rPr lang="en-US" altLang="en-US" b="1"/>
              <a:pPr/>
              <a:t>19%</a:t>
            </a:fld>
            <a:endParaRPr lang="en-US" b="1" dirty="0">
              <a:sym typeface="+mn-lt"/>
            </a:endParaRPr>
          </a:p>
        </p:txBody>
      </p:sp>
      <p:sp>
        <p:nvSpPr>
          <p:cNvPr id="157" name="Rectangle 156"/>
          <p:cNvSpPr/>
          <p:nvPr/>
        </p:nvSpPr>
        <p:spPr>
          <a:xfrm>
            <a:off x="596405" y="2936875"/>
            <a:ext cx="4320000" cy="39146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r"/>
            <a:r>
              <a:rPr lang="en-US" sz="1200" b="1" i="1" dirty="0">
                <a:solidFill>
                  <a:srgbClr val="575757"/>
                </a:solidFill>
                <a:latin typeface="+mj-lt"/>
                <a:cs typeface="Arial" pitchFamily="34" charset="0"/>
              </a:rPr>
              <a:t>L</a:t>
            </a:r>
            <a:r>
              <a:rPr lang="en-US" sz="1200" b="1" i="1" dirty="0" smtClean="0">
                <a:solidFill>
                  <a:srgbClr val="575757"/>
                </a:solidFill>
                <a:latin typeface="+mj-lt"/>
                <a:cs typeface="Arial" pitchFamily="34" charset="0"/>
              </a:rPr>
              <a:t>atest products including special editions</a:t>
            </a:r>
            <a:endParaRPr lang="en-GB" sz="1200" b="1" i="1" dirty="0">
              <a:solidFill>
                <a:srgbClr val="575757"/>
              </a:solidFill>
              <a:latin typeface="+mj-lt"/>
              <a:cs typeface="Arial" pitchFamily="34" charset="0"/>
            </a:endParaRPr>
          </a:p>
        </p:txBody>
      </p:sp>
      <p:sp>
        <p:nvSpPr>
          <p:cNvPr id="158" name="Rectangle 157"/>
          <p:cNvSpPr/>
          <p:nvPr/>
        </p:nvSpPr>
        <p:spPr>
          <a:xfrm>
            <a:off x="596405" y="3554413"/>
            <a:ext cx="4320000" cy="39146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r"/>
            <a:r>
              <a:rPr lang="en-US" sz="1200" b="1" i="1" dirty="0" smtClean="0">
                <a:solidFill>
                  <a:srgbClr val="575757"/>
                </a:solidFill>
                <a:latin typeface="+mj-lt"/>
                <a:cs typeface="Arial" pitchFamily="34" charset="0"/>
              </a:rPr>
              <a:t>Sales associate gives me advice on latest trends</a:t>
            </a:r>
            <a:endParaRPr lang="en-GB" sz="1200" b="1" i="1" dirty="0">
              <a:solidFill>
                <a:srgbClr val="575757"/>
              </a:solidFill>
              <a:latin typeface="+mj-lt"/>
              <a:cs typeface="Arial" pitchFamily="34" charset="0"/>
            </a:endParaRPr>
          </a:p>
        </p:txBody>
      </p:sp>
      <p:sp>
        <p:nvSpPr>
          <p:cNvPr id="159" name="Rectangle 158"/>
          <p:cNvSpPr/>
          <p:nvPr/>
        </p:nvSpPr>
        <p:spPr>
          <a:xfrm>
            <a:off x="596405" y="4171950"/>
            <a:ext cx="4320000" cy="39146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r"/>
            <a:r>
              <a:rPr lang="en-US" sz="1200" b="1" i="1" dirty="0">
                <a:solidFill>
                  <a:srgbClr val="575757"/>
                </a:solidFill>
                <a:latin typeface="+mj-lt"/>
                <a:cs typeface="Arial" pitchFamily="34" charset="0"/>
              </a:rPr>
              <a:t>P</a:t>
            </a:r>
            <a:r>
              <a:rPr lang="en-US" sz="1200" b="1" i="1" dirty="0" smtClean="0">
                <a:solidFill>
                  <a:srgbClr val="575757"/>
                </a:solidFill>
                <a:latin typeface="+mj-lt"/>
                <a:cs typeface="Arial" pitchFamily="34" charset="0"/>
              </a:rPr>
              <a:t>roducts I cannot find online</a:t>
            </a:r>
            <a:endParaRPr lang="en-GB" sz="1200" b="1" i="1" dirty="0">
              <a:solidFill>
                <a:srgbClr val="575757"/>
              </a:solidFill>
              <a:latin typeface="+mj-lt"/>
              <a:cs typeface="Arial" pitchFamily="34" charset="0"/>
            </a:endParaRPr>
          </a:p>
        </p:txBody>
      </p:sp>
      <p:sp>
        <p:nvSpPr>
          <p:cNvPr id="160" name="Rectangle 159"/>
          <p:cNvSpPr/>
          <p:nvPr/>
        </p:nvSpPr>
        <p:spPr>
          <a:xfrm>
            <a:off x="596405" y="4789488"/>
            <a:ext cx="4320000" cy="39146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r"/>
            <a:r>
              <a:rPr lang="en-US" sz="1200" b="1" i="1" dirty="0">
                <a:solidFill>
                  <a:srgbClr val="575757"/>
                </a:solidFill>
                <a:latin typeface="+mj-lt"/>
                <a:cs typeface="Arial" pitchFamily="34" charset="0"/>
              </a:rPr>
              <a:t>O</a:t>
            </a:r>
            <a:r>
              <a:rPr lang="en-US" sz="1200" b="1" i="1" dirty="0" smtClean="0">
                <a:solidFill>
                  <a:srgbClr val="575757"/>
                </a:solidFill>
                <a:latin typeface="+mj-lt"/>
                <a:cs typeface="Arial" pitchFamily="34" charset="0"/>
              </a:rPr>
              <a:t>ffers experiences in store</a:t>
            </a:r>
            <a:endParaRPr lang="en-GB" sz="1200" b="1" i="1" dirty="0">
              <a:solidFill>
                <a:srgbClr val="575757"/>
              </a:solidFill>
              <a:latin typeface="+mj-lt"/>
              <a:cs typeface="Arial" pitchFamily="34" charset="0"/>
            </a:endParaRPr>
          </a:p>
        </p:txBody>
      </p:sp>
      <p:sp>
        <p:nvSpPr>
          <p:cNvPr id="161" name="Rectangle 160"/>
          <p:cNvSpPr/>
          <p:nvPr/>
        </p:nvSpPr>
        <p:spPr>
          <a:xfrm>
            <a:off x="596405" y="5407025"/>
            <a:ext cx="4320000" cy="39146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r"/>
            <a:r>
              <a:rPr lang="en-US" sz="1200" b="1" i="1" dirty="0">
                <a:solidFill>
                  <a:srgbClr val="575757"/>
                </a:solidFill>
                <a:latin typeface="+mj-lt"/>
                <a:cs typeface="Arial" pitchFamily="34" charset="0"/>
              </a:rPr>
              <a:t>U</a:t>
            </a:r>
            <a:r>
              <a:rPr lang="en-US" sz="1200" b="1" i="1" dirty="0" smtClean="0">
                <a:solidFill>
                  <a:srgbClr val="575757"/>
                </a:solidFill>
                <a:latin typeface="+mj-lt"/>
                <a:cs typeface="Arial" pitchFamily="34" charset="0"/>
              </a:rPr>
              <a:t>nique event in store to which I am invited</a:t>
            </a:r>
            <a:endParaRPr lang="en-GB" sz="1200" b="1" i="1" dirty="0">
              <a:solidFill>
                <a:srgbClr val="575757"/>
              </a:solidFill>
              <a:latin typeface="+mj-lt"/>
              <a:cs typeface="Arial" pitchFamily="34" charset="0"/>
            </a:endParaRPr>
          </a:p>
        </p:txBody>
      </p:sp>
      <p:sp>
        <p:nvSpPr>
          <p:cNvPr id="174" name="TextBox 173"/>
          <p:cNvSpPr txBox="1"/>
          <p:nvPr/>
        </p:nvSpPr>
        <p:spPr>
          <a:xfrm>
            <a:off x="1755970" y="2565956"/>
            <a:ext cx="4798818" cy="246221"/>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1600" dirty="0" smtClean="0">
                <a:solidFill>
                  <a:srgbClr val="29BA74"/>
                </a:solidFill>
                <a:latin typeface="Trebuchet MS" panose="020B0603020202020204" pitchFamily="34" charset="0"/>
              </a:rPr>
              <a:t>True-Luxury Global Consumers</a:t>
            </a:r>
            <a:endParaRPr lang="en-US" sz="1600" dirty="0">
              <a:solidFill>
                <a:srgbClr val="29BA74"/>
              </a:solidFill>
              <a:latin typeface="Trebuchet MS" panose="020B0603020202020204" pitchFamily="34" charset="0"/>
            </a:endParaRPr>
          </a:p>
        </p:txBody>
      </p:sp>
      <p:sp>
        <p:nvSpPr>
          <p:cNvPr id="182" name="Rectangle 181"/>
          <p:cNvSpPr/>
          <p:nvPr/>
        </p:nvSpPr>
        <p:spPr>
          <a:xfrm>
            <a:off x="596405" y="6024563"/>
            <a:ext cx="4320000" cy="39146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r"/>
            <a:r>
              <a:rPr lang="en-US" sz="1200" b="1" i="1" dirty="0">
                <a:solidFill>
                  <a:srgbClr val="575757"/>
                </a:solidFill>
                <a:latin typeface="+mj-lt"/>
                <a:cs typeface="Arial" pitchFamily="34" charset="0"/>
              </a:rPr>
              <a:t>S</a:t>
            </a:r>
            <a:r>
              <a:rPr lang="en-US" sz="1200" b="1" i="1" dirty="0" smtClean="0">
                <a:solidFill>
                  <a:srgbClr val="575757"/>
                </a:solidFill>
                <a:latin typeface="+mj-lt"/>
                <a:cs typeface="Arial" pitchFamily="34" charset="0"/>
              </a:rPr>
              <a:t>tore </a:t>
            </a:r>
            <a:r>
              <a:rPr lang="en-US" sz="1200" b="1" i="1" dirty="0">
                <a:solidFill>
                  <a:srgbClr val="575757"/>
                </a:solidFill>
                <a:latin typeface="+mj-lt"/>
                <a:cs typeface="Arial" pitchFamily="34" charset="0"/>
              </a:rPr>
              <a:t>has different product assortments in each city I </a:t>
            </a:r>
            <a:r>
              <a:rPr lang="en-US" sz="1200" b="1" i="1" dirty="0" smtClean="0">
                <a:solidFill>
                  <a:srgbClr val="575757"/>
                </a:solidFill>
                <a:latin typeface="+mj-lt"/>
                <a:cs typeface="Arial" pitchFamily="34" charset="0"/>
              </a:rPr>
              <a:t>visit</a:t>
            </a:r>
            <a:endParaRPr lang="en-GB" sz="1200" b="1" i="1" dirty="0">
              <a:solidFill>
                <a:srgbClr val="575757"/>
              </a:solidFill>
              <a:latin typeface="+mj-lt"/>
              <a:cs typeface="Arial" pitchFamily="34" charset="0"/>
            </a:endParaRPr>
          </a:p>
        </p:txBody>
      </p:sp>
      <p:sp>
        <p:nvSpPr>
          <p:cNvPr id="185" name="Rectangle 184"/>
          <p:cNvSpPr/>
          <p:nvPr/>
        </p:nvSpPr>
        <p:spPr>
          <a:xfrm>
            <a:off x="5764213" y="2497574"/>
            <a:ext cx="1581150" cy="39146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r"/>
            <a:r>
              <a:rPr lang="en-US" sz="1200" i="1" dirty="0" smtClean="0">
                <a:solidFill>
                  <a:srgbClr val="575757"/>
                </a:solidFill>
                <a:latin typeface="+mj-lt"/>
                <a:cs typeface="Arial" pitchFamily="34" charset="0"/>
              </a:rPr>
              <a:t>% of respondents</a:t>
            </a:r>
            <a:endParaRPr lang="en-GB" sz="1200" b="1" i="1" dirty="0">
              <a:solidFill>
                <a:srgbClr val="575757"/>
              </a:solidFill>
              <a:latin typeface="+mj-lt"/>
              <a:cs typeface="Arial" pitchFamily="34" charset="0"/>
            </a:endParaRPr>
          </a:p>
        </p:txBody>
      </p:sp>
      <p:sp>
        <p:nvSpPr>
          <p:cNvPr id="186" name="Rectangle 185"/>
          <p:cNvSpPr/>
          <p:nvPr/>
        </p:nvSpPr>
        <p:spPr>
          <a:xfrm>
            <a:off x="3868306" y="2497574"/>
            <a:ext cx="1581150" cy="39146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r"/>
            <a:r>
              <a:rPr lang="en-US" sz="1200" i="1" dirty="0" smtClean="0">
                <a:solidFill>
                  <a:srgbClr val="575757"/>
                </a:solidFill>
                <a:latin typeface="+mj-lt"/>
                <a:cs typeface="Arial" pitchFamily="34" charset="0"/>
              </a:rPr>
              <a:t>ranking</a:t>
            </a:r>
            <a:endParaRPr lang="en-GB" sz="1200" b="1" i="1" dirty="0">
              <a:solidFill>
                <a:srgbClr val="575757"/>
              </a:solidFill>
              <a:latin typeface="+mj-lt"/>
              <a:cs typeface="Arial" pitchFamily="34" charset="0"/>
            </a:endParaRPr>
          </a:p>
        </p:txBody>
      </p:sp>
      <p:sp>
        <p:nvSpPr>
          <p:cNvPr id="187" name="Oval 186"/>
          <p:cNvSpPr/>
          <p:nvPr/>
        </p:nvSpPr>
        <p:spPr>
          <a:xfrm>
            <a:off x="5019244" y="2960688"/>
            <a:ext cx="403200" cy="403200"/>
          </a:xfrm>
          <a:prstGeom prst="ellipse">
            <a:avLst/>
          </a:prstGeom>
          <a:noFill/>
          <a:ln w="28575" cap="flat" cmpd="sng" algn="ctr">
            <a:solidFill>
              <a:schemeClr val="accent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smtClean="0">
                <a:solidFill>
                  <a:srgbClr val="575757"/>
                </a:solidFill>
                <a:latin typeface="Arial" pitchFamily="34" charset="0"/>
                <a:cs typeface="Arial" pitchFamily="34" charset="0"/>
              </a:rPr>
              <a:t>#1</a:t>
            </a:r>
          </a:p>
        </p:txBody>
      </p:sp>
      <p:sp>
        <p:nvSpPr>
          <p:cNvPr id="188" name="Oval 187"/>
          <p:cNvSpPr/>
          <p:nvPr/>
        </p:nvSpPr>
        <p:spPr>
          <a:xfrm>
            <a:off x="5019244" y="4168775"/>
            <a:ext cx="403200" cy="403200"/>
          </a:xfrm>
          <a:prstGeom prst="ellipse">
            <a:avLst/>
          </a:prstGeom>
          <a:noFill/>
          <a:ln w="28575" cap="flat" cmpd="sng" algn="ctr">
            <a:solidFill>
              <a:schemeClr val="accent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smtClean="0">
                <a:solidFill>
                  <a:srgbClr val="575757"/>
                </a:solidFill>
                <a:latin typeface="Arial" pitchFamily="34" charset="0"/>
                <a:cs typeface="Arial" pitchFamily="34" charset="0"/>
              </a:rPr>
              <a:t>#3</a:t>
            </a:r>
          </a:p>
        </p:txBody>
      </p:sp>
      <p:sp>
        <p:nvSpPr>
          <p:cNvPr id="189" name="Oval 188"/>
          <p:cNvSpPr/>
          <p:nvPr/>
        </p:nvSpPr>
        <p:spPr>
          <a:xfrm>
            <a:off x="5019244" y="3563938"/>
            <a:ext cx="403200" cy="403200"/>
          </a:xfrm>
          <a:prstGeom prst="ellipse">
            <a:avLst/>
          </a:prstGeom>
          <a:noFill/>
          <a:ln w="28575" cap="flat" cmpd="sng" algn="ctr">
            <a:solidFill>
              <a:schemeClr val="accent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smtClean="0">
                <a:solidFill>
                  <a:srgbClr val="575757"/>
                </a:solidFill>
                <a:latin typeface="Arial" pitchFamily="34" charset="0"/>
                <a:cs typeface="Arial" pitchFamily="34" charset="0"/>
              </a:rPr>
              <a:t>#2</a:t>
            </a:r>
          </a:p>
        </p:txBody>
      </p:sp>
      <p:sp>
        <p:nvSpPr>
          <p:cNvPr id="190" name="Oval 189"/>
          <p:cNvSpPr/>
          <p:nvPr/>
        </p:nvSpPr>
        <p:spPr>
          <a:xfrm>
            <a:off x="5019244" y="4773613"/>
            <a:ext cx="403200" cy="403200"/>
          </a:xfrm>
          <a:prstGeom prst="ellipse">
            <a:avLst/>
          </a:prstGeom>
          <a:noFill/>
          <a:ln w="28575" cap="flat" cmpd="sng" algn="ctr">
            <a:solidFill>
              <a:schemeClr val="accent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smtClean="0">
                <a:solidFill>
                  <a:srgbClr val="575757"/>
                </a:solidFill>
                <a:latin typeface="Arial" pitchFamily="34" charset="0"/>
                <a:cs typeface="Arial" pitchFamily="34" charset="0"/>
              </a:rPr>
              <a:t>#4</a:t>
            </a:r>
          </a:p>
        </p:txBody>
      </p:sp>
      <p:sp>
        <p:nvSpPr>
          <p:cNvPr id="191" name="Oval 190"/>
          <p:cNvSpPr/>
          <p:nvPr/>
        </p:nvSpPr>
        <p:spPr>
          <a:xfrm>
            <a:off x="5019244" y="5378450"/>
            <a:ext cx="403200" cy="403200"/>
          </a:xfrm>
          <a:prstGeom prst="ellipse">
            <a:avLst/>
          </a:prstGeom>
          <a:noFill/>
          <a:ln w="28575" cap="flat" cmpd="sng" algn="ctr">
            <a:solidFill>
              <a:schemeClr val="accent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smtClean="0">
                <a:solidFill>
                  <a:srgbClr val="575757"/>
                </a:solidFill>
                <a:latin typeface="Arial" pitchFamily="34" charset="0"/>
                <a:cs typeface="Arial" pitchFamily="34" charset="0"/>
              </a:rPr>
              <a:t>#5</a:t>
            </a:r>
          </a:p>
        </p:txBody>
      </p:sp>
      <p:sp>
        <p:nvSpPr>
          <p:cNvPr id="192" name="Oval 191"/>
          <p:cNvSpPr/>
          <p:nvPr/>
        </p:nvSpPr>
        <p:spPr>
          <a:xfrm>
            <a:off x="5019244" y="5983288"/>
            <a:ext cx="403200" cy="403200"/>
          </a:xfrm>
          <a:prstGeom prst="ellipse">
            <a:avLst/>
          </a:prstGeom>
          <a:noFill/>
          <a:ln w="28575" cap="flat" cmpd="sng" algn="ctr">
            <a:solidFill>
              <a:schemeClr val="accent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smtClean="0">
                <a:solidFill>
                  <a:srgbClr val="575757"/>
                </a:solidFill>
                <a:latin typeface="Arial" pitchFamily="34" charset="0"/>
                <a:cs typeface="Arial" pitchFamily="34" charset="0"/>
              </a:rPr>
              <a:t>#6</a:t>
            </a:r>
          </a:p>
        </p:txBody>
      </p:sp>
      <p:sp>
        <p:nvSpPr>
          <p:cNvPr id="49" name="Rectangle 48"/>
          <p:cNvSpPr/>
          <p:nvPr/>
        </p:nvSpPr>
        <p:spPr>
          <a:xfrm>
            <a:off x="9534044" y="5596195"/>
            <a:ext cx="301658" cy="253351"/>
          </a:xfrm>
          <a:prstGeom prst="rect">
            <a:avLst/>
          </a:prstGeom>
          <a:solidFill>
            <a:schemeClr val="accent3"/>
          </a:solidFill>
          <a:ln w="9525" cap="rnd" cmpd="sng" algn="ctr">
            <a:solidFill>
              <a:srgbClr val="9A9A9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50" name="Rectangle 49"/>
          <p:cNvSpPr/>
          <p:nvPr/>
        </p:nvSpPr>
        <p:spPr>
          <a:xfrm>
            <a:off x="9898817" y="5527138"/>
            <a:ext cx="1715679" cy="39146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r>
              <a:rPr lang="en-US" sz="1000" i="1" dirty="0" smtClean="0">
                <a:solidFill>
                  <a:srgbClr val="575757"/>
                </a:solidFill>
                <a:latin typeface="+mj-lt"/>
                <a:cs typeface="Arial" pitchFamily="34" charset="0"/>
              </a:rPr>
              <a:t>Reasons related to experiences, special products</a:t>
            </a:r>
            <a:endParaRPr lang="en-GB" sz="1000" b="1" i="1" dirty="0">
              <a:solidFill>
                <a:srgbClr val="575757"/>
              </a:solidFill>
              <a:latin typeface="+mj-lt"/>
              <a:cs typeface="Arial" pitchFamily="34" charset="0"/>
            </a:endParaRPr>
          </a:p>
        </p:txBody>
      </p:sp>
      <p:sp>
        <p:nvSpPr>
          <p:cNvPr id="51" name="Rectangle 50"/>
          <p:cNvSpPr/>
          <p:nvPr/>
        </p:nvSpPr>
        <p:spPr>
          <a:xfrm>
            <a:off x="9534044" y="6022628"/>
            <a:ext cx="301658" cy="253351"/>
          </a:xfrm>
          <a:prstGeom prst="rect">
            <a:avLst/>
          </a:prstGeom>
          <a:solidFill>
            <a:srgbClr val="197A56"/>
          </a:solidFill>
          <a:ln w="9525" cap="rnd" cmpd="sng" algn="ctr">
            <a:solidFill>
              <a:srgbClr val="9A9A9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52" name="Rectangle 51"/>
          <p:cNvSpPr/>
          <p:nvPr/>
        </p:nvSpPr>
        <p:spPr>
          <a:xfrm>
            <a:off x="9898817" y="5953571"/>
            <a:ext cx="1489435" cy="39146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r>
              <a:rPr lang="en-US" sz="1000" i="1" dirty="0" smtClean="0">
                <a:solidFill>
                  <a:srgbClr val="575757"/>
                </a:solidFill>
                <a:latin typeface="+mj-lt"/>
                <a:cs typeface="Arial" pitchFamily="34" charset="0"/>
              </a:rPr>
              <a:t>Other reasons</a:t>
            </a:r>
            <a:endParaRPr lang="en-GB" sz="1000" b="1" i="1" dirty="0">
              <a:solidFill>
                <a:srgbClr val="575757"/>
              </a:solidFill>
              <a:latin typeface="+mj-lt"/>
              <a:cs typeface="Arial" pitchFamily="34" charset="0"/>
            </a:endParaRPr>
          </a:p>
        </p:txBody>
      </p:sp>
      <p:sp>
        <p:nvSpPr>
          <p:cNvPr id="53" name="Rectangle 52"/>
          <p:cNvSpPr/>
          <p:nvPr/>
        </p:nvSpPr>
        <p:spPr>
          <a:xfrm>
            <a:off x="9457984" y="5489404"/>
            <a:ext cx="2194220" cy="928334"/>
          </a:xfrm>
          <a:prstGeom prst="rect">
            <a:avLst/>
          </a:prstGeom>
          <a:noFill/>
          <a:ln w="9525" cap="rnd" cmpd="sng" algn="ctr">
            <a:solidFill>
              <a:srgbClr val="9A9A9A"/>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33"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34" name="Oval 33"/>
          <p:cNvSpPr>
            <a:spLocks noChangeAspect="1"/>
          </p:cNvSpPr>
          <p:nvPr/>
        </p:nvSpPr>
        <p:spPr>
          <a:xfrm>
            <a:off x="11725175" y="141477"/>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10</a:t>
            </a:r>
            <a:endParaRPr lang="en-US" sz="1200" b="1" kern="0" dirty="0">
              <a:solidFill>
                <a:schemeClr val="accent5"/>
              </a:solidFill>
            </a:endParaRPr>
          </a:p>
        </p:txBody>
      </p:sp>
      <p:sp>
        <p:nvSpPr>
          <p:cNvPr id="35" name="TextBox 34"/>
          <p:cNvSpPr txBox="1"/>
          <p:nvPr/>
        </p:nvSpPr>
        <p:spPr>
          <a:xfrm>
            <a:off x="9617890" y="60353"/>
            <a:ext cx="2147887" cy="4862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575757"/>
                </a:solidFill>
              </a:rPr>
              <a:t>Mono-brand store</a:t>
            </a:r>
          </a:p>
        </p:txBody>
      </p:sp>
      <p:sp>
        <p:nvSpPr>
          <p:cNvPr id="43" name="AutoShape 35"/>
          <p:cNvSpPr>
            <a:spLocks noChangeAspect="1" noChangeArrowheads="1" noTextEdit="1"/>
          </p:cNvSpPr>
          <p:nvPr/>
        </p:nvSpPr>
        <p:spPr bwMode="auto">
          <a:xfrm>
            <a:off x="2165552" y="1960239"/>
            <a:ext cx="358246" cy="33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 name="Group 2"/>
          <p:cNvGrpSpPr/>
          <p:nvPr/>
        </p:nvGrpSpPr>
        <p:grpSpPr>
          <a:xfrm>
            <a:off x="2177745" y="1883205"/>
            <a:ext cx="7848703" cy="523220"/>
            <a:chOff x="2177745" y="1883205"/>
            <a:chExt cx="7848703" cy="523220"/>
          </a:xfrm>
        </p:grpSpPr>
        <p:sp>
          <p:nvSpPr>
            <p:cNvPr id="168" name="Rettangolo 36"/>
            <p:cNvSpPr>
              <a:spLocks noChangeAspect="1" noChangeArrowheads="1"/>
            </p:cNvSpPr>
            <p:nvPr/>
          </p:nvSpPr>
          <p:spPr bwMode="auto">
            <a:xfrm>
              <a:off x="2532952" y="1883205"/>
              <a:ext cx="7493496" cy="523220"/>
            </a:xfrm>
            <a:prstGeom prst="rect">
              <a:avLst/>
            </a:prstGeom>
            <a:noFill/>
            <a:ln w="9525">
              <a:solidFill>
                <a:schemeClr val="bg2">
                  <a:lumMod val="75000"/>
                </a:schemeClr>
              </a:solidFill>
              <a:prstDash val="dash"/>
              <a:miter lim="800000"/>
              <a:headEnd/>
              <a:tailEnd/>
            </a:ln>
          </p:spPr>
          <p:txBody>
            <a:bodyPr wrap="square">
              <a:spAutoFit/>
            </a:bodyPr>
            <a:lstStyle/>
            <a:p>
              <a:pPr algn="ctr">
                <a:spcBef>
                  <a:spcPct val="50000"/>
                </a:spcBef>
              </a:pPr>
              <a:r>
                <a:rPr lang="en-US" sz="1400" i="1" dirty="0">
                  <a:solidFill>
                    <a:srgbClr val="575757"/>
                  </a:solidFill>
                  <a:cs typeface="Arial" pitchFamily="34" charset="0"/>
                </a:rPr>
                <a:t>Which are the reasons for which you are and would purchase more                                    frequently in a mono-brand physical store? </a:t>
              </a:r>
            </a:p>
          </p:txBody>
        </p:sp>
        <p:sp>
          <p:nvSpPr>
            <p:cNvPr id="38" name="Rettangolo 36"/>
            <p:cNvSpPr>
              <a:spLocks noChangeAspect="1" noChangeArrowheads="1"/>
            </p:cNvSpPr>
            <p:nvPr/>
          </p:nvSpPr>
          <p:spPr bwMode="auto">
            <a:xfrm>
              <a:off x="2177745" y="1883205"/>
              <a:ext cx="317817" cy="489671"/>
            </a:xfrm>
            <a:prstGeom prst="rect">
              <a:avLst/>
            </a:prstGeom>
            <a:solidFill>
              <a:schemeClr val="tx2"/>
            </a:solidFill>
            <a:ln w="9525">
              <a:noFill/>
              <a:miter lim="800000"/>
              <a:headEnd/>
              <a:tailEnd/>
            </a:ln>
          </p:spPr>
          <p:txBody>
            <a:bodyPr wrap="square">
              <a:spAutoFit/>
            </a:bodyPr>
            <a:lstStyle/>
            <a:p>
              <a:pPr algn="ctr">
                <a:spcBef>
                  <a:spcPct val="50000"/>
                </a:spcBef>
              </a:pPr>
              <a:endParaRPr lang="en-US" sz="1600" b="1" i="1" dirty="0">
                <a:solidFill>
                  <a:srgbClr val="575757"/>
                </a:solidFill>
                <a:cs typeface="Arial" pitchFamily="34" charset="0"/>
              </a:endParaRPr>
            </a:p>
          </p:txBody>
        </p:sp>
        <p:sp>
          <p:nvSpPr>
            <p:cNvPr id="44" name="Freeform 37"/>
            <p:cNvSpPr>
              <a:spLocks noEditPoints="1"/>
            </p:cNvSpPr>
            <p:nvPr/>
          </p:nvSpPr>
          <p:spPr bwMode="auto">
            <a:xfrm>
              <a:off x="2274218" y="1980415"/>
              <a:ext cx="141265" cy="295581"/>
            </a:xfrm>
            <a:custGeom>
              <a:avLst/>
              <a:gdLst>
                <a:gd name="T0" fmla="*/ 178 w 394"/>
                <a:gd name="T1" fmla="*/ 880 h 880"/>
                <a:gd name="T2" fmla="*/ 106 w 394"/>
                <a:gd name="T3" fmla="*/ 850 h 880"/>
                <a:gd name="T4" fmla="*/ 76 w 394"/>
                <a:gd name="T5" fmla="*/ 778 h 880"/>
                <a:gd name="T6" fmla="*/ 106 w 394"/>
                <a:gd name="T7" fmla="*/ 706 h 880"/>
                <a:gd name="T8" fmla="*/ 178 w 394"/>
                <a:gd name="T9" fmla="*/ 676 h 880"/>
                <a:gd name="T10" fmla="*/ 250 w 394"/>
                <a:gd name="T11" fmla="*/ 706 h 880"/>
                <a:gd name="T12" fmla="*/ 280 w 394"/>
                <a:gd name="T13" fmla="*/ 778 h 880"/>
                <a:gd name="T14" fmla="*/ 250 w 394"/>
                <a:gd name="T15" fmla="*/ 850 h 880"/>
                <a:gd name="T16" fmla="*/ 178 w 394"/>
                <a:gd name="T17" fmla="*/ 880 h 880"/>
                <a:gd name="T18" fmla="*/ 228 w 394"/>
                <a:gd name="T19" fmla="*/ 605 h 880"/>
                <a:gd name="T20" fmla="*/ 223 w 394"/>
                <a:gd name="T21" fmla="*/ 578 h 880"/>
                <a:gd name="T22" fmla="*/ 216 w 394"/>
                <a:gd name="T23" fmla="*/ 535 h 880"/>
                <a:gd name="T24" fmla="*/ 257 w 394"/>
                <a:gd name="T25" fmla="*/ 422 h 880"/>
                <a:gd name="T26" fmla="*/ 333 w 394"/>
                <a:gd name="T27" fmla="*/ 341 h 880"/>
                <a:gd name="T28" fmla="*/ 379 w 394"/>
                <a:gd name="T29" fmla="*/ 268 h 880"/>
                <a:gd name="T30" fmla="*/ 394 w 394"/>
                <a:gd name="T31" fmla="*/ 187 h 880"/>
                <a:gd name="T32" fmla="*/ 334 w 394"/>
                <a:gd name="T33" fmla="*/ 50 h 880"/>
                <a:gd name="T34" fmla="*/ 187 w 394"/>
                <a:gd name="T35" fmla="*/ 0 h 880"/>
                <a:gd name="T36" fmla="*/ 14 w 394"/>
                <a:gd name="T37" fmla="*/ 49 h 880"/>
                <a:gd name="T38" fmla="*/ 0 w 394"/>
                <a:gd name="T39" fmla="*/ 61 h 880"/>
                <a:gd name="T40" fmla="*/ 61 w 394"/>
                <a:gd name="T41" fmla="*/ 180 h 880"/>
                <a:gd name="T42" fmla="*/ 83 w 394"/>
                <a:gd name="T43" fmla="*/ 158 h 880"/>
                <a:gd name="T44" fmla="*/ 161 w 394"/>
                <a:gd name="T45" fmla="*/ 126 h 880"/>
                <a:gd name="T46" fmla="*/ 231 w 394"/>
                <a:gd name="T47" fmla="*/ 144 h 880"/>
                <a:gd name="T48" fmla="*/ 250 w 394"/>
                <a:gd name="T49" fmla="*/ 196 h 880"/>
                <a:gd name="T50" fmla="*/ 237 w 394"/>
                <a:gd name="T51" fmla="*/ 242 h 880"/>
                <a:gd name="T52" fmla="*/ 173 w 394"/>
                <a:gd name="T53" fmla="*/ 323 h 880"/>
                <a:gd name="T54" fmla="*/ 105 w 394"/>
                <a:gd name="T55" fmla="*/ 425 h 880"/>
                <a:gd name="T56" fmla="*/ 90 w 394"/>
                <a:gd name="T57" fmla="*/ 510 h 880"/>
                <a:gd name="T58" fmla="*/ 109 w 394"/>
                <a:gd name="T59" fmla="*/ 590 h 880"/>
                <a:gd name="T60" fmla="*/ 115 w 394"/>
                <a:gd name="T61" fmla="*/ 605 h 880"/>
                <a:gd name="T62" fmla="*/ 228 w 394"/>
                <a:gd name="T63" fmla="*/ 60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880">
                  <a:moveTo>
                    <a:pt x="178" y="880"/>
                  </a:moveTo>
                  <a:cubicBezTo>
                    <a:pt x="150" y="880"/>
                    <a:pt x="126" y="870"/>
                    <a:pt x="106" y="850"/>
                  </a:cubicBezTo>
                  <a:cubicBezTo>
                    <a:pt x="86" y="830"/>
                    <a:pt x="76" y="806"/>
                    <a:pt x="76" y="778"/>
                  </a:cubicBezTo>
                  <a:cubicBezTo>
                    <a:pt x="76" y="750"/>
                    <a:pt x="87" y="725"/>
                    <a:pt x="106" y="706"/>
                  </a:cubicBezTo>
                  <a:cubicBezTo>
                    <a:pt x="126" y="686"/>
                    <a:pt x="150" y="676"/>
                    <a:pt x="178" y="676"/>
                  </a:cubicBezTo>
                  <a:cubicBezTo>
                    <a:pt x="206" y="676"/>
                    <a:pt x="230" y="686"/>
                    <a:pt x="250" y="706"/>
                  </a:cubicBezTo>
                  <a:cubicBezTo>
                    <a:pt x="270" y="725"/>
                    <a:pt x="280" y="750"/>
                    <a:pt x="280" y="778"/>
                  </a:cubicBezTo>
                  <a:cubicBezTo>
                    <a:pt x="280" y="806"/>
                    <a:pt x="270" y="830"/>
                    <a:pt x="250" y="850"/>
                  </a:cubicBezTo>
                  <a:cubicBezTo>
                    <a:pt x="231" y="870"/>
                    <a:pt x="206" y="880"/>
                    <a:pt x="178" y="880"/>
                  </a:cubicBezTo>
                  <a:close/>
                  <a:moveTo>
                    <a:pt x="228" y="605"/>
                  </a:moveTo>
                  <a:cubicBezTo>
                    <a:pt x="223" y="578"/>
                    <a:pt x="223" y="578"/>
                    <a:pt x="223" y="578"/>
                  </a:cubicBezTo>
                  <a:cubicBezTo>
                    <a:pt x="216" y="547"/>
                    <a:pt x="216" y="537"/>
                    <a:pt x="216" y="535"/>
                  </a:cubicBezTo>
                  <a:cubicBezTo>
                    <a:pt x="216" y="493"/>
                    <a:pt x="229" y="456"/>
                    <a:pt x="257" y="422"/>
                  </a:cubicBezTo>
                  <a:cubicBezTo>
                    <a:pt x="333" y="341"/>
                    <a:pt x="333" y="341"/>
                    <a:pt x="333" y="341"/>
                  </a:cubicBezTo>
                  <a:cubicBezTo>
                    <a:pt x="354" y="319"/>
                    <a:pt x="369" y="294"/>
                    <a:pt x="379" y="268"/>
                  </a:cubicBezTo>
                  <a:cubicBezTo>
                    <a:pt x="389" y="243"/>
                    <a:pt x="394" y="215"/>
                    <a:pt x="394" y="187"/>
                  </a:cubicBezTo>
                  <a:cubicBezTo>
                    <a:pt x="394" y="131"/>
                    <a:pt x="374" y="85"/>
                    <a:pt x="334" y="50"/>
                  </a:cubicBezTo>
                  <a:cubicBezTo>
                    <a:pt x="295" y="17"/>
                    <a:pt x="245" y="0"/>
                    <a:pt x="187" y="0"/>
                  </a:cubicBezTo>
                  <a:cubicBezTo>
                    <a:pt x="112" y="0"/>
                    <a:pt x="54" y="16"/>
                    <a:pt x="14" y="49"/>
                  </a:cubicBezTo>
                  <a:cubicBezTo>
                    <a:pt x="0" y="61"/>
                    <a:pt x="0" y="61"/>
                    <a:pt x="0" y="61"/>
                  </a:cubicBezTo>
                  <a:cubicBezTo>
                    <a:pt x="61" y="180"/>
                    <a:pt x="61" y="180"/>
                    <a:pt x="61" y="180"/>
                  </a:cubicBezTo>
                  <a:cubicBezTo>
                    <a:pt x="83" y="158"/>
                    <a:pt x="83" y="158"/>
                    <a:pt x="83" y="158"/>
                  </a:cubicBezTo>
                  <a:cubicBezTo>
                    <a:pt x="105" y="137"/>
                    <a:pt x="131" y="126"/>
                    <a:pt x="161" y="126"/>
                  </a:cubicBezTo>
                  <a:cubicBezTo>
                    <a:pt x="193" y="126"/>
                    <a:pt x="216" y="132"/>
                    <a:pt x="231" y="144"/>
                  </a:cubicBezTo>
                  <a:cubicBezTo>
                    <a:pt x="244" y="155"/>
                    <a:pt x="250" y="172"/>
                    <a:pt x="250" y="196"/>
                  </a:cubicBezTo>
                  <a:cubicBezTo>
                    <a:pt x="250" y="211"/>
                    <a:pt x="246" y="226"/>
                    <a:pt x="237" y="242"/>
                  </a:cubicBezTo>
                  <a:cubicBezTo>
                    <a:pt x="226" y="261"/>
                    <a:pt x="205" y="288"/>
                    <a:pt x="173" y="323"/>
                  </a:cubicBezTo>
                  <a:cubicBezTo>
                    <a:pt x="138" y="362"/>
                    <a:pt x="116" y="396"/>
                    <a:pt x="105" y="425"/>
                  </a:cubicBezTo>
                  <a:cubicBezTo>
                    <a:pt x="95" y="454"/>
                    <a:pt x="90" y="483"/>
                    <a:pt x="90" y="510"/>
                  </a:cubicBezTo>
                  <a:cubicBezTo>
                    <a:pt x="90" y="528"/>
                    <a:pt x="96" y="554"/>
                    <a:pt x="109" y="590"/>
                  </a:cubicBezTo>
                  <a:cubicBezTo>
                    <a:pt x="115" y="605"/>
                    <a:pt x="115" y="605"/>
                    <a:pt x="115" y="605"/>
                  </a:cubicBezTo>
                  <a:lnTo>
                    <a:pt x="228" y="60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47" name="Group 46"/>
          <p:cNvGrpSpPr/>
          <p:nvPr/>
        </p:nvGrpSpPr>
        <p:grpSpPr>
          <a:xfrm>
            <a:off x="202019" y="131021"/>
            <a:ext cx="2636659" cy="427981"/>
            <a:chOff x="202019" y="131021"/>
            <a:chExt cx="2636659" cy="427981"/>
          </a:xfrm>
        </p:grpSpPr>
        <p:sp>
          <p:nvSpPr>
            <p:cNvPr id="48" name="ColumnHeader"/>
            <p:cNvSpPr>
              <a:spLocks noChangeArrowheads="1"/>
            </p:cNvSpPr>
            <p:nvPr/>
          </p:nvSpPr>
          <p:spPr bwMode="gray">
            <a:xfrm rot="10800000" flipV="1">
              <a:off x="606678" y="229152"/>
              <a:ext cx="2232000" cy="244858"/>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600" b="1" dirty="0" smtClean="0">
                  <a:solidFill>
                    <a:srgbClr val="575757"/>
                  </a:solidFill>
                  <a:latin typeface="Trebuchet MS" panose="020B0603020202020204" pitchFamily="34" charset="0"/>
                  <a:cs typeface="Arial" pitchFamily="34" charset="0"/>
                </a:rPr>
                <a:t>Global market trends</a:t>
              </a:r>
              <a:endParaRPr lang="en-US" sz="1600" b="1" dirty="0">
                <a:solidFill>
                  <a:srgbClr val="575757"/>
                </a:solidFill>
                <a:latin typeface="Trebuchet MS" panose="020B0603020202020204" pitchFamily="34" charset="0"/>
                <a:cs typeface="Arial" pitchFamily="34" charset="0"/>
              </a:endParaRPr>
            </a:p>
          </p:txBody>
        </p:sp>
        <p:pic>
          <p:nvPicPr>
            <p:cNvPr id="54" name="Picture 5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2019" y="131021"/>
              <a:ext cx="433399" cy="427981"/>
            </a:xfrm>
            <a:prstGeom prst="rect">
              <a:avLst/>
            </a:prstGeom>
          </p:spPr>
        </p:pic>
      </p:grpSp>
      <p:sp>
        <p:nvSpPr>
          <p:cNvPr id="55" name="ee4pFootnotes"/>
          <p:cNvSpPr>
            <a:spLocks noChangeArrowheads="1"/>
          </p:cNvSpPr>
          <p:nvPr/>
        </p:nvSpPr>
        <p:spPr bwMode="auto">
          <a:xfrm>
            <a:off x="629999" y="6423317"/>
            <a:ext cx="7182000" cy="307777"/>
          </a:xfrm>
          <a:prstGeom prst="rect">
            <a:avLst/>
          </a:prstGeom>
          <a:noFill/>
          <a:ln w="9525" algn="ctr">
            <a:noFill/>
            <a:miter lim="800000"/>
            <a:headEnd type="none" w="lg" len="lg"/>
            <a:tailEnd type="none" w="lg" len="lg"/>
          </a:ln>
        </p:spPr>
        <p:txBody>
          <a:bodyPr vert="horz" wrap="square" lIns="0" tIns="0" rIns="0" bIns="0" anchor="b" anchorCtr="0">
            <a:spAutoFit/>
          </a:bodyPr>
          <a:lstStyle/>
          <a:p>
            <a:endParaRPr lang="en-US" sz="1000" dirty="0">
              <a:solidFill>
                <a:schemeClr val="bg1">
                  <a:lumMod val="50000"/>
                </a:schemeClr>
              </a:solidFill>
              <a:latin typeface="Trebuchet MS" panose="020B0603020202020204" pitchFamily="34" charset="0"/>
              <a:cs typeface="Arial" pitchFamily="34" charset="0"/>
            </a:endParaRPr>
          </a:p>
          <a:p>
            <a:r>
              <a:rPr lang="en-US" sz="1000" dirty="0" smtClean="0">
                <a:solidFill>
                  <a:schemeClr val="bg1">
                    <a:lumMod val="50000"/>
                  </a:schemeClr>
                </a:solidFill>
                <a:latin typeface="Trebuchet MS" panose="020B0603020202020204" pitchFamily="34" charset="0"/>
                <a:cs typeface="Arial" pitchFamily="34" charset="0"/>
              </a:rPr>
              <a:t>Source: BCG-</a:t>
            </a:r>
            <a:r>
              <a:rPr lang="en-US" sz="1000" dirty="0" err="1" smtClean="0">
                <a:solidFill>
                  <a:schemeClr val="bg1">
                    <a:lumMod val="50000"/>
                  </a:schemeClr>
                </a:solidFill>
                <a:latin typeface="Trebuchet MS" panose="020B0603020202020204" pitchFamily="34" charset="0"/>
                <a:cs typeface="Arial" pitchFamily="34" charset="0"/>
              </a:rPr>
              <a:t>Altagamma</a:t>
            </a:r>
            <a:r>
              <a:rPr lang="en-US" sz="1000" dirty="0" smtClean="0">
                <a:solidFill>
                  <a:schemeClr val="bg1">
                    <a:lumMod val="50000"/>
                  </a:schemeClr>
                </a:solidFill>
                <a:latin typeface="Trebuchet MS" panose="020B0603020202020204" pitchFamily="34" charset="0"/>
                <a:cs typeface="Arial" pitchFamily="34" charset="0"/>
              </a:rPr>
              <a:t> True-Luxury Global Consumer Insight </a:t>
            </a:r>
            <a:r>
              <a:rPr lang="en-US" sz="1000" smtClean="0">
                <a:solidFill>
                  <a:schemeClr val="bg1">
                    <a:lumMod val="50000"/>
                  </a:schemeClr>
                </a:solidFill>
                <a:latin typeface="Trebuchet MS" panose="020B0603020202020204" pitchFamily="34" charset="0"/>
                <a:cs typeface="Arial" pitchFamily="34" charset="0"/>
              </a:rPr>
              <a:t>Survey (12K </a:t>
            </a:r>
            <a:r>
              <a:rPr lang="en-US" sz="1000" dirty="0" smtClean="0">
                <a:solidFill>
                  <a:schemeClr val="bg1">
                    <a:lumMod val="50000"/>
                  </a:schemeClr>
                </a:solidFill>
                <a:latin typeface="Trebuchet MS" panose="020B0603020202020204" pitchFamily="34" charset="0"/>
                <a:cs typeface="Arial" pitchFamily="34" charset="0"/>
              </a:rPr>
              <a:t>+ respondents in 10 countries)</a:t>
            </a:r>
            <a:endParaRPr lang="en-US" sz="1000" dirty="0">
              <a:solidFill>
                <a:schemeClr val="bg1">
                  <a:lumMod val="50000"/>
                </a:schemeClr>
              </a:solidFill>
              <a:latin typeface="Trebuchet MS" panose="020B0603020202020204" pitchFamily="34" charset="0"/>
              <a:cs typeface="Arial" pitchFamily="34" charset="0"/>
            </a:endParaRPr>
          </a:p>
        </p:txBody>
      </p:sp>
    </p:spTree>
    <p:extLst>
      <p:ext uri="{BB962C8B-B14F-4D97-AF65-F5344CB8AC3E}">
        <p14:creationId xmlns:p14="http://schemas.microsoft.com/office/powerpoint/2010/main" val="2403023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4000"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1" name="Pentagon 100"/>
          <p:cNvSpPr/>
          <p:nvPr/>
        </p:nvSpPr>
        <p:spPr>
          <a:xfrm>
            <a:off x="2052364" y="1886890"/>
            <a:ext cx="9900000" cy="239283"/>
          </a:xfrm>
          <a:prstGeom prst="homePlate">
            <a:avLst/>
          </a:prstGeom>
          <a:solidFill>
            <a:schemeClr val="accent5">
              <a:lumMod val="20000"/>
              <a:lumOff val="8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it-IT" sz="1200" dirty="0" err="1" smtClean="0">
              <a:solidFill>
                <a:srgbClr val="FFFFFF"/>
              </a:solidFill>
            </a:endParaRPr>
          </a:p>
        </p:txBody>
      </p:sp>
      <p:sp>
        <p:nvSpPr>
          <p:cNvPr id="102" name="Pentagon 101"/>
          <p:cNvSpPr/>
          <p:nvPr/>
        </p:nvSpPr>
        <p:spPr>
          <a:xfrm>
            <a:off x="2052364" y="2181090"/>
            <a:ext cx="9900000" cy="239283"/>
          </a:xfrm>
          <a:prstGeom prst="homePlate">
            <a:avLst/>
          </a:prstGeom>
          <a:solidFill>
            <a:schemeClr val="accent5">
              <a:lumMod val="20000"/>
              <a:lumOff val="8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it-IT" sz="1200" dirty="0" err="1" smtClean="0">
              <a:solidFill>
                <a:srgbClr val="FFFFFF"/>
              </a:solidFill>
            </a:endParaRPr>
          </a:p>
        </p:txBody>
      </p:sp>
      <p:sp>
        <p:nvSpPr>
          <p:cNvPr id="103" name="Pentagon 102"/>
          <p:cNvSpPr/>
          <p:nvPr/>
        </p:nvSpPr>
        <p:spPr>
          <a:xfrm>
            <a:off x="2052364" y="2474892"/>
            <a:ext cx="9900000" cy="239283"/>
          </a:xfrm>
          <a:prstGeom prst="homePlate">
            <a:avLst/>
          </a:prstGeom>
          <a:solidFill>
            <a:schemeClr val="accent5">
              <a:lumMod val="20000"/>
              <a:lumOff val="8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it-IT" sz="1200" dirty="0" err="1" smtClean="0">
              <a:solidFill>
                <a:srgbClr val="FFFFFF"/>
              </a:solidFill>
            </a:endParaRPr>
          </a:p>
        </p:txBody>
      </p:sp>
      <p:sp>
        <p:nvSpPr>
          <p:cNvPr id="104" name="Pentagon 103"/>
          <p:cNvSpPr/>
          <p:nvPr/>
        </p:nvSpPr>
        <p:spPr>
          <a:xfrm>
            <a:off x="2052364" y="2779852"/>
            <a:ext cx="9900000" cy="239283"/>
          </a:xfrm>
          <a:prstGeom prst="homePlate">
            <a:avLst/>
          </a:prstGeom>
          <a:solidFill>
            <a:schemeClr val="accent5">
              <a:lumMod val="20000"/>
              <a:lumOff val="8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it-IT" sz="1200" dirty="0" err="1" smtClean="0">
              <a:solidFill>
                <a:srgbClr val="FFFFFF"/>
              </a:solidFill>
            </a:endParaRPr>
          </a:p>
        </p:txBody>
      </p:sp>
      <p:sp>
        <p:nvSpPr>
          <p:cNvPr id="100" name="Pentagon 99"/>
          <p:cNvSpPr/>
          <p:nvPr/>
        </p:nvSpPr>
        <p:spPr>
          <a:xfrm>
            <a:off x="2052364" y="1583405"/>
            <a:ext cx="9900000" cy="239283"/>
          </a:xfrm>
          <a:prstGeom prst="homePlate">
            <a:avLst/>
          </a:prstGeom>
          <a:solidFill>
            <a:schemeClr val="accent5">
              <a:lumMod val="20000"/>
              <a:lumOff val="8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it-IT" sz="1200" dirty="0" err="1" smtClean="0">
              <a:solidFill>
                <a:srgbClr val="FFFFFF"/>
              </a:solidFill>
            </a:endParaRPr>
          </a:p>
        </p:txBody>
      </p:sp>
      <p:sp>
        <p:nvSpPr>
          <p:cNvPr id="2" name="Title 1"/>
          <p:cNvSpPr>
            <a:spLocks noGrp="1"/>
          </p:cNvSpPr>
          <p:nvPr>
            <p:ph type="title"/>
          </p:nvPr>
        </p:nvSpPr>
        <p:spPr/>
        <p:txBody>
          <a:bodyPr/>
          <a:lstStyle/>
          <a:p>
            <a:r>
              <a:rPr lang="en-GB" dirty="0" smtClean="0"/>
              <a:t>10 trends relevant for the True-Luxury Consumers</a:t>
            </a:r>
            <a:endParaRPr lang="en-GB" dirty="0"/>
          </a:p>
        </p:txBody>
      </p:sp>
      <p:cxnSp>
        <p:nvCxnSpPr>
          <p:cNvPr id="7" name="Straight Connector 6"/>
          <p:cNvCxnSpPr/>
          <p:nvPr/>
        </p:nvCxnSpPr>
        <p:spPr>
          <a:xfrm flipV="1">
            <a:off x="1950290" y="1371969"/>
            <a:ext cx="0" cy="1864252"/>
          </a:xfrm>
          <a:prstGeom prst="line">
            <a:avLst/>
          </a:prstGeom>
          <a:ln w="9525"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9" name="ColumnHeader"/>
          <p:cNvSpPr>
            <a:spLocks noChangeArrowheads="1"/>
          </p:cNvSpPr>
          <p:nvPr/>
        </p:nvSpPr>
        <p:spPr bwMode="gray">
          <a:xfrm>
            <a:off x="2097237" y="1414214"/>
            <a:ext cx="9616935" cy="1774831"/>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ctr" anchorCtr="0">
            <a:noAutofit/>
          </a:bodyPr>
          <a:lstStyle/>
          <a:p>
            <a:pPr fontAlgn="base">
              <a:spcBef>
                <a:spcPts val="700"/>
              </a:spcBef>
              <a:buClr>
                <a:srgbClr val="000000"/>
              </a:buClr>
              <a:buSzPct val="100000"/>
            </a:pPr>
            <a:r>
              <a:rPr lang="en-US" sz="1400" b="1" dirty="0" smtClean="0">
                <a:solidFill>
                  <a:srgbClr val="29BA74"/>
                </a:solidFill>
              </a:rPr>
              <a:t>1. Luxury casualwear: </a:t>
            </a:r>
            <a:r>
              <a:rPr lang="en-US" sz="1400" dirty="0">
                <a:solidFill>
                  <a:schemeClr val="tx1">
                    <a:lumMod val="100000"/>
                  </a:schemeClr>
                </a:solidFill>
              </a:rPr>
              <a:t>keeps increasing vs </a:t>
            </a:r>
            <a:r>
              <a:rPr lang="en-US" sz="1400" dirty="0" smtClean="0">
                <a:solidFill>
                  <a:schemeClr val="tx1">
                    <a:lumMod val="100000"/>
                  </a:schemeClr>
                </a:solidFill>
              </a:rPr>
              <a:t>formal with </a:t>
            </a:r>
            <a:r>
              <a:rPr lang="en-US" sz="1400" dirty="0">
                <a:solidFill>
                  <a:schemeClr val="tx1">
                    <a:lumMod val="100000"/>
                  </a:schemeClr>
                </a:solidFill>
              </a:rPr>
              <a:t>73% appeal, +7pp </a:t>
            </a:r>
            <a:r>
              <a:rPr lang="en-US" sz="1400" dirty="0" smtClean="0">
                <a:solidFill>
                  <a:schemeClr val="tx1">
                    <a:lumMod val="100000"/>
                  </a:schemeClr>
                </a:solidFill>
              </a:rPr>
              <a:t>YoY, also driven </a:t>
            </a:r>
            <a:r>
              <a:rPr lang="en-US" sz="1400" dirty="0">
                <a:solidFill>
                  <a:schemeClr val="tx1">
                    <a:lumMod val="100000"/>
                  </a:schemeClr>
                </a:solidFill>
              </a:rPr>
              <a:t>by </a:t>
            </a:r>
            <a:r>
              <a:rPr lang="en-US" sz="1400" dirty="0" smtClean="0">
                <a:solidFill>
                  <a:schemeClr val="tx1">
                    <a:lumMod val="100000"/>
                  </a:schemeClr>
                </a:solidFill>
              </a:rPr>
              <a:t>"</a:t>
            </a:r>
            <a:r>
              <a:rPr lang="en-US" sz="1400" dirty="0">
                <a:solidFill>
                  <a:schemeClr val="tx1">
                    <a:lumMod val="100000"/>
                  </a:schemeClr>
                </a:solidFill>
              </a:rPr>
              <a:t>forever young" </a:t>
            </a:r>
            <a:r>
              <a:rPr lang="en-US" sz="1400" dirty="0" smtClean="0">
                <a:solidFill>
                  <a:schemeClr val="tx1">
                    <a:lumMod val="100000"/>
                  </a:schemeClr>
                </a:solidFill>
              </a:rPr>
              <a:t>behaviors</a:t>
            </a:r>
          </a:p>
          <a:p>
            <a:pPr fontAlgn="base">
              <a:spcBef>
                <a:spcPts val="700"/>
              </a:spcBef>
              <a:buClr>
                <a:srgbClr val="000000"/>
              </a:buClr>
              <a:buSzPct val="100000"/>
            </a:pPr>
            <a:r>
              <a:rPr lang="en-US" sz="1400" b="1" dirty="0" smtClean="0">
                <a:solidFill>
                  <a:schemeClr val="tx2">
                    <a:lumMod val="100000"/>
                  </a:schemeClr>
                </a:solidFill>
              </a:rPr>
              <a:t>2. Luxury </a:t>
            </a:r>
            <a:r>
              <a:rPr lang="en-US" sz="1400" b="1" dirty="0">
                <a:solidFill>
                  <a:schemeClr val="tx2">
                    <a:lumMod val="100000"/>
                  </a:schemeClr>
                </a:solidFill>
              </a:rPr>
              <a:t>p</a:t>
            </a:r>
            <a:r>
              <a:rPr lang="en-US" sz="1400" b="1" dirty="0" smtClean="0">
                <a:solidFill>
                  <a:schemeClr val="tx2">
                    <a:lumMod val="100000"/>
                  </a:schemeClr>
                </a:solidFill>
              </a:rPr>
              <a:t>roduct values</a:t>
            </a:r>
            <a:r>
              <a:rPr lang="en-US" sz="1400" b="1" dirty="0">
                <a:solidFill>
                  <a:schemeClr val="tx2">
                    <a:lumMod val="100000"/>
                  </a:schemeClr>
                </a:solidFill>
              </a:rPr>
              <a:t>:</a:t>
            </a:r>
            <a:r>
              <a:rPr lang="en-US" sz="1400" b="1" dirty="0" smtClean="0">
                <a:solidFill>
                  <a:schemeClr val="tx2">
                    <a:lumMod val="100000"/>
                  </a:schemeClr>
                </a:solidFill>
              </a:rPr>
              <a:t> </a:t>
            </a:r>
            <a:r>
              <a:rPr lang="en-US" sz="1400" dirty="0">
                <a:solidFill>
                  <a:srgbClr val="575757"/>
                </a:solidFill>
              </a:rPr>
              <a:t>t</a:t>
            </a:r>
            <a:r>
              <a:rPr lang="en-US" sz="1400" dirty="0" smtClean="0">
                <a:solidFill>
                  <a:srgbClr val="575757"/>
                </a:solidFill>
              </a:rPr>
              <a:t>raditional </a:t>
            </a:r>
            <a:r>
              <a:rPr lang="en-US" sz="1400" dirty="0">
                <a:solidFill>
                  <a:srgbClr val="575757"/>
                </a:solidFill>
              </a:rPr>
              <a:t>values as </a:t>
            </a:r>
            <a:r>
              <a:rPr lang="en-US" sz="1400" dirty="0" smtClean="0">
                <a:solidFill>
                  <a:srgbClr val="575757"/>
                </a:solidFill>
              </a:rPr>
              <a:t>quality hold </a:t>
            </a:r>
            <a:r>
              <a:rPr lang="en-US" sz="1400" dirty="0">
                <a:solidFill>
                  <a:srgbClr val="575757"/>
                </a:solidFill>
              </a:rPr>
              <a:t>but </a:t>
            </a:r>
            <a:r>
              <a:rPr lang="en-US" sz="1400" dirty="0" smtClean="0">
                <a:solidFill>
                  <a:srgbClr val="575757"/>
                </a:solidFill>
              </a:rPr>
              <a:t>new </a:t>
            </a:r>
            <a:r>
              <a:rPr lang="en-US" sz="1400" dirty="0">
                <a:solidFill>
                  <a:srgbClr val="575757"/>
                </a:solidFill>
              </a:rPr>
              <a:t>values as "extravagance &amp; fun</a:t>
            </a:r>
            <a:r>
              <a:rPr lang="en-US" sz="1400" dirty="0" smtClean="0">
                <a:solidFill>
                  <a:srgbClr val="575757"/>
                </a:solidFill>
              </a:rPr>
              <a:t>" </a:t>
            </a:r>
            <a:r>
              <a:rPr lang="en-US" sz="1400" dirty="0">
                <a:solidFill>
                  <a:srgbClr val="575757"/>
                </a:solidFill>
              </a:rPr>
              <a:t>key to </a:t>
            </a:r>
            <a:r>
              <a:rPr lang="en-US" sz="1400" dirty="0" smtClean="0">
                <a:solidFill>
                  <a:srgbClr val="575757"/>
                </a:solidFill>
              </a:rPr>
              <a:t>success </a:t>
            </a:r>
          </a:p>
          <a:p>
            <a:pPr fontAlgn="base">
              <a:spcBef>
                <a:spcPts val="700"/>
              </a:spcBef>
              <a:buClr>
                <a:srgbClr val="000000"/>
              </a:buClr>
              <a:buSzPct val="100000"/>
            </a:pPr>
            <a:r>
              <a:rPr lang="en-US" sz="1400" b="1" dirty="0" smtClean="0">
                <a:solidFill>
                  <a:srgbClr val="29BA74"/>
                </a:solidFill>
              </a:rPr>
              <a:t>3. Collaborations: </a:t>
            </a:r>
            <a:r>
              <a:rPr lang="en-US" sz="1400" dirty="0" smtClean="0">
                <a:solidFill>
                  <a:srgbClr val="575757"/>
                </a:solidFill>
              </a:rPr>
              <a:t>cover demand </a:t>
            </a:r>
            <a:r>
              <a:rPr lang="en-US" sz="1400" dirty="0">
                <a:solidFill>
                  <a:srgbClr val="575757"/>
                </a:solidFill>
              </a:rPr>
              <a:t>for </a:t>
            </a:r>
            <a:r>
              <a:rPr lang="en-US" sz="1400" dirty="0" smtClean="0">
                <a:solidFill>
                  <a:srgbClr val="575757"/>
                </a:solidFill>
              </a:rPr>
              <a:t>newness, give a </a:t>
            </a:r>
            <a:r>
              <a:rPr lang="en-US" sz="1400" dirty="0">
                <a:solidFill>
                  <a:srgbClr val="575757"/>
                </a:solidFill>
              </a:rPr>
              <a:t>cool </a:t>
            </a:r>
            <a:r>
              <a:rPr lang="en-US" sz="1400" dirty="0" smtClean="0">
                <a:solidFill>
                  <a:srgbClr val="575757"/>
                </a:solidFill>
              </a:rPr>
              <a:t>edge, strengthen brand awareness &amp; willingness </a:t>
            </a:r>
            <a:r>
              <a:rPr lang="en-US" sz="1400" dirty="0">
                <a:solidFill>
                  <a:srgbClr val="575757"/>
                </a:solidFill>
              </a:rPr>
              <a:t>to buy </a:t>
            </a:r>
            <a:endParaRPr lang="en-US" sz="1400" dirty="0" smtClean="0">
              <a:solidFill>
                <a:srgbClr val="575757"/>
              </a:solidFill>
            </a:endParaRPr>
          </a:p>
          <a:p>
            <a:pPr fontAlgn="base">
              <a:spcBef>
                <a:spcPts val="700"/>
              </a:spcBef>
              <a:buClr>
                <a:srgbClr val="000000"/>
              </a:buClr>
              <a:buSzPct val="100000"/>
            </a:pPr>
            <a:r>
              <a:rPr lang="en-US" sz="1400" b="1" dirty="0" smtClean="0">
                <a:solidFill>
                  <a:srgbClr val="29BA74"/>
                </a:solidFill>
              </a:rPr>
              <a:t>4. Mix </a:t>
            </a:r>
            <a:r>
              <a:rPr lang="en-US" sz="1400" b="1" dirty="0">
                <a:solidFill>
                  <a:srgbClr val="29BA74"/>
                </a:solidFill>
              </a:rPr>
              <a:t>and </a:t>
            </a:r>
            <a:r>
              <a:rPr lang="en-US" sz="1400" b="1" dirty="0" smtClean="0">
                <a:solidFill>
                  <a:srgbClr val="29BA74"/>
                </a:solidFill>
              </a:rPr>
              <a:t>match:</a:t>
            </a:r>
            <a:r>
              <a:rPr lang="en-US" sz="1400" dirty="0" smtClean="0">
                <a:solidFill>
                  <a:srgbClr val="29BA74"/>
                </a:solidFill>
              </a:rPr>
              <a:t> </a:t>
            </a:r>
            <a:r>
              <a:rPr lang="en-US" sz="1400" dirty="0" smtClean="0">
                <a:solidFill>
                  <a:srgbClr val="575757"/>
                </a:solidFill>
              </a:rPr>
              <a:t>~55</a:t>
            </a:r>
            <a:r>
              <a:rPr lang="en-US" sz="1400" dirty="0">
                <a:solidFill>
                  <a:srgbClr val="575757"/>
                </a:solidFill>
              </a:rPr>
              <a:t>% </a:t>
            </a:r>
            <a:r>
              <a:rPr lang="en-US" sz="1400" dirty="0" smtClean="0">
                <a:solidFill>
                  <a:srgbClr val="575757"/>
                </a:solidFill>
              </a:rPr>
              <a:t>Millennials partially shift from luxury brands to trade </a:t>
            </a:r>
            <a:r>
              <a:rPr lang="en-US" sz="1400" dirty="0">
                <a:solidFill>
                  <a:srgbClr val="575757"/>
                </a:solidFill>
              </a:rPr>
              <a:t>down </a:t>
            </a:r>
            <a:r>
              <a:rPr lang="en-US" sz="1400" dirty="0" smtClean="0">
                <a:solidFill>
                  <a:srgbClr val="575757"/>
                </a:solidFill>
              </a:rPr>
              <a:t>or </a:t>
            </a:r>
            <a:r>
              <a:rPr lang="en-US" sz="1400" dirty="0">
                <a:solidFill>
                  <a:srgbClr val="575757"/>
                </a:solidFill>
              </a:rPr>
              <a:t>mix </a:t>
            </a:r>
            <a:r>
              <a:rPr lang="en-US" sz="1400" dirty="0" smtClean="0">
                <a:solidFill>
                  <a:srgbClr val="575757"/>
                </a:solidFill>
              </a:rPr>
              <a:t>styles buying niche brands</a:t>
            </a:r>
          </a:p>
          <a:p>
            <a:pPr fontAlgn="base">
              <a:spcBef>
                <a:spcPts val="700"/>
              </a:spcBef>
              <a:buClr>
                <a:srgbClr val="000000"/>
              </a:buClr>
              <a:buSzPct val="100000"/>
            </a:pPr>
            <a:r>
              <a:rPr lang="en-US" sz="1400" b="1" dirty="0" smtClean="0">
                <a:solidFill>
                  <a:srgbClr val="29BA74"/>
                </a:solidFill>
              </a:rPr>
              <a:t>5. Brand </a:t>
            </a:r>
            <a:r>
              <a:rPr lang="en-US" sz="1400" b="1" dirty="0">
                <a:solidFill>
                  <a:srgbClr val="29BA74"/>
                </a:solidFill>
              </a:rPr>
              <a:t>loyalty: </a:t>
            </a:r>
            <a:r>
              <a:rPr lang="en-US" sz="1400" dirty="0">
                <a:solidFill>
                  <a:srgbClr val="575757"/>
                </a:solidFill>
              </a:rPr>
              <a:t>Millennials </a:t>
            </a:r>
            <a:r>
              <a:rPr lang="en-US" sz="1400" dirty="0" smtClean="0">
                <a:solidFill>
                  <a:srgbClr val="575757"/>
                </a:solidFill>
              </a:rPr>
              <a:t>the </a:t>
            </a:r>
            <a:r>
              <a:rPr lang="en-US" sz="1400" dirty="0">
                <a:solidFill>
                  <a:srgbClr val="575757"/>
                </a:solidFill>
              </a:rPr>
              <a:t>generation with </a:t>
            </a:r>
            <a:r>
              <a:rPr lang="en-US" sz="1400" dirty="0" smtClean="0">
                <a:solidFill>
                  <a:srgbClr val="575757"/>
                </a:solidFill>
              </a:rPr>
              <a:t>highest brand loyalty across categories - 36% are loyal vs. 30% overall</a:t>
            </a:r>
            <a:endParaRPr lang="en-US" sz="1400" dirty="0">
              <a:solidFill>
                <a:schemeClr val="tx1">
                  <a:lumMod val="100000"/>
                </a:schemeClr>
              </a:solidFill>
            </a:endParaRPr>
          </a:p>
        </p:txBody>
      </p:sp>
      <p:sp>
        <p:nvSpPr>
          <p:cNvPr id="6" name="ColumnHeader"/>
          <p:cNvSpPr>
            <a:spLocks noChangeArrowheads="1"/>
          </p:cNvSpPr>
          <p:nvPr/>
        </p:nvSpPr>
        <p:spPr bwMode="gray">
          <a:xfrm>
            <a:off x="-588291" y="2562061"/>
            <a:ext cx="3217616" cy="181081"/>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600" b="1" dirty="0" smtClean="0">
                <a:solidFill>
                  <a:srgbClr val="29BA74">
                    <a:lumMod val="100000"/>
                  </a:srgbClr>
                </a:solidFill>
                <a:latin typeface="Trebuchet MS" panose="020B0603020202020204" pitchFamily="34" charset="0"/>
                <a:cs typeface="Arial" pitchFamily="34" charset="0"/>
              </a:rPr>
              <a:t>Product </a:t>
            </a:r>
            <a:r>
              <a:rPr lang="en-US" sz="1600" b="1" dirty="0">
                <a:solidFill>
                  <a:srgbClr val="29BA74">
                    <a:lumMod val="100000"/>
                  </a:srgbClr>
                </a:solidFill>
                <a:latin typeface="Trebuchet MS" panose="020B0603020202020204" pitchFamily="34" charset="0"/>
                <a:cs typeface="Arial" pitchFamily="34" charset="0"/>
              </a:rPr>
              <a:t/>
            </a:r>
            <a:br>
              <a:rPr lang="en-US" sz="1600" b="1" dirty="0">
                <a:solidFill>
                  <a:srgbClr val="29BA74">
                    <a:lumMod val="100000"/>
                  </a:srgbClr>
                </a:solidFill>
                <a:latin typeface="Trebuchet MS" panose="020B0603020202020204" pitchFamily="34" charset="0"/>
                <a:cs typeface="Arial" pitchFamily="34" charset="0"/>
              </a:rPr>
            </a:br>
            <a:r>
              <a:rPr lang="en-US" sz="1600" b="1" dirty="0" smtClean="0">
                <a:solidFill>
                  <a:srgbClr val="29BA74">
                    <a:lumMod val="100000"/>
                  </a:srgbClr>
                </a:solidFill>
                <a:latin typeface="Trebuchet MS" panose="020B0603020202020204" pitchFamily="34" charset="0"/>
                <a:cs typeface="Arial" pitchFamily="34" charset="0"/>
              </a:rPr>
              <a:t>&amp; Branding</a:t>
            </a:r>
            <a:endParaRPr lang="en-US" sz="1600" b="1" dirty="0">
              <a:solidFill>
                <a:srgbClr val="29BA74">
                  <a:lumMod val="100000"/>
                </a:srgbClr>
              </a:solidFill>
              <a:latin typeface="Trebuchet MS" panose="020B0603020202020204" pitchFamily="34" charset="0"/>
              <a:cs typeface="Arial" pitchFamily="34" charset="0"/>
            </a:endParaRPr>
          </a:p>
        </p:txBody>
      </p:sp>
      <p:sp>
        <p:nvSpPr>
          <p:cNvPr id="36" name="ColumnHeader"/>
          <p:cNvSpPr>
            <a:spLocks noChangeArrowheads="1"/>
          </p:cNvSpPr>
          <p:nvPr/>
        </p:nvSpPr>
        <p:spPr bwMode="gray">
          <a:xfrm>
            <a:off x="150579" y="2593446"/>
            <a:ext cx="1694610" cy="362707"/>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400" i="1" dirty="0" smtClean="0">
                <a:solidFill>
                  <a:srgbClr val="03522D"/>
                </a:solidFill>
                <a:latin typeface="Trebuchet MS" panose="020B0603020202020204" pitchFamily="34" charset="0"/>
                <a:cs typeface="Arial" pitchFamily="34" charset="0"/>
              </a:rPr>
              <a:t>"What they want"</a:t>
            </a:r>
            <a:endParaRPr lang="en-US" sz="1400" i="1" dirty="0">
              <a:solidFill>
                <a:srgbClr val="03522D"/>
              </a:solidFill>
              <a:latin typeface="Trebuchet MS" panose="020B0603020202020204" pitchFamily="34" charset="0"/>
              <a:cs typeface="Arial" pitchFamily="34" charset="0"/>
            </a:endParaRPr>
          </a:p>
        </p:txBody>
      </p:sp>
      <p:grpSp>
        <p:nvGrpSpPr>
          <p:cNvPr id="42" name="Group 41"/>
          <p:cNvGrpSpPr/>
          <p:nvPr/>
        </p:nvGrpSpPr>
        <p:grpSpPr>
          <a:xfrm>
            <a:off x="718503" y="1543631"/>
            <a:ext cx="612000" cy="576000"/>
            <a:chOff x="746574" y="1858260"/>
            <a:chExt cx="612000" cy="576000"/>
          </a:xfrm>
        </p:grpSpPr>
        <p:sp>
          <p:nvSpPr>
            <p:cNvPr id="67" name="Oval 66"/>
            <p:cNvSpPr/>
            <p:nvPr/>
          </p:nvSpPr>
          <p:spPr bwMode="gray">
            <a:xfrm>
              <a:off x="746574" y="1858260"/>
              <a:ext cx="612000" cy="576000"/>
            </a:xfrm>
            <a:prstGeom prst="ellipse">
              <a:avLst/>
            </a:prstGeom>
            <a:solidFill>
              <a:schemeClr val="bg1"/>
            </a:solidFill>
            <a:ln w="1905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endParaRPr>
            </a:p>
          </p:txBody>
        </p:sp>
        <p:grpSp>
          <p:nvGrpSpPr>
            <p:cNvPr id="68" name="bcgIcons_Luxury">
              <a:extLst>
                <a:ext uri="{FF2B5EF4-FFF2-40B4-BE49-F238E27FC236}">
                  <a16:creationId xmlns:a16="http://schemas.microsoft.com/office/drawing/2014/main" xmlns="" id="{EFCE3F76-B300-4580-B060-B64F1C104DEF}"/>
                </a:ext>
              </a:extLst>
            </p:cNvPr>
            <p:cNvGrpSpPr>
              <a:grpSpLocks noChangeAspect="1"/>
            </p:cNvGrpSpPr>
            <p:nvPr/>
          </p:nvGrpSpPr>
          <p:grpSpPr bwMode="auto">
            <a:xfrm>
              <a:off x="793510" y="1898035"/>
              <a:ext cx="524033" cy="493663"/>
              <a:chOff x="1682" y="0"/>
              <a:chExt cx="4316" cy="4320"/>
            </a:xfrm>
          </p:grpSpPr>
          <p:sp>
            <p:nvSpPr>
              <p:cNvPr id="69" name="AutoShape 3">
                <a:extLst>
                  <a:ext uri="{FF2B5EF4-FFF2-40B4-BE49-F238E27FC236}">
                    <a16:creationId xmlns:a16="http://schemas.microsoft.com/office/drawing/2014/main" xmlns="" id="{7056A3AD-A62B-4F42-9FB2-0AC35A71E79D}"/>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5">
                <a:extLst>
                  <a:ext uri="{FF2B5EF4-FFF2-40B4-BE49-F238E27FC236}">
                    <a16:creationId xmlns:a16="http://schemas.microsoft.com/office/drawing/2014/main" xmlns="" id="{65A8DB6F-AE7F-4035-8AC5-1FD5AB7C8500}"/>
                  </a:ext>
                </a:extLst>
              </p:cNvPr>
              <p:cNvSpPr>
                <a:spLocks noEditPoints="1"/>
              </p:cNvSpPr>
              <p:nvPr/>
            </p:nvSpPr>
            <p:spPr bwMode="auto">
              <a:xfrm>
                <a:off x="2141" y="536"/>
                <a:ext cx="3398" cy="2916"/>
              </a:xfrm>
              <a:custGeom>
                <a:avLst/>
                <a:gdLst>
                  <a:gd name="T0" fmla="*/ 182 w 1814"/>
                  <a:gd name="T1" fmla="*/ 929 h 1555"/>
                  <a:gd name="T2" fmla="*/ 22 w 1814"/>
                  <a:gd name="T3" fmla="*/ 929 h 1555"/>
                  <a:gd name="T4" fmla="*/ 0 w 1814"/>
                  <a:gd name="T5" fmla="*/ 907 h 1555"/>
                  <a:gd name="T6" fmla="*/ 22 w 1814"/>
                  <a:gd name="T7" fmla="*/ 885 h 1555"/>
                  <a:gd name="T8" fmla="*/ 182 w 1814"/>
                  <a:gd name="T9" fmla="*/ 885 h 1555"/>
                  <a:gd name="T10" fmla="*/ 204 w 1814"/>
                  <a:gd name="T11" fmla="*/ 907 h 1555"/>
                  <a:gd name="T12" fmla="*/ 182 w 1814"/>
                  <a:gd name="T13" fmla="*/ 929 h 1555"/>
                  <a:gd name="T14" fmla="*/ 1814 w 1814"/>
                  <a:gd name="T15" fmla="*/ 907 h 1555"/>
                  <a:gd name="T16" fmla="*/ 1792 w 1814"/>
                  <a:gd name="T17" fmla="*/ 885 h 1555"/>
                  <a:gd name="T18" fmla="*/ 1632 w 1814"/>
                  <a:gd name="T19" fmla="*/ 885 h 1555"/>
                  <a:gd name="T20" fmla="*/ 1610 w 1814"/>
                  <a:gd name="T21" fmla="*/ 907 h 1555"/>
                  <a:gd name="T22" fmla="*/ 1632 w 1814"/>
                  <a:gd name="T23" fmla="*/ 929 h 1555"/>
                  <a:gd name="T24" fmla="*/ 1792 w 1814"/>
                  <a:gd name="T25" fmla="*/ 929 h 1555"/>
                  <a:gd name="T26" fmla="*/ 1814 w 1814"/>
                  <a:gd name="T27" fmla="*/ 907 h 1555"/>
                  <a:gd name="T28" fmla="*/ 297 w 1814"/>
                  <a:gd name="T29" fmla="*/ 1548 h 1555"/>
                  <a:gd name="T30" fmla="*/ 410 w 1814"/>
                  <a:gd name="T31" fmla="*/ 1435 h 1555"/>
                  <a:gd name="T32" fmla="*/ 410 w 1814"/>
                  <a:gd name="T33" fmla="*/ 1404 h 1555"/>
                  <a:gd name="T34" fmla="*/ 379 w 1814"/>
                  <a:gd name="T35" fmla="*/ 1404 h 1555"/>
                  <a:gd name="T36" fmla="*/ 266 w 1814"/>
                  <a:gd name="T37" fmla="*/ 1517 h 1555"/>
                  <a:gd name="T38" fmla="*/ 266 w 1814"/>
                  <a:gd name="T39" fmla="*/ 1548 h 1555"/>
                  <a:gd name="T40" fmla="*/ 281 w 1814"/>
                  <a:gd name="T41" fmla="*/ 1555 h 1555"/>
                  <a:gd name="T42" fmla="*/ 297 w 1814"/>
                  <a:gd name="T43" fmla="*/ 1548 h 1555"/>
                  <a:gd name="T44" fmla="*/ 1435 w 1814"/>
                  <a:gd name="T45" fmla="*/ 410 h 1555"/>
                  <a:gd name="T46" fmla="*/ 1548 w 1814"/>
                  <a:gd name="T47" fmla="*/ 297 h 1555"/>
                  <a:gd name="T48" fmla="*/ 1548 w 1814"/>
                  <a:gd name="T49" fmla="*/ 266 h 1555"/>
                  <a:gd name="T50" fmla="*/ 1517 w 1814"/>
                  <a:gd name="T51" fmla="*/ 266 h 1555"/>
                  <a:gd name="T52" fmla="*/ 1404 w 1814"/>
                  <a:gd name="T53" fmla="*/ 379 h 1555"/>
                  <a:gd name="T54" fmla="*/ 1404 w 1814"/>
                  <a:gd name="T55" fmla="*/ 410 h 1555"/>
                  <a:gd name="T56" fmla="*/ 1419 w 1814"/>
                  <a:gd name="T57" fmla="*/ 417 h 1555"/>
                  <a:gd name="T58" fmla="*/ 1435 w 1814"/>
                  <a:gd name="T59" fmla="*/ 410 h 1555"/>
                  <a:gd name="T60" fmla="*/ 929 w 1814"/>
                  <a:gd name="T61" fmla="*/ 182 h 1555"/>
                  <a:gd name="T62" fmla="*/ 929 w 1814"/>
                  <a:gd name="T63" fmla="*/ 22 h 1555"/>
                  <a:gd name="T64" fmla="*/ 907 w 1814"/>
                  <a:gd name="T65" fmla="*/ 0 h 1555"/>
                  <a:gd name="T66" fmla="*/ 885 w 1814"/>
                  <a:gd name="T67" fmla="*/ 22 h 1555"/>
                  <a:gd name="T68" fmla="*/ 885 w 1814"/>
                  <a:gd name="T69" fmla="*/ 182 h 1555"/>
                  <a:gd name="T70" fmla="*/ 907 w 1814"/>
                  <a:gd name="T71" fmla="*/ 204 h 1555"/>
                  <a:gd name="T72" fmla="*/ 929 w 1814"/>
                  <a:gd name="T73" fmla="*/ 182 h 1555"/>
                  <a:gd name="T74" fmla="*/ 1548 w 1814"/>
                  <a:gd name="T75" fmla="*/ 1548 h 1555"/>
                  <a:gd name="T76" fmla="*/ 1548 w 1814"/>
                  <a:gd name="T77" fmla="*/ 1517 h 1555"/>
                  <a:gd name="T78" fmla="*/ 1435 w 1814"/>
                  <a:gd name="T79" fmla="*/ 1404 h 1555"/>
                  <a:gd name="T80" fmla="*/ 1404 w 1814"/>
                  <a:gd name="T81" fmla="*/ 1404 h 1555"/>
                  <a:gd name="T82" fmla="*/ 1404 w 1814"/>
                  <a:gd name="T83" fmla="*/ 1435 h 1555"/>
                  <a:gd name="T84" fmla="*/ 1517 w 1814"/>
                  <a:gd name="T85" fmla="*/ 1548 h 1555"/>
                  <a:gd name="T86" fmla="*/ 1533 w 1814"/>
                  <a:gd name="T87" fmla="*/ 1555 h 1555"/>
                  <a:gd name="T88" fmla="*/ 1548 w 1814"/>
                  <a:gd name="T89" fmla="*/ 1548 h 1555"/>
                  <a:gd name="T90" fmla="*/ 410 w 1814"/>
                  <a:gd name="T91" fmla="*/ 410 h 1555"/>
                  <a:gd name="T92" fmla="*/ 410 w 1814"/>
                  <a:gd name="T93" fmla="*/ 379 h 1555"/>
                  <a:gd name="T94" fmla="*/ 297 w 1814"/>
                  <a:gd name="T95" fmla="*/ 266 h 1555"/>
                  <a:gd name="T96" fmla="*/ 266 w 1814"/>
                  <a:gd name="T97" fmla="*/ 266 h 1555"/>
                  <a:gd name="T98" fmla="*/ 266 w 1814"/>
                  <a:gd name="T99" fmla="*/ 297 h 1555"/>
                  <a:gd name="T100" fmla="*/ 379 w 1814"/>
                  <a:gd name="T101" fmla="*/ 410 h 1555"/>
                  <a:gd name="T102" fmla="*/ 395 w 1814"/>
                  <a:gd name="T103" fmla="*/ 417 h 1555"/>
                  <a:gd name="T104" fmla="*/ 410 w 1814"/>
                  <a:gd name="T105" fmla="*/ 410 h 1555"/>
                  <a:gd name="T106" fmla="*/ 1019 w 1814"/>
                  <a:gd name="T107" fmla="*/ 847 h 1555"/>
                  <a:gd name="T108" fmla="*/ 1137 w 1814"/>
                  <a:gd name="T109" fmla="*/ 730 h 1555"/>
                  <a:gd name="T110" fmla="*/ 1019 w 1814"/>
                  <a:gd name="T111" fmla="*/ 612 h 1555"/>
                  <a:gd name="T112" fmla="*/ 901 w 1814"/>
                  <a:gd name="T113" fmla="*/ 730 h 1555"/>
                  <a:gd name="T114" fmla="*/ 1019 w 1814"/>
                  <a:gd name="T115" fmla="*/ 847 h 1555"/>
                  <a:gd name="T116" fmla="*/ 766 w 1814"/>
                  <a:gd name="T117" fmla="*/ 1252 h 1555"/>
                  <a:gd name="T118" fmla="*/ 884 w 1814"/>
                  <a:gd name="T119" fmla="*/ 1135 h 1555"/>
                  <a:gd name="T120" fmla="*/ 766 w 1814"/>
                  <a:gd name="T121" fmla="*/ 1017 h 1555"/>
                  <a:gd name="T122" fmla="*/ 649 w 1814"/>
                  <a:gd name="T123" fmla="*/ 1135 h 1555"/>
                  <a:gd name="T124" fmla="*/ 766 w 1814"/>
                  <a:gd name="T125" fmla="*/ 1252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14" h="1555">
                    <a:moveTo>
                      <a:pt x="182" y="929"/>
                    </a:moveTo>
                    <a:cubicBezTo>
                      <a:pt x="22" y="929"/>
                      <a:pt x="22" y="929"/>
                      <a:pt x="22" y="929"/>
                    </a:cubicBezTo>
                    <a:cubicBezTo>
                      <a:pt x="10" y="929"/>
                      <a:pt x="0" y="919"/>
                      <a:pt x="0" y="907"/>
                    </a:cubicBezTo>
                    <a:cubicBezTo>
                      <a:pt x="0" y="895"/>
                      <a:pt x="10" y="885"/>
                      <a:pt x="22" y="885"/>
                    </a:cubicBezTo>
                    <a:cubicBezTo>
                      <a:pt x="182" y="885"/>
                      <a:pt x="182" y="885"/>
                      <a:pt x="182" y="885"/>
                    </a:cubicBezTo>
                    <a:cubicBezTo>
                      <a:pt x="194" y="885"/>
                      <a:pt x="204" y="895"/>
                      <a:pt x="204" y="907"/>
                    </a:cubicBezTo>
                    <a:cubicBezTo>
                      <a:pt x="204" y="919"/>
                      <a:pt x="194" y="929"/>
                      <a:pt x="182" y="929"/>
                    </a:cubicBezTo>
                    <a:close/>
                    <a:moveTo>
                      <a:pt x="1814" y="907"/>
                    </a:moveTo>
                    <a:cubicBezTo>
                      <a:pt x="1814" y="895"/>
                      <a:pt x="1804" y="885"/>
                      <a:pt x="1792" y="885"/>
                    </a:cubicBezTo>
                    <a:cubicBezTo>
                      <a:pt x="1632" y="885"/>
                      <a:pt x="1632" y="885"/>
                      <a:pt x="1632" y="885"/>
                    </a:cubicBezTo>
                    <a:cubicBezTo>
                      <a:pt x="1620" y="885"/>
                      <a:pt x="1610" y="895"/>
                      <a:pt x="1610" y="907"/>
                    </a:cubicBezTo>
                    <a:cubicBezTo>
                      <a:pt x="1610" y="919"/>
                      <a:pt x="1620" y="929"/>
                      <a:pt x="1632" y="929"/>
                    </a:cubicBezTo>
                    <a:cubicBezTo>
                      <a:pt x="1792" y="929"/>
                      <a:pt x="1792" y="929"/>
                      <a:pt x="1792" y="929"/>
                    </a:cubicBezTo>
                    <a:cubicBezTo>
                      <a:pt x="1804" y="929"/>
                      <a:pt x="1814" y="919"/>
                      <a:pt x="1814" y="907"/>
                    </a:cubicBezTo>
                    <a:close/>
                    <a:moveTo>
                      <a:pt x="297" y="1548"/>
                    </a:moveTo>
                    <a:cubicBezTo>
                      <a:pt x="410" y="1435"/>
                      <a:pt x="410" y="1435"/>
                      <a:pt x="410" y="1435"/>
                    </a:cubicBezTo>
                    <a:cubicBezTo>
                      <a:pt x="419" y="1426"/>
                      <a:pt x="419" y="1412"/>
                      <a:pt x="410" y="1404"/>
                    </a:cubicBezTo>
                    <a:cubicBezTo>
                      <a:pt x="402" y="1395"/>
                      <a:pt x="388" y="1395"/>
                      <a:pt x="379" y="1404"/>
                    </a:cubicBezTo>
                    <a:cubicBezTo>
                      <a:pt x="266" y="1517"/>
                      <a:pt x="266" y="1517"/>
                      <a:pt x="266" y="1517"/>
                    </a:cubicBezTo>
                    <a:cubicBezTo>
                      <a:pt x="257" y="1526"/>
                      <a:pt x="257" y="1540"/>
                      <a:pt x="266" y="1548"/>
                    </a:cubicBezTo>
                    <a:cubicBezTo>
                      <a:pt x="270" y="1552"/>
                      <a:pt x="276" y="1555"/>
                      <a:pt x="281" y="1555"/>
                    </a:cubicBezTo>
                    <a:cubicBezTo>
                      <a:pt x="287" y="1555"/>
                      <a:pt x="293" y="1552"/>
                      <a:pt x="297" y="1548"/>
                    </a:cubicBezTo>
                    <a:close/>
                    <a:moveTo>
                      <a:pt x="1435" y="410"/>
                    </a:moveTo>
                    <a:cubicBezTo>
                      <a:pt x="1548" y="297"/>
                      <a:pt x="1548" y="297"/>
                      <a:pt x="1548" y="297"/>
                    </a:cubicBezTo>
                    <a:cubicBezTo>
                      <a:pt x="1557" y="288"/>
                      <a:pt x="1557" y="275"/>
                      <a:pt x="1548" y="266"/>
                    </a:cubicBezTo>
                    <a:cubicBezTo>
                      <a:pt x="1540" y="257"/>
                      <a:pt x="1526" y="257"/>
                      <a:pt x="1517" y="266"/>
                    </a:cubicBezTo>
                    <a:cubicBezTo>
                      <a:pt x="1404" y="379"/>
                      <a:pt x="1404" y="379"/>
                      <a:pt x="1404" y="379"/>
                    </a:cubicBezTo>
                    <a:cubicBezTo>
                      <a:pt x="1395" y="388"/>
                      <a:pt x="1395" y="402"/>
                      <a:pt x="1404" y="410"/>
                    </a:cubicBezTo>
                    <a:cubicBezTo>
                      <a:pt x="1408" y="414"/>
                      <a:pt x="1414" y="417"/>
                      <a:pt x="1419" y="417"/>
                    </a:cubicBezTo>
                    <a:cubicBezTo>
                      <a:pt x="1425" y="417"/>
                      <a:pt x="1431" y="414"/>
                      <a:pt x="1435" y="410"/>
                    </a:cubicBezTo>
                    <a:close/>
                    <a:moveTo>
                      <a:pt x="929" y="182"/>
                    </a:moveTo>
                    <a:cubicBezTo>
                      <a:pt x="929" y="22"/>
                      <a:pt x="929" y="22"/>
                      <a:pt x="929" y="22"/>
                    </a:cubicBezTo>
                    <a:cubicBezTo>
                      <a:pt x="929" y="10"/>
                      <a:pt x="919" y="0"/>
                      <a:pt x="907" y="0"/>
                    </a:cubicBezTo>
                    <a:cubicBezTo>
                      <a:pt x="895" y="0"/>
                      <a:pt x="885" y="10"/>
                      <a:pt x="885" y="22"/>
                    </a:cubicBezTo>
                    <a:cubicBezTo>
                      <a:pt x="885" y="182"/>
                      <a:pt x="885" y="182"/>
                      <a:pt x="885" y="182"/>
                    </a:cubicBezTo>
                    <a:cubicBezTo>
                      <a:pt x="885" y="195"/>
                      <a:pt x="895" y="204"/>
                      <a:pt x="907" y="204"/>
                    </a:cubicBezTo>
                    <a:cubicBezTo>
                      <a:pt x="919" y="204"/>
                      <a:pt x="929" y="195"/>
                      <a:pt x="929" y="182"/>
                    </a:cubicBezTo>
                    <a:close/>
                    <a:moveTo>
                      <a:pt x="1548" y="1548"/>
                    </a:moveTo>
                    <a:cubicBezTo>
                      <a:pt x="1557" y="1540"/>
                      <a:pt x="1557" y="1526"/>
                      <a:pt x="1548" y="1517"/>
                    </a:cubicBezTo>
                    <a:cubicBezTo>
                      <a:pt x="1435" y="1404"/>
                      <a:pt x="1435" y="1404"/>
                      <a:pt x="1435" y="1404"/>
                    </a:cubicBezTo>
                    <a:cubicBezTo>
                      <a:pt x="1426" y="1395"/>
                      <a:pt x="1412" y="1395"/>
                      <a:pt x="1404" y="1404"/>
                    </a:cubicBezTo>
                    <a:cubicBezTo>
                      <a:pt x="1395" y="1412"/>
                      <a:pt x="1395" y="1426"/>
                      <a:pt x="1404" y="1435"/>
                    </a:cubicBezTo>
                    <a:cubicBezTo>
                      <a:pt x="1517" y="1548"/>
                      <a:pt x="1517" y="1548"/>
                      <a:pt x="1517" y="1548"/>
                    </a:cubicBezTo>
                    <a:cubicBezTo>
                      <a:pt x="1521" y="1552"/>
                      <a:pt x="1527" y="1555"/>
                      <a:pt x="1533" y="1555"/>
                    </a:cubicBezTo>
                    <a:cubicBezTo>
                      <a:pt x="1538" y="1555"/>
                      <a:pt x="1544" y="1552"/>
                      <a:pt x="1548" y="1548"/>
                    </a:cubicBezTo>
                    <a:close/>
                    <a:moveTo>
                      <a:pt x="410" y="410"/>
                    </a:moveTo>
                    <a:cubicBezTo>
                      <a:pt x="419" y="402"/>
                      <a:pt x="419" y="388"/>
                      <a:pt x="410" y="379"/>
                    </a:cubicBezTo>
                    <a:cubicBezTo>
                      <a:pt x="297" y="266"/>
                      <a:pt x="297" y="266"/>
                      <a:pt x="297" y="266"/>
                    </a:cubicBezTo>
                    <a:cubicBezTo>
                      <a:pt x="288" y="257"/>
                      <a:pt x="274" y="257"/>
                      <a:pt x="266" y="266"/>
                    </a:cubicBezTo>
                    <a:cubicBezTo>
                      <a:pt x="257" y="275"/>
                      <a:pt x="257" y="288"/>
                      <a:pt x="266" y="297"/>
                    </a:cubicBezTo>
                    <a:cubicBezTo>
                      <a:pt x="379" y="410"/>
                      <a:pt x="379" y="410"/>
                      <a:pt x="379" y="410"/>
                    </a:cubicBezTo>
                    <a:cubicBezTo>
                      <a:pt x="383" y="414"/>
                      <a:pt x="389" y="417"/>
                      <a:pt x="395" y="417"/>
                    </a:cubicBezTo>
                    <a:cubicBezTo>
                      <a:pt x="400" y="417"/>
                      <a:pt x="406" y="414"/>
                      <a:pt x="410" y="410"/>
                    </a:cubicBezTo>
                    <a:close/>
                    <a:moveTo>
                      <a:pt x="1019" y="847"/>
                    </a:moveTo>
                    <a:cubicBezTo>
                      <a:pt x="1019" y="782"/>
                      <a:pt x="1072" y="730"/>
                      <a:pt x="1137" y="730"/>
                    </a:cubicBezTo>
                    <a:cubicBezTo>
                      <a:pt x="1072" y="730"/>
                      <a:pt x="1019" y="677"/>
                      <a:pt x="1019" y="612"/>
                    </a:cubicBezTo>
                    <a:cubicBezTo>
                      <a:pt x="1019" y="677"/>
                      <a:pt x="966" y="730"/>
                      <a:pt x="901" y="730"/>
                    </a:cubicBezTo>
                    <a:cubicBezTo>
                      <a:pt x="966" y="730"/>
                      <a:pt x="1019" y="782"/>
                      <a:pt x="1019" y="847"/>
                    </a:cubicBezTo>
                    <a:close/>
                    <a:moveTo>
                      <a:pt x="766" y="1252"/>
                    </a:moveTo>
                    <a:cubicBezTo>
                      <a:pt x="766" y="1187"/>
                      <a:pt x="819" y="1135"/>
                      <a:pt x="884" y="1135"/>
                    </a:cubicBezTo>
                    <a:cubicBezTo>
                      <a:pt x="819" y="1135"/>
                      <a:pt x="766" y="1082"/>
                      <a:pt x="766" y="1017"/>
                    </a:cubicBezTo>
                    <a:cubicBezTo>
                      <a:pt x="766" y="1082"/>
                      <a:pt x="714" y="1135"/>
                      <a:pt x="649" y="1135"/>
                    </a:cubicBezTo>
                    <a:cubicBezTo>
                      <a:pt x="714" y="1135"/>
                      <a:pt x="766" y="1187"/>
                      <a:pt x="766" y="12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
                <a:extLst>
                  <a:ext uri="{FF2B5EF4-FFF2-40B4-BE49-F238E27FC236}">
                    <a16:creationId xmlns:a16="http://schemas.microsoft.com/office/drawing/2014/main" xmlns="" id="{7FD456D1-C4FF-422E-95BC-3A025F6CFD27}"/>
                  </a:ext>
                </a:extLst>
              </p:cNvPr>
              <p:cNvSpPr>
                <a:spLocks noEditPoints="1"/>
              </p:cNvSpPr>
              <p:nvPr/>
            </p:nvSpPr>
            <p:spPr bwMode="auto">
              <a:xfrm>
                <a:off x="2710" y="1553"/>
                <a:ext cx="2260" cy="1944"/>
              </a:xfrm>
              <a:custGeom>
                <a:avLst/>
                <a:gdLst>
                  <a:gd name="T0" fmla="*/ 1205 w 1206"/>
                  <a:gd name="T1" fmla="*/ 372 h 1037"/>
                  <a:gd name="T2" fmla="*/ 1206 w 1206"/>
                  <a:gd name="T3" fmla="*/ 367 h 1037"/>
                  <a:gd name="T4" fmla="*/ 1206 w 1206"/>
                  <a:gd name="T5" fmla="*/ 360 h 1037"/>
                  <a:gd name="T6" fmla="*/ 1204 w 1206"/>
                  <a:gd name="T7" fmla="*/ 355 h 1037"/>
                  <a:gd name="T8" fmla="*/ 962 w 1206"/>
                  <a:gd name="T9" fmla="*/ 9 h 1037"/>
                  <a:gd name="T10" fmla="*/ 959 w 1206"/>
                  <a:gd name="T11" fmla="*/ 5 h 1037"/>
                  <a:gd name="T12" fmla="*/ 956 w 1206"/>
                  <a:gd name="T13" fmla="*/ 3 h 1037"/>
                  <a:gd name="T14" fmla="*/ 952 w 1206"/>
                  <a:gd name="T15" fmla="*/ 1 h 1037"/>
                  <a:gd name="T16" fmla="*/ 950 w 1206"/>
                  <a:gd name="T17" fmla="*/ 0 h 1037"/>
                  <a:gd name="T18" fmla="*/ 944 w 1206"/>
                  <a:gd name="T19" fmla="*/ 0 h 1037"/>
                  <a:gd name="T20" fmla="*/ 262 w 1206"/>
                  <a:gd name="T21" fmla="*/ 0 h 1037"/>
                  <a:gd name="T22" fmla="*/ 259 w 1206"/>
                  <a:gd name="T23" fmla="*/ 0 h 1037"/>
                  <a:gd name="T24" fmla="*/ 255 w 1206"/>
                  <a:gd name="T25" fmla="*/ 1 h 1037"/>
                  <a:gd name="T26" fmla="*/ 252 w 1206"/>
                  <a:gd name="T27" fmla="*/ 2 h 1037"/>
                  <a:gd name="T28" fmla="*/ 249 w 1206"/>
                  <a:gd name="T29" fmla="*/ 4 h 1037"/>
                  <a:gd name="T30" fmla="*/ 246 w 1206"/>
                  <a:gd name="T31" fmla="*/ 7 h 1037"/>
                  <a:gd name="T32" fmla="*/ 244 w 1206"/>
                  <a:gd name="T33" fmla="*/ 9 h 1037"/>
                  <a:gd name="T34" fmla="*/ 2 w 1206"/>
                  <a:gd name="T35" fmla="*/ 356 h 1037"/>
                  <a:gd name="T36" fmla="*/ 0 w 1206"/>
                  <a:gd name="T37" fmla="*/ 364 h 1037"/>
                  <a:gd name="T38" fmla="*/ 0 w 1206"/>
                  <a:gd name="T39" fmla="*/ 369 h 1037"/>
                  <a:gd name="T40" fmla="*/ 2 w 1206"/>
                  <a:gd name="T41" fmla="*/ 375 h 1037"/>
                  <a:gd name="T42" fmla="*/ 5 w 1206"/>
                  <a:gd name="T43" fmla="*/ 379 h 1037"/>
                  <a:gd name="T44" fmla="*/ 589 w 1206"/>
                  <a:gd name="T45" fmla="*/ 1030 h 1037"/>
                  <a:gd name="T46" fmla="*/ 592 w 1206"/>
                  <a:gd name="T47" fmla="*/ 1033 h 1037"/>
                  <a:gd name="T48" fmla="*/ 598 w 1206"/>
                  <a:gd name="T49" fmla="*/ 1036 h 1037"/>
                  <a:gd name="T50" fmla="*/ 602 w 1206"/>
                  <a:gd name="T51" fmla="*/ 1037 h 1037"/>
                  <a:gd name="T52" fmla="*/ 608 w 1206"/>
                  <a:gd name="T53" fmla="*/ 1037 h 1037"/>
                  <a:gd name="T54" fmla="*/ 612 w 1206"/>
                  <a:gd name="T55" fmla="*/ 1036 h 1037"/>
                  <a:gd name="T56" fmla="*/ 618 w 1206"/>
                  <a:gd name="T57" fmla="*/ 1033 h 1037"/>
                  <a:gd name="T58" fmla="*/ 621 w 1206"/>
                  <a:gd name="T59" fmla="*/ 1030 h 1037"/>
                  <a:gd name="T60" fmla="*/ 1201 w 1206"/>
                  <a:gd name="T61" fmla="*/ 379 h 1037"/>
                  <a:gd name="T62" fmla="*/ 786 w 1206"/>
                  <a:gd name="T63" fmla="*/ 343 h 1037"/>
                  <a:gd name="T64" fmla="*/ 645 w 1206"/>
                  <a:gd name="T65" fmla="*/ 127 h 1037"/>
                  <a:gd name="T66" fmla="*/ 913 w 1206"/>
                  <a:gd name="T67" fmla="*/ 44 h 1037"/>
                  <a:gd name="T68" fmla="*/ 755 w 1206"/>
                  <a:gd name="T69" fmla="*/ 295 h 1037"/>
                  <a:gd name="T70" fmla="*/ 293 w 1206"/>
                  <a:gd name="T71" fmla="*/ 44 h 1037"/>
                  <a:gd name="T72" fmla="*/ 408 w 1206"/>
                  <a:gd name="T73" fmla="*/ 512 h 1037"/>
                  <a:gd name="T74" fmla="*/ 796 w 1206"/>
                  <a:gd name="T75" fmla="*/ 387 h 1037"/>
                  <a:gd name="T76" fmla="*/ 490 w 1206"/>
                  <a:gd name="T77" fmla="*/ 750 h 1037"/>
                  <a:gd name="T78" fmla="*/ 365 w 1206"/>
                  <a:gd name="T79" fmla="*/ 387 h 1037"/>
                  <a:gd name="T80" fmla="*/ 1135 w 1206"/>
                  <a:gd name="T81" fmla="*/ 387 h 1037"/>
                  <a:gd name="T82" fmla="*/ 858 w 1206"/>
                  <a:gd name="T83" fmla="*/ 343 h 1037"/>
                  <a:gd name="T84" fmla="*/ 858 w 1206"/>
                  <a:gd name="T85" fmla="*/ 343 h 1037"/>
                  <a:gd name="T86" fmla="*/ 64 w 1206"/>
                  <a:gd name="T87" fmla="*/ 343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6" h="1037">
                    <a:moveTo>
                      <a:pt x="1204" y="376"/>
                    </a:moveTo>
                    <a:cubicBezTo>
                      <a:pt x="1204" y="376"/>
                      <a:pt x="1204" y="375"/>
                      <a:pt x="1204" y="375"/>
                    </a:cubicBezTo>
                    <a:cubicBezTo>
                      <a:pt x="1204" y="374"/>
                      <a:pt x="1205" y="373"/>
                      <a:pt x="1205" y="372"/>
                    </a:cubicBezTo>
                    <a:cubicBezTo>
                      <a:pt x="1205" y="372"/>
                      <a:pt x="1205" y="372"/>
                      <a:pt x="1205" y="372"/>
                    </a:cubicBezTo>
                    <a:cubicBezTo>
                      <a:pt x="1206" y="371"/>
                      <a:pt x="1206" y="370"/>
                      <a:pt x="1206" y="369"/>
                    </a:cubicBezTo>
                    <a:cubicBezTo>
                      <a:pt x="1206" y="368"/>
                      <a:pt x="1206" y="368"/>
                      <a:pt x="1206" y="367"/>
                    </a:cubicBezTo>
                    <a:cubicBezTo>
                      <a:pt x="1206" y="366"/>
                      <a:pt x="1206" y="365"/>
                      <a:pt x="1206" y="364"/>
                    </a:cubicBezTo>
                    <a:cubicBezTo>
                      <a:pt x="1206" y="364"/>
                      <a:pt x="1206" y="364"/>
                      <a:pt x="1206" y="364"/>
                    </a:cubicBezTo>
                    <a:cubicBezTo>
                      <a:pt x="1206" y="362"/>
                      <a:pt x="1206" y="361"/>
                      <a:pt x="1206" y="360"/>
                    </a:cubicBezTo>
                    <a:cubicBezTo>
                      <a:pt x="1206" y="360"/>
                      <a:pt x="1206" y="359"/>
                      <a:pt x="1205" y="359"/>
                    </a:cubicBezTo>
                    <a:cubicBezTo>
                      <a:pt x="1205" y="358"/>
                      <a:pt x="1205" y="357"/>
                      <a:pt x="1204" y="356"/>
                    </a:cubicBezTo>
                    <a:cubicBezTo>
                      <a:pt x="1204" y="356"/>
                      <a:pt x="1204" y="356"/>
                      <a:pt x="1204" y="355"/>
                    </a:cubicBezTo>
                    <a:cubicBezTo>
                      <a:pt x="1204" y="354"/>
                      <a:pt x="1203" y="353"/>
                      <a:pt x="1202" y="352"/>
                    </a:cubicBezTo>
                    <a:cubicBezTo>
                      <a:pt x="962" y="9"/>
                      <a:pt x="962" y="9"/>
                      <a:pt x="962" y="9"/>
                    </a:cubicBezTo>
                    <a:cubicBezTo>
                      <a:pt x="962" y="9"/>
                      <a:pt x="962" y="9"/>
                      <a:pt x="962" y="9"/>
                    </a:cubicBezTo>
                    <a:cubicBezTo>
                      <a:pt x="962" y="8"/>
                      <a:pt x="961" y="8"/>
                      <a:pt x="961" y="7"/>
                    </a:cubicBezTo>
                    <a:cubicBezTo>
                      <a:pt x="961" y="7"/>
                      <a:pt x="961" y="7"/>
                      <a:pt x="960" y="7"/>
                    </a:cubicBezTo>
                    <a:cubicBezTo>
                      <a:pt x="960" y="6"/>
                      <a:pt x="959" y="6"/>
                      <a:pt x="959" y="5"/>
                    </a:cubicBezTo>
                    <a:cubicBezTo>
                      <a:pt x="959" y="5"/>
                      <a:pt x="958" y="5"/>
                      <a:pt x="958" y="5"/>
                    </a:cubicBezTo>
                    <a:cubicBezTo>
                      <a:pt x="958" y="4"/>
                      <a:pt x="957" y="4"/>
                      <a:pt x="957" y="3"/>
                    </a:cubicBezTo>
                    <a:cubicBezTo>
                      <a:pt x="957" y="3"/>
                      <a:pt x="956" y="3"/>
                      <a:pt x="956" y="3"/>
                    </a:cubicBezTo>
                    <a:cubicBezTo>
                      <a:pt x="956" y="3"/>
                      <a:pt x="955" y="2"/>
                      <a:pt x="955" y="2"/>
                    </a:cubicBezTo>
                    <a:cubicBezTo>
                      <a:pt x="954" y="2"/>
                      <a:pt x="954" y="2"/>
                      <a:pt x="954" y="2"/>
                    </a:cubicBezTo>
                    <a:cubicBezTo>
                      <a:pt x="953" y="2"/>
                      <a:pt x="953" y="1"/>
                      <a:pt x="952" y="1"/>
                    </a:cubicBezTo>
                    <a:cubicBezTo>
                      <a:pt x="952" y="1"/>
                      <a:pt x="952" y="1"/>
                      <a:pt x="952" y="1"/>
                    </a:cubicBezTo>
                    <a:cubicBezTo>
                      <a:pt x="951" y="1"/>
                      <a:pt x="951" y="1"/>
                      <a:pt x="951" y="1"/>
                    </a:cubicBezTo>
                    <a:cubicBezTo>
                      <a:pt x="951" y="1"/>
                      <a:pt x="950" y="0"/>
                      <a:pt x="950" y="0"/>
                    </a:cubicBezTo>
                    <a:cubicBezTo>
                      <a:pt x="950" y="0"/>
                      <a:pt x="950" y="0"/>
                      <a:pt x="949" y="0"/>
                    </a:cubicBezTo>
                    <a:cubicBezTo>
                      <a:pt x="948" y="0"/>
                      <a:pt x="946" y="0"/>
                      <a:pt x="944" y="0"/>
                    </a:cubicBezTo>
                    <a:cubicBezTo>
                      <a:pt x="944" y="0"/>
                      <a:pt x="944" y="0"/>
                      <a:pt x="944" y="0"/>
                    </a:cubicBezTo>
                    <a:cubicBezTo>
                      <a:pt x="603" y="0"/>
                      <a:pt x="603" y="0"/>
                      <a:pt x="603" y="0"/>
                    </a:cubicBezTo>
                    <a:cubicBezTo>
                      <a:pt x="603" y="0"/>
                      <a:pt x="603" y="0"/>
                      <a:pt x="603" y="0"/>
                    </a:cubicBezTo>
                    <a:cubicBezTo>
                      <a:pt x="262" y="0"/>
                      <a:pt x="262" y="0"/>
                      <a:pt x="262" y="0"/>
                    </a:cubicBezTo>
                    <a:cubicBezTo>
                      <a:pt x="262" y="0"/>
                      <a:pt x="262" y="0"/>
                      <a:pt x="262" y="0"/>
                    </a:cubicBezTo>
                    <a:cubicBezTo>
                      <a:pt x="261" y="0"/>
                      <a:pt x="260" y="0"/>
                      <a:pt x="259" y="0"/>
                    </a:cubicBezTo>
                    <a:cubicBezTo>
                      <a:pt x="259" y="0"/>
                      <a:pt x="259" y="0"/>
                      <a:pt x="259" y="0"/>
                    </a:cubicBezTo>
                    <a:cubicBezTo>
                      <a:pt x="258" y="0"/>
                      <a:pt x="258" y="0"/>
                      <a:pt x="257" y="0"/>
                    </a:cubicBezTo>
                    <a:cubicBezTo>
                      <a:pt x="256" y="0"/>
                      <a:pt x="256" y="0"/>
                      <a:pt x="256" y="0"/>
                    </a:cubicBezTo>
                    <a:cubicBezTo>
                      <a:pt x="256" y="0"/>
                      <a:pt x="255" y="1"/>
                      <a:pt x="255" y="1"/>
                    </a:cubicBezTo>
                    <a:cubicBezTo>
                      <a:pt x="255" y="1"/>
                      <a:pt x="254" y="1"/>
                      <a:pt x="254" y="1"/>
                    </a:cubicBezTo>
                    <a:cubicBezTo>
                      <a:pt x="254" y="1"/>
                      <a:pt x="254" y="1"/>
                      <a:pt x="254" y="1"/>
                    </a:cubicBezTo>
                    <a:cubicBezTo>
                      <a:pt x="253" y="1"/>
                      <a:pt x="253" y="2"/>
                      <a:pt x="252" y="2"/>
                    </a:cubicBezTo>
                    <a:cubicBezTo>
                      <a:pt x="252" y="2"/>
                      <a:pt x="252" y="2"/>
                      <a:pt x="251" y="2"/>
                    </a:cubicBezTo>
                    <a:cubicBezTo>
                      <a:pt x="251" y="3"/>
                      <a:pt x="250" y="3"/>
                      <a:pt x="250" y="3"/>
                    </a:cubicBezTo>
                    <a:cubicBezTo>
                      <a:pt x="250" y="3"/>
                      <a:pt x="249" y="3"/>
                      <a:pt x="249" y="4"/>
                    </a:cubicBezTo>
                    <a:cubicBezTo>
                      <a:pt x="249" y="4"/>
                      <a:pt x="248" y="4"/>
                      <a:pt x="248" y="5"/>
                    </a:cubicBezTo>
                    <a:cubicBezTo>
                      <a:pt x="248" y="5"/>
                      <a:pt x="247" y="5"/>
                      <a:pt x="247" y="5"/>
                    </a:cubicBezTo>
                    <a:cubicBezTo>
                      <a:pt x="247" y="6"/>
                      <a:pt x="246" y="6"/>
                      <a:pt x="246" y="7"/>
                    </a:cubicBezTo>
                    <a:cubicBezTo>
                      <a:pt x="245" y="7"/>
                      <a:pt x="245" y="7"/>
                      <a:pt x="245" y="7"/>
                    </a:cubicBezTo>
                    <a:cubicBezTo>
                      <a:pt x="245" y="8"/>
                      <a:pt x="244" y="8"/>
                      <a:pt x="244" y="9"/>
                    </a:cubicBezTo>
                    <a:cubicBezTo>
                      <a:pt x="244" y="9"/>
                      <a:pt x="244" y="9"/>
                      <a:pt x="244" y="9"/>
                    </a:cubicBezTo>
                    <a:cubicBezTo>
                      <a:pt x="4" y="352"/>
                      <a:pt x="4" y="352"/>
                      <a:pt x="4" y="352"/>
                    </a:cubicBezTo>
                    <a:cubicBezTo>
                      <a:pt x="3" y="353"/>
                      <a:pt x="2" y="354"/>
                      <a:pt x="2" y="355"/>
                    </a:cubicBezTo>
                    <a:cubicBezTo>
                      <a:pt x="2" y="356"/>
                      <a:pt x="2" y="356"/>
                      <a:pt x="2" y="356"/>
                    </a:cubicBezTo>
                    <a:cubicBezTo>
                      <a:pt x="1" y="357"/>
                      <a:pt x="1" y="358"/>
                      <a:pt x="1" y="359"/>
                    </a:cubicBezTo>
                    <a:cubicBezTo>
                      <a:pt x="0" y="359"/>
                      <a:pt x="0" y="360"/>
                      <a:pt x="0" y="360"/>
                    </a:cubicBezTo>
                    <a:cubicBezTo>
                      <a:pt x="0" y="361"/>
                      <a:pt x="0" y="363"/>
                      <a:pt x="0" y="364"/>
                    </a:cubicBezTo>
                    <a:cubicBezTo>
                      <a:pt x="0" y="364"/>
                      <a:pt x="0" y="364"/>
                      <a:pt x="0" y="364"/>
                    </a:cubicBezTo>
                    <a:cubicBezTo>
                      <a:pt x="0" y="365"/>
                      <a:pt x="0" y="366"/>
                      <a:pt x="0" y="368"/>
                    </a:cubicBezTo>
                    <a:cubicBezTo>
                      <a:pt x="0" y="368"/>
                      <a:pt x="0" y="368"/>
                      <a:pt x="0" y="369"/>
                    </a:cubicBezTo>
                    <a:cubicBezTo>
                      <a:pt x="0" y="370"/>
                      <a:pt x="0" y="371"/>
                      <a:pt x="1" y="372"/>
                    </a:cubicBezTo>
                    <a:cubicBezTo>
                      <a:pt x="1" y="372"/>
                      <a:pt x="1" y="372"/>
                      <a:pt x="1" y="372"/>
                    </a:cubicBezTo>
                    <a:cubicBezTo>
                      <a:pt x="1" y="373"/>
                      <a:pt x="2" y="374"/>
                      <a:pt x="2" y="375"/>
                    </a:cubicBezTo>
                    <a:cubicBezTo>
                      <a:pt x="2" y="375"/>
                      <a:pt x="2" y="376"/>
                      <a:pt x="2" y="376"/>
                    </a:cubicBezTo>
                    <a:cubicBezTo>
                      <a:pt x="3" y="376"/>
                      <a:pt x="3" y="376"/>
                      <a:pt x="3" y="377"/>
                    </a:cubicBezTo>
                    <a:cubicBezTo>
                      <a:pt x="4" y="378"/>
                      <a:pt x="4" y="378"/>
                      <a:pt x="5" y="379"/>
                    </a:cubicBezTo>
                    <a:cubicBezTo>
                      <a:pt x="5" y="379"/>
                      <a:pt x="5" y="380"/>
                      <a:pt x="5" y="380"/>
                    </a:cubicBezTo>
                    <a:cubicBezTo>
                      <a:pt x="589" y="1030"/>
                      <a:pt x="589" y="1030"/>
                      <a:pt x="589" y="1030"/>
                    </a:cubicBezTo>
                    <a:cubicBezTo>
                      <a:pt x="589" y="1030"/>
                      <a:pt x="589" y="1030"/>
                      <a:pt x="589" y="1030"/>
                    </a:cubicBezTo>
                    <a:cubicBezTo>
                      <a:pt x="590" y="1031"/>
                      <a:pt x="590" y="1031"/>
                      <a:pt x="590" y="1031"/>
                    </a:cubicBezTo>
                    <a:cubicBezTo>
                      <a:pt x="591" y="1032"/>
                      <a:pt x="591" y="1032"/>
                      <a:pt x="592" y="1033"/>
                    </a:cubicBezTo>
                    <a:cubicBezTo>
                      <a:pt x="592" y="1033"/>
                      <a:pt x="592" y="1033"/>
                      <a:pt x="592" y="1033"/>
                    </a:cubicBezTo>
                    <a:cubicBezTo>
                      <a:pt x="593" y="1034"/>
                      <a:pt x="594" y="1034"/>
                      <a:pt x="595" y="1034"/>
                    </a:cubicBezTo>
                    <a:cubicBezTo>
                      <a:pt x="595" y="1035"/>
                      <a:pt x="595" y="1035"/>
                      <a:pt x="595" y="1035"/>
                    </a:cubicBezTo>
                    <a:cubicBezTo>
                      <a:pt x="596" y="1035"/>
                      <a:pt x="597" y="1036"/>
                      <a:pt x="598" y="1036"/>
                    </a:cubicBezTo>
                    <a:cubicBezTo>
                      <a:pt x="598" y="1036"/>
                      <a:pt x="598" y="1036"/>
                      <a:pt x="598" y="1036"/>
                    </a:cubicBezTo>
                    <a:cubicBezTo>
                      <a:pt x="599" y="1036"/>
                      <a:pt x="600" y="1036"/>
                      <a:pt x="601" y="1037"/>
                    </a:cubicBezTo>
                    <a:cubicBezTo>
                      <a:pt x="601" y="1037"/>
                      <a:pt x="602" y="1037"/>
                      <a:pt x="602" y="1037"/>
                    </a:cubicBezTo>
                    <a:cubicBezTo>
                      <a:pt x="603" y="1037"/>
                      <a:pt x="604" y="1037"/>
                      <a:pt x="605" y="1037"/>
                    </a:cubicBezTo>
                    <a:cubicBezTo>
                      <a:pt x="605" y="1037"/>
                      <a:pt x="605" y="1037"/>
                      <a:pt x="605" y="1037"/>
                    </a:cubicBezTo>
                    <a:cubicBezTo>
                      <a:pt x="606" y="1037"/>
                      <a:pt x="607" y="1037"/>
                      <a:pt x="608" y="1037"/>
                    </a:cubicBezTo>
                    <a:cubicBezTo>
                      <a:pt x="608" y="1037"/>
                      <a:pt x="609" y="1037"/>
                      <a:pt x="609" y="1037"/>
                    </a:cubicBezTo>
                    <a:cubicBezTo>
                      <a:pt x="610" y="1036"/>
                      <a:pt x="611" y="1036"/>
                      <a:pt x="612" y="1036"/>
                    </a:cubicBezTo>
                    <a:cubicBezTo>
                      <a:pt x="612" y="1036"/>
                      <a:pt x="612" y="1036"/>
                      <a:pt x="612" y="1036"/>
                    </a:cubicBezTo>
                    <a:cubicBezTo>
                      <a:pt x="613" y="1036"/>
                      <a:pt x="614" y="1035"/>
                      <a:pt x="615" y="1035"/>
                    </a:cubicBezTo>
                    <a:cubicBezTo>
                      <a:pt x="615" y="1035"/>
                      <a:pt x="615" y="1035"/>
                      <a:pt x="615" y="1034"/>
                    </a:cubicBezTo>
                    <a:cubicBezTo>
                      <a:pt x="616" y="1034"/>
                      <a:pt x="617" y="1034"/>
                      <a:pt x="618" y="1033"/>
                    </a:cubicBezTo>
                    <a:cubicBezTo>
                      <a:pt x="618" y="1033"/>
                      <a:pt x="618" y="1033"/>
                      <a:pt x="618" y="1033"/>
                    </a:cubicBezTo>
                    <a:cubicBezTo>
                      <a:pt x="619" y="1032"/>
                      <a:pt x="619" y="1032"/>
                      <a:pt x="620" y="1031"/>
                    </a:cubicBezTo>
                    <a:cubicBezTo>
                      <a:pt x="620" y="1031"/>
                      <a:pt x="621" y="1031"/>
                      <a:pt x="621" y="1030"/>
                    </a:cubicBezTo>
                    <a:cubicBezTo>
                      <a:pt x="621" y="1030"/>
                      <a:pt x="621" y="1030"/>
                      <a:pt x="621" y="1030"/>
                    </a:cubicBezTo>
                    <a:cubicBezTo>
                      <a:pt x="1201" y="380"/>
                      <a:pt x="1201" y="380"/>
                      <a:pt x="1201" y="380"/>
                    </a:cubicBezTo>
                    <a:cubicBezTo>
                      <a:pt x="1201" y="380"/>
                      <a:pt x="1201" y="379"/>
                      <a:pt x="1201" y="379"/>
                    </a:cubicBezTo>
                    <a:cubicBezTo>
                      <a:pt x="1202" y="378"/>
                      <a:pt x="1202" y="378"/>
                      <a:pt x="1203" y="377"/>
                    </a:cubicBezTo>
                    <a:cubicBezTo>
                      <a:pt x="1203" y="376"/>
                      <a:pt x="1203" y="376"/>
                      <a:pt x="1204" y="376"/>
                    </a:cubicBezTo>
                    <a:close/>
                    <a:moveTo>
                      <a:pt x="786" y="343"/>
                    </a:moveTo>
                    <a:cubicBezTo>
                      <a:pt x="421" y="343"/>
                      <a:pt x="421" y="343"/>
                      <a:pt x="421" y="343"/>
                    </a:cubicBezTo>
                    <a:cubicBezTo>
                      <a:pt x="603" y="62"/>
                      <a:pt x="603" y="62"/>
                      <a:pt x="603" y="62"/>
                    </a:cubicBezTo>
                    <a:cubicBezTo>
                      <a:pt x="645" y="127"/>
                      <a:pt x="645" y="127"/>
                      <a:pt x="645" y="127"/>
                    </a:cubicBezTo>
                    <a:cubicBezTo>
                      <a:pt x="657" y="116"/>
                      <a:pt x="666" y="103"/>
                      <a:pt x="673" y="89"/>
                    </a:cubicBezTo>
                    <a:cubicBezTo>
                      <a:pt x="644" y="44"/>
                      <a:pt x="644" y="44"/>
                      <a:pt x="644" y="44"/>
                    </a:cubicBezTo>
                    <a:cubicBezTo>
                      <a:pt x="913" y="44"/>
                      <a:pt x="913" y="44"/>
                      <a:pt x="913" y="44"/>
                    </a:cubicBezTo>
                    <a:cubicBezTo>
                      <a:pt x="821" y="315"/>
                      <a:pt x="821" y="315"/>
                      <a:pt x="821" y="315"/>
                    </a:cubicBezTo>
                    <a:cubicBezTo>
                      <a:pt x="783" y="257"/>
                      <a:pt x="783" y="257"/>
                      <a:pt x="783" y="257"/>
                    </a:cubicBezTo>
                    <a:cubicBezTo>
                      <a:pt x="771" y="267"/>
                      <a:pt x="762" y="280"/>
                      <a:pt x="755" y="295"/>
                    </a:cubicBezTo>
                    <a:lnTo>
                      <a:pt x="786" y="343"/>
                    </a:lnTo>
                    <a:close/>
                    <a:moveTo>
                      <a:pt x="387" y="315"/>
                    </a:moveTo>
                    <a:cubicBezTo>
                      <a:pt x="293" y="44"/>
                      <a:pt x="293" y="44"/>
                      <a:pt x="293" y="44"/>
                    </a:cubicBezTo>
                    <a:cubicBezTo>
                      <a:pt x="563" y="44"/>
                      <a:pt x="563" y="44"/>
                      <a:pt x="563" y="44"/>
                    </a:cubicBezTo>
                    <a:lnTo>
                      <a:pt x="387" y="315"/>
                    </a:lnTo>
                    <a:close/>
                    <a:moveTo>
                      <a:pt x="408" y="512"/>
                    </a:moveTo>
                    <a:cubicBezTo>
                      <a:pt x="419" y="493"/>
                      <a:pt x="427" y="471"/>
                      <a:pt x="433" y="450"/>
                    </a:cubicBezTo>
                    <a:cubicBezTo>
                      <a:pt x="411" y="387"/>
                      <a:pt x="411" y="387"/>
                      <a:pt x="411" y="387"/>
                    </a:cubicBezTo>
                    <a:cubicBezTo>
                      <a:pt x="796" y="387"/>
                      <a:pt x="796" y="387"/>
                      <a:pt x="796" y="387"/>
                    </a:cubicBezTo>
                    <a:cubicBezTo>
                      <a:pt x="605" y="947"/>
                      <a:pt x="605" y="947"/>
                      <a:pt x="605" y="947"/>
                    </a:cubicBezTo>
                    <a:cubicBezTo>
                      <a:pt x="513" y="683"/>
                      <a:pt x="513" y="683"/>
                      <a:pt x="513" y="683"/>
                    </a:cubicBezTo>
                    <a:cubicBezTo>
                      <a:pt x="502" y="702"/>
                      <a:pt x="495" y="727"/>
                      <a:pt x="490" y="750"/>
                    </a:cubicBezTo>
                    <a:cubicBezTo>
                      <a:pt x="549" y="919"/>
                      <a:pt x="549" y="919"/>
                      <a:pt x="549" y="919"/>
                    </a:cubicBezTo>
                    <a:cubicBezTo>
                      <a:pt x="71" y="387"/>
                      <a:pt x="71" y="387"/>
                      <a:pt x="71" y="387"/>
                    </a:cubicBezTo>
                    <a:cubicBezTo>
                      <a:pt x="365" y="387"/>
                      <a:pt x="365" y="387"/>
                      <a:pt x="365" y="387"/>
                    </a:cubicBezTo>
                    <a:lnTo>
                      <a:pt x="408" y="512"/>
                    </a:lnTo>
                    <a:close/>
                    <a:moveTo>
                      <a:pt x="843" y="387"/>
                    </a:moveTo>
                    <a:cubicBezTo>
                      <a:pt x="1135" y="387"/>
                      <a:pt x="1135" y="387"/>
                      <a:pt x="1135" y="387"/>
                    </a:cubicBezTo>
                    <a:cubicBezTo>
                      <a:pt x="661" y="919"/>
                      <a:pt x="661" y="919"/>
                      <a:pt x="661" y="919"/>
                    </a:cubicBezTo>
                    <a:lnTo>
                      <a:pt x="843" y="387"/>
                    </a:lnTo>
                    <a:close/>
                    <a:moveTo>
                      <a:pt x="858" y="343"/>
                    </a:moveTo>
                    <a:cubicBezTo>
                      <a:pt x="951" y="70"/>
                      <a:pt x="951" y="70"/>
                      <a:pt x="951" y="70"/>
                    </a:cubicBezTo>
                    <a:cubicBezTo>
                      <a:pt x="1142" y="343"/>
                      <a:pt x="1142" y="343"/>
                      <a:pt x="1142" y="343"/>
                    </a:cubicBezTo>
                    <a:lnTo>
                      <a:pt x="858" y="343"/>
                    </a:lnTo>
                    <a:close/>
                    <a:moveTo>
                      <a:pt x="255" y="69"/>
                    </a:moveTo>
                    <a:cubicBezTo>
                      <a:pt x="350" y="343"/>
                      <a:pt x="350" y="343"/>
                      <a:pt x="350" y="343"/>
                    </a:cubicBezTo>
                    <a:cubicBezTo>
                      <a:pt x="64" y="343"/>
                      <a:pt x="64" y="343"/>
                      <a:pt x="64" y="343"/>
                    </a:cubicBezTo>
                    <a:lnTo>
                      <a:pt x="255" y="6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07" name="Pentagon 106"/>
          <p:cNvSpPr/>
          <p:nvPr/>
        </p:nvSpPr>
        <p:spPr>
          <a:xfrm>
            <a:off x="2052364" y="5875504"/>
            <a:ext cx="9900000" cy="239283"/>
          </a:xfrm>
          <a:prstGeom prst="homePlate">
            <a:avLst/>
          </a:prstGeom>
          <a:solidFill>
            <a:schemeClr val="accent5">
              <a:lumMod val="20000"/>
              <a:lumOff val="8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it-IT" sz="1200" dirty="0" err="1" smtClean="0">
              <a:solidFill>
                <a:srgbClr val="FFFFFF"/>
              </a:solidFill>
            </a:endParaRPr>
          </a:p>
        </p:txBody>
      </p:sp>
      <p:sp>
        <p:nvSpPr>
          <p:cNvPr id="105" name="Pentagon 104"/>
          <p:cNvSpPr/>
          <p:nvPr/>
        </p:nvSpPr>
        <p:spPr>
          <a:xfrm>
            <a:off x="2052363" y="5241318"/>
            <a:ext cx="9900000" cy="232240"/>
          </a:xfrm>
          <a:prstGeom prst="homePlate">
            <a:avLst/>
          </a:prstGeom>
          <a:solidFill>
            <a:schemeClr val="accent5">
              <a:lumMod val="20000"/>
              <a:lumOff val="8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it-IT" sz="1200" dirty="0" err="1" smtClean="0">
              <a:solidFill>
                <a:srgbClr val="FFFFFF"/>
              </a:solidFill>
            </a:endParaRPr>
          </a:p>
        </p:txBody>
      </p:sp>
      <p:sp>
        <p:nvSpPr>
          <p:cNvPr id="106" name="Pentagon 105"/>
          <p:cNvSpPr/>
          <p:nvPr/>
        </p:nvSpPr>
        <p:spPr>
          <a:xfrm>
            <a:off x="2052364" y="5528208"/>
            <a:ext cx="9900000" cy="239283"/>
          </a:xfrm>
          <a:prstGeom prst="homePlate">
            <a:avLst/>
          </a:prstGeom>
          <a:solidFill>
            <a:schemeClr val="accent5">
              <a:lumMod val="20000"/>
              <a:lumOff val="8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it-IT" sz="1200" dirty="0" err="1" smtClean="0">
              <a:solidFill>
                <a:srgbClr val="FFFFFF"/>
              </a:solidFill>
            </a:endParaRPr>
          </a:p>
        </p:txBody>
      </p:sp>
      <p:cxnSp>
        <p:nvCxnSpPr>
          <p:cNvPr id="43" name="Straight Connector 42"/>
          <p:cNvCxnSpPr/>
          <p:nvPr/>
        </p:nvCxnSpPr>
        <p:spPr>
          <a:xfrm flipV="1">
            <a:off x="1950290" y="5038364"/>
            <a:ext cx="0" cy="1303541"/>
          </a:xfrm>
          <a:prstGeom prst="line">
            <a:avLst/>
          </a:prstGeom>
          <a:ln w="9525"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59336" y="4961483"/>
            <a:ext cx="3217616" cy="1373586"/>
            <a:chOff x="-302664" y="3659664"/>
            <a:chExt cx="3217616" cy="1373586"/>
          </a:xfrm>
        </p:grpSpPr>
        <p:sp>
          <p:nvSpPr>
            <p:cNvPr id="37" name="ColumnHeader"/>
            <p:cNvSpPr>
              <a:spLocks noChangeArrowheads="1"/>
            </p:cNvSpPr>
            <p:nvPr/>
          </p:nvSpPr>
          <p:spPr bwMode="gray">
            <a:xfrm>
              <a:off x="407251" y="4670543"/>
              <a:ext cx="1694610" cy="362707"/>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400" i="1" dirty="0" smtClean="0">
                  <a:solidFill>
                    <a:srgbClr val="03522D"/>
                  </a:solidFill>
                  <a:latin typeface="Trebuchet MS" panose="020B0603020202020204" pitchFamily="34" charset="0"/>
                  <a:cs typeface="Arial" pitchFamily="34" charset="0"/>
                </a:rPr>
                <a:t>"Where they buy"</a:t>
              </a:r>
              <a:endParaRPr lang="en-US" sz="1400" i="1" dirty="0">
                <a:solidFill>
                  <a:srgbClr val="03522D"/>
                </a:solidFill>
                <a:latin typeface="Trebuchet MS" panose="020B0603020202020204" pitchFamily="34" charset="0"/>
                <a:cs typeface="Arial" pitchFamily="34" charset="0"/>
              </a:endParaRPr>
            </a:p>
          </p:txBody>
        </p:sp>
        <p:sp>
          <p:nvSpPr>
            <p:cNvPr id="18" name="ColumnHeader"/>
            <p:cNvSpPr>
              <a:spLocks noChangeArrowheads="1"/>
            </p:cNvSpPr>
            <p:nvPr/>
          </p:nvSpPr>
          <p:spPr bwMode="gray">
            <a:xfrm>
              <a:off x="-302664" y="4637937"/>
              <a:ext cx="3217616" cy="181081"/>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b="1" dirty="0" smtClean="0">
                  <a:solidFill>
                    <a:srgbClr val="29BA74">
                      <a:lumMod val="100000"/>
                    </a:srgbClr>
                  </a:solidFill>
                  <a:latin typeface="Trebuchet MS" panose="020B0603020202020204" pitchFamily="34" charset="0"/>
                  <a:cs typeface="Arial" pitchFamily="34" charset="0"/>
                </a:rPr>
                <a:t>Sales </a:t>
              </a:r>
            </a:p>
            <a:p>
              <a:pPr algn="ctr"/>
              <a:r>
                <a:rPr lang="en-US" b="1" dirty="0" smtClean="0">
                  <a:solidFill>
                    <a:srgbClr val="29BA74">
                      <a:lumMod val="100000"/>
                    </a:srgbClr>
                  </a:solidFill>
                  <a:latin typeface="Trebuchet MS" panose="020B0603020202020204" pitchFamily="34" charset="0"/>
                  <a:cs typeface="Arial" pitchFamily="34" charset="0"/>
                </a:rPr>
                <a:t>Channels</a:t>
              </a:r>
              <a:endParaRPr lang="en-US" b="1" dirty="0">
                <a:solidFill>
                  <a:srgbClr val="29BA74">
                    <a:lumMod val="100000"/>
                  </a:srgbClr>
                </a:solidFill>
                <a:latin typeface="Trebuchet MS" panose="020B0603020202020204" pitchFamily="34" charset="0"/>
                <a:cs typeface="Arial" pitchFamily="34" charset="0"/>
              </a:endParaRPr>
            </a:p>
          </p:txBody>
        </p:sp>
        <p:grpSp>
          <p:nvGrpSpPr>
            <p:cNvPr id="93" name="Group 92"/>
            <p:cNvGrpSpPr/>
            <p:nvPr/>
          </p:nvGrpSpPr>
          <p:grpSpPr>
            <a:xfrm>
              <a:off x="975175" y="3659664"/>
              <a:ext cx="612000" cy="576000"/>
              <a:chOff x="771543" y="3659664"/>
              <a:chExt cx="612000" cy="576000"/>
            </a:xfrm>
          </p:grpSpPr>
          <p:sp>
            <p:nvSpPr>
              <p:cNvPr id="47" name="Oval 46"/>
              <p:cNvSpPr/>
              <p:nvPr/>
            </p:nvSpPr>
            <p:spPr bwMode="gray">
              <a:xfrm>
                <a:off x="771543" y="3659664"/>
                <a:ext cx="612000" cy="576000"/>
              </a:xfrm>
              <a:prstGeom prst="ellipse">
                <a:avLst/>
              </a:prstGeom>
              <a:solidFill>
                <a:schemeClr val="bg1"/>
              </a:solidFill>
              <a:ln w="1905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endParaRPr>
              </a:p>
            </p:txBody>
          </p:sp>
          <p:grpSp>
            <p:nvGrpSpPr>
              <p:cNvPr id="48" name="Group 138"/>
              <p:cNvGrpSpPr>
                <a:grpSpLocks noChangeAspect="1"/>
              </p:cNvGrpSpPr>
              <p:nvPr/>
            </p:nvGrpSpPr>
            <p:grpSpPr bwMode="auto">
              <a:xfrm>
                <a:off x="861391" y="3744227"/>
                <a:ext cx="431903" cy="406874"/>
                <a:chOff x="1682" y="0"/>
                <a:chExt cx="4316" cy="4320"/>
              </a:xfrm>
            </p:grpSpPr>
            <p:sp>
              <p:nvSpPr>
                <p:cNvPr id="49" name="AutoShape 137"/>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dirty="0"/>
                </a:p>
              </p:txBody>
            </p:sp>
            <p:sp>
              <p:nvSpPr>
                <p:cNvPr id="50" name="Freeform 139"/>
                <p:cNvSpPr>
                  <a:spLocks/>
                </p:cNvSpPr>
                <p:nvPr/>
              </p:nvSpPr>
              <p:spPr bwMode="auto">
                <a:xfrm>
                  <a:off x="3510" y="399"/>
                  <a:ext cx="656" cy="657"/>
                </a:xfrm>
                <a:custGeom>
                  <a:avLst/>
                  <a:gdLst>
                    <a:gd name="T0" fmla="*/ 326 w 656"/>
                    <a:gd name="T1" fmla="*/ 0 h 657"/>
                    <a:gd name="T2" fmla="*/ 429 w 656"/>
                    <a:gd name="T3" fmla="*/ 220 h 657"/>
                    <a:gd name="T4" fmla="*/ 656 w 656"/>
                    <a:gd name="T5" fmla="*/ 255 h 657"/>
                    <a:gd name="T6" fmla="*/ 493 w 656"/>
                    <a:gd name="T7" fmla="*/ 417 h 657"/>
                    <a:gd name="T8" fmla="*/ 534 w 656"/>
                    <a:gd name="T9" fmla="*/ 657 h 657"/>
                    <a:gd name="T10" fmla="*/ 326 w 656"/>
                    <a:gd name="T11" fmla="*/ 540 h 657"/>
                    <a:gd name="T12" fmla="*/ 126 w 656"/>
                    <a:gd name="T13" fmla="*/ 657 h 657"/>
                    <a:gd name="T14" fmla="*/ 163 w 656"/>
                    <a:gd name="T15" fmla="*/ 417 h 657"/>
                    <a:gd name="T16" fmla="*/ 0 w 656"/>
                    <a:gd name="T17" fmla="*/ 255 h 657"/>
                    <a:gd name="T18" fmla="*/ 227 w 656"/>
                    <a:gd name="T19" fmla="*/ 220 h 657"/>
                    <a:gd name="T20" fmla="*/ 326 w 656"/>
                    <a:gd name="T21" fmla="*/ 0 h 657"/>
                    <a:gd name="T22" fmla="*/ 326 w 656"/>
                    <a:gd name="T23" fmla="*/ 0 h 657"/>
                    <a:gd name="T24" fmla="*/ 326 w 656"/>
                    <a:gd name="T25" fmla="*/ 0 h 657"/>
                    <a:gd name="T26" fmla="*/ 326 w 656"/>
                    <a:gd name="T27" fmla="*/ 0 h 657"/>
                    <a:gd name="T28" fmla="*/ 326 w 656"/>
                    <a:gd name="T29"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6" h="657">
                      <a:moveTo>
                        <a:pt x="326" y="0"/>
                      </a:moveTo>
                      <a:lnTo>
                        <a:pt x="429" y="220"/>
                      </a:lnTo>
                      <a:lnTo>
                        <a:pt x="656" y="255"/>
                      </a:lnTo>
                      <a:lnTo>
                        <a:pt x="493" y="417"/>
                      </a:lnTo>
                      <a:lnTo>
                        <a:pt x="534" y="657"/>
                      </a:lnTo>
                      <a:lnTo>
                        <a:pt x="326" y="540"/>
                      </a:lnTo>
                      <a:lnTo>
                        <a:pt x="126" y="657"/>
                      </a:lnTo>
                      <a:lnTo>
                        <a:pt x="163" y="417"/>
                      </a:lnTo>
                      <a:lnTo>
                        <a:pt x="0" y="255"/>
                      </a:lnTo>
                      <a:lnTo>
                        <a:pt x="227" y="220"/>
                      </a:lnTo>
                      <a:lnTo>
                        <a:pt x="326" y="0"/>
                      </a:lnTo>
                      <a:lnTo>
                        <a:pt x="326" y="0"/>
                      </a:lnTo>
                      <a:lnTo>
                        <a:pt x="326" y="0"/>
                      </a:lnTo>
                      <a:lnTo>
                        <a:pt x="326" y="0"/>
                      </a:lnTo>
                      <a:lnTo>
                        <a:pt x="32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152" tIns="36576" rIns="73152" bIns="36576" numCol="1" anchor="t" anchorCtr="0" compatLnSpc="1">
                  <a:prstTxWarp prst="textNoShape">
                    <a:avLst/>
                  </a:prstTxWarp>
                </a:bodyPr>
                <a:lstStyle/>
                <a:p>
                  <a:endParaRPr lang="en-US" dirty="0"/>
                </a:p>
              </p:txBody>
            </p:sp>
            <p:sp>
              <p:nvSpPr>
                <p:cNvPr id="51" name="Freeform 140"/>
                <p:cNvSpPr>
                  <a:spLocks/>
                </p:cNvSpPr>
                <p:nvPr/>
              </p:nvSpPr>
              <p:spPr bwMode="auto">
                <a:xfrm>
                  <a:off x="2761" y="728"/>
                  <a:ext cx="515" cy="493"/>
                </a:xfrm>
                <a:custGeom>
                  <a:avLst/>
                  <a:gdLst>
                    <a:gd name="T0" fmla="*/ 255 w 515"/>
                    <a:gd name="T1" fmla="*/ 0 h 493"/>
                    <a:gd name="T2" fmla="*/ 337 w 515"/>
                    <a:gd name="T3" fmla="*/ 166 h 493"/>
                    <a:gd name="T4" fmla="*/ 515 w 515"/>
                    <a:gd name="T5" fmla="*/ 185 h 493"/>
                    <a:gd name="T6" fmla="*/ 386 w 515"/>
                    <a:gd name="T7" fmla="*/ 313 h 493"/>
                    <a:gd name="T8" fmla="*/ 412 w 515"/>
                    <a:gd name="T9" fmla="*/ 493 h 493"/>
                    <a:gd name="T10" fmla="*/ 255 w 515"/>
                    <a:gd name="T11" fmla="*/ 403 h 493"/>
                    <a:gd name="T12" fmla="*/ 101 w 515"/>
                    <a:gd name="T13" fmla="*/ 493 h 493"/>
                    <a:gd name="T14" fmla="*/ 129 w 515"/>
                    <a:gd name="T15" fmla="*/ 313 h 493"/>
                    <a:gd name="T16" fmla="*/ 0 w 515"/>
                    <a:gd name="T17" fmla="*/ 185 h 493"/>
                    <a:gd name="T18" fmla="*/ 176 w 515"/>
                    <a:gd name="T19" fmla="*/ 166 h 493"/>
                    <a:gd name="T20" fmla="*/ 255 w 515"/>
                    <a:gd name="T21" fmla="*/ 0 h 493"/>
                    <a:gd name="T22" fmla="*/ 255 w 515"/>
                    <a:gd name="T23" fmla="*/ 0 h 493"/>
                    <a:gd name="T24" fmla="*/ 255 w 515"/>
                    <a:gd name="T25" fmla="*/ 0 h 493"/>
                    <a:gd name="T26" fmla="*/ 255 w 515"/>
                    <a:gd name="T27" fmla="*/ 0 h 493"/>
                    <a:gd name="T28" fmla="*/ 255 w 515"/>
                    <a:gd name="T29"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5" h="493">
                      <a:moveTo>
                        <a:pt x="255" y="0"/>
                      </a:moveTo>
                      <a:lnTo>
                        <a:pt x="337" y="166"/>
                      </a:lnTo>
                      <a:lnTo>
                        <a:pt x="515" y="185"/>
                      </a:lnTo>
                      <a:lnTo>
                        <a:pt x="386" y="313"/>
                      </a:lnTo>
                      <a:lnTo>
                        <a:pt x="412" y="493"/>
                      </a:lnTo>
                      <a:lnTo>
                        <a:pt x="255" y="403"/>
                      </a:lnTo>
                      <a:lnTo>
                        <a:pt x="101" y="493"/>
                      </a:lnTo>
                      <a:lnTo>
                        <a:pt x="129" y="313"/>
                      </a:lnTo>
                      <a:lnTo>
                        <a:pt x="0" y="185"/>
                      </a:lnTo>
                      <a:lnTo>
                        <a:pt x="176" y="166"/>
                      </a:lnTo>
                      <a:lnTo>
                        <a:pt x="255" y="0"/>
                      </a:lnTo>
                      <a:lnTo>
                        <a:pt x="255" y="0"/>
                      </a:lnTo>
                      <a:lnTo>
                        <a:pt x="255" y="0"/>
                      </a:lnTo>
                      <a:lnTo>
                        <a:pt x="255" y="0"/>
                      </a:lnTo>
                      <a:lnTo>
                        <a:pt x="25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152" tIns="36576" rIns="73152" bIns="36576" numCol="1" anchor="t" anchorCtr="0" compatLnSpc="1">
                  <a:prstTxWarp prst="textNoShape">
                    <a:avLst/>
                  </a:prstTxWarp>
                </a:bodyPr>
                <a:lstStyle/>
                <a:p>
                  <a:endParaRPr lang="en-US" dirty="0"/>
                </a:p>
              </p:txBody>
            </p:sp>
            <p:sp>
              <p:nvSpPr>
                <p:cNvPr id="52" name="Freeform 141"/>
                <p:cNvSpPr>
                  <a:spLocks/>
                </p:cNvSpPr>
                <p:nvPr/>
              </p:nvSpPr>
              <p:spPr bwMode="auto">
                <a:xfrm>
                  <a:off x="2386" y="1243"/>
                  <a:ext cx="351" cy="328"/>
                </a:xfrm>
                <a:custGeom>
                  <a:avLst/>
                  <a:gdLst>
                    <a:gd name="T0" fmla="*/ 176 w 351"/>
                    <a:gd name="T1" fmla="*/ 0 h 328"/>
                    <a:gd name="T2" fmla="*/ 231 w 351"/>
                    <a:gd name="T3" fmla="*/ 111 h 328"/>
                    <a:gd name="T4" fmla="*/ 351 w 351"/>
                    <a:gd name="T5" fmla="*/ 130 h 328"/>
                    <a:gd name="T6" fmla="*/ 266 w 351"/>
                    <a:gd name="T7" fmla="*/ 212 h 328"/>
                    <a:gd name="T8" fmla="*/ 285 w 351"/>
                    <a:gd name="T9" fmla="*/ 328 h 328"/>
                    <a:gd name="T10" fmla="*/ 176 w 351"/>
                    <a:gd name="T11" fmla="*/ 272 h 328"/>
                    <a:gd name="T12" fmla="*/ 70 w 351"/>
                    <a:gd name="T13" fmla="*/ 328 h 328"/>
                    <a:gd name="T14" fmla="*/ 87 w 351"/>
                    <a:gd name="T15" fmla="*/ 212 h 328"/>
                    <a:gd name="T16" fmla="*/ 0 w 351"/>
                    <a:gd name="T17" fmla="*/ 130 h 328"/>
                    <a:gd name="T18" fmla="*/ 120 w 351"/>
                    <a:gd name="T19" fmla="*/ 111 h 328"/>
                    <a:gd name="T20" fmla="*/ 176 w 351"/>
                    <a:gd name="T21" fmla="*/ 0 h 328"/>
                    <a:gd name="T22" fmla="*/ 176 w 351"/>
                    <a:gd name="T23" fmla="*/ 0 h 328"/>
                    <a:gd name="T24" fmla="*/ 176 w 351"/>
                    <a:gd name="T25" fmla="*/ 0 h 328"/>
                    <a:gd name="T26" fmla="*/ 176 w 351"/>
                    <a:gd name="T27" fmla="*/ 0 h 328"/>
                    <a:gd name="T28" fmla="*/ 176 w 351"/>
                    <a:gd name="T29"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1" h="328">
                      <a:moveTo>
                        <a:pt x="176" y="0"/>
                      </a:moveTo>
                      <a:lnTo>
                        <a:pt x="231" y="111"/>
                      </a:lnTo>
                      <a:lnTo>
                        <a:pt x="351" y="130"/>
                      </a:lnTo>
                      <a:lnTo>
                        <a:pt x="266" y="212"/>
                      </a:lnTo>
                      <a:lnTo>
                        <a:pt x="285" y="328"/>
                      </a:lnTo>
                      <a:lnTo>
                        <a:pt x="176" y="272"/>
                      </a:lnTo>
                      <a:lnTo>
                        <a:pt x="70" y="328"/>
                      </a:lnTo>
                      <a:lnTo>
                        <a:pt x="87" y="212"/>
                      </a:lnTo>
                      <a:lnTo>
                        <a:pt x="0" y="130"/>
                      </a:lnTo>
                      <a:lnTo>
                        <a:pt x="120" y="111"/>
                      </a:lnTo>
                      <a:lnTo>
                        <a:pt x="176" y="0"/>
                      </a:lnTo>
                      <a:lnTo>
                        <a:pt x="176" y="0"/>
                      </a:lnTo>
                      <a:lnTo>
                        <a:pt x="176" y="0"/>
                      </a:lnTo>
                      <a:lnTo>
                        <a:pt x="176" y="0"/>
                      </a:lnTo>
                      <a:lnTo>
                        <a:pt x="17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152" tIns="36576" rIns="73152" bIns="36576" numCol="1" anchor="t" anchorCtr="0" compatLnSpc="1">
                  <a:prstTxWarp prst="textNoShape">
                    <a:avLst/>
                  </a:prstTxWarp>
                </a:bodyPr>
                <a:lstStyle/>
                <a:p>
                  <a:endParaRPr lang="en-US" dirty="0"/>
                </a:p>
              </p:txBody>
            </p:sp>
            <p:sp>
              <p:nvSpPr>
                <p:cNvPr id="53" name="Freeform 142"/>
                <p:cNvSpPr>
                  <a:spLocks/>
                </p:cNvSpPr>
                <p:nvPr/>
              </p:nvSpPr>
              <p:spPr bwMode="auto">
                <a:xfrm>
                  <a:off x="4940" y="1243"/>
                  <a:ext cx="350" cy="328"/>
                </a:xfrm>
                <a:custGeom>
                  <a:avLst/>
                  <a:gdLst>
                    <a:gd name="T0" fmla="*/ 174 w 350"/>
                    <a:gd name="T1" fmla="*/ 0 h 328"/>
                    <a:gd name="T2" fmla="*/ 234 w 350"/>
                    <a:gd name="T3" fmla="*/ 111 h 328"/>
                    <a:gd name="T4" fmla="*/ 350 w 350"/>
                    <a:gd name="T5" fmla="*/ 130 h 328"/>
                    <a:gd name="T6" fmla="*/ 264 w 350"/>
                    <a:gd name="T7" fmla="*/ 212 h 328"/>
                    <a:gd name="T8" fmla="*/ 288 w 350"/>
                    <a:gd name="T9" fmla="*/ 328 h 328"/>
                    <a:gd name="T10" fmla="*/ 174 w 350"/>
                    <a:gd name="T11" fmla="*/ 272 h 328"/>
                    <a:gd name="T12" fmla="*/ 69 w 350"/>
                    <a:gd name="T13" fmla="*/ 328 h 328"/>
                    <a:gd name="T14" fmla="*/ 90 w 350"/>
                    <a:gd name="T15" fmla="*/ 212 h 328"/>
                    <a:gd name="T16" fmla="*/ 0 w 350"/>
                    <a:gd name="T17" fmla="*/ 130 h 328"/>
                    <a:gd name="T18" fmla="*/ 123 w 350"/>
                    <a:gd name="T19" fmla="*/ 111 h 328"/>
                    <a:gd name="T20" fmla="*/ 174 w 350"/>
                    <a:gd name="T21" fmla="*/ 0 h 328"/>
                    <a:gd name="T22" fmla="*/ 174 w 350"/>
                    <a:gd name="T23" fmla="*/ 0 h 328"/>
                    <a:gd name="T24" fmla="*/ 174 w 350"/>
                    <a:gd name="T25" fmla="*/ 0 h 328"/>
                    <a:gd name="T26" fmla="*/ 174 w 350"/>
                    <a:gd name="T27" fmla="*/ 0 h 328"/>
                    <a:gd name="T28" fmla="*/ 174 w 350"/>
                    <a:gd name="T29"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0" h="328">
                      <a:moveTo>
                        <a:pt x="174" y="0"/>
                      </a:moveTo>
                      <a:lnTo>
                        <a:pt x="234" y="111"/>
                      </a:lnTo>
                      <a:lnTo>
                        <a:pt x="350" y="130"/>
                      </a:lnTo>
                      <a:lnTo>
                        <a:pt x="264" y="212"/>
                      </a:lnTo>
                      <a:lnTo>
                        <a:pt x="288" y="328"/>
                      </a:lnTo>
                      <a:lnTo>
                        <a:pt x="174" y="272"/>
                      </a:lnTo>
                      <a:lnTo>
                        <a:pt x="69" y="328"/>
                      </a:lnTo>
                      <a:lnTo>
                        <a:pt x="90" y="212"/>
                      </a:lnTo>
                      <a:lnTo>
                        <a:pt x="0" y="130"/>
                      </a:lnTo>
                      <a:lnTo>
                        <a:pt x="123" y="111"/>
                      </a:lnTo>
                      <a:lnTo>
                        <a:pt x="174" y="0"/>
                      </a:lnTo>
                      <a:lnTo>
                        <a:pt x="174" y="0"/>
                      </a:lnTo>
                      <a:lnTo>
                        <a:pt x="174" y="0"/>
                      </a:lnTo>
                      <a:lnTo>
                        <a:pt x="174" y="0"/>
                      </a:lnTo>
                      <a:lnTo>
                        <a:pt x="17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152" tIns="36576" rIns="73152" bIns="36576" numCol="1" anchor="t" anchorCtr="0" compatLnSpc="1">
                  <a:prstTxWarp prst="textNoShape">
                    <a:avLst/>
                  </a:prstTxWarp>
                </a:bodyPr>
                <a:lstStyle/>
                <a:p>
                  <a:endParaRPr lang="en-US" dirty="0"/>
                </a:p>
              </p:txBody>
            </p:sp>
            <p:sp>
              <p:nvSpPr>
                <p:cNvPr id="54" name="Freeform 143"/>
                <p:cNvSpPr>
                  <a:spLocks/>
                </p:cNvSpPr>
                <p:nvPr/>
              </p:nvSpPr>
              <p:spPr bwMode="auto">
                <a:xfrm>
                  <a:off x="4400" y="728"/>
                  <a:ext cx="515" cy="493"/>
                </a:xfrm>
                <a:custGeom>
                  <a:avLst/>
                  <a:gdLst>
                    <a:gd name="T0" fmla="*/ 257 w 515"/>
                    <a:gd name="T1" fmla="*/ 0 h 493"/>
                    <a:gd name="T2" fmla="*/ 337 w 515"/>
                    <a:gd name="T3" fmla="*/ 166 h 493"/>
                    <a:gd name="T4" fmla="*/ 515 w 515"/>
                    <a:gd name="T5" fmla="*/ 185 h 493"/>
                    <a:gd name="T6" fmla="*/ 388 w 515"/>
                    <a:gd name="T7" fmla="*/ 313 h 493"/>
                    <a:gd name="T8" fmla="*/ 418 w 515"/>
                    <a:gd name="T9" fmla="*/ 493 h 493"/>
                    <a:gd name="T10" fmla="*/ 257 w 515"/>
                    <a:gd name="T11" fmla="*/ 403 h 493"/>
                    <a:gd name="T12" fmla="*/ 98 w 515"/>
                    <a:gd name="T13" fmla="*/ 493 h 493"/>
                    <a:gd name="T14" fmla="*/ 124 w 515"/>
                    <a:gd name="T15" fmla="*/ 313 h 493"/>
                    <a:gd name="T16" fmla="*/ 0 w 515"/>
                    <a:gd name="T17" fmla="*/ 185 h 493"/>
                    <a:gd name="T18" fmla="*/ 178 w 515"/>
                    <a:gd name="T19" fmla="*/ 166 h 493"/>
                    <a:gd name="T20" fmla="*/ 257 w 515"/>
                    <a:gd name="T21" fmla="*/ 0 h 493"/>
                    <a:gd name="T22" fmla="*/ 257 w 515"/>
                    <a:gd name="T23" fmla="*/ 0 h 493"/>
                    <a:gd name="T24" fmla="*/ 257 w 515"/>
                    <a:gd name="T25" fmla="*/ 0 h 493"/>
                    <a:gd name="T26" fmla="*/ 257 w 515"/>
                    <a:gd name="T27" fmla="*/ 0 h 493"/>
                    <a:gd name="T28" fmla="*/ 257 w 515"/>
                    <a:gd name="T29"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5" h="493">
                      <a:moveTo>
                        <a:pt x="257" y="0"/>
                      </a:moveTo>
                      <a:lnTo>
                        <a:pt x="337" y="166"/>
                      </a:lnTo>
                      <a:lnTo>
                        <a:pt x="515" y="185"/>
                      </a:lnTo>
                      <a:lnTo>
                        <a:pt x="388" y="313"/>
                      </a:lnTo>
                      <a:lnTo>
                        <a:pt x="418" y="493"/>
                      </a:lnTo>
                      <a:lnTo>
                        <a:pt x="257" y="403"/>
                      </a:lnTo>
                      <a:lnTo>
                        <a:pt x="98" y="493"/>
                      </a:lnTo>
                      <a:lnTo>
                        <a:pt x="124" y="313"/>
                      </a:lnTo>
                      <a:lnTo>
                        <a:pt x="0" y="185"/>
                      </a:lnTo>
                      <a:lnTo>
                        <a:pt x="178" y="166"/>
                      </a:lnTo>
                      <a:lnTo>
                        <a:pt x="257" y="0"/>
                      </a:lnTo>
                      <a:lnTo>
                        <a:pt x="257" y="0"/>
                      </a:lnTo>
                      <a:lnTo>
                        <a:pt x="257" y="0"/>
                      </a:lnTo>
                      <a:lnTo>
                        <a:pt x="257" y="0"/>
                      </a:lnTo>
                      <a:lnTo>
                        <a:pt x="25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152" tIns="36576" rIns="73152" bIns="36576" numCol="1" anchor="t" anchorCtr="0" compatLnSpc="1">
                  <a:prstTxWarp prst="textNoShape">
                    <a:avLst/>
                  </a:prstTxWarp>
                </a:bodyPr>
                <a:lstStyle/>
                <a:p>
                  <a:endParaRPr lang="en-US" dirty="0"/>
                </a:p>
              </p:txBody>
            </p:sp>
            <p:sp>
              <p:nvSpPr>
                <p:cNvPr id="55" name="Freeform 144"/>
                <p:cNvSpPr>
                  <a:spLocks/>
                </p:cNvSpPr>
                <p:nvPr/>
              </p:nvSpPr>
              <p:spPr bwMode="auto">
                <a:xfrm>
                  <a:off x="3113" y="1243"/>
                  <a:ext cx="1452" cy="1110"/>
                </a:xfrm>
                <a:custGeom>
                  <a:avLst/>
                  <a:gdLst>
                    <a:gd name="T0" fmla="*/ 773 w 775"/>
                    <a:gd name="T1" fmla="*/ 396 h 592"/>
                    <a:gd name="T2" fmla="*/ 387 w 775"/>
                    <a:gd name="T3" fmla="*/ 0 h 592"/>
                    <a:gd name="T4" fmla="*/ 1 w 775"/>
                    <a:gd name="T5" fmla="*/ 396 h 592"/>
                    <a:gd name="T6" fmla="*/ 16 w 775"/>
                    <a:gd name="T7" fmla="*/ 534 h 592"/>
                    <a:gd name="T8" fmla="*/ 16 w 775"/>
                    <a:gd name="T9" fmla="*/ 535 h 592"/>
                    <a:gd name="T10" fmla="*/ 54 w 775"/>
                    <a:gd name="T11" fmla="*/ 584 h 592"/>
                    <a:gd name="T12" fmla="*/ 80 w 775"/>
                    <a:gd name="T13" fmla="*/ 586 h 592"/>
                    <a:gd name="T14" fmla="*/ 175 w 775"/>
                    <a:gd name="T15" fmla="*/ 318 h 592"/>
                    <a:gd name="T16" fmla="*/ 684 w 775"/>
                    <a:gd name="T17" fmla="*/ 300 h 592"/>
                    <a:gd name="T18" fmla="*/ 688 w 775"/>
                    <a:gd name="T19" fmla="*/ 592 h 592"/>
                    <a:gd name="T20" fmla="*/ 716 w 775"/>
                    <a:gd name="T21" fmla="*/ 592 h 592"/>
                    <a:gd name="T22" fmla="*/ 760 w 775"/>
                    <a:gd name="T23" fmla="*/ 530 h 592"/>
                    <a:gd name="T24" fmla="*/ 760 w 775"/>
                    <a:gd name="T25" fmla="*/ 530 h 592"/>
                    <a:gd name="T26" fmla="*/ 773 w 775"/>
                    <a:gd name="T27" fmla="*/ 396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5" h="592">
                      <a:moveTo>
                        <a:pt x="773" y="396"/>
                      </a:moveTo>
                      <a:cubicBezTo>
                        <a:pt x="773" y="177"/>
                        <a:pt x="606" y="0"/>
                        <a:pt x="387" y="0"/>
                      </a:cubicBezTo>
                      <a:cubicBezTo>
                        <a:pt x="168" y="0"/>
                        <a:pt x="1" y="177"/>
                        <a:pt x="1" y="396"/>
                      </a:cubicBezTo>
                      <a:cubicBezTo>
                        <a:pt x="1" y="445"/>
                        <a:pt x="0" y="491"/>
                        <a:pt x="16" y="534"/>
                      </a:cubicBezTo>
                      <a:cubicBezTo>
                        <a:pt x="16" y="535"/>
                        <a:pt x="16" y="535"/>
                        <a:pt x="16" y="535"/>
                      </a:cubicBezTo>
                      <a:cubicBezTo>
                        <a:pt x="54" y="570"/>
                        <a:pt x="54" y="584"/>
                        <a:pt x="54" y="584"/>
                      </a:cubicBezTo>
                      <a:cubicBezTo>
                        <a:pt x="80" y="586"/>
                        <a:pt x="80" y="586"/>
                        <a:pt x="80" y="586"/>
                      </a:cubicBezTo>
                      <a:cubicBezTo>
                        <a:pt x="80" y="586"/>
                        <a:pt x="59" y="354"/>
                        <a:pt x="175" y="318"/>
                      </a:cubicBezTo>
                      <a:cubicBezTo>
                        <a:pt x="175" y="318"/>
                        <a:pt x="640" y="522"/>
                        <a:pt x="684" y="300"/>
                      </a:cubicBezTo>
                      <a:cubicBezTo>
                        <a:pt x="688" y="577"/>
                        <a:pt x="688" y="592"/>
                        <a:pt x="688" y="592"/>
                      </a:cubicBezTo>
                      <a:cubicBezTo>
                        <a:pt x="716" y="592"/>
                        <a:pt x="716" y="592"/>
                        <a:pt x="716" y="592"/>
                      </a:cubicBezTo>
                      <a:cubicBezTo>
                        <a:pt x="752" y="550"/>
                        <a:pt x="759" y="530"/>
                        <a:pt x="760" y="530"/>
                      </a:cubicBezTo>
                      <a:cubicBezTo>
                        <a:pt x="760" y="530"/>
                        <a:pt x="760" y="530"/>
                        <a:pt x="760" y="530"/>
                      </a:cubicBezTo>
                      <a:cubicBezTo>
                        <a:pt x="775" y="489"/>
                        <a:pt x="773" y="443"/>
                        <a:pt x="773" y="39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152" tIns="36576" rIns="73152" bIns="36576" numCol="1" anchor="t" anchorCtr="0" compatLnSpc="1">
                  <a:prstTxWarp prst="textNoShape">
                    <a:avLst/>
                  </a:prstTxWarp>
                </a:bodyPr>
                <a:lstStyle/>
                <a:p>
                  <a:endParaRPr lang="en-US" dirty="0"/>
                </a:p>
              </p:txBody>
            </p:sp>
            <p:sp>
              <p:nvSpPr>
                <p:cNvPr id="56" name="Freeform 145"/>
                <p:cNvSpPr>
                  <a:spLocks/>
                </p:cNvSpPr>
                <p:nvPr/>
              </p:nvSpPr>
              <p:spPr bwMode="auto">
                <a:xfrm>
                  <a:off x="2452" y="3191"/>
                  <a:ext cx="2772" cy="634"/>
                </a:xfrm>
                <a:custGeom>
                  <a:avLst/>
                  <a:gdLst>
                    <a:gd name="T0" fmla="*/ 1459 w 1480"/>
                    <a:gd name="T1" fmla="*/ 338 h 338"/>
                    <a:gd name="T2" fmla="*/ 1476 w 1480"/>
                    <a:gd name="T3" fmla="*/ 314 h 338"/>
                    <a:gd name="T4" fmla="*/ 1297 w 1480"/>
                    <a:gd name="T5" fmla="*/ 54 h 338"/>
                    <a:gd name="T6" fmla="*/ 979 w 1480"/>
                    <a:gd name="T7" fmla="*/ 0 h 338"/>
                    <a:gd name="T8" fmla="*/ 979 w 1480"/>
                    <a:gd name="T9" fmla="*/ 0 h 338"/>
                    <a:gd name="T10" fmla="*/ 736 w 1480"/>
                    <a:gd name="T11" fmla="*/ 114 h 338"/>
                    <a:gd name="T12" fmla="*/ 744 w 1480"/>
                    <a:gd name="T13" fmla="*/ 114 h 338"/>
                    <a:gd name="T14" fmla="*/ 501 w 1480"/>
                    <a:gd name="T15" fmla="*/ 0 h 338"/>
                    <a:gd name="T16" fmla="*/ 501 w 1480"/>
                    <a:gd name="T17" fmla="*/ 0 h 338"/>
                    <a:gd name="T18" fmla="*/ 183 w 1480"/>
                    <a:gd name="T19" fmla="*/ 54 h 338"/>
                    <a:gd name="T20" fmla="*/ 4 w 1480"/>
                    <a:gd name="T21" fmla="*/ 314 h 338"/>
                    <a:gd name="T22" fmla="*/ 21 w 1480"/>
                    <a:gd name="T23" fmla="*/ 338 h 338"/>
                    <a:gd name="T24" fmla="*/ 1459 w 1480"/>
                    <a:gd name="T25"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0" h="338">
                      <a:moveTo>
                        <a:pt x="1459" y="338"/>
                      </a:moveTo>
                      <a:cubicBezTo>
                        <a:pt x="1471" y="338"/>
                        <a:pt x="1480" y="325"/>
                        <a:pt x="1476" y="314"/>
                      </a:cubicBezTo>
                      <a:cubicBezTo>
                        <a:pt x="1453" y="253"/>
                        <a:pt x="1387" y="95"/>
                        <a:pt x="1297" y="54"/>
                      </a:cubicBezTo>
                      <a:cubicBezTo>
                        <a:pt x="1186" y="2"/>
                        <a:pt x="979" y="0"/>
                        <a:pt x="979" y="0"/>
                      </a:cubicBezTo>
                      <a:cubicBezTo>
                        <a:pt x="979" y="0"/>
                        <a:pt x="979" y="0"/>
                        <a:pt x="979" y="0"/>
                      </a:cubicBezTo>
                      <a:cubicBezTo>
                        <a:pt x="979" y="0"/>
                        <a:pt x="898" y="114"/>
                        <a:pt x="736" y="114"/>
                      </a:cubicBezTo>
                      <a:cubicBezTo>
                        <a:pt x="744" y="114"/>
                        <a:pt x="744" y="114"/>
                        <a:pt x="744" y="114"/>
                      </a:cubicBezTo>
                      <a:cubicBezTo>
                        <a:pt x="582" y="114"/>
                        <a:pt x="501" y="0"/>
                        <a:pt x="501" y="0"/>
                      </a:cubicBezTo>
                      <a:cubicBezTo>
                        <a:pt x="501" y="0"/>
                        <a:pt x="501" y="0"/>
                        <a:pt x="501" y="0"/>
                      </a:cubicBezTo>
                      <a:cubicBezTo>
                        <a:pt x="501" y="0"/>
                        <a:pt x="294" y="2"/>
                        <a:pt x="183" y="54"/>
                      </a:cubicBezTo>
                      <a:cubicBezTo>
                        <a:pt x="93" y="95"/>
                        <a:pt x="27" y="253"/>
                        <a:pt x="4" y="314"/>
                      </a:cubicBezTo>
                      <a:cubicBezTo>
                        <a:pt x="0" y="325"/>
                        <a:pt x="9" y="338"/>
                        <a:pt x="21" y="338"/>
                      </a:cubicBezTo>
                      <a:lnTo>
                        <a:pt x="1459" y="33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152" tIns="36576" rIns="73152" bIns="36576" numCol="1" anchor="t" anchorCtr="0" compatLnSpc="1">
                  <a:prstTxWarp prst="textNoShape">
                    <a:avLst/>
                  </a:prstTxWarp>
                </a:bodyPr>
                <a:lstStyle/>
                <a:p>
                  <a:endParaRPr lang="en-US" dirty="0"/>
                </a:p>
              </p:txBody>
            </p:sp>
            <p:sp>
              <p:nvSpPr>
                <p:cNvPr id="57" name="Freeform 146"/>
                <p:cNvSpPr>
                  <a:spLocks/>
                </p:cNvSpPr>
                <p:nvPr/>
              </p:nvSpPr>
              <p:spPr bwMode="auto">
                <a:xfrm>
                  <a:off x="3098" y="2346"/>
                  <a:ext cx="1480" cy="875"/>
                </a:xfrm>
                <a:custGeom>
                  <a:avLst/>
                  <a:gdLst>
                    <a:gd name="T0" fmla="*/ 0 w 790"/>
                    <a:gd name="T1" fmla="*/ 0 h 467"/>
                    <a:gd name="T2" fmla="*/ 1 w 790"/>
                    <a:gd name="T3" fmla="*/ 7 h 467"/>
                    <a:gd name="T4" fmla="*/ 58 w 790"/>
                    <a:gd name="T5" fmla="*/ 97 h 467"/>
                    <a:gd name="T6" fmla="*/ 183 w 790"/>
                    <a:gd name="T7" fmla="*/ 352 h 467"/>
                    <a:gd name="T8" fmla="*/ 190 w 790"/>
                    <a:gd name="T9" fmla="*/ 358 h 467"/>
                    <a:gd name="T10" fmla="*/ 190 w 790"/>
                    <a:gd name="T11" fmla="*/ 424 h 467"/>
                    <a:gd name="T12" fmla="*/ 191 w 790"/>
                    <a:gd name="T13" fmla="*/ 425 h 467"/>
                    <a:gd name="T14" fmla="*/ 234 w 790"/>
                    <a:gd name="T15" fmla="*/ 467 h 467"/>
                    <a:gd name="T16" fmla="*/ 234 w 790"/>
                    <a:gd name="T17" fmla="*/ 390 h 467"/>
                    <a:gd name="T18" fmla="*/ 395 w 790"/>
                    <a:gd name="T19" fmla="*/ 455 h 467"/>
                    <a:gd name="T20" fmla="*/ 556 w 790"/>
                    <a:gd name="T21" fmla="*/ 390 h 467"/>
                    <a:gd name="T22" fmla="*/ 556 w 790"/>
                    <a:gd name="T23" fmla="*/ 466 h 467"/>
                    <a:gd name="T24" fmla="*/ 599 w 790"/>
                    <a:gd name="T25" fmla="*/ 425 h 467"/>
                    <a:gd name="T26" fmla="*/ 600 w 790"/>
                    <a:gd name="T27" fmla="*/ 424 h 467"/>
                    <a:gd name="T28" fmla="*/ 600 w 790"/>
                    <a:gd name="T29" fmla="*/ 358 h 467"/>
                    <a:gd name="T30" fmla="*/ 606 w 790"/>
                    <a:gd name="T31" fmla="*/ 352 h 467"/>
                    <a:gd name="T32" fmla="*/ 732 w 790"/>
                    <a:gd name="T33" fmla="*/ 97 h 467"/>
                    <a:gd name="T34" fmla="*/ 790 w 790"/>
                    <a:gd name="T35" fmla="*/ 5 h 467"/>
                    <a:gd name="T36" fmla="*/ 790 w 790"/>
                    <a:gd name="T37" fmla="*/ 0 h 467"/>
                    <a:gd name="T38" fmla="*/ 739 w 790"/>
                    <a:gd name="T39" fmla="*/ 24 h 467"/>
                    <a:gd name="T40" fmla="*/ 704 w 790"/>
                    <a:gd name="T41" fmla="*/ 62 h 467"/>
                    <a:gd name="T42" fmla="*/ 694 w 790"/>
                    <a:gd name="T43" fmla="*/ 73 h 467"/>
                    <a:gd name="T44" fmla="*/ 577 w 790"/>
                    <a:gd name="T45" fmla="*/ 319 h 467"/>
                    <a:gd name="T46" fmla="*/ 395 w 790"/>
                    <a:gd name="T47" fmla="*/ 411 h 467"/>
                    <a:gd name="T48" fmla="*/ 213 w 790"/>
                    <a:gd name="T49" fmla="*/ 319 h 467"/>
                    <a:gd name="T50" fmla="*/ 96 w 790"/>
                    <a:gd name="T51" fmla="*/ 73 h 467"/>
                    <a:gd name="T52" fmla="*/ 85 w 790"/>
                    <a:gd name="T53" fmla="*/ 62 h 467"/>
                    <a:gd name="T54" fmla="*/ 51 w 790"/>
                    <a:gd name="T55" fmla="*/ 24 h 467"/>
                    <a:gd name="T56" fmla="*/ 0 w 790"/>
                    <a:gd name="T57"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0" h="467">
                      <a:moveTo>
                        <a:pt x="0" y="0"/>
                      </a:moveTo>
                      <a:cubicBezTo>
                        <a:pt x="0" y="2"/>
                        <a:pt x="0" y="5"/>
                        <a:pt x="1" y="7"/>
                      </a:cubicBezTo>
                      <a:cubicBezTo>
                        <a:pt x="4" y="30"/>
                        <a:pt x="17" y="72"/>
                        <a:pt x="58" y="97"/>
                      </a:cubicBezTo>
                      <a:cubicBezTo>
                        <a:pt x="78" y="147"/>
                        <a:pt x="148" y="321"/>
                        <a:pt x="183" y="352"/>
                      </a:cubicBezTo>
                      <a:cubicBezTo>
                        <a:pt x="185" y="354"/>
                        <a:pt x="188" y="356"/>
                        <a:pt x="190" y="358"/>
                      </a:cubicBezTo>
                      <a:cubicBezTo>
                        <a:pt x="190" y="424"/>
                        <a:pt x="190" y="424"/>
                        <a:pt x="190" y="424"/>
                      </a:cubicBezTo>
                      <a:cubicBezTo>
                        <a:pt x="191" y="425"/>
                        <a:pt x="191" y="425"/>
                        <a:pt x="191" y="425"/>
                      </a:cubicBezTo>
                      <a:cubicBezTo>
                        <a:pt x="193" y="427"/>
                        <a:pt x="207" y="446"/>
                        <a:pt x="234" y="467"/>
                      </a:cubicBezTo>
                      <a:cubicBezTo>
                        <a:pt x="234" y="390"/>
                        <a:pt x="234" y="390"/>
                        <a:pt x="234" y="390"/>
                      </a:cubicBezTo>
                      <a:cubicBezTo>
                        <a:pt x="283" y="422"/>
                        <a:pt x="348" y="455"/>
                        <a:pt x="395" y="455"/>
                      </a:cubicBezTo>
                      <a:cubicBezTo>
                        <a:pt x="442" y="455"/>
                        <a:pt x="507" y="422"/>
                        <a:pt x="556" y="390"/>
                      </a:cubicBezTo>
                      <a:cubicBezTo>
                        <a:pt x="556" y="466"/>
                        <a:pt x="556" y="466"/>
                        <a:pt x="556" y="466"/>
                      </a:cubicBezTo>
                      <a:cubicBezTo>
                        <a:pt x="584" y="445"/>
                        <a:pt x="598" y="425"/>
                        <a:pt x="599" y="425"/>
                      </a:cubicBezTo>
                      <a:cubicBezTo>
                        <a:pt x="600" y="424"/>
                        <a:pt x="600" y="424"/>
                        <a:pt x="600" y="424"/>
                      </a:cubicBezTo>
                      <a:cubicBezTo>
                        <a:pt x="600" y="358"/>
                        <a:pt x="600" y="358"/>
                        <a:pt x="600" y="358"/>
                      </a:cubicBezTo>
                      <a:cubicBezTo>
                        <a:pt x="602" y="356"/>
                        <a:pt x="604" y="354"/>
                        <a:pt x="606" y="352"/>
                      </a:cubicBezTo>
                      <a:cubicBezTo>
                        <a:pt x="642" y="321"/>
                        <a:pt x="712" y="147"/>
                        <a:pt x="732" y="97"/>
                      </a:cubicBezTo>
                      <a:cubicBezTo>
                        <a:pt x="775" y="71"/>
                        <a:pt x="787" y="24"/>
                        <a:pt x="790" y="5"/>
                      </a:cubicBezTo>
                      <a:cubicBezTo>
                        <a:pt x="790" y="3"/>
                        <a:pt x="790" y="2"/>
                        <a:pt x="790" y="0"/>
                      </a:cubicBezTo>
                      <a:cubicBezTo>
                        <a:pt x="739" y="24"/>
                        <a:pt x="739" y="24"/>
                        <a:pt x="739" y="24"/>
                      </a:cubicBezTo>
                      <a:cubicBezTo>
                        <a:pt x="733" y="38"/>
                        <a:pt x="722" y="53"/>
                        <a:pt x="704" y="62"/>
                      </a:cubicBezTo>
                      <a:cubicBezTo>
                        <a:pt x="700" y="64"/>
                        <a:pt x="696" y="68"/>
                        <a:pt x="694" y="73"/>
                      </a:cubicBezTo>
                      <a:cubicBezTo>
                        <a:pt x="659" y="164"/>
                        <a:pt x="599" y="300"/>
                        <a:pt x="577" y="319"/>
                      </a:cubicBezTo>
                      <a:cubicBezTo>
                        <a:pt x="542" y="350"/>
                        <a:pt x="446" y="411"/>
                        <a:pt x="395" y="411"/>
                      </a:cubicBezTo>
                      <a:cubicBezTo>
                        <a:pt x="344" y="411"/>
                        <a:pt x="248" y="350"/>
                        <a:pt x="213" y="319"/>
                      </a:cubicBezTo>
                      <a:cubicBezTo>
                        <a:pt x="191" y="300"/>
                        <a:pt x="131" y="164"/>
                        <a:pt x="96" y="73"/>
                      </a:cubicBezTo>
                      <a:cubicBezTo>
                        <a:pt x="94" y="68"/>
                        <a:pt x="90" y="64"/>
                        <a:pt x="85" y="62"/>
                      </a:cubicBezTo>
                      <a:cubicBezTo>
                        <a:pt x="67" y="53"/>
                        <a:pt x="57" y="38"/>
                        <a:pt x="51" y="24"/>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152" tIns="36576" rIns="73152" bIns="36576" numCol="1" anchor="t" anchorCtr="0" compatLnSpc="1">
                  <a:prstTxWarp prst="textNoShape">
                    <a:avLst/>
                  </a:prstTxWarp>
                </a:bodyPr>
                <a:lstStyle/>
                <a:p>
                  <a:endParaRPr lang="en-US" dirty="0"/>
                </a:p>
              </p:txBody>
            </p:sp>
          </p:grpSp>
        </p:grpSp>
      </p:grpSp>
      <p:sp>
        <p:nvSpPr>
          <p:cNvPr id="72" name="ColumnHeader"/>
          <p:cNvSpPr>
            <a:spLocks noChangeArrowheads="1"/>
          </p:cNvSpPr>
          <p:nvPr/>
        </p:nvSpPr>
        <p:spPr bwMode="gray">
          <a:xfrm>
            <a:off x="2097237" y="5100371"/>
            <a:ext cx="10001121" cy="1130512"/>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ctr" anchorCtr="0">
            <a:noAutofit/>
          </a:bodyPr>
          <a:lstStyle/>
          <a:p>
            <a:pPr fontAlgn="base">
              <a:spcBef>
                <a:spcPts val="800"/>
              </a:spcBef>
              <a:buClr>
                <a:srgbClr val="000000"/>
              </a:buClr>
              <a:buSzPct val="100000"/>
              <a:buNone/>
            </a:pPr>
            <a:r>
              <a:rPr lang="en-US" sz="1400" b="1" dirty="0">
                <a:solidFill>
                  <a:schemeClr val="tx2">
                    <a:lumMod val="100000"/>
                  </a:schemeClr>
                </a:solidFill>
              </a:rPr>
              <a:t>8</a:t>
            </a:r>
            <a:r>
              <a:rPr lang="en-US" sz="1400" b="1" dirty="0" smtClean="0">
                <a:solidFill>
                  <a:schemeClr val="tx2">
                    <a:lumMod val="100000"/>
                  </a:schemeClr>
                </a:solidFill>
              </a:rPr>
              <a:t>. </a:t>
            </a:r>
            <a:r>
              <a:rPr lang="en-US" sz="1400" b="1" dirty="0" err="1" smtClean="0">
                <a:solidFill>
                  <a:schemeClr val="tx2">
                    <a:lumMod val="100000"/>
                  </a:schemeClr>
                </a:solidFill>
              </a:rPr>
              <a:t>Omnichannel</a:t>
            </a:r>
            <a:r>
              <a:rPr lang="en-US" sz="1400" b="1" dirty="0" smtClean="0">
                <a:solidFill>
                  <a:schemeClr val="tx2">
                    <a:lumMod val="100000"/>
                  </a:schemeClr>
                </a:solidFill>
              </a:rPr>
              <a:t>: </a:t>
            </a:r>
            <a:r>
              <a:rPr lang="en-US" sz="1400" dirty="0">
                <a:solidFill>
                  <a:schemeClr val="tx1">
                    <a:lumMod val="100000"/>
                  </a:schemeClr>
                </a:solidFill>
              </a:rPr>
              <a:t>achieved ~50%. </a:t>
            </a:r>
            <a:r>
              <a:rPr lang="en-US" sz="1400" dirty="0" smtClean="0">
                <a:solidFill>
                  <a:schemeClr val="tx1">
                    <a:lumMod val="100000"/>
                  </a:schemeClr>
                </a:solidFill>
              </a:rPr>
              <a:t>Online-solo keeps </a:t>
            </a:r>
            <a:r>
              <a:rPr lang="en-US" sz="1400" dirty="0">
                <a:solidFill>
                  <a:schemeClr val="tx1">
                    <a:lumMod val="100000"/>
                  </a:schemeClr>
                </a:solidFill>
              </a:rPr>
              <a:t>growing with older </a:t>
            </a:r>
            <a:r>
              <a:rPr lang="en-US" sz="1400" dirty="0" smtClean="0">
                <a:solidFill>
                  <a:schemeClr val="tx1">
                    <a:lumMod val="100000"/>
                  </a:schemeClr>
                </a:solidFill>
              </a:rPr>
              <a:t>consumers. Store-solo shows </a:t>
            </a:r>
            <a:r>
              <a:rPr lang="en-US" sz="1400" dirty="0">
                <a:solidFill>
                  <a:schemeClr val="tx1">
                    <a:lumMod val="100000"/>
                  </a:schemeClr>
                </a:solidFill>
              </a:rPr>
              <a:t>signs of recovery</a:t>
            </a:r>
          </a:p>
          <a:p>
            <a:pPr fontAlgn="base">
              <a:spcBef>
                <a:spcPts val="800"/>
              </a:spcBef>
              <a:buClr>
                <a:srgbClr val="000000"/>
              </a:buClr>
              <a:buSzPct val="100000"/>
              <a:buNone/>
            </a:pPr>
            <a:r>
              <a:rPr lang="en-US" sz="1400" b="1" dirty="0" smtClean="0">
                <a:solidFill>
                  <a:srgbClr val="29BA74"/>
                </a:solidFill>
              </a:rPr>
              <a:t>9. Online ecosystem: </a:t>
            </a:r>
            <a:r>
              <a:rPr lang="en-US" sz="1400" dirty="0">
                <a:solidFill>
                  <a:srgbClr val="575757"/>
                </a:solidFill>
              </a:rPr>
              <a:t>evolving with regional differences (brand.com vs multi-brand vs generalist marketplaces shares) </a:t>
            </a:r>
            <a:endParaRPr lang="en-US" sz="1400" dirty="0" smtClean="0">
              <a:solidFill>
                <a:srgbClr val="575757"/>
              </a:solidFill>
            </a:endParaRPr>
          </a:p>
          <a:p>
            <a:pPr fontAlgn="base">
              <a:spcBef>
                <a:spcPts val="800"/>
              </a:spcBef>
              <a:buClr>
                <a:srgbClr val="000000"/>
              </a:buClr>
              <a:buSzPct val="100000"/>
              <a:buNone/>
            </a:pPr>
            <a:r>
              <a:rPr lang="en-US" sz="1400" b="1" dirty="0" smtClean="0">
                <a:solidFill>
                  <a:srgbClr val="29BA74"/>
                </a:solidFill>
              </a:rPr>
              <a:t>10. </a:t>
            </a:r>
            <a:r>
              <a:rPr lang="en-US" sz="1400" b="1" dirty="0">
                <a:solidFill>
                  <a:srgbClr val="29BA74"/>
                </a:solidFill>
              </a:rPr>
              <a:t>Mono-brand </a:t>
            </a:r>
            <a:r>
              <a:rPr lang="en-US" sz="1400" b="1" dirty="0" smtClean="0">
                <a:solidFill>
                  <a:srgbClr val="29BA74"/>
                </a:solidFill>
              </a:rPr>
              <a:t>stores:</a:t>
            </a:r>
            <a:r>
              <a:rPr lang="en-US" sz="1400" b="1" dirty="0" smtClean="0">
                <a:solidFill>
                  <a:schemeClr val="tx1">
                    <a:lumMod val="100000"/>
                  </a:schemeClr>
                </a:solidFill>
              </a:rPr>
              <a:t> </a:t>
            </a:r>
            <a:r>
              <a:rPr lang="en-US" sz="1400" dirty="0" smtClean="0">
                <a:solidFill>
                  <a:schemeClr val="tx1">
                    <a:lumMod val="100000"/>
                  </a:schemeClr>
                </a:solidFill>
              </a:rPr>
              <a:t>stabilizing </a:t>
            </a:r>
            <a:r>
              <a:rPr lang="en-US" sz="1400" dirty="0">
                <a:solidFill>
                  <a:schemeClr val="tx1">
                    <a:lumMod val="100000"/>
                  </a:schemeClr>
                </a:solidFill>
              </a:rPr>
              <a:t>due to luxury brands' efforts –"Special </a:t>
            </a:r>
            <a:r>
              <a:rPr lang="en-US" sz="1400" dirty="0" smtClean="0">
                <a:solidFill>
                  <a:schemeClr val="tx1">
                    <a:lumMod val="100000"/>
                  </a:schemeClr>
                </a:solidFill>
              </a:rPr>
              <a:t>product" offer, in-store </a:t>
            </a:r>
            <a:r>
              <a:rPr lang="en-US" sz="1400" dirty="0">
                <a:solidFill>
                  <a:schemeClr val="tx1">
                    <a:lumMod val="100000"/>
                  </a:schemeClr>
                </a:solidFill>
              </a:rPr>
              <a:t>experience improvement</a:t>
            </a:r>
          </a:p>
        </p:txBody>
      </p:sp>
      <p:sp>
        <p:nvSpPr>
          <p:cNvPr id="24" name="ColumnHeader"/>
          <p:cNvSpPr>
            <a:spLocks noChangeArrowheads="1"/>
          </p:cNvSpPr>
          <p:nvPr/>
        </p:nvSpPr>
        <p:spPr bwMode="gray">
          <a:xfrm>
            <a:off x="-551019" y="4275829"/>
            <a:ext cx="3217616" cy="181081"/>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600" b="1" dirty="0" smtClean="0">
                <a:solidFill>
                  <a:srgbClr val="29BA74">
                    <a:lumMod val="100000"/>
                  </a:srgbClr>
                </a:solidFill>
                <a:latin typeface="Trebuchet MS" panose="020B0603020202020204" pitchFamily="34" charset="0"/>
                <a:cs typeface="Arial" pitchFamily="34" charset="0"/>
              </a:rPr>
              <a:t>Communication</a:t>
            </a:r>
            <a:br>
              <a:rPr lang="en-US" sz="1600" b="1" dirty="0" smtClean="0">
                <a:solidFill>
                  <a:srgbClr val="29BA74">
                    <a:lumMod val="100000"/>
                  </a:srgbClr>
                </a:solidFill>
                <a:latin typeface="Trebuchet MS" panose="020B0603020202020204" pitchFamily="34" charset="0"/>
                <a:cs typeface="Arial" pitchFamily="34" charset="0"/>
              </a:rPr>
            </a:br>
            <a:r>
              <a:rPr lang="en-US" sz="1600" b="1" dirty="0" smtClean="0">
                <a:solidFill>
                  <a:srgbClr val="29BA74">
                    <a:lumMod val="100000"/>
                  </a:srgbClr>
                </a:solidFill>
                <a:latin typeface="Trebuchet MS" panose="020B0603020202020204" pitchFamily="34" charset="0"/>
                <a:cs typeface="Arial" pitchFamily="34" charset="0"/>
              </a:rPr>
              <a:t>&amp; Media</a:t>
            </a:r>
            <a:endParaRPr lang="en-US" sz="1600" b="1" dirty="0">
              <a:solidFill>
                <a:srgbClr val="29BA74">
                  <a:lumMod val="100000"/>
                </a:srgbClr>
              </a:solidFill>
              <a:latin typeface="Trebuchet MS" panose="020B0603020202020204" pitchFamily="34" charset="0"/>
              <a:cs typeface="Arial" pitchFamily="34" charset="0"/>
            </a:endParaRPr>
          </a:p>
        </p:txBody>
      </p:sp>
      <p:sp>
        <p:nvSpPr>
          <p:cNvPr id="108" name="Pentagon 107"/>
          <p:cNvSpPr/>
          <p:nvPr/>
        </p:nvSpPr>
        <p:spPr>
          <a:xfrm>
            <a:off x="2052364" y="3699202"/>
            <a:ext cx="9900000" cy="239283"/>
          </a:xfrm>
          <a:prstGeom prst="homePlate">
            <a:avLst/>
          </a:prstGeom>
          <a:solidFill>
            <a:schemeClr val="accent5">
              <a:lumMod val="20000"/>
              <a:lumOff val="8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it-IT" sz="1200" dirty="0" err="1" smtClean="0">
              <a:solidFill>
                <a:srgbClr val="FFFFFF"/>
              </a:solidFill>
            </a:endParaRPr>
          </a:p>
        </p:txBody>
      </p:sp>
      <p:sp>
        <p:nvSpPr>
          <p:cNvPr id="109" name="Pentagon 108"/>
          <p:cNvSpPr/>
          <p:nvPr/>
        </p:nvSpPr>
        <p:spPr>
          <a:xfrm>
            <a:off x="2052364" y="4025675"/>
            <a:ext cx="9900000" cy="239283"/>
          </a:xfrm>
          <a:prstGeom prst="homePlate">
            <a:avLst/>
          </a:prstGeom>
          <a:solidFill>
            <a:schemeClr val="accent5">
              <a:lumMod val="20000"/>
              <a:lumOff val="8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it-IT" sz="1200" dirty="0" err="1" smtClean="0">
              <a:solidFill>
                <a:srgbClr val="FFFFFF"/>
              </a:solidFill>
            </a:endParaRPr>
          </a:p>
        </p:txBody>
      </p:sp>
      <p:sp>
        <p:nvSpPr>
          <p:cNvPr id="41" name="ColumnHeader"/>
          <p:cNvSpPr>
            <a:spLocks noChangeArrowheads="1"/>
          </p:cNvSpPr>
          <p:nvPr/>
        </p:nvSpPr>
        <p:spPr bwMode="gray">
          <a:xfrm>
            <a:off x="2097237" y="3555267"/>
            <a:ext cx="9495126" cy="858262"/>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ctr" anchorCtr="0">
            <a:noAutofit/>
          </a:bodyPr>
          <a:lstStyle/>
          <a:p>
            <a:pPr fontAlgn="base">
              <a:spcBef>
                <a:spcPts val="800"/>
              </a:spcBef>
              <a:buClr>
                <a:srgbClr val="000000"/>
              </a:buClr>
              <a:buSzPct val="100000"/>
              <a:buNone/>
            </a:pPr>
            <a:r>
              <a:rPr lang="en-US" sz="1400" b="1" dirty="0">
                <a:solidFill>
                  <a:schemeClr val="tx2">
                    <a:lumMod val="100000"/>
                  </a:schemeClr>
                </a:solidFill>
              </a:rPr>
              <a:t>6</a:t>
            </a:r>
            <a:r>
              <a:rPr lang="en-US" sz="1400" b="1" dirty="0" smtClean="0">
                <a:solidFill>
                  <a:schemeClr val="tx2">
                    <a:lumMod val="100000"/>
                  </a:schemeClr>
                </a:solidFill>
              </a:rPr>
              <a:t>. Social media:</a:t>
            </a:r>
            <a:r>
              <a:rPr lang="en-US" sz="1400" dirty="0" smtClean="0">
                <a:solidFill>
                  <a:schemeClr val="tx2">
                    <a:lumMod val="100000"/>
                  </a:schemeClr>
                </a:solidFill>
              </a:rPr>
              <a:t> </a:t>
            </a:r>
            <a:r>
              <a:rPr lang="en-US" sz="1400" dirty="0" smtClean="0">
                <a:solidFill>
                  <a:srgbClr val="575757"/>
                </a:solidFill>
              </a:rPr>
              <a:t>social media keep booming - from 9</a:t>
            </a:r>
            <a:r>
              <a:rPr lang="en-US" sz="1400" baseline="30000" dirty="0" smtClean="0">
                <a:solidFill>
                  <a:srgbClr val="575757"/>
                </a:solidFill>
              </a:rPr>
              <a:t>th</a:t>
            </a:r>
            <a:r>
              <a:rPr lang="en-US" sz="1400" dirty="0" smtClean="0">
                <a:solidFill>
                  <a:srgbClr val="575757"/>
                </a:solidFill>
              </a:rPr>
              <a:t> in 2013 to 1</a:t>
            </a:r>
            <a:r>
              <a:rPr lang="en-US" sz="1400" baseline="30000" dirty="0" smtClean="0">
                <a:solidFill>
                  <a:srgbClr val="575757"/>
                </a:solidFill>
              </a:rPr>
              <a:t>st</a:t>
            </a:r>
            <a:r>
              <a:rPr lang="en-US" sz="1400" dirty="0" smtClean="0">
                <a:solidFill>
                  <a:srgbClr val="575757"/>
                </a:solidFill>
              </a:rPr>
              <a:t> lever in 2017 on True-Luxury consumers </a:t>
            </a:r>
          </a:p>
          <a:p>
            <a:pPr fontAlgn="base">
              <a:spcBef>
                <a:spcPts val="800"/>
              </a:spcBef>
              <a:buClr>
                <a:srgbClr val="000000"/>
              </a:buClr>
              <a:buSzPct val="100000"/>
              <a:buNone/>
            </a:pPr>
            <a:r>
              <a:rPr lang="en-US" sz="1400" b="1" dirty="0" smtClean="0">
                <a:solidFill>
                  <a:schemeClr val="tx2">
                    <a:lumMod val="100000"/>
                  </a:schemeClr>
                </a:solidFill>
              </a:rPr>
              <a:t>7. Influencers: </a:t>
            </a:r>
            <a:r>
              <a:rPr lang="en-US" sz="1400" dirty="0">
                <a:solidFill>
                  <a:srgbClr val="575757"/>
                </a:solidFill>
              </a:rPr>
              <a:t>within social media, influencer power booming because of perceived authenticity</a:t>
            </a:r>
          </a:p>
        </p:txBody>
      </p:sp>
      <p:cxnSp>
        <p:nvCxnSpPr>
          <p:cNvPr id="44" name="Straight Connector 43"/>
          <p:cNvCxnSpPr/>
          <p:nvPr/>
        </p:nvCxnSpPr>
        <p:spPr>
          <a:xfrm flipV="1">
            <a:off x="1950290" y="3489034"/>
            <a:ext cx="0" cy="985565"/>
          </a:xfrm>
          <a:prstGeom prst="line">
            <a:avLst/>
          </a:prstGeom>
          <a:ln w="9525"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8" name="ColumnHeader"/>
          <p:cNvSpPr>
            <a:spLocks noChangeArrowheads="1"/>
          </p:cNvSpPr>
          <p:nvPr/>
        </p:nvSpPr>
        <p:spPr bwMode="gray">
          <a:xfrm>
            <a:off x="150579" y="4255892"/>
            <a:ext cx="1694610" cy="362707"/>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400" i="1" dirty="0" smtClean="0">
                <a:solidFill>
                  <a:srgbClr val="03522D"/>
                </a:solidFill>
                <a:latin typeface="Trebuchet MS" panose="020B0603020202020204" pitchFamily="34" charset="0"/>
                <a:cs typeface="Arial" pitchFamily="34" charset="0"/>
              </a:rPr>
              <a:t>"How to reach them"</a:t>
            </a:r>
            <a:endParaRPr lang="en-US" sz="1400" i="1" dirty="0">
              <a:solidFill>
                <a:srgbClr val="03522D"/>
              </a:solidFill>
              <a:latin typeface="Trebuchet MS" panose="020B0603020202020204" pitchFamily="34" charset="0"/>
              <a:cs typeface="Arial" pitchFamily="34" charset="0"/>
            </a:endParaRPr>
          </a:p>
        </p:txBody>
      </p:sp>
      <p:grpSp>
        <p:nvGrpSpPr>
          <p:cNvPr id="94" name="Group 93"/>
          <p:cNvGrpSpPr/>
          <p:nvPr/>
        </p:nvGrpSpPr>
        <p:grpSpPr>
          <a:xfrm>
            <a:off x="718503" y="3345035"/>
            <a:ext cx="612000" cy="576000"/>
            <a:chOff x="721127" y="5276112"/>
            <a:chExt cx="612000" cy="576000"/>
          </a:xfrm>
        </p:grpSpPr>
        <p:sp>
          <p:nvSpPr>
            <p:cNvPr id="59" name="Oval 58"/>
            <p:cNvSpPr/>
            <p:nvPr/>
          </p:nvSpPr>
          <p:spPr bwMode="gray">
            <a:xfrm>
              <a:off x="721127" y="5276112"/>
              <a:ext cx="612000" cy="576000"/>
            </a:xfrm>
            <a:prstGeom prst="ellipse">
              <a:avLst/>
            </a:prstGeom>
            <a:solidFill>
              <a:schemeClr val="bg1"/>
            </a:solidFill>
            <a:ln w="1905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endParaRPr>
            </a:p>
          </p:txBody>
        </p:sp>
        <p:sp>
          <p:nvSpPr>
            <p:cNvPr id="61" name="AutoShape 8"/>
            <p:cNvSpPr>
              <a:spLocks noChangeAspect="1" noChangeArrowheads="1" noTextEdit="1"/>
            </p:cNvSpPr>
            <p:nvPr/>
          </p:nvSpPr>
          <p:spPr bwMode="auto">
            <a:xfrm>
              <a:off x="810434" y="5360675"/>
              <a:ext cx="431904" cy="40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dirty="0"/>
            </a:p>
          </p:txBody>
        </p:sp>
        <p:sp>
          <p:nvSpPr>
            <p:cNvPr id="62" name="Freeform 10"/>
            <p:cNvSpPr>
              <a:spLocks/>
            </p:cNvSpPr>
            <p:nvPr/>
          </p:nvSpPr>
          <p:spPr bwMode="auto">
            <a:xfrm>
              <a:off x="978352" y="5579463"/>
              <a:ext cx="96068" cy="148339"/>
            </a:xfrm>
            <a:custGeom>
              <a:avLst/>
              <a:gdLst>
                <a:gd name="T0" fmla="*/ 409 w 512"/>
                <a:gd name="T1" fmla="*/ 0 h 840"/>
                <a:gd name="T2" fmla="*/ 306 w 512"/>
                <a:gd name="T3" fmla="*/ 140 h 840"/>
                <a:gd name="T4" fmla="*/ 253 w 512"/>
                <a:gd name="T5" fmla="*/ 166 h 840"/>
                <a:gd name="T6" fmla="*/ 253 w 512"/>
                <a:gd name="T7" fmla="*/ 166 h 840"/>
                <a:gd name="T8" fmla="*/ 201 w 512"/>
                <a:gd name="T9" fmla="*/ 139 h 840"/>
                <a:gd name="T10" fmla="*/ 101 w 512"/>
                <a:gd name="T11" fmla="*/ 0 h 840"/>
                <a:gd name="T12" fmla="*/ 0 w 512"/>
                <a:gd name="T13" fmla="*/ 34 h 840"/>
                <a:gd name="T14" fmla="*/ 0 w 512"/>
                <a:gd name="T15" fmla="*/ 828 h 840"/>
                <a:gd name="T16" fmla="*/ 15 w 512"/>
                <a:gd name="T17" fmla="*/ 835 h 840"/>
                <a:gd name="T18" fmla="*/ 256 w 512"/>
                <a:gd name="T19" fmla="*/ 641 h 840"/>
                <a:gd name="T20" fmla="*/ 497 w 512"/>
                <a:gd name="T21" fmla="*/ 835 h 840"/>
                <a:gd name="T22" fmla="*/ 512 w 512"/>
                <a:gd name="T23" fmla="*/ 828 h 840"/>
                <a:gd name="T24" fmla="*/ 512 w 512"/>
                <a:gd name="T25" fmla="*/ 34 h 840"/>
                <a:gd name="T26" fmla="*/ 409 w 512"/>
                <a:gd name="T27"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840">
                  <a:moveTo>
                    <a:pt x="409" y="0"/>
                  </a:moveTo>
                  <a:cubicBezTo>
                    <a:pt x="306" y="140"/>
                    <a:pt x="306" y="140"/>
                    <a:pt x="306" y="140"/>
                  </a:cubicBezTo>
                  <a:cubicBezTo>
                    <a:pt x="293" y="156"/>
                    <a:pt x="274" y="166"/>
                    <a:pt x="253" y="166"/>
                  </a:cubicBezTo>
                  <a:cubicBezTo>
                    <a:pt x="253" y="166"/>
                    <a:pt x="253" y="166"/>
                    <a:pt x="253" y="166"/>
                  </a:cubicBezTo>
                  <a:cubicBezTo>
                    <a:pt x="232" y="166"/>
                    <a:pt x="213" y="156"/>
                    <a:pt x="201" y="139"/>
                  </a:cubicBezTo>
                  <a:cubicBezTo>
                    <a:pt x="101" y="0"/>
                    <a:pt x="101" y="0"/>
                    <a:pt x="101" y="0"/>
                  </a:cubicBezTo>
                  <a:cubicBezTo>
                    <a:pt x="0" y="34"/>
                    <a:pt x="0" y="34"/>
                    <a:pt x="0" y="34"/>
                  </a:cubicBezTo>
                  <a:cubicBezTo>
                    <a:pt x="0" y="828"/>
                    <a:pt x="0" y="828"/>
                    <a:pt x="0" y="828"/>
                  </a:cubicBezTo>
                  <a:cubicBezTo>
                    <a:pt x="0" y="836"/>
                    <a:pt x="9" y="840"/>
                    <a:pt x="15" y="835"/>
                  </a:cubicBezTo>
                  <a:cubicBezTo>
                    <a:pt x="256" y="641"/>
                    <a:pt x="256" y="641"/>
                    <a:pt x="256" y="641"/>
                  </a:cubicBezTo>
                  <a:cubicBezTo>
                    <a:pt x="497" y="835"/>
                    <a:pt x="497" y="835"/>
                    <a:pt x="497" y="835"/>
                  </a:cubicBezTo>
                  <a:cubicBezTo>
                    <a:pt x="503" y="840"/>
                    <a:pt x="512" y="836"/>
                    <a:pt x="512" y="828"/>
                  </a:cubicBezTo>
                  <a:cubicBezTo>
                    <a:pt x="512" y="34"/>
                    <a:pt x="512" y="34"/>
                    <a:pt x="512" y="34"/>
                  </a:cubicBezTo>
                  <a:lnTo>
                    <a:pt x="4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152" tIns="36576" rIns="73152" bIns="36576" numCol="1" anchor="t" anchorCtr="0" compatLnSpc="1">
              <a:prstTxWarp prst="textNoShape">
                <a:avLst/>
              </a:prstTxWarp>
            </a:bodyPr>
            <a:lstStyle/>
            <a:p>
              <a:endParaRPr lang="en-US" dirty="0"/>
            </a:p>
          </p:txBody>
        </p:sp>
        <p:sp>
          <p:nvSpPr>
            <p:cNvPr id="63" name="Freeform 11"/>
            <p:cNvSpPr>
              <a:spLocks noEditPoints="1"/>
            </p:cNvSpPr>
            <p:nvPr/>
          </p:nvSpPr>
          <p:spPr bwMode="auto">
            <a:xfrm>
              <a:off x="940526" y="5421800"/>
              <a:ext cx="171721" cy="157663"/>
            </a:xfrm>
            <a:custGeom>
              <a:avLst/>
              <a:gdLst>
                <a:gd name="T0" fmla="*/ 350 w 916"/>
                <a:gd name="T1" fmla="*/ 751 h 893"/>
                <a:gd name="T2" fmla="*/ 184 w 916"/>
                <a:gd name="T3" fmla="*/ 808 h 893"/>
                <a:gd name="T4" fmla="*/ 172 w 916"/>
                <a:gd name="T5" fmla="*/ 799 h 893"/>
                <a:gd name="T6" fmla="*/ 176 w 916"/>
                <a:gd name="T7" fmla="*/ 643 h 893"/>
                <a:gd name="T8" fmla="*/ 169 w 916"/>
                <a:gd name="T9" fmla="*/ 634 h 893"/>
                <a:gd name="T10" fmla="*/ 9 w 916"/>
                <a:gd name="T11" fmla="*/ 590 h 893"/>
                <a:gd name="T12" fmla="*/ 4 w 916"/>
                <a:gd name="T13" fmla="*/ 575 h 893"/>
                <a:gd name="T14" fmla="*/ 107 w 916"/>
                <a:gd name="T15" fmla="*/ 454 h 893"/>
                <a:gd name="T16" fmla="*/ 107 w 916"/>
                <a:gd name="T17" fmla="*/ 442 h 893"/>
                <a:gd name="T18" fmla="*/ 4 w 916"/>
                <a:gd name="T19" fmla="*/ 317 h 893"/>
                <a:gd name="T20" fmla="*/ 9 w 916"/>
                <a:gd name="T21" fmla="*/ 303 h 893"/>
                <a:gd name="T22" fmla="*/ 169 w 916"/>
                <a:gd name="T23" fmla="*/ 261 h 893"/>
                <a:gd name="T24" fmla="*/ 176 w 916"/>
                <a:gd name="T25" fmla="*/ 252 h 893"/>
                <a:gd name="T26" fmla="*/ 172 w 916"/>
                <a:gd name="T27" fmla="*/ 95 h 893"/>
                <a:gd name="T28" fmla="*/ 184 w 916"/>
                <a:gd name="T29" fmla="*/ 86 h 893"/>
                <a:gd name="T30" fmla="*/ 344 w 916"/>
                <a:gd name="T31" fmla="*/ 140 h 893"/>
                <a:gd name="T32" fmla="*/ 354 w 916"/>
                <a:gd name="T33" fmla="*/ 137 h 893"/>
                <a:gd name="T34" fmla="*/ 449 w 916"/>
                <a:gd name="T35" fmla="*/ 6 h 893"/>
                <a:gd name="T36" fmla="*/ 463 w 916"/>
                <a:gd name="T37" fmla="*/ 5 h 893"/>
                <a:gd name="T38" fmla="*/ 560 w 916"/>
                <a:gd name="T39" fmla="*/ 137 h 893"/>
                <a:gd name="T40" fmla="*/ 571 w 916"/>
                <a:gd name="T41" fmla="*/ 140 h 893"/>
                <a:gd name="T42" fmla="*/ 731 w 916"/>
                <a:gd name="T43" fmla="*/ 86 h 893"/>
                <a:gd name="T44" fmla="*/ 744 w 916"/>
                <a:gd name="T45" fmla="*/ 95 h 893"/>
                <a:gd name="T46" fmla="*/ 738 w 916"/>
                <a:gd name="T47" fmla="*/ 252 h 893"/>
                <a:gd name="T48" fmla="*/ 744 w 916"/>
                <a:gd name="T49" fmla="*/ 261 h 893"/>
                <a:gd name="T50" fmla="*/ 907 w 916"/>
                <a:gd name="T51" fmla="*/ 303 h 893"/>
                <a:gd name="T52" fmla="*/ 912 w 916"/>
                <a:gd name="T53" fmla="*/ 317 h 893"/>
                <a:gd name="T54" fmla="*/ 808 w 916"/>
                <a:gd name="T55" fmla="*/ 442 h 893"/>
                <a:gd name="T56" fmla="*/ 808 w 916"/>
                <a:gd name="T57" fmla="*/ 454 h 893"/>
                <a:gd name="T58" fmla="*/ 912 w 916"/>
                <a:gd name="T59" fmla="*/ 575 h 893"/>
                <a:gd name="T60" fmla="*/ 907 w 916"/>
                <a:gd name="T61" fmla="*/ 590 h 893"/>
                <a:gd name="T62" fmla="*/ 744 w 916"/>
                <a:gd name="T63" fmla="*/ 634 h 893"/>
                <a:gd name="T64" fmla="*/ 738 w 916"/>
                <a:gd name="T65" fmla="*/ 643 h 893"/>
                <a:gd name="T66" fmla="*/ 744 w 916"/>
                <a:gd name="T67" fmla="*/ 799 h 893"/>
                <a:gd name="T68" fmla="*/ 731 w 916"/>
                <a:gd name="T69" fmla="*/ 808 h 893"/>
                <a:gd name="T70" fmla="*/ 571 w 916"/>
                <a:gd name="T71" fmla="*/ 754 h 893"/>
                <a:gd name="T72" fmla="*/ 560 w 916"/>
                <a:gd name="T73" fmla="*/ 757 h 893"/>
                <a:gd name="T74" fmla="*/ 463 w 916"/>
                <a:gd name="T75" fmla="*/ 888 h 893"/>
                <a:gd name="T76" fmla="*/ 449 w 916"/>
                <a:gd name="T77" fmla="*/ 888 h 893"/>
                <a:gd name="T78" fmla="*/ 350 w 916"/>
                <a:gd name="T79" fmla="*/ 751 h 893"/>
                <a:gd name="T80" fmla="*/ 350 w 916"/>
                <a:gd name="T81" fmla="*/ 751 h 893"/>
                <a:gd name="T82" fmla="*/ 458 w 916"/>
                <a:gd name="T83" fmla="*/ 230 h 893"/>
                <a:gd name="T84" fmla="*/ 242 w 916"/>
                <a:gd name="T85" fmla="*/ 446 h 893"/>
                <a:gd name="T86" fmla="*/ 458 w 916"/>
                <a:gd name="T87" fmla="*/ 663 h 893"/>
                <a:gd name="T88" fmla="*/ 674 w 916"/>
                <a:gd name="T89" fmla="*/ 446 h 893"/>
                <a:gd name="T90" fmla="*/ 458 w 916"/>
                <a:gd name="T91" fmla="*/ 23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893">
                  <a:moveTo>
                    <a:pt x="350" y="751"/>
                  </a:moveTo>
                  <a:cubicBezTo>
                    <a:pt x="184" y="808"/>
                    <a:pt x="184" y="808"/>
                    <a:pt x="184" y="808"/>
                  </a:cubicBezTo>
                  <a:cubicBezTo>
                    <a:pt x="178" y="810"/>
                    <a:pt x="171" y="805"/>
                    <a:pt x="172" y="799"/>
                  </a:cubicBezTo>
                  <a:cubicBezTo>
                    <a:pt x="176" y="643"/>
                    <a:pt x="176" y="643"/>
                    <a:pt x="176" y="643"/>
                  </a:cubicBezTo>
                  <a:cubicBezTo>
                    <a:pt x="176" y="639"/>
                    <a:pt x="174" y="635"/>
                    <a:pt x="169" y="634"/>
                  </a:cubicBezTo>
                  <a:cubicBezTo>
                    <a:pt x="9" y="590"/>
                    <a:pt x="9" y="590"/>
                    <a:pt x="9" y="590"/>
                  </a:cubicBezTo>
                  <a:cubicBezTo>
                    <a:pt x="2" y="588"/>
                    <a:pt x="0" y="580"/>
                    <a:pt x="4" y="575"/>
                  </a:cubicBezTo>
                  <a:cubicBezTo>
                    <a:pt x="107" y="454"/>
                    <a:pt x="107" y="454"/>
                    <a:pt x="107" y="454"/>
                  </a:cubicBezTo>
                  <a:cubicBezTo>
                    <a:pt x="110" y="451"/>
                    <a:pt x="110" y="446"/>
                    <a:pt x="107" y="442"/>
                  </a:cubicBezTo>
                  <a:cubicBezTo>
                    <a:pt x="4" y="317"/>
                    <a:pt x="4" y="317"/>
                    <a:pt x="4" y="317"/>
                  </a:cubicBezTo>
                  <a:cubicBezTo>
                    <a:pt x="0" y="312"/>
                    <a:pt x="2" y="304"/>
                    <a:pt x="9" y="303"/>
                  </a:cubicBezTo>
                  <a:cubicBezTo>
                    <a:pt x="169" y="261"/>
                    <a:pt x="169" y="261"/>
                    <a:pt x="169" y="261"/>
                  </a:cubicBezTo>
                  <a:cubicBezTo>
                    <a:pt x="173" y="260"/>
                    <a:pt x="176" y="256"/>
                    <a:pt x="176" y="252"/>
                  </a:cubicBezTo>
                  <a:cubicBezTo>
                    <a:pt x="172" y="95"/>
                    <a:pt x="172" y="95"/>
                    <a:pt x="172" y="95"/>
                  </a:cubicBezTo>
                  <a:cubicBezTo>
                    <a:pt x="171" y="88"/>
                    <a:pt x="178" y="84"/>
                    <a:pt x="184" y="86"/>
                  </a:cubicBezTo>
                  <a:cubicBezTo>
                    <a:pt x="344" y="140"/>
                    <a:pt x="344" y="140"/>
                    <a:pt x="344" y="140"/>
                  </a:cubicBezTo>
                  <a:cubicBezTo>
                    <a:pt x="348" y="141"/>
                    <a:pt x="352" y="140"/>
                    <a:pt x="354" y="137"/>
                  </a:cubicBezTo>
                  <a:cubicBezTo>
                    <a:pt x="449" y="6"/>
                    <a:pt x="449" y="6"/>
                    <a:pt x="449" y="6"/>
                  </a:cubicBezTo>
                  <a:cubicBezTo>
                    <a:pt x="452" y="1"/>
                    <a:pt x="460" y="0"/>
                    <a:pt x="463" y="5"/>
                  </a:cubicBezTo>
                  <a:cubicBezTo>
                    <a:pt x="560" y="137"/>
                    <a:pt x="560" y="137"/>
                    <a:pt x="560" y="137"/>
                  </a:cubicBezTo>
                  <a:cubicBezTo>
                    <a:pt x="563" y="140"/>
                    <a:pt x="567" y="141"/>
                    <a:pt x="571" y="140"/>
                  </a:cubicBezTo>
                  <a:cubicBezTo>
                    <a:pt x="731" y="86"/>
                    <a:pt x="731" y="86"/>
                    <a:pt x="731" y="86"/>
                  </a:cubicBezTo>
                  <a:cubicBezTo>
                    <a:pt x="738" y="84"/>
                    <a:pt x="744" y="89"/>
                    <a:pt x="744" y="95"/>
                  </a:cubicBezTo>
                  <a:cubicBezTo>
                    <a:pt x="738" y="252"/>
                    <a:pt x="738" y="252"/>
                    <a:pt x="738" y="252"/>
                  </a:cubicBezTo>
                  <a:cubicBezTo>
                    <a:pt x="737" y="256"/>
                    <a:pt x="740" y="260"/>
                    <a:pt x="744" y="261"/>
                  </a:cubicBezTo>
                  <a:cubicBezTo>
                    <a:pt x="907" y="303"/>
                    <a:pt x="907" y="303"/>
                    <a:pt x="907" y="303"/>
                  </a:cubicBezTo>
                  <a:cubicBezTo>
                    <a:pt x="914" y="304"/>
                    <a:pt x="916" y="312"/>
                    <a:pt x="912" y="317"/>
                  </a:cubicBezTo>
                  <a:cubicBezTo>
                    <a:pt x="808" y="442"/>
                    <a:pt x="808" y="442"/>
                    <a:pt x="808" y="442"/>
                  </a:cubicBezTo>
                  <a:cubicBezTo>
                    <a:pt x="805" y="446"/>
                    <a:pt x="805" y="451"/>
                    <a:pt x="808" y="454"/>
                  </a:cubicBezTo>
                  <a:cubicBezTo>
                    <a:pt x="912" y="575"/>
                    <a:pt x="912" y="575"/>
                    <a:pt x="912" y="575"/>
                  </a:cubicBezTo>
                  <a:cubicBezTo>
                    <a:pt x="916" y="580"/>
                    <a:pt x="914" y="588"/>
                    <a:pt x="907" y="590"/>
                  </a:cubicBezTo>
                  <a:cubicBezTo>
                    <a:pt x="744" y="634"/>
                    <a:pt x="744" y="634"/>
                    <a:pt x="744" y="634"/>
                  </a:cubicBezTo>
                  <a:cubicBezTo>
                    <a:pt x="740" y="635"/>
                    <a:pt x="737" y="639"/>
                    <a:pt x="738" y="643"/>
                  </a:cubicBezTo>
                  <a:cubicBezTo>
                    <a:pt x="744" y="799"/>
                    <a:pt x="744" y="799"/>
                    <a:pt x="744" y="799"/>
                  </a:cubicBezTo>
                  <a:cubicBezTo>
                    <a:pt x="744" y="805"/>
                    <a:pt x="738" y="810"/>
                    <a:pt x="731" y="808"/>
                  </a:cubicBezTo>
                  <a:cubicBezTo>
                    <a:pt x="571" y="754"/>
                    <a:pt x="571" y="754"/>
                    <a:pt x="571" y="754"/>
                  </a:cubicBezTo>
                  <a:cubicBezTo>
                    <a:pt x="567" y="752"/>
                    <a:pt x="563" y="754"/>
                    <a:pt x="560" y="757"/>
                  </a:cubicBezTo>
                  <a:cubicBezTo>
                    <a:pt x="463" y="888"/>
                    <a:pt x="463" y="888"/>
                    <a:pt x="463" y="888"/>
                  </a:cubicBezTo>
                  <a:cubicBezTo>
                    <a:pt x="460" y="893"/>
                    <a:pt x="452" y="893"/>
                    <a:pt x="449" y="888"/>
                  </a:cubicBezTo>
                  <a:cubicBezTo>
                    <a:pt x="350" y="751"/>
                    <a:pt x="350" y="751"/>
                    <a:pt x="350" y="751"/>
                  </a:cubicBezTo>
                  <a:cubicBezTo>
                    <a:pt x="350" y="751"/>
                    <a:pt x="350" y="751"/>
                    <a:pt x="350" y="751"/>
                  </a:cubicBezTo>
                  <a:close/>
                  <a:moveTo>
                    <a:pt x="458" y="230"/>
                  </a:moveTo>
                  <a:cubicBezTo>
                    <a:pt x="340" y="230"/>
                    <a:pt x="242" y="327"/>
                    <a:pt x="242" y="446"/>
                  </a:cubicBezTo>
                  <a:cubicBezTo>
                    <a:pt x="242" y="567"/>
                    <a:pt x="340" y="663"/>
                    <a:pt x="458" y="663"/>
                  </a:cubicBezTo>
                  <a:cubicBezTo>
                    <a:pt x="576" y="663"/>
                    <a:pt x="674" y="567"/>
                    <a:pt x="674" y="446"/>
                  </a:cubicBezTo>
                  <a:cubicBezTo>
                    <a:pt x="674" y="327"/>
                    <a:pt x="576" y="230"/>
                    <a:pt x="458" y="23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152" tIns="36576" rIns="73152" bIns="36576" numCol="1" anchor="t" anchorCtr="0" compatLnSpc="1">
              <a:prstTxWarp prst="textNoShape">
                <a:avLst/>
              </a:prstTxWarp>
            </a:bodyPr>
            <a:lstStyle/>
            <a:p>
              <a:endParaRPr lang="en-US" dirty="0"/>
            </a:p>
          </p:txBody>
        </p:sp>
        <p:sp>
          <p:nvSpPr>
            <p:cNvPr id="64" name="Freeform 12"/>
            <p:cNvSpPr>
              <a:spLocks noEditPoints="1"/>
            </p:cNvSpPr>
            <p:nvPr/>
          </p:nvSpPr>
          <p:spPr bwMode="auto">
            <a:xfrm>
              <a:off x="916208" y="5399479"/>
              <a:ext cx="220355" cy="202400"/>
            </a:xfrm>
            <a:custGeom>
              <a:avLst/>
              <a:gdLst>
                <a:gd name="T0" fmla="*/ 585 w 1176"/>
                <a:gd name="T1" fmla="*/ 1146 h 1146"/>
                <a:gd name="T2" fmla="*/ 448 w 1176"/>
                <a:gd name="T3" fmla="*/ 971 h 1146"/>
                <a:gd name="T4" fmla="*/ 225 w 1176"/>
                <a:gd name="T5" fmla="*/ 1036 h 1146"/>
                <a:gd name="T6" fmla="*/ 222 w 1176"/>
                <a:gd name="T7" fmla="*/ 820 h 1146"/>
                <a:gd name="T8" fmla="*/ 2 w 1176"/>
                <a:gd name="T9" fmla="*/ 749 h 1146"/>
                <a:gd name="T10" fmla="*/ 137 w 1176"/>
                <a:gd name="T11" fmla="*/ 574 h 1146"/>
                <a:gd name="T12" fmla="*/ 2 w 1176"/>
                <a:gd name="T13" fmla="*/ 395 h 1146"/>
                <a:gd name="T14" fmla="*/ 222 w 1176"/>
                <a:gd name="T15" fmla="*/ 327 h 1146"/>
                <a:gd name="T16" fmla="*/ 225 w 1176"/>
                <a:gd name="T17" fmla="*/ 110 h 1146"/>
                <a:gd name="T18" fmla="*/ 448 w 1176"/>
                <a:gd name="T19" fmla="*/ 175 h 1146"/>
                <a:gd name="T20" fmla="*/ 585 w 1176"/>
                <a:gd name="T21" fmla="*/ 0 h 1146"/>
                <a:gd name="T22" fmla="*/ 603 w 1176"/>
                <a:gd name="T23" fmla="*/ 9 h 1146"/>
                <a:gd name="T24" fmla="*/ 930 w 1176"/>
                <a:gd name="T25" fmla="*/ 106 h 1146"/>
                <a:gd name="T26" fmla="*/ 959 w 1176"/>
                <a:gd name="T27" fmla="*/ 128 h 1146"/>
                <a:gd name="T28" fmla="*/ 1159 w 1176"/>
                <a:gd name="T29" fmla="*/ 380 h 1146"/>
                <a:gd name="T30" fmla="*/ 1170 w 1176"/>
                <a:gd name="T31" fmla="*/ 416 h 1146"/>
                <a:gd name="T32" fmla="*/ 1170 w 1176"/>
                <a:gd name="T33" fmla="*/ 728 h 1146"/>
                <a:gd name="T34" fmla="*/ 1159 w 1176"/>
                <a:gd name="T35" fmla="*/ 763 h 1146"/>
                <a:gd name="T36" fmla="*/ 959 w 1176"/>
                <a:gd name="T37" fmla="*/ 1018 h 1146"/>
                <a:gd name="T38" fmla="*/ 930 w 1176"/>
                <a:gd name="T39" fmla="*/ 1039 h 1146"/>
                <a:gd name="T40" fmla="*/ 603 w 1176"/>
                <a:gd name="T41" fmla="*/ 1137 h 1146"/>
                <a:gd name="T42" fmla="*/ 456 w 1176"/>
                <a:gd name="T43" fmla="*/ 922 h 1146"/>
                <a:gd name="T44" fmla="*/ 586 w 1176"/>
                <a:gd name="T45" fmla="*/ 1086 h 1146"/>
                <a:gd name="T46" fmla="*/ 724 w 1176"/>
                <a:gd name="T47" fmla="*/ 924 h 1146"/>
                <a:gd name="T48" fmla="*/ 907 w 1176"/>
                <a:gd name="T49" fmla="*/ 805 h 1146"/>
                <a:gd name="T50" fmla="*/ 1114 w 1176"/>
                <a:gd name="T51" fmla="*/ 730 h 1146"/>
                <a:gd name="T52" fmla="*/ 992 w 1176"/>
                <a:gd name="T53" fmla="*/ 560 h 1146"/>
                <a:gd name="T54" fmla="*/ 923 w 1176"/>
                <a:gd name="T55" fmla="*/ 365 h 1146"/>
                <a:gd name="T56" fmla="*/ 914 w 1176"/>
                <a:gd name="T57" fmla="*/ 158 h 1146"/>
                <a:gd name="T58" fmla="*/ 700 w 1176"/>
                <a:gd name="T59" fmla="*/ 214 h 1146"/>
                <a:gd name="T60" fmla="*/ 474 w 1176"/>
                <a:gd name="T61" fmla="*/ 214 h 1146"/>
                <a:gd name="T62" fmla="*/ 261 w 1176"/>
                <a:gd name="T63" fmla="*/ 158 h 1146"/>
                <a:gd name="T64" fmla="*/ 250 w 1176"/>
                <a:gd name="T65" fmla="*/ 365 h 1146"/>
                <a:gd name="T66" fmla="*/ 182 w 1176"/>
                <a:gd name="T67" fmla="*/ 560 h 1146"/>
                <a:gd name="T68" fmla="*/ 62 w 1176"/>
                <a:gd name="T69" fmla="*/ 730 h 1146"/>
                <a:gd name="T70" fmla="*/ 266 w 1176"/>
                <a:gd name="T71" fmla="*/ 804 h 1146"/>
                <a:gd name="T72" fmla="*/ 449 w 1176"/>
                <a:gd name="T73" fmla="*/ 924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6" h="1146">
                  <a:moveTo>
                    <a:pt x="585" y="1146"/>
                  </a:moveTo>
                  <a:cubicBezTo>
                    <a:pt x="585" y="1146"/>
                    <a:pt x="585" y="1146"/>
                    <a:pt x="585" y="1146"/>
                  </a:cubicBezTo>
                  <a:cubicBezTo>
                    <a:pt x="578" y="1146"/>
                    <a:pt x="572" y="1142"/>
                    <a:pt x="568" y="1137"/>
                  </a:cubicBezTo>
                  <a:cubicBezTo>
                    <a:pt x="448" y="971"/>
                    <a:pt x="448" y="971"/>
                    <a:pt x="448" y="971"/>
                  </a:cubicBezTo>
                  <a:cubicBezTo>
                    <a:pt x="245" y="1039"/>
                    <a:pt x="245" y="1039"/>
                    <a:pt x="245" y="1039"/>
                  </a:cubicBezTo>
                  <a:cubicBezTo>
                    <a:pt x="238" y="1042"/>
                    <a:pt x="231" y="1040"/>
                    <a:pt x="225" y="1036"/>
                  </a:cubicBezTo>
                  <a:cubicBezTo>
                    <a:pt x="219" y="1032"/>
                    <a:pt x="216" y="1025"/>
                    <a:pt x="216" y="1018"/>
                  </a:cubicBezTo>
                  <a:cubicBezTo>
                    <a:pt x="222" y="820"/>
                    <a:pt x="222" y="820"/>
                    <a:pt x="222" y="820"/>
                  </a:cubicBezTo>
                  <a:cubicBezTo>
                    <a:pt x="17" y="763"/>
                    <a:pt x="17" y="763"/>
                    <a:pt x="17" y="763"/>
                  </a:cubicBezTo>
                  <a:cubicBezTo>
                    <a:pt x="10" y="761"/>
                    <a:pt x="4" y="756"/>
                    <a:pt x="2" y="749"/>
                  </a:cubicBezTo>
                  <a:cubicBezTo>
                    <a:pt x="0" y="742"/>
                    <a:pt x="1" y="734"/>
                    <a:pt x="6" y="728"/>
                  </a:cubicBezTo>
                  <a:cubicBezTo>
                    <a:pt x="137" y="574"/>
                    <a:pt x="137" y="574"/>
                    <a:pt x="137" y="574"/>
                  </a:cubicBezTo>
                  <a:cubicBezTo>
                    <a:pt x="6" y="415"/>
                    <a:pt x="6" y="415"/>
                    <a:pt x="6" y="415"/>
                  </a:cubicBezTo>
                  <a:cubicBezTo>
                    <a:pt x="1" y="410"/>
                    <a:pt x="0" y="402"/>
                    <a:pt x="2" y="395"/>
                  </a:cubicBezTo>
                  <a:cubicBezTo>
                    <a:pt x="4" y="387"/>
                    <a:pt x="10" y="382"/>
                    <a:pt x="17" y="380"/>
                  </a:cubicBezTo>
                  <a:cubicBezTo>
                    <a:pt x="222" y="327"/>
                    <a:pt x="222" y="327"/>
                    <a:pt x="222" y="327"/>
                  </a:cubicBezTo>
                  <a:cubicBezTo>
                    <a:pt x="216" y="128"/>
                    <a:pt x="216" y="128"/>
                    <a:pt x="216" y="128"/>
                  </a:cubicBezTo>
                  <a:cubicBezTo>
                    <a:pt x="216" y="121"/>
                    <a:pt x="219" y="114"/>
                    <a:pt x="225" y="110"/>
                  </a:cubicBezTo>
                  <a:cubicBezTo>
                    <a:pt x="231" y="105"/>
                    <a:pt x="238" y="104"/>
                    <a:pt x="245" y="106"/>
                  </a:cubicBezTo>
                  <a:cubicBezTo>
                    <a:pt x="448" y="175"/>
                    <a:pt x="448" y="175"/>
                    <a:pt x="448" y="175"/>
                  </a:cubicBezTo>
                  <a:cubicBezTo>
                    <a:pt x="568" y="9"/>
                    <a:pt x="568" y="9"/>
                    <a:pt x="568" y="9"/>
                  </a:cubicBezTo>
                  <a:cubicBezTo>
                    <a:pt x="572" y="3"/>
                    <a:pt x="578" y="0"/>
                    <a:pt x="585" y="0"/>
                  </a:cubicBezTo>
                  <a:cubicBezTo>
                    <a:pt x="585" y="0"/>
                    <a:pt x="585" y="0"/>
                    <a:pt x="585" y="0"/>
                  </a:cubicBezTo>
                  <a:cubicBezTo>
                    <a:pt x="592" y="0"/>
                    <a:pt x="599" y="3"/>
                    <a:pt x="603" y="9"/>
                  </a:cubicBezTo>
                  <a:cubicBezTo>
                    <a:pt x="726" y="175"/>
                    <a:pt x="726" y="175"/>
                    <a:pt x="726" y="175"/>
                  </a:cubicBezTo>
                  <a:cubicBezTo>
                    <a:pt x="930" y="106"/>
                    <a:pt x="930" y="106"/>
                    <a:pt x="930" y="106"/>
                  </a:cubicBezTo>
                  <a:cubicBezTo>
                    <a:pt x="937" y="104"/>
                    <a:pt x="944" y="105"/>
                    <a:pt x="950" y="110"/>
                  </a:cubicBezTo>
                  <a:cubicBezTo>
                    <a:pt x="956" y="114"/>
                    <a:pt x="959" y="121"/>
                    <a:pt x="959" y="128"/>
                  </a:cubicBezTo>
                  <a:cubicBezTo>
                    <a:pt x="951" y="327"/>
                    <a:pt x="951" y="327"/>
                    <a:pt x="951" y="327"/>
                  </a:cubicBezTo>
                  <a:cubicBezTo>
                    <a:pt x="1159" y="380"/>
                    <a:pt x="1159" y="380"/>
                    <a:pt x="1159" y="380"/>
                  </a:cubicBezTo>
                  <a:cubicBezTo>
                    <a:pt x="1166" y="382"/>
                    <a:pt x="1172" y="387"/>
                    <a:pt x="1174" y="395"/>
                  </a:cubicBezTo>
                  <a:cubicBezTo>
                    <a:pt x="1176" y="402"/>
                    <a:pt x="1175" y="410"/>
                    <a:pt x="1170" y="416"/>
                  </a:cubicBezTo>
                  <a:cubicBezTo>
                    <a:pt x="1037" y="574"/>
                    <a:pt x="1037" y="574"/>
                    <a:pt x="1037" y="574"/>
                  </a:cubicBezTo>
                  <a:cubicBezTo>
                    <a:pt x="1170" y="728"/>
                    <a:pt x="1170" y="728"/>
                    <a:pt x="1170" y="728"/>
                  </a:cubicBezTo>
                  <a:cubicBezTo>
                    <a:pt x="1175" y="734"/>
                    <a:pt x="1176" y="741"/>
                    <a:pt x="1174" y="749"/>
                  </a:cubicBezTo>
                  <a:cubicBezTo>
                    <a:pt x="1172" y="756"/>
                    <a:pt x="1166" y="761"/>
                    <a:pt x="1159" y="763"/>
                  </a:cubicBezTo>
                  <a:cubicBezTo>
                    <a:pt x="951" y="820"/>
                    <a:pt x="951" y="820"/>
                    <a:pt x="951" y="820"/>
                  </a:cubicBezTo>
                  <a:cubicBezTo>
                    <a:pt x="959" y="1018"/>
                    <a:pt x="959" y="1018"/>
                    <a:pt x="959" y="1018"/>
                  </a:cubicBezTo>
                  <a:cubicBezTo>
                    <a:pt x="959" y="1025"/>
                    <a:pt x="956" y="1032"/>
                    <a:pt x="950" y="1036"/>
                  </a:cubicBezTo>
                  <a:cubicBezTo>
                    <a:pt x="944" y="1040"/>
                    <a:pt x="937" y="1042"/>
                    <a:pt x="930" y="1039"/>
                  </a:cubicBezTo>
                  <a:cubicBezTo>
                    <a:pt x="726" y="970"/>
                    <a:pt x="726" y="970"/>
                    <a:pt x="726" y="970"/>
                  </a:cubicBezTo>
                  <a:cubicBezTo>
                    <a:pt x="603" y="1137"/>
                    <a:pt x="603" y="1137"/>
                    <a:pt x="603" y="1137"/>
                  </a:cubicBezTo>
                  <a:cubicBezTo>
                    <a:pt x="599" y="1142"/>
                    <a:pt x="592" y="1146"/>
                    <a:pt x="585" y="1146"/>
                  </a:cubicBezTo>
                  <a:close/>
                  <a:moveTo>
                    <a:pt x="456" y="922"/>
                  </a:moveTo>
                  <a:cubicBezTo>
                    <a:pt x="463" y="922"/>
                    <a:pt x="470" y="926"/>
                    <a:pt x="474" y="932"/>
                  </a:cubicBezTo>
                  <a:cubicBezTo>
                    <a:pt x="586" y="1086"/>
                    <a:pt x="586" y="1086"/>
                    <a:pt x="586" y="1086"/>
                  </a:cubicBezTo>
                  <a:cubicBezTo>
                    <a:pt x="700" y="931"/>
                    <a:pt x="700" y="931"/>
                    <a:pt x="700" y="931"/>
                  </a:cubicBezTo>
                  <a:cubicBezTo>
                    <a:pt x="705" y="924"/>
                    <a:pt x="715" y="921"/>
                    <a:pt x="724" y="924"/>
                  </a:cubicBezTo>
                  <a:cubicBezTo>
                    <a:pt x="914" y="987"/>
                    <a:pt x="914" y="987"/>
                    <a:pt x="914" y="987"/>
                  </a:cubicBezTo>
                  <a:cubicBezTo>
                    <a:pt x="907" y="805"/>
                    <a:pt x="907" y="805"/>
                    <a:pt x="907" y="805"/>
                  </a:cubicBezTo>
                  <a:cubicBezTo>
                    <a:pt x="906" y="794"/>
                    <a:pt x="913" y="785"/>
                    <a:pt x="923" y="783"/>
                  </a:cubicBezTo>
                  <a:cubicBezTo>
                    <a:pt x="1114" y="730"/>
                    <a:pt x="1114" y="730"/>
                    <a:pt x="1114" y="730"/>
                  </a:cubicBezTo>
                  <a:cubicBezTo>
                    <a:pt x="992" y="589"/>
                    <a:pt x="992" y="589"/>
                    <a:pt x="992" y="589"/>
                  </a:cubicBezTo>
                  <a:cubicBezTo>
                    <a:pt x="985" y="581"/>
                    <a:pt x="985" y="569"/>
                    <a:pt x="992" y="560"/>
                  </a:cubicBezTo>
                  <a:cubicBezTo>
                    <a:pt x="1114" y="414"/>
                    <a:pt x="1114" y="414"/>
                    <a:pt x="1114" y="414"/>
                  </a:cubicBezTo>
                  <a:cubicBezTo>
                    <a:pt x="923" y="365"/>
                    <a:pt x="923" y="365"/>
                    <a:pt x="923" y="365"/>
                  </a:cubicBezTo>
                  <a:cubicBezTo>
                    <a:pt x="913" y="363"/>
                    <a:pt x="906" y="354"/>
                    <a:pt x="907" y="343"/>
                  </a:cubicBezTo>
                  <a:cubicBezTo>
                    <a:pt x="914" y="158"/>
                    <a:pt x="914" y="158"/>
                    <a:pt x="914" y="158"/>
                  </a:cubicBezTo>
                  <a:cubicBezTo>
                    <a:pt x="724" y="222"/>
                    <a:pt x="724" y="222"/>
                    <a:pt x="724" y="222"/>
                  </a:cubicBezTo>
                  <a:cubicBezTo>
                    <a:pt x="715" y="225"/>
                    <a:pt x="705" y="222"/>
                    <a:pt x="700" y="214"/>
                  </a:cubicBezTo>
                  <a:cubicBezTo>
                    <a:pt x="586" y="59"/>
                    <a:pt x="586" y="59"/>
                    <a:pt x="586" y="59"/>
                  </a:cubicBezTo>
                  <a:cubicBezTo>
                    <a:pt x="474" y="214"/>
                    <a:pt x="474" y="214"/>
                    <a:pt x="474" y="214"/>
                  </a:cubicBezTo>
                  <a:cubicBezTo>
                    <a:pt x="469" y="222"/>
                    <a:pt x="459" y="225"/>
                    <a:pt x="449" y="222"/>
                  </a:cubicBezTo>
                  <a:cubicBezTo>
                    <a:pt x="261" y="158"/>
                    <a:pt x="261" y="158"/>
                    <a:pt x="261" y="158"/>
                  </a:cubicBezTo>
                  <a:cubicBezTo>
                    <a:pt x="266" y="343"/>
                    <a:pt x="266" y="343"/>
                    <a:pt x="266" y="343"/>
                  </a:cubicBezTo>
                  <a:cubicBezTo>
                    <a:pt x="267" y="354"/>
                    <a:pt x="260" y="363"/>
                    <a:pt x="250" y="365"/>
                  </a:cubicBezTo>
                  <a:cubicBezTo>
                    <a:pt x="62" y="414"/>
                    <a:pt x="62" y="414"/>
                    <a:pt x="62" y="414"/>
                  </a:cubicBezTo>
                  <a:cubicBezTo>
                    <a:pt x="182" y="560"/>
                    <a:pt x="182" y="560"/>
                    <a:pt x="182" y="560"/>
                  </a:cubicBezTo>
                  <a:cubicBezTo>
                    <a:pt x="189" y="569"/>
                    <a:pt x="189" y="581"/>
                    <a:pt x="182" y="589"/>
                  </a:cubicBezTo>
                  <a:cubicBezTo>
                    <a:pt x="62" y="730"/>
                    <a:pt x="62" y="730"/>
                    <a:pt x="62" y="730"/>
                  </a:cubicBezTo>
                  <a:cubicBezTo>
                    <a:pt x="250" y="783"/>
                    <a:pt x="250" y="783"/>
                    <a:pt x="250" y="783"/>
                  </a:cubicBezTo>
                  <a:cubicBezTo>
                    <a:pt x="260" y="785"/>
                    <a:pt x="267" y="794"/>
                    <a:pt x="266" y="804"/>
                  </a:cubicBezTo>
                  <a:cubicBezTo>
                    <a:pt x="261" y="987"/>
                    <a:pt x="261" y="987"/>
                    <a:pt x="261" y="987"/>
                  </a:cubicBezTo>
                  <a:cubicBezTo>
                    <a:pt x="449" y="924"/>
                    <a:pt x="449" y="924"/>
                    <a:pt x="449" y="924"/>
                  </a:cubicBezTo>
                  <a:cubicBezTo>
                    <a:pt x="452" y="923"/>
                    <a:pt x="454" y="922"/>
                    <a:pt x="456" y="92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152" tIns="36576" rIns="73152" bIns="36576" numCol="1" anchor="t" anchorCtr="0" compatLnSpc="1">
              <a:prstTxWarp prst="textNoShape">
                <a:avLst/>
              </a:prstTxWarp>
            </a:bodyPr>
            <a:lstStyle/>
            <a:p>
              <a:endParaRPr lang="en-US" dirty="0"/>
            </a:p>
          </p:txBody>
        </p:sp>
      </p:grpSp>
      <p:sp>
        <p:nvSpPr>
          <p:cNvPr id="65" name="ee4pFootnotes"/>
          <p:cNvSpPr>
            <a:spLocks noChangeArrowheads="1"/>
          </p:cNvSpPr>
          <p:nvPr/>
        </p:nvSpPr>
        <p:spPr bwMode="auto">
          <a:xfrm>
            <a:off x="629999" y="6407083"/>
            <a:ext cx="7182000" cy="153888"/>
          </a:xfrm>
          <a:prstGeom prst="rect">
            <a:avLst/>
          </a:prstGeom>
          <a:noFill/>
          <a:ln w="9525" algn="ctr">
            <a:noFill/>
            <a:miter lim="800000"/>
            <a:headEnd type="none" w="lg" len="lg"/>
            <a:tailEnd type="none" w="lg" len="lg"/>
          </a:ln>
        </p:spPr>
        <p:txBody>
          <a:bodyPr vert="horz" wrap="square" lIns="0" tIns="0" rIns="0" bIns="0" anchor="b" anchorCtr="0">
            <a:spAutoFit/>
          </a:bodyPr>
          <a:lstStyle/>
          <a:p>
            <a:r>
              <a:rPr lang="en-US" sz="1000" dirty="0">
                <a:solidFill>
                  <a:schemeClr val="bg1">
                    <a:lumMod val="50000"/>
                  </a:schemeClr>
                </a:solidFill>
                <a:latin typeface="Trebuchet MS" panose="020B0603020202020204" pitchFamily="34" charset="0"/>
                <a:cs typeface="Arial" pitchFamily="34" charset="0"/>
              </a:rPr>
              <a:t>Source: BCG-</a:t>
            </a:r>
            <a:r>
              <a:rPr lang="en-US" sz="1000" dirty="0" err="1">
                <a:solidFill>
                  <a:schemeClr val="bg1">
                    <a:lumMod val="50000"/>
                  </a:schemeClr>
                </a:solidFill>
                <a:latin typeface="Trebuchet MS" panose="020B0603020202020204" pitchFamily="34" charset="0"/>
                <a:cs typeface="Arial" pitchFamily="34" charset="0"/>
              </a:rPr>
              <a:t>Altagamma</a:t>
            </a:r>
            <a:r>
              <a:rPr lang="en-US" sz="1000" dirty="0">
                <a:solidFill>
                  <a:schemeClr val="bg1">
                    <a:lumMod val="50000"/>
                  </a:schemeClr>
                </a:solidFill>
                <a:latin typeface="Trebuchet MS" panose="020B0603020202020204" pitchFamily="34" charset="0"/>
                <a:cs typeface="Arial" pitchFamily="34" charset="0"/>
              </a:rPr>
              <a:t> </a:t>
            </a:r>
            <a:r>
              <a:rPr lang="en-US" sz="1000" dirty="0" smtClean="0">
                <a:solidFill>
                  <a:schemeClr val="bg1">
                    <a:lumMod val="50000"/>
                  </a:schemeClr>
                </a:solidFill>
                <a:latin typeface="Trebuchet MS" panose="020B0603020202020204" pitchFamily="34" charset="0"/>
                <a:cs typeface="Arial" pitchFamily="34" charset="0"/>
              </a:rPr>
              <a:t>True-Luxury Global Consumer </a:t>
            </a:r>
            <a:r>
              <a:rPr lang="en-US" sz="1000">
                <a:solidFill>
                  <a:schemeClr val="bg1">
                    <a:lumMod val="50000"/>
                  </a:schemeClr>
                </a:solidFill>
                <a:latin typeface="Trebuchet MS" panose="020B0603020202020204" pitchFamily="34" charset="0"/>
                <a:cs typeface="Arial" pitchFamily="34" charset="0"/>
              </a:rPr>
              <a:t>Insight </a:t>
            </a:r>
            <a:r>
              <a:rPr lang="en-US" sz="1000" smtClean="0">
                <a:solidFill>
                  <a:schemeClr val="bg1">
                    <a:lumMod val="50000"/>
                  </a:schemeClr>
                </a:solidFill>
                <a:latin typeface="Trebuchet MS" panose="020B0603020202020204" pitchFamily="34" charset="0"/>
                <a:cs typeface="Arial" pitchFamily="34" charset="0"/>
              </a:rPr>
              <a:t>Survey </a:t>
            </a:r>
            <a:r>
              <a:rPr lang="en-US" sz="1000" dirty="0" smtClean="0">
                <a:solidFill>
                  <a:schemeClr val="bg1">
                    <a:lumMod val="50000"/>
                  </a:schemeClr>
                </a:solidFill>
                <a:latin typeface="Trebuchet MS" panose="020B0603020202020204" pitchFamily="34" charset="0"/>
                <a:cs typeface="Arial" pitchFamily="34" charset="0"/>
              </a:rPr>
              <a:t>(12K + respondents in 10 countries)</a:t>
            </a:r>
            <a:endParaRPr lang="en-US" sz="1000" dirty="0">
              <a:solidFill>
                <a:schemeClr val="bg1">
                  <a:lumMod val="50000"/>
                </a:schemeClr>
              </a:solidFill>
              <a:latin typeface="Trebuchet MS" panose="020B0603020202020204" pitchFamily="34" charset="0"/>
              <a:cs typeface="Arial" pitchFamily="34" charset="0"/>
            </a:endParaRPr>
          </a:p>
        </p:txBody>
      </p:sp>
    </p:spTree>
    <p:extLst>
      <p:ext uri="{BB962C8B-B14F-4D97-AF65-F5344CB8AC3E}">
        <p14:creationId xmlns:p14="http://schemas.microsoft.com/office/powerpoint/2010/main" val="3621093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083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extLst>
              <p:ext uri="{D42A27DB-BD31-4B8C-83A1-F6EECF244321}">
                <p14:modId xmlns:p14="http://schemas.microsoft.com/office/powerpoint/2010/main" val="9934562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9612" name="think-cell Slide" r:id="rId46" imgW="415" imgH="416" progId="TCLayout.ActiveDocument.1">
                  <p:embed/>
                </p:oleObj>
              </mc:Choice>
              <mc:Fallback>
                <p:oleObj name="think-cell Slide" r:id="rId46" imgW="415" imgH="416" progId="TCLayout.ActiveDocument.1">
                  <p:embed/>
                  <p:pic>
                    <p:nvPicPr>
                      <p:cNvPr id="0" name=""/>
                      <p:cNvPicPr/>
                      <p:nvPr/>
                    </p:nvPicPr>
                    <p:blipFill>
                      <a:blip r:embed="rId47"/>
                      <a:stretch>
                        <a:fillRect/>
                      </a:stretch>
                    </p:blipFill>
                    <p:spPr>
                      <a:xfrm>
                        <a:off x="1588" y="1588"/>
                        <a:ext cx="1587" cy="1587"/>
                      </a:xfrm>
                      <a:prstGeom prst="rect">
                        <a:avLst/>
                      </a:prstGeom>
                    </p:spPr>
                  </p:pic>
                </p:oleObj>
              </mc:Fallback>
            </mc:AlternateContent>
          </a:graphicData>
        </a:graphic>
      </p:graphicFrame>
      <p:sp>
        <p:nvSpPr>
          <p:cNvPr id="32" name="Rectangle 31"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200" b="1" dirty="0" err="1" smtClean="0">
              <a:solidFill>
                <a:srgbClr val="FFFFFF"/>
              </a:solidFill>
              <a:latin typeface="Trebuchet MS" panose="020B0603020202020204" pitchFamily="34" charset="0"/>
              <a:sym typeface="Trebuchet MS" panose="020B0603020202020204" pitchFamily="34" charset="0"/>
            </a:endParaRPr>
          </a:p>
        </p:txBody>
      </p:sp>
      <p:sp>
        <p:nvSpPr>
          <p:cNvPr id="6" name="Title 5"/>
          <p:cNvSpPr>
            <a:spLocks noGrp="1"/>
          </p:cNvSpPr>
          <p:nvPr>
            <p:ph type="title"/>
          </p:nvPr>
        </p:nvSpPr>
        <p:spPr/>
        <p:txBody>
          <a:bodyPr/>
          <a:lstStyle/>
          <a:p>
            <a:r>
              <a:rPr lang="en-US" dirty="0" smtClean="0"/>
              <a:t>2 most relevant avenues of growth for the Personal </a:t>
            </a:r>
            <a:r>
              <a:rPr lang="en-US" dirty="0"/>
              <a:t>L</a:t>
            </a:r>
            <a:r>
              <a:rPr lang="en-US" dirty="0" smtClean="0"/>
              <a:t>uxury market</a:t>
            </a:r>
            <a:endParaRPr lang="en-US" dirty="0"/>
          </a:p>
        </p:txBody>
      </p:sp>
      <p:graphicFrame>
        <p:nvGraphicFramePr>
          <p:cNvPr id="77" name="Chart 76"/>
          <p:cNvGraphicFramePr/>
          <p:nvPr>
            <p:custDataLst>
              <p:tags r:id="rId4"/>
            </p:custDataLst>
            <p:extLst>
              <p:ext uri="{D42A27DB-BD31-4B8C-83A1-F6EECF244321}">
                <p14:modId xmlns:p14="http://schemas.microsoft.com/office/powerpoint/2010/main" val="794285673"/>
              </p:ext>
            </p:extLst>
          </p:nvPr>
        </p:nvGraphicFramePr>
        <p:xfrm>
          <a:off x="5056188" y="1743075"/>
          <a:ext cx="2522537" cy="3325813"/>
        </p:xfrm>
        <a:graphic>
          <a:graphicData uri="http://schemas.openxmlformats.org/drawingml/2006/chart">
            <c:chart xmlns:c="http://schemas.openxmlformats.org/drawingml/2006/chart" xmlns:r="http://schemas.openxmlformats.org/officeDocument/2006/relationships" r:id="rId48"/>
          </a:graphicData>
        </a:graphic>
      </p:graphicFrame>
      <p:sp useBgFill="1">
        <p:nvSpPr>
          <p:cNvPr id="4" name="Freeform 3"/>
          <p:cNvSpPr/>
          <p:nvPr>
            <p:custDataLst>
              <p:tags r:id="rId5"/>
            </p:custDataLst>
          </p:nvPr>
        </p:nvSpPr>
        <p:spPr bwMode="gray">
          <a:xfrm>
            <a:off x="6269038" y="4913313"/>
            <a:ext cx="96838" cy="146051"/>
          </a:xfrm>
          <a:custGeom>
            <a:avLst/>
            <a:gdLst/>
            <a:ahLst/>
            <a:cxnLst/>
            <a:rect l="0" t="0" r="0" b="0"/>
            <a:pathLst>
              <a:path w="96838" h="146051">
                <a:moveTo>
                  <a:pt x="96837" y="0"/>
                </a:moveTo>
                <a:lnTo>
                  <a:pt x="57150" y="146050"/>
                </a:lnTo>
                <a:lnTo>
                  <a:pt x="0" y="146050"/>
                </a:lnTo>
                <a:lnTo>
                  <a:pt x="39687" y="0"/>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2" name="Freeform 1"/>
          <p:cNvSpPr/>
          <p:nvPr>
            <p:custDataLst>
              <p:tags r:id="rId6"/>
            </p:custDataLst>
          </p:nvPr>
        </p:nvSpPr>
        <p:spPr bwMode="gray">
          <a:xfrm>
            <a:off x="6269038" y="4913313"/>
            <a:ext cx="39688" cy="146051"/>
          </a:xfrm>
          <a:custGeom>
            <a:avLst/>
            <a:gdLst/>
            <a:ahLst/>
            <a:cxnLst/>
            <a:rect l="0" t="0" r="0" b="0"/>
            <a:pathLst>
              <a:path w="39688" h="146051">
                <a:moveTo>
                  <a:pt x="39687" y="0"/>
                </a:moveTo>
                <a:lnTo>
                  <a:pt x="0" y="146050"/>
                </a:lnTo>
              </a:path>
            </a:pathLst>
          </a:custGeom>
          <a:ln w="9525" cap="rnd"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Freeform 2"/>
          <p:cNvSpPr/>
          <p:nvPr>
            <p:custDataLst>
              <p:tags r:id="rId7"/>
            </p:custDataLst>
          </p:nvPr>
        </p:nvSpPr>
        <p:spPr bwMode="gray">
          <a:xfrm>
            <a:off x="6326188" y="4913313"/>
            <a:ext cx="39688" cy="146051"/>
          </a:xfrm>
          <a:custGeom>
            <a:avLst/>
            <a:gdLst/>
            <a:ahLst/>
            <a:cxnLst/>
            <a:rect l="0" t="0" r="0" b="0"/>
            <a:pathLst>
              <a:path w="39688" h="146051">
                <a:moveTo>
                  <a:pt x="39687" y="0"/>
                </a:moveTo>
                <a:lnTo>
                  <a:pt x="0" y="146050"/>
                </a:lnTo>
              </a:path>
            </a:pathLst>
          </a:custGeom>
          <a:ln w="9525" cap="rnd"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3" name="Straight Connector 52"/>
          <p:cNvCxnSpPr/>
          <p:nvPr>
            <p:custDataLst>
              <p:tags r:id="rId8"/>
            </p:custDataLst>
          </p:nvPr>
        </p:nvCxnSpPr>
        <p:spPr bwMode="gray">
          <a:xfrm>
            <a:off x="5356225" y="4727575"/>
            <a:ext cx="42863" cy="220663"/>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sp>
        <p:nvSpPr>
          <p:cNvPr id="112" name="Text Placeholder 3"/>
          <p:cNvSpPr>
            <a:spLocks noGrp="1"/>
          </p:cNvSpPr>
          <p:nvPr>
            <p:custDataLst>
              <p:tags r:id="rId9"/>
            </p:custDataLst>
          </p:nvPr>
        </p:nvSpPr>
        <p:spPr bwMode="gray">
          <a:xfrm>
            <a:off x="4332288" y="2693988"/>
            <a:ext cx="998538" cy="3651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C39B621B-50DE-4DC6-ACB1-F43766C2F6F6}" type="datetime'Baby B''oo''m''''''e''''''''rs&#10;(''51-70 y''''r''''''''''''s)'">
              <a:rPr lang="en-US" altLang="en-US" b="1">
                <a:sym typeface="+mn-lt"/>
              </a:rPr>
              <a:pPr algn="r">
                <a:lnSpc>
                  <a:spcPct val="100000"/>
                </a:lnSpc>
                <a:spcBef>
                  <a:spcPct val="0"/>
                </a:spcBef>
                <a:spcAft>
                  <a:spcPct val="0"/>
                </a:spcAft>
              </a:pPr>
              <a:t>Baby Boomers
(51-70 yrs)</a:t>
            </a:fld>
            <a:endParaRPr lang="en-US" b="1" dirty="0">
              <a:sym typeface="+mn-lt"/>
            </a:endParaRPr>
          </a:p>
        </p:txBody>
      </p:sp>
      <p:sp>
        <p:nvSpPr>
          <p:cNvPr id="13" name="Text Placeholder 3"/>
          <p:cNvSpPr>
            <a:spLocks noGrp="1"/>
          </p:cNvSpPr>
          <p:nvPr>
            <p:custDataLst>
              <p:tags r:id="rId10"/>
            </p:custDataLst>
          </p:nvPr>
        </p:nvSpPr>
        <p:spPr bwMode="gray">
          <a:xfrm>
            <a:off x="6677025" y="5141913"/>
            <a:ext cx="4572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55E1CBB-F084-4B11-A423-1C0DEE5E4CD4}" type="datetime'''''''''2''''''''''''''''''0''24''''F'''''''''''''''">
              <a:rPr lang="en-US" altLang="en-US" b="1"/>
              <a:pPr/>
              <a:t>2024F</a:t>
            </a:fld>
            <a:endParaRPr lang="en-US" b="1" dirty="0">
              <a:sym typeface="+mn-lt"/>
            </a:endParaRPr>
          </a:p>
        </p:txBody>
      </p:sp>
      <p:sp>
        <p:nvSpPr>
          <p:cNvPr id="12" name="Text Placeholder 3"/>
          <p:cNvSpPr>
            <a:spLocks noGrp="1"/>
          </p:cNvSpPr>
          <p:nvPr>
            <p:custDataLst>
              <p:tags r:id="rId11"/>
            </p:custDataLst>
          </p:nvPr>
        </p:nvSpPr>
        <p:spPr bwMode="gray">
          <a:xfrm>
            <a:off x="6726238" y="1587500"/>
            <a:ext cx="3587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6DBEC19-0E34-4A9A-9E66-CD7061213B80}" type="datetime'''''''40''''''''9'''''''''''''''''''''''">
              <a:rPr lang="en-US" altLang="en-US" sz="1400" b="1">
                <a:sym typeface="+mn-lt"/>
              </a:rPr>
              <a:pPr/>
              <a:t>409</a:t>
            </a:fld>
            <a:endParaRPr lang="en-US" sz="1400" b="1" dirty="0">
              <a:sym typeface="+mn-lt"/>
            </a:endParaRPr>
          </a:p>
        </p:txBody>
      </p:sp>
      <p:sp>
        <p:nvSpPr>
          <p:cNvPr id="17" name="Text Placeholder 3"/>
          <p:cNvSpPr>
            <a:spLocks noGrp="1"/>
          </p:cNvSpPr>
          <p:nvPr>
            <p:custDataLst>
              <p:tags r:id="rId12"/>
            </p:custDataLst>
          </p:nvPr>
        </p:nvSpPr>
        <p:spPr bwMode="gray">
          <a:xfrm>
            <a:off x="5548313" y="2184400"/>
            <a:ext cx="3587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F4E0C259-C0DD-4F2F-B1CB-E7B0F31203B3}" type="datetime'3''''2''''''''''''''''''''''''''''''''''''7'''''''''''''''">
              <a:rPr lang="en-US" altLang="en-US" sz="1400" b="1">
                <a:sym typeface="+mn-lt"/>
              </a:rPr>
              <a:pPr/>
              <a:t>327</a:t>
            </a:fld>
            <a:endParaRPr lang="en-US" sz="1400" b="1" dirty="0">
              <a:sym typeface="+mn-lt"/>
            </a:endParaRPr>
          </a:p>
        </p:txBody>
      </p:sp>
      <p:sp>
        <p:nvSpPr>
          <p:cNvPr id="80" name="Text Placeholder 3"/>
          <p:cNvSpPr>
            <a:spLocks noGrp="1"/>
          </p:cNvSpPr>
          <p:nvPr>
            <p:custDataLst>
              <p:tags r:id="rId13"/>
            </p:custDataLst>
          </p:nvPr>
        </p:nvSpPr>
        <p:spPr bwMode="gray">
          <a:xfrm>
            <a:off x="5668964" y="2397125"/>
            <a:ext cx="117475" cy="182563"/>
          </a:xfrm>
          <a:prstGeom prst="rect">
            <a:avLst/>
          </a:prstGeom>
          <a:solidFill>
            <a:srgbClr val="3EAD92"/>
          </a:solidFill>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8AC1A3B-5C8A-4B34-BB97-AEDC2C09331F}" type="datetime'''''''''''''''''''''''''''''''''''''''''''''''''9'''''''''''">
              <a:rPr lang="en-US" altLang="en-US">
                <a:solidFill>
                  <a:schemeClr val="bg1"/>
                </a:solidFill>
                <a:sym typeface="+mn-lt"/>
              </a:rPr>
              <a:pPr algn="ctr">
                <a:lnSpc>
                  <a:spcPct val="100000"/>
                </a:lnSpc>
                <a:spcBef>
                  <a:spcPct val="0"/>
                </a:spcBef>
                <a:spcAft>
                  <a:spcPct val="0"/>
                </a:spcAft>
              </a:pPr>
              <a:t>9</a:t>
            </a:fld>
            <a:endParaRPr lang="en-US" dirty="0">
              <a:solidFill>
                <a:schemeClr val="bg1"/>
              </a:solidFill>
              <a:sym typeface="+mn-lt"/>
            </a:endParaRPr>
          </a:p>
        </p:txBody>
      </p:sp>
      <p:sp>
        <p:nvSpPr>
          <p:cNvPr id="109" name="Text Placeholder 3"/>
          <p:cNvSpPr>
            <a:spLocks noGrp="1"/>
          </p:cNvSpPr>
          <p:nvPr>
            <p:custDataLst>
              <p:tags r:id="rId14"/>
            </p:custDataLst>
          </p:nvPr>
        </p:nvSpPr>
        <p:spPr bwMode="gray">
          <a:xfrm>
            <a:off x="4695825" y="2278063"/>
            <a:ext cx="635000" cy="3651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34133ADA-9C1B-4E8A-A747-01AB4888DA9D}" type="datetime'''''''''''''''''''Si''''le''''nt''&#10;(7''0''+'''''''' yrs'')'''">
              <a:rPr lang="en-US" altLang="en-US" b="1">
                <a:sym typeface="+mn-lt"/>
              </a:rPr>
              <a:pPr algn="r">
                <a:lnSpc>
                  <a:spcPct val="100000"/>
                </a:lnSpc>
                <a:spcBef>
                  <a:spcPct val="0"/>
                </a:spcBef>
                <a:spcAft>
                  <a:spcPct val="0"/>
                </a:spcAft>
              </a:pPr>
              <a:t>Silent
(70+ yrs)</a:t>
            </a:fld>
            <a:endParaRPr lang="en-US" b="1" dirty="0">
              <a:sym typeface="+mn-lt"/>
            </a:endParaRPr>
          </a:p>
        </p:txBody>
      </p:sp>
      <p:sp>
        <p:nvSpPr>
          <p:cNvPr id="16" name="Text Placeholder 3"/>
          <p:cNvSpPr>
            <a:spLocks noGrp="1"/>
          </p:cNvSpPr>
          <p:nvPr>
            <p:custDataLst>
              <p:tags r:id="rId15"/>
            </p:custDataLst>
          </p:nvPr>
        </p:nvSpPr>
        <p:spPr bwMode="gray">
          <a:xfrm>
            <a:off x="5629275" y="2759075"/>
            <a:ext cx="196850" cy="182563"/>
          </a:xfrm>
          <a:prstGeom prst="rect">
            <a:avLst/>
          </a:prstGeom>
          <a:noFill/>
          <a:extLst>
            <a:ext uri="{909E8E84-426E-40dd-AFC4-6F175D3DCCD1}">
              <a14:hiddenFill xmlns:a14="http://schemas.microsoft.com/office/drawing/2010/main">
                <a:solidFill>
                  <a:srgbClr val="03522D"/>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539CCD9-BADC-42DB-95B7-141C98D25FA7}" type="datetime'''''8''''''''5'''''">
              <a:rPr lang="en-US" altLang="en-US">
                <a:solidFill>
                  <a:schemeClr val="bg1"/>
                </a:solidFill>
              </a:rPr>
              <a:pPr/>
              <a:t>85</a:t>
            </a:fld>
            <a:endParaRPr lang="en-US" dirty="0">
              <a:solidFill>
                <a:schemeClr val="bg1"/>
              </a:solidFill>
              <a:sym typeface="+mn-lt"/>
            </a:endParaRPr>
          </a:p>
        </p:txBody>
      </p:sp>
      <p:sp>
        <p:nvSpPr>
          <p:cNvPr id="76" name="Text Placeholder 3"/>
          <p:cNvSpPr>
            <a:spLocks noGrp="1"/>
          </p:cNvSpPr>
          <p:nvPr>
            <p:custDataLst>
              <p:tags r:id="rId16"/>
            </p:custDataLst>
          </p:nvPr>
        </p:nvSpPr>
        <p:spPr bwMode="gray">
          <a:xfrm>
            <a:off x="5629275" y="4857750"/>
            <a:ext cx="196850" cy="182563"/>
          </a:xfrm>
          <a:prstGeom prst="rect">
            <a:avLst/>
          </a:prstGeom>
          <a:solidFill>
            <a:srgbClr val="A8B21C"/>
          </a:solidFill>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83169CF-8111-4A4B-A2F9-509C19021C05}" type="datetime'''''''''1''''''''''''''''''''''''''''''0'''''''''''''''">
              <a:rPr lang="en-US" altLang="en-US">
                <a:solidFill>
                  <a:schemeClr val="bg1"/>
                </a:solidFill>
                <a:sym typeface="+mn-lt"/>
              </a:rPr>
              <a:pPr algn="ctr">
                <a:lnSpc>
                  <a:spcPct val="100000"/>
                </a:lnSpc>
                <a:spcBef>
                  <a:spcPct val="0"/>
                </a:spcBef>
                <a:spcAft>
                  <a:spcPct val="0"/>
                </a:spcAft>
              </a:pPr>
              <a:t>10</a:t>
            </a:fld>
            <a:endParaRPr lang="en-US" dirty="0">
              <a:solidFill>
                <a:schemeClr val="bg1"/>
              </a:solidFill>
              <a:sym typeface="+mn-lt"/>
            </a:endParaRPr>
          </a:p>
        </p:txBody>
      </p:sp>
      <p:sp>
        <p:nvSpPr>
          <p:cNvPr id="113" name="Text Placeholder 3"/>
          <p:cNvSpPr>
            <a:spLocks noGrp="1"/>
          </p:cNvSpPr>
          <p:nvPr>
            <p:custDataLst>
              <p:tags r:id="rId17"/>
            </p:custDataLst>
          </p:nvPr>
        </p:nvSpPr>
        <p:spPr bwMode="gray">
          <a:xfrm>
            <a:off x="4551363" y="3489325"/>
            <a:ext cx="779463" cy="3651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401C89B3-F54D-4A05-A982-BA112BBBE431}" type="datetime'''Gen.'' ''''X''''&#10;''''(''''3''''''6-5''0'' yrs)'''''''''''">
              <a:rPr lang="en-US" altLang="en-US" b="1">
                <a:sym typeface="+mn-lt"/>
              </a:rPr>
              <a:pPr algn="r">
                <a:lnSpc>
                  <a:spcPct val="100000"/>
                </a:lnSpc>
                <a:spcBef>
                  <a:spcPct val="0"/>
                </a:spcBef>
                <a:spcAft>
                  <a:spcPct val="0"/>
                </a:spcAft>
              </a:pPr>
              <a:t>Gen. X
(36-50 yrs)</a:t>
            </a:fld>
            <a:endParaRPr lang="en-US" b="1" dirty="0">
              <a:sym typeface="+mn-lt"/>
            </a:endParaRPr>
          </a:p>
        </p:txBody>
      </p:sp>
      <p:sp>
        <p:nvSpPr>
          <p:cNvPr id="114" name="Text Placeholder 3"/>
          <p:cNvSpPr>
            <a:spLocks noGrp="1"/>
          </p:cNvSpPr>
          <p:nvPr>
            <p:custDataLst>
              <p:tags r:id="rId18"/>
            </p:custDataLst>
          </p:nvPr>
        </p:nvSpPr>
        <p:spPr bwMode="gray">
          <a:xfrm>
            <a:off x="4551363" y="4129088"/>
            <a:ext cx="779463" cy="3651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6F9E9C8D-E0DA-435B-A416-F4D989C8F923}" type="datetime'''''Mi''llen''''''''ni''''al''s''&#10;(2''''''1''''-''35 yrs)'">
              <a:rPr lang="en-US" altLang="en-US" b="1">
                <a:sym typeface="+mn-lt"/>
              </a:rPr>
              <a:pPr algn="r">
                <a:lnSpc>
                  <a:spcPct val="100000"/>
                </a:lnSpc>
                <a:spcBef>
                  <a:spcPct val="0"/>
                </a:spcBef>
                <a:spcAft>
                  <a:spcPct val="0"/>
                </a:spcAft>
              </a:pPr>
              <a:t>Millennials
(21-35 yrs)</a:t>
            </a:fld>
            <a:endParaRPr lang="en-US" b="1" dirty="0">
              <a:sym typeface="+mn-lt"/>
            </a:endParaRPr>
          </a:p>
        </p:txBody>
      </p:sp>
      <p:sp>
        <p:nvSpPr>
          <p:cNvPr id="125" name="Text Placeholder 3"/>
          <p:cNvSpPr>
            <a:spLocks noGrp="1"/>
          </p:cNvSpPr>
          <p:nvPr>
            <p:custDataLst>
              <p:tags r:id="rId19"/>
            </p:custDataLst>
          </p:nvPr>
        </p:nvSpPr>
        <p:spPr bwMode="gray">
          <a:xfrm>
            <a:off x="4640263" y="4545013"/>
            <a:ext cx="690563" cy="3651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2DB788CC-A511-4A0E-8690-D835F44F992D}" type="datetime'Gen.'''' ''''Z''&#10;(5''''''''''''''-''2''0 ''''''''yrs)'''">
              <a:rPr lang="en-US" altLang="en-US" b="1">
                <a:sym typeface="+mn-lt"/>
              </a:rPr>
              <a:pPr algn="r">
                <a:lnSpc>
                  <a:spcPct val="100000"/>
                </a:lnSpc>
                <a:spcBef>
                  <a:spcPct val="0"/>
                </a:spcBef>
                <a:spcAft>
                  <a:spcPct val="0"/>
                </a:spcAft>
              </a:pPr>
              <a:t>Gen. Z
(5-20 yrs)</a:t>
            </a:fld>
            <a:endParaRPr lang="en-US" b="1" dirty="0">
              <a:sym typeface="+mn-lt"/>
            </a:endParaRPr>
          </a:p>
        </p:txBody>
      </p:sp>
      <p:sp>
        <p:nvSpPr>
          <p:cNvPr id="31" name="Oval 30"/>
          <p:cNvSpPr/>
          <p:nvPr/>
        </p:nvSpPr>
        <p:spPr>
          <a:xfrm>
            <a:off x="5011820" y="5600801"/>
            <a:ext cx="720000" cy="720000"/>
          </a:xfrm>
          <a:prstGeom prst="ellipse">
            <a:avLst/>
          </a:prstGeom>
          <a:solidFill>
            <a:srgbClr val="FFFFFF"/>
          </a:solidFill>
          <a:ln w="38100">
            <a:gradFill flip="none" rotWithShape="1">
              <a:gsLst>
                <a:gs pos="0">
                  <a:schemeClr val="accent4"/>
                </a:gs>
                <a:gs pos="100000">
                  <a:schemeClr val="accent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600" b="1" kern="0" dirty="0">
                <a:solidFill>
                  <a:schemeClr val="bg1">
                    <a:lumMod val="50000"/>
                  </a:schemeClr>
                </a:solidFill>
              </a:rPr>
              <a:t>130%</a:t>
            </a:r>
          </a:p>
        </p:txBody>
      </p:sp>
      <p:sp>
        <p:nvSpPr>
          <p:cNvPr id="34" name="BcgText 2"/>
          <p:cNvSpPr txBox="1"/>
          <p:nvPr/>
        </p:nvSpPr>
        <p:spPr>
          <a:xfrm>
            <a:off x="5828970" y="5770725"/>
            <a:ext cx="2080998" cy="492443"/>
          </a:xfrm>
          <a:prstGeom prst="rect">
            <a:avLst/>
          </a:prstGeom>
          <a:solidFill>
            <a:srgbClr val="EEE89A"/>
          </a:solidFill>
        </p:spPr>
        <p:txBody>
          <a:bodyPr vert="horz" wrap="square" lIns="0" tIns="0" rIns="0" bIns="0" rtlCol="0">
            <a:spAutoFit/>
          </a:bodyPr>
          <a:lstStyle>
            <a:lvl1pPr lvl="0" indent="0">
              <a:lnSpc>
                <a:spcPct val="110000"/>
              </a:lnSpc>
              <a:spcBef>
                <a:spcPts val="600"/>
              </a:spcBef>
              <a:spcAft>
                <a:spcPts val="300"/>
              </a:spcAft>
              <a:buFont typeface="Arial" panose="020B0604020202020204" pitchFamily="34" charset="0"/>
              <a:buChar char="​"/>
              <a:defRPr sz="2400">
                <a:latin typeface="Trebuchet MS" panose="020B0603020202020204" pitchFamily="34" charset="0"/>
                <a:sym typeface="Trebuchet MS" panose="020B0603020202020204" pitchFamily="34" charset="0"/>
              </a:defRPr>
            </a:lvl1pPr>
            <a:lvl2pPr marL="402336" lvl="1" indent="-283464">
              <a:lnSpc>
                <a:spcPct val="90000"/>
              </a:lnSpc>
              <a:spcBef>
                <a:spcPts val="0"/>
              </a:spcBef>
              <a:spcAft>
                <a:spcPts val="300"/>
              </a:spcAft>
              <a:buClr>
                <a:schemeClr val="tx2"/>
              </a:buClr>
              <a:buFont typeface="Arial" panose="020B0604020202020204" pitchFamily="34" charset="0"/>
              <a:buChar char="•"/>
              <a:defRPr sz="2400">
                <a:latin typeface="Trebuchet MS" panose="020B0603020202020204" pitchFamily="34" charset="0"/>
                <a:sym typeface="Trebuchet MS" panose="020B0603020202020204" pitchFamily="34" charset="0"/>
              </a:defRPr>
            </a:lvl2pPr>
            <a:lvl3pPr marL="800100" lvl="2" indent="-285750">
              <a:lnSpc>
                <a:spcPct val="90000"/>
              </a:lnSpc>
              <a:spcBef>
                <a:spcPts val="0"/>
              </a:spcBef>
              <a:spcAft>
                <a:spcPts val="30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3pPr>
            <a:lvl4pPr marL="0" lvl="3" indent="0">
              <a:lnSpc>
                <a:spcPct val="110000"/>
              </a:lnSpc>
              <a:spcBef>
                <a:spcPts val="300"/>
              </a:spcBef>
              <a:spcAft>
                <a:spcPts val="300"/>
              </a:spcAft>
              <a:buClr>
                <a:schemeClr val="tx2"/>
              </a:buClr>
              <a:buFont typeface="Arial" panose="020B0604020202020204" pitchFamily="34" charset="0"/>
              <a:buChar char="​"/>
              <a:defRPr sz="28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300"/>
              </a:spcAft>
              <a:buClrTx/>
              <a:buFont typeface="Arial" panose="020B0604020202020204" pitchFamily="34" charset="0"/>
              <a:buChar char="​"/>
              <a:defRPr sz="2800" b="1">
                <a:latin typeface="Trebuchet MS" panose="020B0603020202020204" pitchFamily="34" charset="0"/>
                <a:sym typeface="Trebuchet MS" panose="020B0603020202020204" pitchFamily="34" charset="0"/>
              </a:defRPr>
            </a:lvl5pPr>
            <a:lvl6pPr marL="358775" lvl="5" indent="-241300">
              <a:lnSpc>
                <a:spcPct val="90000"/>
              </a:lnSpc>
              <a:spcBef>
                <a:spcPts val="0"/>
              </a:spcBef>
              <a:spcAft>
                <a:spcPts val="600"/>
              </a:spcAft>
              <a:buClr>
                <a:schemeClr val="tx2"/>
              </a:buClr>
              <a:buFont typeface="Arial" panose="020B0604020202020204" pitchFamily="34" charset="0"/>
              <a:buChar char="•"/>
              <a:defRPr sz="2800">
                <a:latin typeface="Trebuchet MS" panose="020B0603020202020204" pitchFamily="34" charset="0"/>
                <a:sym typeface="Trebuchet MS" panose="020B0603020202020204" pitchFamily="34" charset="0"/>
              </a:defRPr>
            </a:lvl6pPr>
            <a:lvl7pPr marL="0" lvl="6" indent="0">
              <a:lnSpc>
                <a:spcPct val="90000"/>
              </a:lnSpc>
              <a:spcBef>
                <a:spcPts val="900"/>
              </a:spcBef>
              <a:spcAft>
                <a:spcPts val="900"/>
              </a:spcAft>
              <a:buFont typeface="Arial" panose="020B0604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90000"/>
              </a:lnSpc>
              <a:spcBef>
                <a:spcPts val="900"/>
              </a:spcBef>
              <a:spcAft>
                <a:spcPts val="0"/>
              </a:spcAft>
              <a:buFont typeface="Arial" panose="020B0604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900"/>
              </a:spcAft>
              <a:buFont typeface="Arial" panose="020B0604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lnSpc>
                <a:spcPct val="100000"/>
              </a:lnSpc>
              <a:spcBef>
                <a:spcPts val="0"/>
              </a:spcBef>
              <a:spcAft>
                <a:spcPts val="0"/>
              </a:spcAft>
              <a:buSzPct val="100000"/>
              <a:buNone/>
            </a:pPr>
            <a:r>
              <a:rPr lang="en-US" sz="1600" b="1" i="1" dirty="0" smtClean="0">
                <a:solidFill>
                  <a:srgbClr val="575757"/>
                </a:solidFill>
              </a:rPr>
              <a:t>Of the growth will be driven by Millennials</a:t>
            </a:r>
            <a:endParaRPr lang="en-US" sz="1600" b="1" i="1" dirty="0">
              <a:solidFill>
                <a:srgbClr val="575757"/>
              </a:solidFill>
            </a:endParaRPr>
          </a:p>
        </p:txBody>
      </p:sp>
      <p:sp>
        <p:nvSpPr>
          <p:cNvPr id="100" name="Oval 20"/>
          <p:cNvSpPr>
            <a:spLocks noChangeArrowheads="1"/>
          </p:cNvSpPr>
          <p:nvPr/>
        </p:nvSpPr>
        <p:spPr bwMode="auto">
          <a:xfrm>
            <a:off x="5842000" y="4346388"/>
            <a:ext cx="807484" cy="434287"/>
          </a:xfrm>
          <a:prstGeom prst="ellipse">
            <a:avLst/>
          </a:prstGeom>
          <a:noFill/>
          <a:ln>
            <a:noFill/>
          </a:ln>
          <a:extLst>
            <a:ext uri="{909E8E84-426E-40dd-AFC4-6F175D3DCCD1}">
              <a14:hiddenFill xmlns:a14="http://schemas.microsoft.com/office/drawing/2010/main">
                <a:solidFill>
                  <a:schemeClr val="tx2"/>
                </a:solidFill>
              </a14:hiddenFill>
            </a:ext>
          </a:extLst>
        </p:spPr>
        <p:txBody>
          <a:bodyPr vert="horz" wrap="square" lIns="0" tIns="0" rIns="0" bIns="0" numCol="1" anchor="ctr" anchorCtr="0" compatLnSpc="1">
            <a:prstTxWarp prst="textNoShape">
              <a:avLst/>
            </a:prstTxWarp>
          </a:bodyPr>
          <a:lstStyle/>
          <a:p>
            <a:pPr algn="ctr"/>
            <a:r>
              <a:rPr lang="en-US" sz="1300" b="1" i="1" dirty="0" smtClean="0">
                <a:solidFill>
                  <a:srgbClr val="A8B21C"/>
                </a:solidFill>
              </a:rPr>
              <a:t>29%</a:t>
            </a:r>
            <a:endParaRPr lang="en-US" sz="1300" b="1" i="1" dirty="0">
              <a:solidFill>
                <a:srgbClr val="A8B21C"/>
              </a:solidFill>
            </a:endParaRPr>
          </a:p>
        </p:txBody>
      </p:sp>
      <p:sp>
        <p:nvSpPr>
          <p:cNvPr id="101" name="Oval 20"/>
          <p:cNvSpPr>
            <a:spLocks noChangeArrowheads="1"/>
          </p:cNvSpPr>
          <p:nvPr/>
        </p:nvSpPr>
        <p:spPr bwMode="auto">
          <a:xfrm>
            <a:off x="7044888" y="4145995"/>
            <a:ext cx="807484" cy="434287"/>
          </a:xfrm>
          <a:prstGeom prst="ellipse">
            <a:avLst/>
          </a:prstGeom>
          <a:noFill/>
          <a:ln>
            <a:noFill/>
          </a:ln>
          <a:extLst>
            <a:ext uri="{909E8E84-426E-40dd-AFC4-6F175D3DCCD1}">
              <a14:hiddenFill xmlns:a14="http://schemas.microsoft.com/office/drawing/2010/main">
                <a:solidFill>
                  <a:schemeClr val="tx2"/>
                </a:solidFill>
              </a14:hiddenFill>
            </a:ext>
          </a:extLst>
        </p:spPr>
        <p:txBody>
          <a:bodyPr vert="horz" wrap="square" lIns="0" tIns="0" rIns="0" bIns="0" numCol="1" anchor="ctr" anchorCtr="0" compatLnSpc="1">
            <a:prstTxWarp prst="textNoShape">
              <a:avLst/>
            </a:prstTxWarp>
          </a:bodyPr>
          <a:lstStyle/>
          <a:p>
            <a:pPr algn="ctr"/>
            <a:r>
              <a:rPr lang="en-US" sz="1300" b="1" i="1" dirty="0" smtClean="0">
                <a:solidFill>
                  <a:srgbClr val="A8B21C"/>
                </a:solidFill>
              </a:rPr>
              <a:t>50%</a:t>
            </a:r>
            <a:endParaRPr lang="en-US" sz="1300" b="1" i="1" dirty="0">
              <a:solidFill>
                <a:srgbClr val="A8B21C"/>
              </a:solidFill>
            </a:endParaRPr>
          </a:p>
        </p:txBody>
      </p:sp>
      <p:graphicFrame>
        <p:nvGraphicFramePr>
          <p:cNvPr id="78" name="Chart 77"/>
          <p:cNvGraphicFramePr/>
          <p:nvPr>
            <p:custDataLst>
              <p:tags r:id="rId20"/>
            </p:custDataLst>
            <p:extLst>
              <p:ext uri="{D42A27DB-BD31-4B8C-83A1-F6EECF244321}">
                <p14:modId xmlns:p14="http://schemas.microsoft.com/office/powerpoint/2010/main" val="3862210042"/>
              </p:ext>
            </p:extLst>
          </p:nvPr>
        </p:nvGraphicFramePr>
        <p:xfrm>
          <a:off x="8916988" y="1743075"/>
          <a:ext cx="2522537" cy="3325813"/>
        </p:xfrm>
        <a:graphic>
          <a:graphicData uri="http://schemas.openxmlformats.org/drawingml/2006/chart">
            <c:chart xmlns:c="http://schemas.openxmlformats.org/drawingml/2006/chart" xmlns:r="http://schemas.openxmlformats.org/officeDocument/2006/relationships" r:id="rId49"/>
          </a:graphicData>
        </a:graphic>
      </p:graphicFrame>
      <p:sp useBgFill="1">
        <p:nvSpPr>
          <p:cNvPr id="9" name="Freeform 8"/>
          <p:cNvSpPr/>
          <p:nvPr>
            <p:custDataLst>
              <p:tags r:id="rId21"/>
            </p:custDataLst>
          </p:nvPr>
        </p:nvSpPr>
        <p:spPr bwMode="gray">
          <a:xfrm>
            <a:off x="10129838" y="4913313"/>
            <a:ext cx="96838" cy="146051"/>
          </a:xfrm>
          <a:custGeom>
            <a:avLst/>
            <a:gdLst/>
            <a:ahLst/>
            <a:cxnLst/>
            <a:rect l="0" t="0" r="0" b="0"/>
            <a:pathLst>
              <a:path w="96838" h="146051">
                <a:moveTo>
                  <a:pt x="96837" y="0"/>
                </a:moveTo>
                <a:lnTo>
                  <a:pt x="57150" y="146050"/>
                </a:lnTo>
                <a:lnTo>
                  <a:pt x="0" y="146050"/>
                </a:lnTo>
                <a:lnTo>
                  <a:pt x="39687" y="0"/>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5" name="Freeform 4"/>
          <p:cNvSpPr/>
          <p:nvPr>
            <p:custDataLst>
              <p:tags r:id="rId22"/>
            </p:custDataLst>
          </p:nvPr>
        </p:nvSpPr>
        <p:spPr bwMode="gray">
          <a:xfrm>
            <a:off x="10129838" y="4913313"/>
            <a:ext cx="39688" cy="146051"/>
          </a:xfrm>
          <a:custGeom>
            <a:avLst/>
            <a:gdLst/>
            <a:ahLst/>
            <a:cxnLst/>
            <a:rect l="0" t="0" r="0" b="0"/>
            <a:pathLst>
              <a:path w="39688" h="146051">
                <a:moveTo>
                  <a:pt x="39687" y="0"/>
                </a:moveTo>
                <a:lnTo>
                  <a:pt x="0" y="146050"/>
                </a:lnTo>
              </a:path>
            </a:pathLst>
          </a:custGeom>
          <a:ln w="9525" cap="rnd"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custDataLst>
              <p:tags r:id="rId23"/>
            </p:custDataLst>
          </p:nvPr>
        </p:nvSpPr>
        <p:spPr bwMode="gray">
          <a:xfrm>
            <a:off x="10186988" y="4913313"/>
            <a:ext cx="39688" cy="146051"/>
          </a:xfrm>
          <a:custGeom>
            <a:avLst/>
            <a:gdLst/>
            <a:ahLst/>
            <a:cxnLst/>
            <a:rect l="0" t="0" r="0" b="0"/>
            <a:pathLst>
              <a:path w="39688" h="146051">
                <a:moveTo>
                  <a:pt x="39687" y="0"/>
                </a:moveTo>
                <a:lnTo>
                  <a:pt x="0" y="146050"/>
                </a:lnTo>
              </a:path>
            </a:pathLst>
          </a:custGeom>
          <a:ln w="9525" cap="rnd"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Text Placeholder 3"/>
          <p:cNvSpPr>
            <a:spLocks noGrp="1"/>
          </p:cNvSpPr>
          <p:nvPr>
            <p:custDataLst>
              <p:tags r:id="rId24"/>
            </p:custDataLst>
          </p:nvPr>
        </p:nvSpPr>
        <p:spPr bwMode="gray">
          <a:xfrm>
            <a:off x="9450389" y="4491038"/>
            <a:ext cx="2762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42DDB10-0A2D-47D3-AE16-6D54CEA513CC}" type="datetime'''''''''''''''''''''''''''''1''''''''''0''''''''''5'''''''''''">
              <a:rPr lang="en-US" altLang="en-US"/>
              <a:pPr/>
              <a:t>105</a:t>
            </a:fld>
            <a:endParaRPr lang="en-US" dirty="0">
              <a:sym typeface="+mn-lt"/>
            </a:endParaRPr>
          </a:p>
        </p:txBody>
      </p:sp>
      <p:sp>
        <p:nvSpPr>
          <p:cNvPr id="89" name="Text Placeholder 3"/>
          <p:cNvSpPr>
            <a:spLocks noGrp="1"/>
          </p:cNvSpPr>
          <p:nvPr>
            <p:custDataLst>
              <p:tags r:id="rId25"/>
            </p:custDataLst>
          </p:nvPr>
        </p:nvSpPr>
        <p:spPr bwMode="gray">
          <a:xfrm>
            <a:off x="10628314" y="4270375"/>
            <a:ext cx="2762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1265C2B-8681-4305-AEA1-86E15A01A5DD}" type="datetime'''''''''''''1''6''''''''2'''">
              <a:rPr lang="en-US" altLang="en-US"/>
              <a:pPr/>
              <a:t>162</a:t>
            </a:fld>
            <a:endParaRPr lang="en-US" dirty="0">
              <a:sym typeface="+mn-lt"/>
            </a:endParaRPr>
          </a:p>
        </p:txBody>
      </p:sp>
      <p:sp>
        <p:nvSpPr>
          <p:cNvPr id="105" name="Text Placeholder 3"/>
          <p:cNvSpPr>
            <a:spLocks noGrp="1"/>
          </p:cNvSpPr>
          <p:nvPr>
            <p:custDataLst>
              <p:tags r:id="rId26"/>
            </p:custDataLst>
          </p:nvPr>
        </p:nvSpPr>
        <p:spPr bwMode="gray">
          <a:xfrm>
            <a:off x="9490075" y="2682875"/>
            <a:ext cx="1968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CDDE647-E553-4A2C-B3E4-0975468357F9}" type="datetime'''''''''3''''''''6'''''''''''''''''''''''''''''''''''''''">
              <a:rPr lang="en-US" altLang="en-US">
                <a:solidFill>
                  <a:schemeClr val="bg1"/>
                </a:solidFill>
              </a:rPr>
              <a:pPr/>
              <a:t>36</a:t>
            </a:fld>
            <a:endParaRPr lang="en-US" dirty="0">
              <a:solidFill>
                <a:schemeClr val="bg1"/>
              </a:solidFill>
              <a:sym typeface="+mn-lt"/>
            </a:endParaRPr>
          </a:p>
        </p:txBody>
      </p:sp>
      <p:sp>
        <p:nvSpPr>
          <p:cNvPr id="87" name="Text Placeholder 3"/>
          <p:cNvSpPr>
            <a:spLocks noGrp="1"/>
          </p:cNvSpPr>
          <p:nvPr>
            <p:custDataLst>
              <p:tags r:id="rId27"/>
            </p:custDataLst>
          </p:nvPr>
        </p:nvSpPr>
        <p:spPr bwMode="gray">
          <a:xfrm>
            <a:off x="9490075" y="2454275"/>
            <a:ext cx="196850" cy="182563"/>
          </a:xfrm>
          <a:prstGeom prst="rect">
            <a:avLst/>
          </a:prstGeom>
          <a:noFill/>
          <a:extLst>
            <a:ext uri="{909E8E84-426E-40dd-AFC4-6F175D3DCCD1}">
              <a14:hiddenFill xmlns:a14="http://schemas.microsoft.com/office/drawing/2010/main">
                <a:solidFill>
                  <a:srgbClr val="B1D352"/>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531AF68-73BC-418E-83CF-A423DFCAEC05}" type="datetime'''''''''''''''''''''''''''''''''''2''''''3'''''''">
              <a:rPr lang="en-US" altLang="en-US">
                <a:solidFill>
                  <a:schemeClr val="bg1"/>
                </a:solidFill>
              </a:rPr>
              <a:pPr/>
              <a:t>23</a:t>
            </a:fld>
            <a:endParaRPr lang="en-US" dirty="0">
              <a:solidFill>
                <a:schemeClr val="bg1"/>
              </a:solidFill>
              <a:sym typeface="+mn-lt"/>
            </a:endParaRPr>
          </a:p>
        </p:txBody>
      </p:sp>
      <p:sp>
        <p:nvSpPr>
          <p:cNvPr id="82" name="Text Placeholder 3"/>
          <p:cNvSpPr>
            <a:spLocks noGrp="1"/>
          </p:cNvSpPr>
          <p:nvPr>
            <p:custDataLst>
              <p:tags r:id="rId28"/>
            </p:custDataLst>
          </p:nvPr>
        </p:nvSpPr>
        <p:spPr bwMode="gray">
          <a:xfrm>
            <a:off x="9490075" y="2947988"/>
            <a:ext cx="1968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2C036F0-0113-4EF1-BDD4-B8FF6E5B778A}" type="datetime'''''''''''''''''''''''''''''''''''''''''''''''''3''''''3'''''">
              <a:rPr lang="en-US" altLang="en-US">
                <a:solidFill>
                  <a:schemeClr val="bg1"/>
                </a:solidFill>
              </a:rPr>
              <a:pPr/>
              <a:t>33</a:t>
            </a:fld>
            <a:endParaRPr lang="en-US" dirty="0">
              <a:solidFill>
                <a:schemeClr val="bg1"/>
              </a:solidFill>
              <a:sym typeface="+mn-lt"/>
            </a:endParaRPr>
          </a:p>
        </p:txBody>
      </p:sp>
      <p:sp>
        <p:nvSpPr>
          <p:cNvPr id="110" name="Text Placeholder 3"/>
          <p:cNvSpPr>
            <a:spLocks noGrp="1"/>
          </p:cNvSpPr>
          <p:nvPr>
            <p:custDataLst>
              <p:tags r:id="rId29"/>
            </p:custDataLst>
          </p:nvPr>
        </p:nvSpPr>
        <p:spPr bwMode="gray">
          <a:xfrm>
            <a:off x="10537825" y="5087938"/>
            <a:ext cx="4572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05BB4099-1CBE-464E-A696-959A0945EE12}" type="datetime'''''''''''''2''''''''''''0''''2''''''''4F'''''''''''''''''''">
              <a:rPr lang="en-US" altLang="en-US" b="1"/>
              <a:pPr/>
              <a:t>2024F</a:t>
            </a:fld>
            <a:endParaRPr lang="en-US" b="1" dirty="0">
              <a:sym typeface="+mn-lt"/>
            </a:endParaRPr>
          </a:p>
        </p:txBody>
      </p:sp>
      <p:sp>
        <p:nvSpPr>
          <p:cNvPr id="104" name="Text Placeholder 3"/>
          <p:cNvSpPr>
            <a:spLocks noGrp="1"/>
          </p:cNvSpPr>
          <p:nvPr>
            <p:custDataLst>
              <p:tags r:id="rId30"/>
            </p:custDataLst>
          </p:nvPr>
        </p:nvSpPr>
        <p:spPr bwMode="gray">
          <a:xfrm>
            <a:off x="9490075" y="3808413"/>
            <a:ext cx="1968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30ACAD8-C160-4671-A870-92C207B3DF05}" type="datetime'''''''''''7''''''''''2'''''''">
              <a:rPr lang="en-US" altLang="en-US">
                <a:solidFill>
                  <a:schemeClr val="bg1"/>
                </a:solidFill>
              </a:rPr>
              <a:pPr/>
              <a:t>72</a:t>
            </a:fld>
            <a:endParaRPr lang="en-US" dirty="0">
              <a:solidFill>
                <a:schemeClr val="bg1"/>
              </a:solidFill>
              <a:sym typeface="+mn-lt"/>
            </a:endParaRPr>
          </a:p>
        </p:txBody>
      </p:sp>
      <p:sp>
        <p:nvSpPr>
          <p:cNvPr id="123" name="Text Placeholder 3"/>
          <p:cNvSpPr>
            <a:spLocks noGrp="1"/>
          </p:cNvSpPr>
          <p:nvPr>
            <p:custDataLst>
              <p:tags r:id="rId31"/>
            </p:custDataLst>
          </p:nvPr>
        </p:nvSpPr>
        <p:spPr bwMode="gray">
          <a:xfrm>
            <a:off x="8615363" y="4491038"/>
            <a:ext cx="5603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5B4F466A-BFC9-44D4-9C6C-8C4809E01F27}" type="datetime'''''''Ch''''''in''''''''''''''''e''''''''''''''''s''e'''">
              <a:rPr lang="en-US" altLang="en-US" b="1">
                <a:sym typeface="+mn-lt"/>
              </a:rPr>
              <a:pPr algn="r">
                <a:lnSpc>
                  <a:spcPct val="100000"/>
                </a:lnSpc>
                <a:spcBef>
                  <a:spcPct val="0"/>
                </a:spcBef>
                <a:spcAft>
                  <a:spcPct val="0"/>
                </a:spcAft>
              </a:pPr>
              <a:t>Chinese</a:t>
            </a:fld>
            <a:endParaRPr lang="en-US" b="1" dirty="0">
              <a:sym typeface="+mn-lt"/>
            </a:endParaRPr>
          </a:p>
        </p:txBody>
      </p:sp>
      <p:sp>
        <p:nvSpPr>
          <p:cNvPr id="86" name="Text Placeholder 3"/>
          <p:cNvSpPr>
            <a:spLocks noGrp="1"/>
          </p:cNvSpPr>
          <p:nvPr>
            <p:custDataLst>
              <p:tags r:id="rId32"/>
            </p:custDataLst>
          </p:nvPr>
        </p:nvSpPr>
        <p:spPr bwMode="gray">
          <a:xfrm>
            <a:off x="9490075" y="3302000"/>
            <a:ext cx="1968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C7AFE15-D619-4BA1-A872-C2988B3E0297}" type="datetime'''''''''''''''''''''5''''''''''''''''''''9'''''''''''''">
              <a:rPr lang="en-US" altLang="en-US">
                <a:solidFill>
                  <a:schemeClr val="bg1"/>
                </a:solidFill>
              </a:rPr>
              <a:pPr/>
              <a:t>59</a:t>
            </a:fld>
            <a:endParaRPr lang="en-US" dirty="0">
              <a:solidFill>
                <a:schemeClr val="bg1"/>
              </a:solidFill>
              <a:sym typeface="+mn-lt"/>
            </a:endParaRPr>
          </a:p>
        </p:txBody>
      </p:sp>
      <p:sp>
        <p:nvSpPr>
          <p:cNvPr id="84" name="Text Placeholder 3"/>
          <p:cNvSpPr>
            <a:spLocks noGrp="1"/>
          </p:cNvSpPr>
          <p:nvPr>
            <p:custDataLst>
              <p:tags r:id="rId33"/>
            </p:custDataLst>
          </p:nvPr>
        </p:nvSpPr>
        <p:spPr bwMode="gray">
          <a:xfrm>
            <a:off x="10668000" y="2395538"/>
            <a:ext cx="1968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BFE5B0B-0D26-4EBE-BFA8-CE34EE81493D}" type="datetime'''''''''''''''''''''''34'''''''''''''''''''">
              <a:rPr lang="en-US" altLang="en-US">
                <a:solidFill>
                  <a:schemeClr val="bg1"/>
                </a:solidFill>
              </a:rPr>
              <a:pPr/>
              <a:t>34</a:t>
            </a:fld>
            <a:endParaRPr lang="en-US" dirty="0">
              <a:solidFill>
                <a:schemeClr val="bg1"/>
              </a:solidFill>
              <a:sym typeface="+mn-lt"/>
            </a:endParaRPr>
          </a:p>
        </p:txBody>
      </p:sp>
      <p:sp>
        <p:nvSpPr>
          <p:cNvPr id="103" name="Text Placeholder 3"/>
          <p:cNvSpPr>
            <a:spLocks noGrp="1"/>
          </p:cNvSpPr>
          <p:nvPr>
            <p:custDataLst>
              <p:tags r:id="rId34"/>
            </p:custDataLst>
          </p:nvPr>
        </p:nvSpPr>
        <p:spPr bwMode="gray">
          <a:xfrm>
            <a:off x="10668000" y="1831975"/>
            <a:ext cx="196850" cy="182563"/>
          </a:xfrm>
          <a:prstGeom prst="rect">
            <a:avLst/>
          </a:prstGeom>
          <a:noFill/>
          <a:extLst>
            <a:ext uri="{909E8E84-426E-40dd-AFC4-6F175D3DCCD1}">
              <a14:hiddenFill xmlns:a14="http://schemas.microsoft.com/office/drawing/2010/main">
                <a:solidFill>
                  <a:srgbClr val="B1D352"/>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640B925-CF69-43FA-943D-FE3CBDE46B0A}" type="datetime'''2''''''''''''''''''''''''''''5'''''''''''''''''''''''">
              <a:rPr lang="en-US" altLang="en-US">
                <a:solidFill>
                  <a:schemeClr val="bg1"/>
                </a:solidFill>
              </a:rPr>
              <a:pPr/>
              <a:t>25</a:t>
            </a:fld>
            <a:endParaRPr lang="en-US" dirty="0">
              <a:solidFill>
                <a:schemeClr val="bg1"/>
              </a:solidFill>
              <a:sym typeface="+mn-lt"/>
            </a:endParaRPr>
          </a:p>
        </p:txBody>
      </p:sp>
      <p:sp>
        <p:nvSpPr>
          <p:cNvPr id="102" name="Text Placeholder 3"/>
          <p:cNvSpPr>
            <a:spLocks noGrp="1"/>
          </p:cNvSpPr>
          <p:nvPr>
            <p:custDataLst>
              <p:tags r:id="rId35"/>
            </p:custDataLst>
          </p:nvPr>
        </p:nvSpPr>
        <p:spPr bwMode="gray">
          <a:xfrm>
            <a:off x="10668000" y="2097088"/>
            <a:ext cx="1968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552F381-EA8D-489A-892C-A92006C35B44}" type="datetime'''''4''''''''''''3'">
              <a:rPr lang="en-US" altLang="en-US">
                <a:solidFill>
                  <a:schemeClr val="bg1"/>
                </a:solidFill>
              </a:rPr>
              <a:pPr/>
              <a:t>43</a:t>
            </a:fld>
            <a:endParaRPr lang="en-US" dirty="0">
              <a:solidFill>
                <a:schemeClr val="bg1"/>
              </a:solidFill>
              <a:sym typeface="+mn-lt"/>
            </a:endParaRPr>
          </a:p>
        </p:txBody>
      </p:sp>
      <p:sp>
        <p:nvSpPr>
          <p:cNvPr id="91" name="Text Placeholder 3"/>
          <p:cNvSpPr>
            <a:spLocks noGrp="1"/>
          </p:cNvSpPr>
          <p:nvPr>
            <p:custDataLst>
              <p:tags r:id="rId36"/>
            </p:custDataLst>
          </p:nvPr>
        </p:nvSpPr>
        <p:spPr bwMode="gray">
          <a:xfrm>
            <a:off x="10668000" y="2774950"/>
            <a:ext cx="1968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5A71372-9C90-439D-922C-798973241EDB}" type="datetime'''''''''''''''6''''5'''''''''''''''''">
              <a:rPr lang="en-US" altLang="en-US">
                <a:solidFill>
                  <a:schemeClr val="bg1"/>
                </a:solidFill>
              </a:rPr>
              <a:pPr/>
              <a:t>65</a:t>
            </a:fld>
            <a:endParaRPr lang="en-US" dirty="0">
              <a:solidFill>
                <a:schemeClr val="bg1"/>
              </a:solidFill>
              <a:sym typeface="+mn-lt"/>
            </a:endParaRPr>
          </a:p>
        </p:txBody>
      </p:sp>
      <p:sp>
        <p:nvSpPr>
          <p:cNvPr id="83" name="Text Placeholder 3"/>
          <p:cNvSpPr>
            <a:spLocks noGrp="1"/>
          </p:cNvSpPr>
          <p:nvPr>
            <p:custDataLst>
              <p:tags r:id="rId37"/>
            </p:custDataLst>
          </p:nvPr>
        </p:nvSpPr>
        <p:spPr bwMode="gray">
          <a:xfrm>
            <a:off x="10668000" y="3333750"/>
            <a:ext cx="1968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A24F30FF-50A5-4701-B84E-C7511B88289E}" type="datetime'''''''''''''''''''8''0'''''''''''''''''''''''''''''''''''''''">
              <a:rPr lang="en-US" altLang="en-US">
                <a:solidFill>
                  <a:schemeClr val="bg1"/>
                </a:solidFill>
              </a:rPr>
              <a:pPr/>
              <a:t>80</a:t>
            </a:fld>
            <a:endParaRPr lang="en-US" dirty="0">
              <a:solidFill>
                <a:schemeClr val="bg1"/>
              </a:solidFill>
              <a:sym typeface="+mn-lt"/>
            </a:endParaRPr>
          </a:p>
        </p:txBody>
      </p:sp>
      <p:sp>
        <p:nvSpPr>
          <p:cNvPr id="98" name="Text Placeholder 3"/>
          <p:cNvSpPr>
            <a:spLocks noGrp="1"/>
          </p:cNvSpPr>
          <p:nvPr>
            <p:custDataLst>
              <p:tags r:id="rId38"/>
            </p:custDataLst>
          </p:nvPr>
        </p:nvSpPr>
        <p:spPr bwMode="gray">
          <a:xfrm>
            <a:off x="8764588" y="2452688"/>
            <a:ext cx="4111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0399CACC-7407-449C-BB61-320F535079B4}" type="datetime'''''''''''''O''''t''h''''''''''''e''''''''''''''''''r'">
              <a:rPr lang="en-US" altLang="en-US" b="1">
                <a:sym typeface="+mn-lt"/>
              </a:rPr>
              <a:pPr algn="r">
                <a:lnSpc>
                  <a:spcPct val="100000"/>
                </a:lnSpc>
                <a:spcBef>
                  <a:spcPct val="0"/>
                </a:spcBef>
                <a:spcAft>
                  <a:spcPct val="0"/>
                </a:spcAft>
              </a:pPr>
              <a:t>Other</a:t>
            </a:fld>
            <a:endParaRPr lang="en-US" b="1" dirty="0">
              <a:sym typeface="+mn-lt"/>
            </a:endParaRPr>
          </a:p>
        </p:txBody>
      </p:sp>
      <p:sp>
        <p:nvSpPr>
          <p:cNvPr id="99" name="Text Placeholder 3"/>
          <p:cNvSpPr>
            <a:spLocks noGrp="1"/>
          </p:cNvSpPr>
          <p:nvPr>
            <p:custDataLst>
              <p:tags r:id="rId39"/>
            </p:custDataLst>
          </p:nvPr>
        </p:nvSpPr>
        <p:spPr bwMode="gray">
          <a:xfrm>
            <a:off x="8361363" y="2686050"/>
            <a:ext cx="8143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09634CA1-B58D-43E4-A065-79A70F04A8B0}" type="datetime'''O''''''''t''''h''e''r'''''''''''''''''''' A''P''A''C'">
              <a:rPr lang="en-US" altLang="en-US" b="1">
                <a:sym typeface="+mn-lt"/>
              </a:rPr>
              <a:pPr algn="r">
                <a:lnSpc>
                  <a:spcPct val="100000"/>
                </a:lnSpc>
                <a:spcBef>
                  <a:spcPct val="0"/>
                </a:spcBef>
                <a:spcAft>
                  <a:spcPct val="0"/>
                </a:spcAft>
              </a:pPr>
              <a:t>Other APAC</a:t>
            </a:fld>
            <a:endParaRPr lang="en-US" b="1" dirty="0">
              <a:sym typeface="+mn-lt"/>
            </a:endParaRPr>
          </a:p>
        </p:txBody>
      </p:sp>
      <p:sp>
        <p:nvSpPr>
          <p:cNvPr id="120" name="Text Placeholder 3"/>
          <p:cNvSpPr>
            <a:spLocks noGrp="1"/>
          </p:cNvSpPr>
          <p:nvPr>
            <p:custDataLst>
              <p:tags r:id="rId40"/>
            </p:custDataLst>
          </p:nvPr>
        </p:nvSpPr>
        <p:spPr bwMode="gray">
          <a:xfrm>
            <a:off x="8513763" y="2947988"/>
            <a:ext cx="6619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EE69F4DA-B71C-4959-AB89-8454700A213E}" type="datetime'J''''a''p''''''''an''''''''e''s''''''''e'''">
              <a:rPr lang="en-US" altLang="en-US" b="1">
                <a:sym typeface="+mn-lt"/>
              </a:rPr>
              <a:pPr algn="r">
                <a:lnSpc>
                  <a:spcPct val="100000"/>
                </a:lnSpc>
                <a:spcBef>
                  <a:spcPct val="0"/>
                </a:spcBef>
                <a:spcAft>
                  <a:spcPct val="0"/>
                </a:spcAft>
              </a:pPr>
              <a:t>Japanese</a:t>
            </a:fld>
            <a:endParaRPr lang="en-US" b="1" dirty="0">
              <a:sym typeface="+mn-lt"/>
            </a:endParaRPr>
          </a:p>
        </p:txBody>
      </p:sp>
      <p:sp>
        <p:nvSpPr>
          <p:cNvPr id="121" name="Text Placeholder 3"/>
          <p:cNvSpPr>
            <a:spLocks noGrp="1"/>
          </p:cNvSpPr>
          <p:nvPr>
            <p:custDataLst>
              <p:tags r:id="rId41"/>
            </p:custDataLst>
          </p:nvPr>
        </p:nvSpPr>
        <p:spPr bwMode="gray">
          <a:xfrm>
            <a:off x="8434388" y="3302000"/>
            <a:ext cx="7413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92055C2F-3396-4447-B3F1-87A7C994A059}" type="datetime'''''E''''ur''''o''''''p''e''''''''''''''''a''''''ns'''''''''">
              <a:rPr lang="en-US" altLang="en-US" b="1">
                <a:sym typeface="+mn-lt"/>
              </a:rPr>
              <a:pPr algn="r">
                <a:lnSpc>
                  <a:spcPct val="100000"/>
                </a:lnSpc>
                <a:spcBef>
                  <a:spcPct val="0"/>
                </a:spcBef>
                <a:spcAft>
                  <a:spcPct val="0"/>
                </a:spcAft>
              </a:pPr>
              <a:t>Europeans</a:t>
            </a:fld>
            <a:endParaRPr lang="en-US" b="1" dirty="0">
              <a:sym typeface="+mn-lt"/>
            </a:endParaRPr>
          </a:p>
        </p:txBody>
      </p:sp>
      <p:sp>
        <p:nvSpPr>
          <p:cNvPr id="111" name="Text Placeholder 3"/>
          <p:cNvSpPr>
            <a:spLocks noGrp="1"/>
          </p:cNvSpPr>
          <p:nvPr>
            <p:custDataLst>
              <p:tags r:id="rId42"/>
            </p:custDataLst>
          </p:nvPr>
        </p:nvSpPr>
        <p:spPr bwMode="gray">
          <a:xfrm>
            <a:off x="10587038" y="1587500"/>
            <a:ext cx="3587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4BC5CD9-B440-4DDB-A501-6DAC8FADC687}" type="datetime'''''''''''''''''''''''''40''''''''''''''9'''''''''''''''''''''">
              <a:rPr lang="en-US" altLang="en-US" sz="1400" b="1"/>
              <a:pPr/>
              <a:t>409</a:t>
            </a:fld>
            <a:endParaRPr lang="en-US" sz="1400" b="1" dirty="0">
              <a:sym typeface="+mn-lt"/>
            </a:endParaRPr>
          </a:p>
        </p:txBody>
      </p:sp>
      <p:sp>
        <p:nvSpPr>
          <p:cNvPr id="122" name="Text Placeholder 3"/>
          <p:cNvSpPr>
            <a:spLocks noGrp="1"/>
          </p:cNvSpPr>
          <p:nvPr>
            <p:custDataLst>
              <p:tags r:id="rId43"/>
            </p:custDataLst>
          </p:nvPr>
        </p:nvSpPr>
        <p:spPr bwMode="gray">
          <a:xfrm>
            <a:off x="8434388" y="3808413"/>
            <a:ext cx="7413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E2875E3C-88B8-4C14-B2ED-7023DA6D3E71}" type="datetime'''''A''''m''e''''''''''r''''''''''''''ic''''''''a''n''''s'''">
              <a:rPr lang="en-US" altLang="en-US" b="1">
                <a:sym typeface="+mn-lt"/>
              </a:rPr>
              <a:pPr algn="r">
                <a:lnSpc>
                  <a:spcPct val="100000"/>
                </a:lnSpc>
                <a:spcBef>
                  <a:spcPct val="0"/>
                </a:spcBef>
                <a:spcAft>
                  <a:spcPct val="0"/>
                </a:spcAft>
              </a:pPr>
              <a:t>Americans</a:t>
            </a:fld>
            <a:endParaRPr lang="en-US" b="1" dirty="0">
              <a:sym typeface="+mn-lt"/>
            </a:endParaRPr>
          </a:p>
        </p:txBody>
      </p:sp>
      <p:sp>
        <p:nvSpPr>
          <p:cNvPr id="85" name="Text Placeholder 3"/>
          <p:cNvSpPr>
            <a:spLocks noGrp="1"/>
          </p:cNvSpPr>
          <p:nvPr>
            <p:custDataLst>
              <p:tags r:id="rId44"/>
            </p:custDataLst>
          </p:nvPr>
        </p:nvSpPr>
        <p:spPr bwMode="gray">
          <a:xfrm>
            <a:off x="9409113" y="2219325"/>
            <a:ext cx="3587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46DE87A-EB9C-4650-8405-56DDEEF5E92D}" type="datetime'''''''''''''''''3''''''''''''''''''''''2''''''''''7'''''''">
              <a:rPr lang="en-US" altLang="en-US" sz="1400" b="1"/>
              <a:pPr/>
              <a:t>327</a:t>
            </a:fld>
            <a:endParaRPr lang="en-US" sz="1400" b="1" dirty="0">
              <a:sym typeface="+mn-lt"/>
            </a:endParaRPr>
          </a:p>
        </p:txBody>
      </p:sp>
      <p:sp>
        <p:nvSpPr>
          <p:cNvPr id="115" name="Oval 114"/>
          <p:cNvSpPr/>
          <p:nvPr/>
        </p:nvSpPr>
        <p:spPr>
          <a:xfrm>
            <a:off x="8804835" y="5600801"/>
            <a:ext cx="720000" cy="720000"/>
          </a:xfrm>
          <a:prstGeom prst="ellipse">
            <a:avLst/>
          </a:prstGeom>
          <a:solidFill>
            <a:srgbClr val="FFFFFF"/>
          </a:solidFill>
          <a:ln w="38100">
            <a:gradFill flip="none" rotWithShape="1">
              <a:gsLst>
                <a:gs pos="0">
                  <a:schemeClr val="accent4"/>
                </a:gs>
                <a:gs pos="100000">
                  <a:schemeClr val="accent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600" b="1" kern="0" dirty="0">
                <a:solidFill>
                  <a:schemeClr val="bg1">
                    <a:lumMod val="50000"/>
                  </a:schemeClr>
                </a:solidFill>
              </a:rPr>
              <a:t>70%</a:t>
            </a:r>
          </a:p>
        </p:txBody>
      </p:sp>
      <p:sp>
        <p:nvSpPr>
          <p:cNvPr id="116" name="BcgText 2"/>
          <p:cNvSpPr txBox="1"/>
          <p:nvPr/>
        </p:nvSpPr>
        <p:spPr>
          <a:xfrm>
            <a:off x="9608679" y="5770725"/>
            <a:ext cx="2080998" cy="492443"/>
          </a:xfrm>
          <a:prstGeom prst="rect">
            <a:avLst/>
          </a:prstGeom>
          <a:solidFill>
            <a:srgbClr val="EEE89A"/>
          </a:solidFill>
        </p:spPr>
        <p:txBody>
          <a:bodyPr vert="horz" wrap="square" lIns="0" tIns="0" rIns="0" bIns="0" rtlCol="0">
            <a:spAutoFit/>
          </a:bodyPr>
          <a:lstStyle>
            <a:lvl1pPr lvl="0" indent="0">
              <a:lnSpc>
                <a:spcPct val="110000"/>
              </a:lnSpc>
              <a:spcBef>
                <a:spcPts val="600"/>
              </a:spcBef>
              <a:spcAft>
                <a:spcPts val="300"/>
              </a:spcAft>
              <a:buFont typeface="Arial" panose="020B0604020202020204" pitchFamily="34" charset="0"/>
              <a:buChar char="​"/>
              <a:defRPr sz="2400">
                <a:latin typeface="Trebuchet MS" panose="020B0603020202020204" pitchFamily="34" charset="0"/>
                <a:sym typeface="Trebuchet MS" panose="020B0603020202020204" pitchFamily="34" charset="0"/>
              </a:defRPr>
            </a:lvl1pPr>
            <a:lvl2pPr marL="402336" lvl="1" indent="-283464">
              <a:lnSpc>
                <a:spcPct val="90000"/>
              </a:lnSpc>
              <a:spcBef>
                <a:spcPts val="0"/>
              </a:spcBef>
              <a:spcAft>
                <a:spcPts val="300"/>
              </a:spcAft>
              <a:buClr>
                <a:schemeClr val="tx2"/>
              </a:buClr>
              <a:buFont typeface="Arial" panose="020B0604020202020204" pitchFamily="34" charset="0"/>
              <a:buChar char="•"/>
              <a:defRPr sz="2400">
                <a:latin typeface="Trebuchet MS" panose="020B0603020202020204" pitchFamily="34" charset="0"/>
                <a:sym typeface="Trebuchet MS" panose="020B0603020202020204" pitchFamily="34" charset="0"/>
              </a:defRPr>
            </a:lvl2pPr>
            <a:lvl3pPr marL="800100" lvl="2" indent="-285750">
              <a:lnSpc>
                <a:spcPct val="90000"/>
              </a:lnSpc>
              <a:spcBef>
                <a:spcPts val="0"/>
              </a:spcBef>
              <a:spcAft>
                <a:spcPts val="30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3pPr>
            <a:lvl4pPr marL="0" lvl="3" indent="0">
              <a:lnSpc>
                <a:spcPct val="110000"/>
              </a:lnSpc>
              <a:spcBef>
                <a:spcPts val="300"/>
              </a:spcBef>
              <a:spcAft>
                <a:spcPts val="300"/>
              </a:spcAft>
              <a:buClr>
                <a:schemeClr val="tx2"/>
              </a:buClr>
              <a:buFont typeface="Arial" panose="020B0604020202020204" pitchFamily="34" charset="0"/>
              <a:buChar char="​"/>
              <a:defRPr sz="28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300"/>
              </a:spcAft>
              <a:buClrTx/>
              <a:buFont typeface="Arial" panose="020B0604020202020204" pitchFamily="34" charset="0"/>
              <a:buChar char="​"/>
              <a:defRPr sz="2800" b="1">
                <a:latin typeface="Trebuchet MS" panose="020B0603020202020204" pitchFamily="34" charset="0"/>
                <a:sym typeface="Trebuchet MS" panose="020B0603020202020204" pitchFamily="34" charset="0"/>
              </a:defRPr>
            </a:lvl5pPr>
            <a:lvl6pPr marL="358775" lvl="5" indent="-241300">
              <a:lnSpc>
                <a:spcPct val="90000"/>
              </a:lnSpc>
              <a:spcBef>
                <a:spcPts val="0"/>
              </a:spcBef>
              <a:spcAft>
                <a:spcPts val="600"/>
              </a:spcAft>
              <a:buClr>
                <a:schemeClr val="tx2"/>
              </a:buClr>
              <a:buFont typeface="Arial" panose="020B0604020202020204" pitchFamily="34" charset="0"/>
              <a:buChar char="•"/>
              <a:defRPr sz="2800">
                <a:latin typeface="Trebuchet MS" panose="020B0603020202020204" pitchFamily="34" charset="0"/>
                <a:sym typeface="Trebuchet MS" panose="020B0603020202020204" pitchFamily="34" charset="0"/>
              </a:defRPr>
            </a:lvl6pPr>
            <a:lvl7pPr marL="0" lvl="6" indent="0">
              <a:lnSpc>
                <a:spcPct val="90000"/>
              </a:lnSpc>
              <a:spcBef>
                <a:spcPts val="900"/>
              </a:spcBef>
              <a:spcAft>
                <a:spcPts val="900"/>
              </a:spcAft>
              <a:buFont typeface="Arial" panose="020B0604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90000"/>
              </a:lnSpc>
              <a:spcBef>
                <a:spcPts val="900"/>
              </a:spcBef>
              <a:spcAft>
                <a:spcPts val="0"/>
              </a:spcAft>
              <a:buFont typeface="Arial" panose="020B0604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900"/>
              </a:spcAft>
              <a:buFont typeface="Arial" panose="020B0604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lnSpc>
                <a:spcPct val="100000"/>
              </a:lnSpc>
              <a:spcBef>
                <a:spcPts val="0"/>
              </a:spcBef>
              <a:spcAft>
                <a:spcPts val="0"/>
              </a:spcAft>
              <a:buSzPct val="100000"/>
              <a:buNone/>
            </a:pPr>
            <a:r>
              <a:rPr lang="en-US" sz="1600" b="1" i="1" dirty="0" smtClean="0">
                <a:solidFill>
                  <a:srgbClr val="575757"/>
                </a:solidFill>
              </a:rPr>
              <a:t>Of the </a:t>
            </a:r>
            <a:r>
              <a:rPr lang="en-US" sz="1600" b="1" i="1" dirty="0">
                <a:solidFill>
                  <a:srgbClr val="575757"/>
                </a:solidFill>
              </a:rPr>
              <a:t>growth will be  </a:t>
            </a:r>
            <a:r>
              <a:rPr lang="en-US" sz="1600" b="1" i="1" dirty="0" smtClean="0">
                <a:solidFill>
                  <a:srgbClr val="575757"/>
                </a:solidFill>
              </a:rPr>
              <a:t>driven by Chinese</a:t>
            </a:r>
            <a:endParaRPr lang="en-US" sz="1600" b="1" i="1" dirty="0">
              <a:solidFill>
                <a:srgbClr val="575757"/>
              </a:solidFill>
            </a:endParaRPr>
          </a:p>
        </p:txBody>
      </p:sp>
      <p:sp>
        <p:nvSpPr>
          <p:cNvPr id="118" name="Oval 20"/>
          <p:cNvSpPr>
            <a:spLocks noChangeArrowheads="1"/>
          </p:cNvSpPr>
          <p:nvPr/>
        </p:nvSpPr>
        <p:spPr bwMode="auto">
          <a:xfrm>
            <a:off x="9786938" y="4346388"/>
            <a:ext cx="807484" cy="434287"/>
          </a:xfrm>
          <a:prstGeom prst="ellipse">
            <a:avLst/>
          </a:prstGeom>
          <a:noFill/>
          <a:ln>
            <a:noFill/>
          </a:ln>
          <a:extLst>
            <a:ext uri="{909E8E84-426E-40dd-AFC4-6F175D3DCCD1}">
              <a14:hiddenFill xmlns:a14="http://schemas.microsoft.com/office/drawing/2010/main">
                <a:solidFill>
                  <a:schemeClr val="tx2"/>
                </a:solidFill>
              </a14:hiddenFill>
            </a:ext>
          </a:extLst>
        </p:spPr>
        <p:txBody>
          <a:bodyPr vert="horz" wrap="square" lIns="0" tIns="0" rIns="0" bIns="0" numCol="1" anchor="ctr" anchorCtr="0" compatLnSpc="1">
            <a:prstTxWarp prst="textNoShape">
              <a:avLst/>
            </a:prstTxWarp>
          </a:bodyPr>
          <a:lstStyle/>
          <a:p>
            <a:pPr algn="ctr"/>
            <a:r>
              <a:rPr lang="en-US" sz="1300" b="1" i="1" dirty="0" smtClean="0">
                <a:solidFill>
                  <a:srgbClr val="A8B21C"/>
                </a:solidFill>
              </a:rPr>
              <a:t>32%</a:t>
            </a:r>
            <a:endParaRPr lang="en-US" sz="1300" b="1" i="1" dirty="0">
              <a:solidFill>
                <a:srgbClr val="A8B21C"/>
              </a:solidFill>
            </a:endParaRPr>
          </a:p>
        </p:txBody>
      </p:sp>
      <p:sp>
        <p:nvSpPr>
          <p:cNvPr id="119" name="Oval 20"/>
          <p:cNvSpPr>
            <a:spLocks noChangeArrowheads="1"/>
          </p:cNvSpPr>
          <p:nvPr/>
        </p:nvSpPr>
        <p:spPr bwMode="auto">
          <a:xfrm>
            <a:off x="10945813" y="4145995"/>
            <a:ext cx="807484" cy="434287"/>
          </a:xfrm>
          <a:prstGeom prst="ellipse">
            <a:avLst/>
          </a:prstGeom>
          <a:noFill/>
          <a:ln>
            <a:noFill/>
          </a:ln>
          <a:extLst>
            <a:ext uri="{909E8E84-426E-40dd-AFC4-6F175D3DCCD1}">
              <a14:hiddenFill xmlns:a14="http://schemas.microsoft.com/office/drawing/2010/main">
                <a:solidFill>
                  <a:schemeClr val="tx2"/>
                </a:solidFill>
              </a14:hiddenFill>
            </a:ext>
          </a:extLst>
        </p:spPr>
        <p:txBody>
          <a:bodyPr vert="horz" wrap="square" lIns="0" tIns="0" rIns="0" bIns="0" numCol="1" anchor="ctr" anchorCtr="0" compatLnSpc="1">
            <a:prstTxWarp prst="textNoShape">
              <a:avLst/>
            </a:prstTxWarp>
          </a:bodyPr>
          <a:lstStyle/>
          <a:p>
            <a:pPr algn="ctr"/>
            <a:r>
              <a:rPr lang="en-US" sz="1300" b="1" i="1" dirty="0" smtClean="0">
                <a:solidFill>
                  <a:srgbClr val="A8B21C"/>
                </a:solidFill>
              </a:rPr>
              <a:t>40%</a:t>
            </a:r>
            <a:endParaRPr lang="en-US" sz="1300" b="1" i="1" dirty="0">
              <a:solidFill>
                <a:srgbClr val="A8B21C"/>
              </a:solidFill>
            </a:endParaRPr>
          </a:p>
        </p:txBody>
      </p:sp>
      <p:sp>
        <p:nvSpPr>
          <p:cNvPr id="117" name="Rectangle 116"/>
          <p:cNvSpPr/>
          <p:nvPr/>
        </p:nvSpPr>
        <p:spPr>
          <a:xfrm>
            <a:off x="8821094" y="638372"/>
            <a:ext cx="2957861" cy="646331"/>
          </a:xfrm>
          <a:prstGeom prst="rect">
            <a:avLst/>
          </a:prstGeom>
        </p:spPr>
        <p:txBody>
          <a:bodyPr wrap="none">
            <a:spAutoFit/>
          </a:bodyPr>
          <a:lstStyle/>
          <a:p>
            <a:pPr>
              <a:lnSpc>
                <a:spcPct val="100000"/>
              </a:lnSpc>
              <a:spcBef>
                <a:spcPct val="0"/>
              </a:spcBef>
              <a:spcAft>
                <a:spcPct val="0"/>
              </a:spcAft>
              <a:buNone/>
            </a:pPr>
            <a:r>
              <a:rPr lang="en-US" b="1" i="1" dirty="0" smtClean="0">
                <a:solidFill>
                  <a:srgbClr val="575757"/>
                </a:solidFill>
                <a:sym typeface="+mn-lt"/>
              </a:rPr>
              <a:t>40</a:t>
            </a:r>
            <a:r>
              <a:rPr lang="en-US" b="1" i="1" dirty="0">
                <a:solidFill>
                  <a:srgbClr val="575757"/>
                </a:solidFill>
                <a:sym typeface="+mn-lt"/>
              </a:rPr>
              <a:t>% of the </a:t>
            </a:r>
            <a:r>
              <a:rPr lang="en-US" b="1" i="1" dirty="0" smtClean="0">
                <a:solidFill>
                  <a:srgbClr val="575757"/>
                </a:solidFill>
                <a:sym typeface="+mn-lt"/>
              </a:rPr>
              <a:t>market</a:t>
            </a:r>
          </a:p>
          <a:p>
            <a:pPr>
              <a:lnSpc>
                <a:spcPct val="100000"/>
              </a:lnSpc>
              <a:spcBef>
                <a:spcPct val="0"/>
              </a:spcBef>
              <a:spcAft>
                <a:spcPct val="0"/>
              </a:spcAft>
              <a:buNone/>
            </a:pPr>
            <a:r>
              <a:rPr lang="en-US" b="1" i="1" dirty="0">
                <a:solidFill>
                  <a:srgbClr val="575757"/>
                </a:solidFill>
                <a:sym typeface="+mn-lt"/>
              </a:rPr>
              <a:t>m</a:t>
            </a:r>
            <a:r>
              <a:rPr lang="en-US" b="1" i="1" dirty="0" smtClean="0">
                <a:solidFill>
                  <a:srgbClr val="575757"/>
                </a:solidFill>
                <a:sym typeface="+mn-lt"/>
              </a:rPr>
              <a:t>ade by </a:t>
            </a:r>
            <a:r>
              <a:rPr lang="en-US" b="1" i="1" dirty="0" smtClean="0">
                <a:solidFill>
                  <a:srgbClr val="29BA74"/>
                </a:solidFill>
                <a:sym typeface="+mn-lt"/>
              </a:rPr>
              <a:t>Chinese</a:t>
            </a:r>
            <a:r>
              <a:rPr lang="en-US" b="1" i="1" dirty="0" smtClean="0">
                <a:solidFill>
                  <a:srgbClr val="575757"/>
                </a:solidFill>
                <a:sym typeface="+mn-lt"/>
              </a:rPr>
              <a:t> by </a:t>
            </a:r>
            <a:r>
              <a:rPr lang="en-US" b="1" i="1" dirty="0">
                <a:solidFill>
                  <a:srgbClr val="575757"/>
                </a:solidFill>
                <a:sym typeface="+mn-lt"/>
              </a:rPr>
              <a:t>2024</a:t>
            </a:r>
          </a:p>
        </p:txBody>
      </p:sp>
      <p:pic>
        <p:nvPicPr>
          <p:cNvPr id="63" name="flag_china"/>
          <p:cNvPicPr>
            <a:picLocks noChangeAspect="1" noChangeArrowheads="1"/>
          </p:cNvPicPr>
          <p:nvPr/>
        </p:nvPicPr>
        <p:blipFill rotWithShape="1">
          <a:blip r:embed="rId50"/>
          <a:srcRect l="957" t="716" r="32419" b="-716"/>
          <a:stretch/>
        </p:blipFill>
        <p:spPr bwMode="auto">
          <a:xfrm>
            <a:off x="8393113" y="747547"/>
            <a:ext cx="427981" cy="427981"/>
          </a:xfrm>
          <a:prstGeom prst="ellipse">
            <a:avLst/>
          </a:prstGeom>
          <a:grpFill/>
          <a:ln w="19050">
            <a:gradFill flip="none" rotWithShape="1">
              <a:gsLst>
                <a:gs pos="0">
                  <a:schemeClr val="accent5"/>
                </a:gs>
                <a:gs pos="100000">
                  <a:schemeClr val="bg1">
                    <a:lumMod val="75000"/>
                  </a:schemeClr>
                </a:gs>
              </a:gsLst>
              <a:lin ang="2700000" scaled="1"/>
              <a:tileRect/>
            </a:gradFill>
          </a:ln>
        </p:spPr>
      </p:pic>
      <p:sp>
        <p:nvSpPr>
          <p:cNvPr id="93" name="Rectangle 92"/>
          <p:cNvSpPr/>
          <p:nvPr/>
        </p:nvSpPr>
        <p:spPr>
          <a:xfrm>
            <a:off x="4693594" y="638372"/>
            <a:ext cx="3306762" cy="646331"/>
          </a:xfrm>
          <a:prstGeom prst="rect">
            <a:avLst/>
          </a:prstGeom>
        </p:spPr>
        <p:txBody>
          <a:bodyPr wrap="square">
            <a:spAutoFit/>
          </a:bodyPr>
          <a:lstStyle/>
          <a:p>
            <a:pPr>
              <a:lnSpc>
                <a:spcPct val="100000"/>
              </a:lnSpc>
              <a:spcBef>
                <a:spcPct val="0"/>
              </a:spcBef>
              <a:spcAft>
                <a:spcPct val="0"/>
              </a:spcAft>
              <a:buNone/>
            </a:pPr>
            <a:r>
              <a:rPr lang="en-US" b="1" i="1" dirty="0" smtClean="0">
                <a:solidFill>
                  <a:srgbClr val="575757"/>
                </a:solidFill>
              </a:rPr>
              <a:t>50</a:t>
            </a:r>
            <a:r>
              <a:rPr lang="en-US" b="1" i="1" dirty="0">
                <a:solidFill>
                  <a:srgbClr val="575757"/>
                </a:solidFill>
              </a:rPr>
              <a:t>% of the </a:t>
            </a:r>
            <a:r>
              <a:rPr lang="en-US" b="1" i="1" dirty="0" smtClean="0">
                <a:solidFill>
                  <a:srgbClr val="575757"/>
                </a:solidFill>
              </a:rPr>
              <a:t>market </a:t>
            </a:r>
            <a:br>
              <a:rPr lang="en-US" b="1" i="1" dirty="0" smtClean="0">
                <a:solidFill>
                  <a:srgbClr val="575757"/>
                </a:solidFill>
              </a:rPr>
            </a:br>
            <a:r>
              <a:rPr lang="en-US" b="1" i="1" dirty="0" smtClean="0">
                <a:solidFill>
                  <a:srgbClr val="575757"/>
                </a:solidFill>
              </a:rPr>
              <a:t>made by </a:t>
            </a:r>
            <a:r>
              <a:rPr lang="en-US" b="1" i="1" dirty="0" smtClean="0">
                <a:solidFill>
                  <a:srgbClr val="29BA74"/>
                </a:solidFill>
              </a:rPr>
              <a:t>Millennials</a:t>
            </a:r>
            <a:r>
              <a:rPr lang="en-US" b="1" i="1" dirty="0" smtClean="0">
                <a:solidFill>
                  <a:srgbClr val="575757"/>
                </a:solidFill>
              </a:rPr>
              <a:t> by 2024</a:t>
            </a:r>
            <a:endParaRPr lang="en-US" b="1" i="1" dirty="0">
              <a:solidFill>
                <a:srgbClr val="575757"/>
              </a:solidFill>
              <a:sym typeface="+mn-lt"/>
            </a:endParaRPr>
          </a:p>
        </p:txBody>
      </p:sp>
      <p:pic>
        <p:nvPicPr>
          <p:cNvPr id="64" name="Picture 63"/>
          <p:cNvPicPr>
            <a:picLocks noChangeAspect="1"/>
          </p:cNvPicPr>
          <p:nvPr/>
        </p:nvPicPr>
        <p:blipFill rotWithShape="1">
          <a:blip r:embed="rId51"/>
          <a:srcRect l="14684" t="-819" r="14013" b="-4746"/>
          <a:stretch/>
        </p:blipFill>
        <p:spPr>
          <a:xfrm>
            <a:off x="4265613" y="747547"/>
            <a:ext cx="427981" cy="427981"/>
          </a:xfrm>
          <a:prstGeom prst="ellipse">
            <a:avLst/>
          </a:prstGeom>
          <a:grpFill/>
          <a:ln w="19050">
            <a:gradFill flip="none" rotWithShape="1">
              <a:gsLst>
                <a:gs pos="0">
                  <a:schemeClr val="accent5"/>
                </a:gs>
                <a:gs pos="100000">
                  <a:schemeClr val="bg1">
                    <a:lumMod val="75000"/>
                  </a:schemeClr>
                </a:gs>
              </a:gsLst>
              <a:lin ang="2700000" scaled="1"/>
              <a:tileRect/>
            </a:gradFill>
          </a:ln>
        </p:spPr>
      </p:pic>
      <p:sp>
        <p:nvSpPr>
          <p:cNvPr id="124" name="Rectangle 123"/>
          <p:cNvSpPr/>
          <p:nvPr/>
        </p:nvSpPr>
        <p:spPr>
          <a:xfrm>
            <a:off x="4151735" y="1855341"/>
            <a:ext cx="1719767" cy="26247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1200" b="1" i="1" dirty="0" smtClean="0">
                <a:solidFill>
                  <a:srgbClr val="575757"/>
                </a:solidFill>
              </a:rPr>
              <a:t>Age Today </a:t>
            </a:r>
          </a:p>
        </p:txBody>
      </p:sp>
      <p:sp>
        <p:nvSpPr>
          <p:cNvPr id="61" name="ee4pFootnotes"/>
          <p:cNvSpPr>
            <a:spLocks noChangeArrowheads="1"/>
          </p:cNvSpPr>
          <p:nvPr/>
        </p:nvSpPr>
        <p:spPr bwMode="auto">
          <a:xfrm>
            <a:off x="4460875" y="6410060"/>
            <a:ext cx="8163744" cy="307777"/>
          </a:xfrm>
          <a:prstGeom prst="rect">
            <a:avLst/>
          </a:prstGeom>
          <a:noFill/>
          <a:ln w="9525" algn="ctr">
            <a:noFill/>
            <a:miter lim="800000"/>
            <a:headEnd type="none" w="lg" len="lg"/>
            <a:tailEnd type="none" w="lg" len="lg"/>
          </a:ln>
        </p:spPr>
        <p:txBody>
          <a:bodyPr vert="horz" wrap="square" lIns="0" tIns="0" rIns="0" bIns="0" anchor="b" anchorCtr="0">
            <a:spAutoFit/>
          </a:bodyPr>
          <a:lstStyle/>
          <a:p>
            <a:r>
              <a:rPr lang="en-US" sz="1000" dirty="0" smtClean="0">
                <a:solidFill>
                  <a:schemeClr val="bg1">
                    <a:lumMod val="50000"/>
                  </a:schemeClr>
                </a:solidFill>
                <a:latin typeface="Trebuchet MS" panose="020B0603020202020204" pitchFamily="34" charset="0"/>
                <a:cs typeface="Arial" pitchFamily="34" charset="0"/>
              </a:rPr>
              <a:t>Note: Relative to Personal Luxury</a:t>
            </a:r>
          </a:p>
          <a:p>
            <a:r>
              <a:rPr lang="en-US" sz="1000" dirty="0" smtClean="0">
                <a:solidFill>
                  <a:schemeClr val="bg1">
                    <a:lumMod val="50000"/>
                  </a:schemeClr>
                </a:solidFill>
                <a:latin typeface="Trebuchet MS" panose="020B0603020202020204" pitchFamily="34" charset="0"/>
                <a:cs typeface="Arial" pitchFamily="34" charset="0"/>
              </a:rPr>
              <a:t>Source: BCG Luxury market model</a:t>
            </a:r>
            <a:endParaRPr lang="en-US" sz="1000" dirty="0">
              <a:solidFill>
                <a:schemeClr val="bg1">
                  <a:lumMod val="50000"/>
                </a:schemeClr>
              </a:solidFill>
              <a:latin typeface="Trebuchet MS" panose="020B0603020202020204" pitchFamily="34" charset="0"/>
              <a:cs typeface="Arial" pitchFamily="34" charset="0"/>
            </a:endParaRPr>
          </a:p>
        </p:txBody>
      </p:sp>
      <p:sp>
        <p:nvSpPr>
          <p:cNvPr id="71" name="Oval 20"/>
          <p:cNvSpPr>
            <a:spLocks noChangeArrowheads="1"/>
          </p:cNvSpPr>
          <p:nvPr/>
        </p:nvSpPr>
        <p:spPr bwMode="auto">
          <a:xfrm>
            <a:off x="9786938" y="3641543"/>
            <a:ext cx="807484" cy="434287"/>
          </a:xfrm>
          <a:prstGeom prst="ellipse">
            <a:avLst/>
          </a:prstGeom>
          <a:noFill/>
          <a:ln>
            <a:noFill/>
          </a:ln>
          <a:extLst>
            <a:ext uri="{909E8E84-426E-40dd-AFC4-6F175D3DCCD1}">
              <a14:hiddenFill xmlns:a14="http://schemas.microsoft.com/office/drawing/2010/main">
                <a:solidFill>
                  <a:srgbClr val="03522D"/>
                </a:solidFill>
              </a14:hiddenFill>
            </a:ext>
          </a:extLst>
        </p:spPr>
        <p:txBody>
          <a:bodyPr vert="horz" wrap="square" lIns="0" tIns="0" rIns="0" bIns="0" numCol="1" anchor="ctr" anchorCtr="0" compatLnSpc="1">
            <a:prstTxWarp prst="textNoShape">
              <a:avLst/>
            </a:prstTxWarp>
          </a:bodyPr>
          <a:lstStyle/>
          <a:p>
            <a:pPr algn="ctr"/>
            <a:r>
              <a:rPr lang="en-US" sz="1300" b="1" i="1" dirty="0">
                <a:solidFill>
                  <a:srgbClr val="03522D"/>
                </a:solidFill>
              </a:rPr>
              <a:t>2</a:t>
            </a:r>
            <a:r>
              <a:rPr lang="en-US" sz="1300" b="1" i="1" smtClean="0">
                <a:solidFill>
                  <a:srgbClr val="03522D"/>
                </a:solidFill>
              </a:rPr>
              <a:t>2</a:t>
            </a:r>
            <a:r>
              <a:rPr lang="en-US" sz="1300" b="1" i="1" dirty="0" smtClean="0">
                <a:solidFill>
                  <a:srgbClr val="03522D"/>
                </a:solidFill>
              </a:rPr>
              <a:t>%</a:t>
            </a:r>
            <a:endParaRPr lang="en-US" sz="1300" b="1" i="1" dirty="0">
              <a:solidFill>
                <a:srgbClr val="03522D"/>
              </a:solidFill>
            </a:endParaRPr>
          </a:p>
        </p:txBody>
      </p:sp>
      <p:sp>
        <p:nvSpPr>
          <p:cNvPr id="72" name="Oval 20"/>
          <p:cNvSpPr>
            <a:spLocks noChangeArrowheads="1"/>
          </p:cNvSpPr>
          <p:nvPr/>
        </p:nvSpPr>
        <p:spPr bwMode="auto">
          <a:xfrm>
            <a:off x="10971471" y="3141928"/>
            <a:ext cx="807484" cy="434287"/>
          </a:xfrm>
          <a:prstGeom prst="ellipse">
            <a:avLst/>
          </a:prstGeom>
          <a:noFill/>
          <a:ln>
            <a:noFill/>
          </a:ln>
          <a:extLst>
            <a:ext uri="{909E8E84-426E-40dd-AFC4-6F175D3DCCD1}">
              <a14:hiddenFill xmlns:a14="http://schemas.microsoft.com/office/drawing/2010/main">
                <a:solidFill>
                  <a:srgbClr val="03522D"/>
                </a:solidFill>
              </a14:hiddenFill>
            </a:ext>
          </a:extLst>
        </p:spPr>
        <p:txBody>
          <a:bodyPr vert="horz" wrap="square" lIns="0" tIns="0" rIns="0" bIns="0" numCol="1" anchor="ctr" anchorCtr="0" compatLnSpc="1">
            <a:prstTxWarp prst="textNoShape">
              <a:avLst/>
            </a:prstTxWarp>
          </a:bodyPr>
          <a:lstStyle/>
          <a:p>
            <a:pPr algn="ctr"/>
            <a:r>
              <a:rPr lang="en-US" sz="1300" b="1" i="1" smtClean="0">
                <a:solidFill>
                  <a:srgbClr val="03522D"/>
                </a:solidFill>
              </a:rPr>
              <a:t>20%</a:t>
            </a:r>
            <a:endParaRPr lang="en-US" sz="1300" b="1" i="1" dirty="0">
              <a:solidFill>
                <a:srgbClr val="03522D"/>
              </a:solidFill>
            </a:endParaRPr>
          </a:p>
        </p:txBody>
      </p:sp>
      <p:sp>
        <p:nvSpPr>
          <p:cNvPr id="73" name="Oval 20"/>
          <p:cNvSpPr>
            <a:spLocks noChangeArrowheads="1"/>
          </p:cNvSpPr>
          <p:nvPr/>
        </p:nvSpPr>
        <p:spPr bwMode="auto">
          <a:xfrm>
            <a:off x="5859408" y="3410767"/>
            <a:ext cx="807484" cy="434287"/>
          </a:xfrm>
          <a:prstGeom prst="ellipse">
            <a:avLst/>
          </a:prstGeom>
          <a:noFill/>
          <a:ln>
            <a:noFill/>
          </a:ln>
          <a:extLst>
            <a:ext uri="{909E8E84-426E-40dd-AFC4-6F175D3DCCD1}">
              <a14:hiddenFill xmlns:a14="http://schemas.microsoft.com/office/drawing/2010/main">
                <a:solidFill>
                  <a:schemeClr val="tx2"/>
                </a:solidFill>
              </a14:hiddenFill>
            </a:ext>
          </a:extLst>
        </p:spPr>
        <p:txBody>
          <a:bodyPr vert="horz" wrap="square" lIns="0" tIns="0" rIns="0" bIns="0" numCol="1" anchor="ctr" anchorCtr="0" compatLnSpc="1">
            <a:prstTxWarp prst="textNoShape">
              <a:avLst/>
            </a:prstTxWarp>
          </a:bodyPr>
          <a:lstStyle/>
          <a:p>
            <a:pPr algn="ctr"/>
            <a:r>
              <a:rPr lang="en-US" sz="1300" b="1" i="1" dirty="0">
                <a:solidFill>
                  <a:srgbClr val="03522D"/>
                </a:solidFill>
              </a:rPr>
              <a:t>3</a:t>
            </a:r>
            <a:r>
              <a:rPr lang="en-US" sz="1300" b="1" i="1" smtClean="0">
                <a:solidFill>
                  <a:srgbClr val="03522D"/>
                </a:solidFill>
              </a:rPr>
              <a:t>9</a:t>
            </a:r>
            <a:r>
              <a:rPr lang="en-US" sz="1300" b="1" i="1" dirty="0" smtClean="0">
                <a:solidFill>
                  <a:srgbClr val="03522D"/>
                </a:solidFill>
              </a:rPr>
              <a:t>%</a:t>
            </a:r>
            <a:endParaRPr lang="en-US" sz="1300" b="1" i="1" dirty="0">
              <a:solidFill>
                <a:srgbClr val="03522D"/>
              </a:solidFill>
            </a:endParaRPr>
          </a:p>
        </p:txBody>
      </p:sp>
      <p:sp>
        <p:nvSpPr>
          <p:cNvPr id="74" name="Oval 20"/>
          <p:cNvSpPr>
            <a:spLocks noChangeArrowheads="1"/>
          </p:cNvSpPr>
          <p:nvPr/>
        </p:nvSpPr>
        <p:spPr bwMode="auto">
          <a:xfrm>
            <a:off x="7069690" y="2450789"/>
            <a:ext cx="807484" cy="434287"/>
          </a:xfrm>
          <a:prstGeom prst="ellipse">
            <a:avLst/>
          </a:prstGeom>
          <a:noFill/>
          <a:ln>
            <a:noFill/>
          </a:ln>
          <a:extLst>
            <a:ext uri="{909E8E84-426E-40dd-AFC4-6F175D3DCCD1}">
              <a14:hiddenFill xmlns:a14="http://schemas.microsoft.com/office/drawing/2010/main">
                <a:solidFill>
                  <a:schemeClr val="tx2"/>
                </a:solidFill>
              </a14:hiddenFill>
            </a:ext>
          </a:extLst>
        </p:spPr>
        <p:txBody>
          <a:bodyPr vert="horz" wrap="square" lIns="0" tIns="0" rIns="0" bIns="0" numCol="1" anchor="ctr" anchorCtr="0" compatLnSpc="1">
            <a:prstTxWarp prst="textNoShape">
              <a:avLst/>
            </a:prstTxWarp>
          </a:bodyPr>
          <a:lstStyle/>
          <a:p>
            <a:pPr algn="ctr"/>
            <a:r>
              <a:rPr lang="en-US" sz="1300" b="1" i="1" smtClean="0">
                <a:solidFill>
                  <a:srgbClr val="03522D"/>
                </a:solidFill>
              </a:rPr>
              <a:t>34%</a:t>
            </a:r>
            <a:endParaRPr lang="en-US" sz="1300" b="1" i="1" dirty="0">
              <a:solidFill>
                <a:srgbClr val="03522D"/>
              </a:solidFill>
            </a:endParaRPr>
          </a:p>
        </p:txBody>
      </p:sp>
    </p:spTree>
    <p:extLst>
      <p:ext uri="{BB962C8B-B14F-4D97-AF65-F5344CB8AC3E}">
        <p14:creationId xmlns:p14="http://schemas.microsoft.com/office/powerpoint/2010/main" val="3332659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ext uri="{D42A27DB-BD31-4B8C-83A1-F6EECF244321}">
                <p14:modId xmlns:p14="http://schemas.microsoft.com/office/powerpoint/2010/main" val="31050670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0551" name="think-cell Slide" r:id="rId43" imgW="395" imgH="394" progId="TCLayout.ActiveDocument.1">
                  <p:embed/>
                </p:oleObj>
              </mc:Choice>
              <mc:Fallback>
                <p:oleObj name="think-cell Slide" r:id="rId43" imgW="395" imgH="394" progId="TCLayout.ActiveDocument.1">
                  <p:embed/>
                  <p:pic>
                    <p:nvPicPr>
                      <p:cNvPr id="0" name=""/>
                      <p:cNvPicPr/>
                      <p:nvPr/>
                    </p:nvPicPr>
                    <p:blipFill>
                      <a:blip r:embed="rId44"/>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400" dirty="0" err="1" smtClean="0">
              <a:solidFill>
                <a:srgbClr val="FFFFFF"/>
              </a:solidFill>
              <a:latin typeface="Trebuchet MS" panose="020B0603020202020204" pitchFamily="34" charset="0"/>
              <a:ea typeface="+mj-ea"/>
              <a:cs typeface="+mj-cs"/>
              <a:sym typeface="Trebuchet MS" panose="020B0603020202020204" pitchFamily="34" charset="0"/>
            </a:endParaRPr>
          </a:p>
        </p:txBody>
      </p:sp>
      <p:sp>
        <p:nvSpPr>
          <p:cNvPr id="7" name="Title 6"/>
          <p:cNvSpPr>
            <a:spLocks noGrp="1"/>
          </p:cNvSpPr>
          <p:nvPr>
            <p:ph type="title"/>
          </p:nvPr>
        </p:nvSpPr>
        <p:spPr>
          <a:xfrm>
            <a:off x="630000" y="622800"/>
            <a:ext cx="11196000" cy="941796"/>
          </a:xfrm>
        </p:spPr>
        <p:txBody>
          <a:bodyPr/>
          <a:lstStyle/>
          <a:p>
            <a:r>
              <a:rPr lang="en-US" smtClean="0"/>
              <a:t>Luxury spend increasingly local/regional; even more so for US True-Luxury consumers</a:t>
            </a:r>
            <a:endParaRPr lang="en-US" dirty="0"/>
          </a:p>
        </p:txBody>
      </p:sp>
      <p:cxnSp>
        <p:nvCxnSpPr>
          <p:cNvPr id="17" name="Straight Connector 16"/>
          <p:cNvCxnSpPr/>
          <p:nvPr>
            <p:custDataLst>
              <p:tags r:id="rId4"/>
            </p:custDataLst>
          </p:nvPr>
        </p:nvCxnSpPr>
        <p:spPr bwMode="gray">
          <a:xfrm flipV="1">
            <a:off x="6396038" y="3651251"/>
            <a:ext cx="350838" cy="474663"/>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
            </p:custDataLst>
          </p:nvPr>
        </p:nvCxnSpPr>
        <p:spPr bwMode="gray">
          <a:xfrm>
            <a:off x="6396038" y="3097213"/>
            <a:ext cx="350838"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6"/>
            </p:custDataLst>
          </p:nvPr>
        </p:nvCxnSpPr>
        <p:spPr bwMode="gray">
          <a:xfrm>
            <a:off x="4911725" y="3097213"/>
            <a:ext cx="350838"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7"/>
            </p:custDataLst>
          </p:nvPr>
        </p:nvCxnSpPr>
        <p:spPr bwMode="gray">
          <a:xfrm flipV="1">
            <a:off x="4911725" y="4232275"/>
            <a:ext cx="350838" cy="422275"/>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8"/>
            </p:custDataLst>
          </p:nvPr>
        </p:nvCxnSpPr>
        <p:spPr bwMode="gray">
          <a:xfrm>
            <a:off x="5653088" y="3097213"/>
            <a:ext cx="350838"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9"/>
            </p:custDataLst>
          </p:nvPr>
        </p:nvCxnSpPr>
        <p:spPr bwMode="gray">
          <a:xfrm flipV="1">
            <a:off x="5653088" y="4125913"/>
            <a:ext cx="350838" cy="106363"/>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0"/>
            </p:custDataLst>
          </p:nvPr>
        </p:nvCxnSpPr>
        <p:spPr bwMode="gray">
          <a:xfrm>
            <a:off x="7137400" y="3097213"/>
            <a:ext cx="350838"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11"/>
            </p:custDataLst>
          </p:nvPr>
        </p:nvCxnSpPr>
        <p:spPr bwMode="gray">
          <a:xfrm flipV="1">
            <a:off x="7137400" y="3571875"/>
            <a:ext cx="350838" cy="79375"/>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108" name="Chart 107"/>
          <p:cNvGraphicFramePr/>
          <p:nvPr>
            <p:custDataLst>
              <p:tags r:id="rId12"/>
            </p:custDataLst>
          </p:nvPr>
        </p:nvGraphicFramePr>
        <p:xfrm>
          <a:off x="4262438" y="3014663"/>
          <a:ext cx="3876675" cy="2803525"/>
        </p:xfrm>
        <a:graphic>
          <a:graphicData uri="http://schemas.openxmlformats.org/drawingml/2006/chart">
            <c:chart xmlns:c="http://schemas.openxmlformats.org/drawingml/2006/chart" xmlns:r="http://schemas.openxmlformats.org/officeDocument/2006/relationships" r:id="rId45"/>
          </a:graphicData>
        </a:graphic>
      </p:graphicFrame>
      <p:sp>
        <p:nvSpPr>
          <p:cNvPr id="60" name="Text Placeholder 3"/>
          <p:cNvSpPr>
            <a:spLocks noGrp="1"/>
          </p:cNvSpPr>
          <p:nvPr>
            <p:custDataLst>
              <p:tags r:id="rId13"/>
            </p:custDataLst>
          </p:nvPr>
        </p:nvSpPr>
        <p:spPr bwMode="gray">
          <a:xfrm>
            <a:off x="6042025" y="4832350"/>
            <a:ext cx="314325"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E903D3B-E2C7-43ED-B8AC-EB320C9C6E48}" type="datetime'''''''''''61''''''''''''''''''''''''''''''''''''''''''%'">
              <a:rPr lang="en-US" altLang="en-US" sz="1300">
                <a:solidFill>
                  <a:schemeClr val="bg1"/>
                </a:solidFill>
              </a:rPr>
              <a:pPr/>
              <a:t>61%</a:t>
            </a:fld>
            <a:endParaRPr lang="en-US" sz="1300" dirty="0">
              <a:solidFill>
                <a:schemeClr val="bg1"/>
              </a:solidFill>
              <a:sym typeface="+mn-lt"/>
            </a:endParaRPr>
          </a:p>
        </p:txBody>
      </p:sp>
      <p:sp>
        <p:nvSpPr>
          <p:cNvPr id="37" name="Text Placeholder 3"/>
          <p:cNvSpPr>
            <a:spLocks noGrp="1"/>
          </p:cNvSpPr>
          <p:nvPr>
            <p:custDataLst>
              <p:tags r:id="rId14"/>
            </p:custDataLst>
          </p:nvPr>
        </p:nvSpPr>
        <p:spPr bwMode="gray">
          <a:xfrm>
            <a:off x="6042025" y="3513138"/>
            <a:ext cx="314325"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A175E79-57C1-4BC6-BFF1-F536C5317EFF}" type="datetime'''''''3''''''9''''''''''''''''''''%'''''''''''">
              <a:rPr lang="en-US" altLang="en-US" sz="1300">
                <a:solidFill>
                  <a:schemeClr val="bg1"/>
                </a:solidFill>
              </a:rPr>
              <a:pPr/>
              <a:t>39%</a:t>
            </a:fld>
            <a:endParaRPr lang="en-US" sz="1300" dirty="0">
              <a:solidFill>
                <a:schemeClr val="bg1"/>
              </a:solidFill>
              <a:sym typeface="+mn-lt"/>
            </a:endParaRPr>
          </a:p>
        </p:txBody>
      </p:sp>
      <p:sp>
        <p:nvSpPr>
          <p:cNvPr id="62" name="TextBox 61"/>
          <p:cNvSpPr txBox="1"/>
          <p:nvPr/>
        </p:nvSpPr>
        <p:spPr>
          <a:xfrm>
            <a:off x="492204" y="2256463"/>
            <a:ext cx="4798818" cy="276999"/>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dirty="0" smtClean="0">
                <a:solidFill>
                  <a:srgbClr val="29BA74"/>
                </a:solidFill>
                <a:latin typeface="Trebuchet MS" panose="020B0603020202020204" pitchFamily="34" charset="0"/>
              </a:rPr>
              <a:t>True-Luxury Consumers </a:t>
            </a:r>
            <a:endParaRPr lang="en-US" dirty="0">
              <a:solidFill>
                <a:srgbClr val="29BA74"/>
              </a:solidFill>
              <a:latin typeface="Trebuchet MS" panose="020B0603020202020204" pitchFamily="34" charset="0"/>
            </a:endParaRPr>
          </a:p>
        </p:txBody>
      </p:sp>
      <p:pic>
        <p:nvPicPr>
          <p:cNvPr id="77" name="flag_china"/>
          <p:cNvPicPr>
            <a:picLocks noChangeAspect="1" noChangeArrowheads="1"/>
          </p:cNvPicPr>
          <p:nvPr/>
        </p:nvPicPr>
        <p:blipFill rotWithShape="1">
          <a:blip r:embed="rId46"/>
          <a:srcRect l="7888" r="25488"/>
          <a:stretch/>
        </p:blipFill>
        <p:spPr bwMode="auto">
          <a:xfrm>
            <a:off x="5324313" y="2656178"/>
            <a:ext cx="241095" cy="241096"/>
          </a:xfrm>
          <a:prstGeom prst="ellipse">
            <a:avLst/>
          </a:prstGeom>
          <a:grpFill/>
          <a:ln w="19050">
            <a:gradFill flip="none" rotWithShape="1">
              <a:gsLst>
                <a:gs pos="0">
                  <a:schemeClr val="accent5"/>
                </a:gs>
                <a:gs pos="100000">
                  <a:schemeClr val="bg1">
                    <a:lumMod val="75000"/>
                  </a:schemeClr>
                </a:gs>
              </a:gsLst>
              <a:lin ang="2700000" scaled="1"/>
              <a:tileRect/>
            </a:gradFill>
          </a:ln>
        </p:spPr>
      </p:pic>
      <p:graphicFrame>
        <p:nvGraphicFramePr>
          <p:cNvPr id="111" name="Chart 110"/>
          <p:cNvGraphicFramePr/>
          <p:nvPr>
            <p:custDataLst>
              <p:tags r:id="rId15"/>
            </p:custDataLst>
          </p:nvPr>
        </p:nvGraphicFramePr>
        <p:xfrm>
          <a:off x="276225" y="3014663"/>
          <a:ext cx="3230563" cy="2803525"/>
        </p:xfrm>
        <a:graphic>
          <a:graphicData uri="http://schemas.openxmlformats.org/drawingml/2006/chart">
            <c:chart xmlns:c="http://schemas.openxmlformats.org/drawingml/2006/chart" xmlns:r="http://schemas.openxmlformats.org/officeDocument/2006/relationships" r:id="rId47"/>
          </a:graphicData>
        </a:graphic>
      </p:graphicFrame>
      <p:sp>
        <p:nvSpPr>
          <p:cNvPr id="78" name="Text Placeholder 3"/>
          <p:cNvSpPr>
            <a:spLocks noGrp="1"/>
          </p:cNvSpPr>
          <p:nvPr>
            <p:custDataLst>
              <p:tags r:id="rId16"/>
            </p:custDataLst>
          </p:nvPr>
        </p:nvSpPr>
        <p:spPr bwMode="gray">
          <a:xfrm>
            <a:off x="484188" y="5846763"/>
            <a:ext cx="361950"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CA47BEF-0423-4B14-886E-2F35F3043CCC}" type="datetime'''''''''''''''''''''''''2''''''''''0''1''''''''''4'''''">
              <a:rPr lang="en-US" altLang="en-US" sz="1300"/>
              <a:pPr/>
              <a:t>2014</a:t>
            </a:fld>
            <a:endParaRPr lang="en-US" sz="1300" dirty="0">
              <a:sym typeface="+mn-lt"/>
            </a:endParaRPr>
          </a:p>
        </p:txBody>
      </p:sp>
      <p:sp>
        <p:nvSpPr>
          <p:cNvPr id="81" name="Text Placeholder 3"/>
          <p:cNvSpPr>
            <a:spLocks noGrp="1"/>
          </p:cNvSpPr>
          <p:nvPr>
            <p:custDataLst>
              <p:tags r:id="rId17"/>
            </p:custDataLst>
          </p:nvPr>
        </p:nvSpPr>
        <p:spPr bwMode="gray">
          <a:xfrm>
            <a:off x="1733550" y="4700588"/>
            <a:ext cx="314325" cy="1984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6C8B595-A91C-449B-B096-65DB4521F148}" type="datetime'''''''''''7''''''''''''''''''''''''''''''''''''''''''1''%'''''">
              <a:rPr lang="en-US" altLang="en-US" sz="1300">
                <a:solidFill>
                  <a:schemeClr val="bg1"/>
                </a:solidFill>
                <a:sym typeface="+mn-lt"/>
              </a:rPr>
              <a:pPr algn="ctr">
                <a:lnSpc>
                  <a:spcPct val="100000"/>
                </a:lnSpc>
                <a:spcBef>
                  <a:spcPct val="0"/>
                </a:spcBef>
                <a:spcAft>
                  <a:spcPct val="0"/>
                </a:spcAft>
              </a:pPr>
              <a:t>71%</a:t>
            </a:fld>
            <a:endParaRPr lang="en-US" sz="1300" dirty="0">
              <a:solidFill>
                <a:schemeClr val="bg1"/>
              </a:solidFill>
              <a:sym typeface="+mn-lt"/>
            </a:endParaRPr>
          </a:p>
        </p:txBody>
      </p:sp>
      <p:sp>
        <p:nvSpPr>
          <p:cNvPr id="88" name="Text Placeholder 3"/>
          <p:cNvSpPr>
            <a:spLocks noGrp="1"/>
          </p:cNvSpPr>
          <p:nvPr>
            <p:custDataLst>
              <p:tags r:id="rId18"/>
            </p:custDataLst>
          </p:nvPr>
        </p:nvSpPr>
        <p:spPr bwMode="gray">
          <a:xfrm>
            <a:off x="3381375" y="4581525"/>
            <a:ext cx="404813"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0B350A7F-2CFA-4A44-9834-8E52D967D7B8}" type="datetime'''''''''''''L''''''''''o''''''''''''''''''c''''''''a''''l'''''">
              <a:rPr lang="en-US" altLang="en-US" sz="1300" b="1">
                <a:sym typeface="+mn-lt"/>
              </a:rPr>
              <a:pPr/>
              <a:t>Local</a:t>
            </a:fld>
            <a:endParaRPr lang="en-US" sz="1300" b="1" dirty="0">
              <a:sym typeface="+mn-lt"/>
            </a:endParaRPr>
          </a:p>
        </p:txBody>
      </p:sp>
      <p:sp>
        <p:nvSpPr>
          <p:cNvPr id="91" name="Text Placeholder 3"/>
          <p:cNvSpPr>
            <a:spLocks noGrp="1"/>
          </p:cNvSpPr>
          <p:nvPr>
            <p:custDataLst>
              <p:tags r:id="rId19"/>
            </p:custDataLst>
          </p:nvPr>
        </p:nvSpPr>
        <p:spPr bwMode="gray">
          <a:xfrm>
            <a:off x="508000" y="3671888"/>
            <a:ext cx="314325" cy="1984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03ED9CEE-4883-44FE-B9B5-3202637C668D}" type="datetime'''''''''''''''''''''''''''''''5''''''''1''''''''''''''%'''''''">
              <a:rPr lang="en-US" altLang="en-US" sz="1300">
                <a:solidFill>
                  <a:schemeClr val="bg1"/>
                </a:solidFill>
                <a:sym typeface="+mn-lt"/>
              </a:rPr>
              <a:pPr algn="ctr">
                <a:lnSpc>
                  <a:spcPct val="100000"/>
                </a:lnSpc>
                <a:spcBef>
                  <a:spcPct val="0"/>
                </a:spcBef>
                <a:spcAft>
                  <a:spcPct val="0"/>
                </a:spcAft>
              </a:pPr>
              <a:t>51%</a:t>
            </a:fld>
            <a:endParaRPr lang="en-US" sz="1300" dirty="0">
              <a:solidFill>
                <a:schemeClr val="bg1"/>
              </a:solidFill>
              <a:sym typeface="+mn-lt"/>
            </a:endParaRPr>
          </a:p>
        </p:txBody>
      </p:sp>
      <p:sp>
        <p:nvSpPr>
          <p:cNvPr id="93" name="Text Placeholder 3"/>
          <p:cNvSpPr>
            <a:spLocks noGrp="1"/>
          </p:cNvSpPr>
          <p:nvPr>
            <p:custDataLst>
              <p:tags r:id="rId20"/>
            </p:custDataLst>
          </p:nvPr>
        </p:nvSpPr>
        <p:spPr bwMode="gray">
          <a:xfrm>
            <a:off x="1096963" y="5846763"/>
            <a:ext cx="361950"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8A96089-BD27-455A-A52A-BD0C6EBB1A78}" type="datetime'''''''2''''''0''''''''1''''''''''''''''''''''''''5'">
              <a:rPr lang="en-US" altLang="en-US" sz="1300"/>
              <a:pPr/>
              <a:t>2015</a:t>
            </a:fld>
            <a:endParaRPr lang="en-US" sz="1300" dirty="0">
              <a:sym typeface="+mn-lt"/>
            </a:endParaRPr>
          </a:p>
        </p:txBody>
      </p:sp>
      <p:sp>
        <p:nvSpPr>
          <p:cNvPr id="87" name="Text Placeholder 3"/>
          <p:cNvSpPr>
            <a:spLocks noGrp="1"/>
          </p:cNvSpPr>
          <p:nvPr>
            <p:custDataLst>
              <p:tags r:id="rId21"/>
            </p:custDataLst>
          </p:nvPr>
        </p:nvSpPr>
        <p:spPr bwMode="gray">
          <a:xfrm>
            <a:off x="508000" y="4991100"/>
            <a:ext cx="314325" cy="1984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FC0B7511-8F32-487A-A89A-A725D183DBBC}" type="datetime'4''''''''''9''%'''''''''''''''''''''''''''''''''''''''''">
              <a:rPr lang="en-US" altLang="en-US" sz="1300">
                <a:solidFill>
                  <a:schemeClr val="bg1"/>
                </a:solidFill>
              </a:rPr>
              <a:pPr/>
              <a:t>49%</a:t>
            </a:fld>
            <a:endParaRPr lang="en-US" sz="1300" dirty="0">
              <a:solidFill>
                <a:schemeClr val="bg1"/>
              </a:solidFill>
              <a:sym typeface="+mn-lt"/>
            </a:endParaRPr>
          </a:p>
        </p:txBody>
      </p:sp>
      <p:sp>
        <p:nvSpPr>
          <p:cNvPr id="84" name="Text Placeholder 3"/>
          <p:cNvSpPr>
            <a:spLocks noGrp="1"/>
          </p:cNvSpPr>
          <p:nvPr>
            <p:custDataLst>
              <p:tags r:id="rId22"/>
            </p:custDataLst>
          </p:nvPr>
        </p:nvSpPr>
        <p:spPr bwMode="gray">
          <a:xfrm>
            <a:off x="1733550" y="3381375"/>
            <a:ext cx="314325" cy="1984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107DB122-672F-431F-BFB2-4C87549B9928}" type="datetime'''''''''''''''2''''''''9''''''%'">
              <a:rPr lang="en-US" altLang="en-US" sz="1300">
                <a:solidFill>
                  <a:schemeClr val="bg1"/>
                </a:solidFill>
                <a:sym typeface="+mn-lt"/>
              </a:rPr>
              <a:pPr algn="ctr">
                <a:lnSpc>
                  <a:spcPct val="100000"/>
                </a:lnSpc>
                <a:spcBef>
                  <a:spcPct val="0"/>
                </a:spcBef>
                <a:spcAft>
                  <a:spcPct val="0"/>
                </a:spcAft>
              </a:pPr>
              <a:t>29%</a:t>
            </a:fld>
            <a:endParaRPr lang="en-US" sz="1300" dirty="0">
              <a:solidFill>
                <a:schemeClr val="bg1"/>
              </a:solidFill>
              <a:sym typeface="+mn-lt"/>
            </a:endParaRPr>
          </a:p>
        </p:txBody>
      </p:sp>
      <p:sp>
        <p:nvSpPr>
          <p:cNvPr id="96" name="Text Placeholder 3"/>
          <p:cNvSpPr>
            <a:spLocks noGrp="1"/>
          </p:cNvSpPr>
          <p:nvPr>
            <p:custDataLst>
              <p:tags r:id="rId23"/>
            </p:custDataLst>
          </p:nvPr>
        </p:nvSpPr>
        <p:spPr bwMode="gray">
          <a:xfrm>
            <a:off x="1120775" y="3538538"/>
            <a:ext cx="314325" cy="1984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7683C46-A5F0-4922-855C-E15D5A7701E7}" type="datetime'''''''''''''''''''''4''''''''''1''''''''''%'''''''''''">
              <a:rPr lang="en-US" altLang="en-US" sz="1300">
                <a:solidFill>
                  <a:schemeClr val="bg1"/>
                </a:solidFill>
                <a:sym typeface="+mn-lt"/>
              </a:rPr>
              <a:pPr algn="ctr">
                <a:lnSpc>
                  <a:spcPct val="100000"/>
                </a:lnSpc>
                <a:spcBef>
                  <a:spcPct val="0"/>
                </a:spcBef>
                <a:spcAft>
                  <a:spcPct val="0"/>
                </a:spcAft>
              </a:pPr>
              <a:t>41%</a:t>
            </a:fld>
            <a:endParaRPr lang="en-US" sz="1300" dirty="0">
              <a:solidFill>
                <a:schemeClr val="bg1"/>
              </a:solidFill>
              <a:sym typeface="+mn-lt"/>
            </a:endParaRPr>
          </a:p>
        </p:txBody>
      </p:sp>
      <p:sp>
        <p:nvSpPr>
          <p:cNvPr id="95" name="Text Placeholder 3"/>
          <p:cNvSpPr>
            <a:spLocks noGrp="1"/>
          </p:cNvSpPr>
          <p:nvPr>
            <p:custDataLst>
              <p:tags r:id="rId24"/>
            </p:custDataLst>
          </p:nvPr>
        </p:nvSpPr>
        <p:spPr bwMode="gray">
          <a:xfrm>
            <a:off x="1120775" y="4857750"/>
            <a:ext cx="314325" cy="1984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F636535-CBA9-4F7C-B6C4-563797888F7E}" type="datetime'5''''''9''%'''''''''''''''''''''''''''''''''''''''''''''''''''">
              <a:rPr lang="en-US" altLang="en-US" sz="1300">
                <a:solidFill>
                  <a:schemeClr val="bg1"/>
                </a:solidFill>
                <a:sym typeface="+mn-lt"/>
              </a:rPr>
              <a:pPr algn="ctr">
                <a:lnSpc>
                  <a:spcPct val="100000"/>
                </a:lnSpc>
                <a:spcBef>
                  <a:spcPct val="0"/>
                </a:spcBef>
                <a:spcAft>
                  <a:spcPct val="0"/>
                </a:spcAft>
              </a:pPr>
              <a:t>59%</a:t>
            </a:fld>
            <a:endParaRPr lang="en-US" sz="1300" dirty="0">
              <a:solidFill>
                <a:schemeClr val="bg1"/>
              </a:solidFill>
              <a:sym typeface="+mn-lt"/>
            </a:endParaRPr>
          </a:p>
        </p:txBody>
      </p:sp>
      <p:sp>
        <p:nvSpPr>
          <p:cNvPr id="79" name="Text Placeholder 3"/>
          <p:cNvSpPr>
            <a:spLocks noGrp="1"/>
          </p:cNvSpPr>
          <p:nvPr>
            <p:custDataLst>
              <p:tags r:id="rId25"/>
            </p:custDataLst>
          </p:nvPr>
        </p:nvSpPr>
        <p:spPr bwMode="gray">
          <a:xfrm>
            <a:off x="1709738" y="5846763"/>
            <a:ext cx="361950"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6A9934F-B1D2-49E3-8FBE-BC95477631AB}" type="datetime'''''''''''''''''''''''''2''''''''016'''''">
              <a:rPr lang="en-US" altLang="en-US" sz="1300"/>
              <a:pPr/>
              <a:t>2016</a:t>
            </a:fld>
            <a:endParaRPr lang="en-US" sz="1300" dirty="0">
              <a:sym typeface="+mn-lt"/>
            </a:endParaRPr>
          </a:p>
        </p:txBody>
      </p:sp>
      <p:sp>
        <p:nvSpPr>
          <p:cNvPr id="106" name="Text Placeholder 3"/>
          <p:cNvSpPr>
            <a:spLocks noGrp="1"/>
          </p:cNvSpPr>
          <p:nvPr>
            <p:custDataLst>
              <p:tags r:id="rId26"/>
            </p:custDataLst>
          </p:nvPr>
        </p:nvSpPr>
        <p:spPr bwMode="gray">
          <a:xfrm>
            <a:off x="2892425" y="5846763"/>
            <a:ext cx="450850"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9F95666-D452-410A-B650-15C69D80F6B6}" type="datetime'''''''''''''''''''''''''''''''''2''''''''024''''E'''''">
              <a:rPr lang="en-US" altLang="en-US" sz="1300"/>
              <a:pPr/>
              <a:t>2024E</a:t>
            </a:fld>
            <a:endParaRPr lang="en-US" sz="1300" dirty="0">
              <a:sym typeface="+mn-lt"/>
            </a:endParaRPr>
          </a:p>
        </p:txBody>
      </p:sp>
      <p:sp>
        <p:nvSpPr>
          <p:cNvPr id="66" name="Text Placeholder 3"/>
          <p:cNvSpPr>
            <a:spLocks noGrp="1"/>
          </p:cNvSpPr>
          <p:nvPr>
            <p:custDataLst>
              <p:tags r:id="rId27"/>
            </p:custDataLst>
          </p:nvPr>
        </p:nvSpPr>
        <p:spPr bwMode="gray">
          <a:xfrm>
            <a:off x="2347913" y="3381375"/>
            <a:ext cx="314325" cy="1984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161231C6-92DF-40C6-A5D5-DEAEF99A5F52}" type="datetime'''''''''''''''2''''''''9''''''''''%'''''''''''''''">
              <a:rPr lang="en-US" altLang="en-US" sz="1300">
                <a:solidFill>
                  <a:schemeClr val="bg1"/>
                </a:solidFill>
                <a:sym typeface="+mn-lt"/>
              </a:rPr>
              <a:pPr algn="ctr">
                <a:lnSpc>
                  <a:spcPct val="100000"/>
                </a:lnSpc>
                <a:spcBef>
                  <a:spcPct val="0"/>
                </a:spcBef>
                <a:spcAft>
                  <a:spcPct val="0"/>
                </a:spcAft>
              </a:pPr>
              <a:t>29%</a:t>
            </a:fld>
            <a:endParaRPr lang="en-US" sz="1300" dirty="0">
              <a:solidFill>
                <a:schemeClr val="bg1"/>
              </a:solidFill>
              <a:sym typeface="+mn-lt"/>
            </a:endParaRPr>
          </a:p>
        </p:txBody>
      </p:sp>
      <p:sp>
        <p:nvSpPr>
          <p:cNvPr id="82" name="Text Placeholder 3"/>
          <p:cNvSpPr>
            <a:spLocks noGrp="1"/>
          </p:cNvSpPr>
          <p:nvPr>
            <p:custDataLst>
              <p:tags r:id="rId28"/>
            </p:custDataLst>
          </p:nvPr>
        </p:nvSpPr>
        <p:spPr bwMode="gray">
          <a:xfrm>
            <a:off x="2347913" y="4700588"/>
            <a:ext cx="314325" cy="1984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30C2A72-86DF-4771-84F8-57C9422E9CF2}" type="datetime'''''''''''''7''''1''''''''%'''''''''''">
              <a:rPr lang="en-US" altLang="en-US" sz="1300">
                <a:solidFill>
                  <a:schemeClr val="bg1"/>
                </a:solidFill>
              </a:rPr>
              <a:pPr/>
              <a:t>71%</a:t>
            </a:fld>
            <a:endParaRPr lang="en-US" sz="1300" dirty="0">
              <a:solidFill>
                <a:schemeClr val="bg1"/>
              </a:solidFill>
              <a:sym typeface="+mn-lt"/>
            </a:endParaRPr>
          </a:p>
        </p:txBody>
      </p:sp>
      <p:sp>
        <p:nvSpPr>
          <p:cNvPr id="89" name="Text Placeholder 3"/>
          <p:cNvSpPr>
            <a:spLocks noGrp="1"/>
          </p:cNvSpPr>
          <p:nvPr>
            <p:custDataLst>
              <p:tags r:id="rId29"/>
            </p:custDataLst>
          </p:nvPr>
        </p:nvSpPr>
        <p:spPr bwMode="gray">
          <a:xfrm>
            <a:off x="2324100" y="5846763"/>
            <a:ext cx="361950"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84195BE-DA1B-4093-9090-96F7AF6FE400}" type="datetime'''''20''''''''1''''7'">
              <a:rPr lang="en-US" altLang="en-US" sz="1300">
                <a:sym typeface="+mn-lt"/>
              </a:rPr>
              <a:pPr/>
              <a:t>2017</a:t>
            </a:fld>
            <a:endParaRPr lang="en-US" sz="1300" dirty="0">
              <a:sym typeface="+mn-lt"/>
            </a:endParaRPr>
          </a:p>
        </p:txBody>
      </p:sp>
      <p:sp>
        <p:nvSpPr>
          <p:cNvPr id="110" name="Text Placeholder 3"/>
          <p:cNvSpPr>
            <a:spLocks noGrp="1"/>
          </p:cNvSpPr>
          <p:nvPr>
            <p:custDataLst>
              <p:tags r:id="rId30"/>
            </p:custDataLst>
          </p:nvPr>
        </p:nvSpPr>
        <p:spPr bwMode="gray">
          <a:xfrm>
            <a:off x="2843213" y="3262313"/>
            <a:ext cx="549275" cy="198438"/>
          </a:xfrm>
          <a:prstGeom prst="rect">
            <a:avLst/>
          </a:prstGeom>
          <a:solidFill>
            <a:srgbClr val="D4DF33"/>
          </a:solidFill>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sz="1300" dirty="0" smtClean="0">
                <a:sym typeface="+mn-lt"/>
              </a:rPr>
              <a:t>20-25%</a:t>
            </a:r>
            <a:endParaRPr lang="en-US" sz="1300" dirty="0">
              <a:sym typeface="+mn-lt"/>
            </a:endParaRPr>
          </a:p>
        </p:txBody>
      </p:sp>
      <p:sp>
        <p:nvSpPr>
          <p:cNvPr id="107" name="Text Placeholder 3"/>
          <p:cNvSpPr>
            <a:spLocks noGrp="1"/>
          </p:cNvSpPr>
          <p:nvPr>
            <p:custDataLst>
              <p:tags r:id="rId31"/>
            </p:custDataLst>
          </p:nvPr>
        </p:nvSpPr>
        <p:spPr bwMode="gray">
          <a:xfrm>
            <a:off x="2843213" y="4581525"/>
            <a:ext cx="549275" cy="198438"/>
          </a:xfrm>
          <a:prstGeom prst="rect">
            <a:avLst/>
          </a:prstGeom>
          <a:solidFill>
            <a:srgbClr val="A8B21C"/>
          </a:solidFill>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sz="1300" dirty="0" smtClean="0">
                <a:solidFill>
                  <a:schemeClr val="bg1"/>
                </a:solidFill>
                <a:sym typeface="+mn-lt"/>
              </a:rPr>
              <a:t>75-</a:t>
            </a:r>
            <a:fld id="{1CFAB581-5C31-4E28-B18B-8D132518B1EB}" type="datetime'''''''''8''''''''''''0''''''''''''''''''''''''''%'''''''''''">
              <a:rPr lang="en-US" altLang="en-US" sz="1300" smtClean="0">
                <a:solidFill>
                  <a:schemeClr val="bg1"/>
                </a:solidFill>
                <a:sym typeface="+mn-lt"/>
              </a:rPr>
              <a:pPr algn="ctr">
                <a:lnSpc>
                  <a:spcPct val="100000"/>
                </a:lnSpc>
                <a:spcBef>
                  <a:spcPct val="0"/>
                </a:spcBef>
                <a:spcAft>
                  <a:spcPct val="0"/>
                </a:spcAft>
              </a:pPr>
              <a:t>80%</a:t>
            </a:fld>
            <a:endParaRPr lang="en-US" sz="1300" dirty="0">
              <a:solidFill>
                <a:schemeClr val="bg1"/>
              </a:solidFill>
              <a:sym typeface="+mn-lt"/>
            </a:endParaRPr>
          </a:p>
        </p:txBody>
      </p:sp>
      <p:sp>
        <p:nvSpPr>
          <p:cNvPr id="85" name="Text Placeholder 3"/>
          <p:cNvSpPr>
            <a:spLocks noGrp="1"/>
          </p:cNvSpPr>
          <p:nvPr>
            <p:custDataLst>
              <p:tags r:id="rId32"/>
            </p:custDataLst>
          </p:nvPr>
        </p:nvSpPr>
        <p:spPr bwMode="gray">
          <a:xfrm>
            <a:off x="3381375" y="3262313"/>
            <a:ext cx="546100"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84183F79-240B-4255-9799-984AB2CD74CB}" type="datetime'''''''''A''b''ro''''a''''''''''d'''''''''''''''">
              <a:rPr lang="en-US" altLang="en-US" sz="1300" b="1">
                <a:sym typeface="+mn-lt"/>
              </a:rPr>
              <a:pPr/>
              <a:t>Abroad</a:t>
            </a:fld>
            <a:endParaRPr lang="en-US" sz="1300" b="1" dirty="0">
              <a:sym typeface="+mn-lt"/>
            </a:endParaRPr>
          </a:p>
        </p:txBody>
      </p:sp>
      <p:sp>
        <p:nvSpPr>
          <p:cNvPr id="100" name="Oval 20"/>
          <p:cNvSpPr>
            <a:spLocks noChangeArrowheads="1"/>
          </p:cNvSpPr>
          <p:nvPr/>
        </p:nvSpPr>
        <p:spPr bwMode="auto">
          <a:xfrm>
            <a:off x="1730314" y="3212551"/>
            <a:ext cx="807484" cy="434287"/>
          </a:xfrm>
          <a:prstGeom prst="ellipse">
            <a:avLst/>
          </a:prstGeom>
          <a:noFill/>
          <a:ln>
            <a:noFill/>
          </a:ln>
          <a:extLst>
            <a:ext uri="{909E8E84-426E-40dd-AFC4-6F175D3DCCD1}">
              <a14:hiddenFill xmlns:a14="http://schemas.microsoft.com/office/drawing/2010/main">
                <a:solidFill>
                  <a:schemeClr val="tx2"/>
                </a:solidFill>
              </a14:hiddenFill>
            </a:ext>
          </a:extLst>
        </p:spPr>
        <p:txBody>
          <a:bodyPr vert="horz" wrap="square" lIns="0" tIns="0" rIns="0" bIns="0" numCol="1" anchor="ctr" anchorCtr="0" compatLnSpc="1">
            <a:prstTxWarp prst="textNoShape">
              <a:avLst/>
            </a:prstTxWarp>
          </a:bodyPr>
          <a:lstStyle/>
          <a:p>
            <a:pPr algn="ctr"/>
            <a:endParaRPr lang="en-US" sz="1400" b="1" i="1" dirty="0">
              <a:solidFill>
                <a:srgbClr val="E71C57"/>
              </a:solidFill>
            </a:endParaRPr>
          </a:p>
        </p:txBody>
      </p:sp>
      <p:grpSp>
        <p:nvGrpSpPr>
          <p:cNvPr id="52" name="Group 51"/>
          <p:cNvGrpSpPr/>
          <p:nvPr/>
        </p:nvGrpSpPr>
        <p:grpSpPr>
          <a:xfrm>
            <a:off x="3884947" y="4036530"/>
            <a:ext cx="306171" cy="306910"/>
            <a:chOff x="5942914" y="3833745"/>
            <a:chExt cx="306171" cy="306910"/>
          </a:xfrm>
        </p:grpSpPr>
        <p:sp>
          <p:nvSpPr>
            <p:cNvPr id="54" name="Freeform 94"/>
            <p:cNvSpPr>
              <a:spLocks/>
            </p:cNvSpPr>
            <p:nvPr/>
          </p:nvSpPr>
          <p:spPr bwMode="gray">
            <a:xfrm>
              <a:off x="594291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56" name="Freeform 95"/>
            <p:cNvSpPr>
              <a:spLocks/>
            </p:cNvSpPr>
            <p:nvPr/>
          </p:nvSpPr>
          <p:spPr bwMode="gray">
            <a:xfrm>
              <a:off x="605934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nvGrpSpPr>
          <p:cNvPr id="6" name="Group 5"/>
          <p:cNvGrpSpPr/>
          <p:nvPr/>
        </p:nvGrpSpPr>
        <p:grpSpPr>
          <a:xfrm>
            <a:off x="4032682" y="2483436"/>
            <a:ext cx="4414729" cy="3501320"/>
            <a:chOff x="4032682" y="2263708"/>
            <a:chExt cx="4414729" cy="3962348"/>
          </a:xfrm>
        </p:grpSpPr>
        <p:cxnSp>
          <p:nvCxnSpPr>
            <p:cNvPr id="51" name="Straight Connector 50"/>
            <p:cNvCxnSpPr/>
            <p:nvPr/>
          </p:nvCxnSpPr>
          <p:spPr>
            <a:xfrm>
              <a:off x="4032682" y="2263708"/>
              <a:ext cx="0" cy="3943483"/>
            </a:xfrm>
            <a:prstGeom prst="line">
              <a:avLst/>
            </a:prstGeom>
            <a:ln w="19050"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447411" y="2282573"/>
              <a:ext cx="0" cy="3943483"/>
            </a:xfrm>
            <a:prstGeom prst="line">
              <a:avLst/>
            </a:prstGeom>
            <a:ln w="19050"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8299676" y="4055395"/>
            <a:ext cx="306171" cy="306910"/>
            <a:chOff x="5942914" y="3833745"/>
            <a:chExt cx="306171" cy="306910"/>
          </a:xfrm>
        </p:grpSpPr>
        <p:sp>
          <p:nvSpPr>
            <p:cNvPr id="63" name="Freeform 94"/>
            <p:cNvSpPr>
              <a:spLocks/>
            </p:cNvSpPr>
            <p:nvPr/>
          </p:nvSpPr>
          <p:spPr bwMode="gray">
            <a:xfrm>
              <a:off x="594291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64" name="Freeform 95"/>
            <p:cNvSpPr>
              <a:spLocks/>
            </p:cNvSpPr>
            <p:nvPr/>
          </p:nvSpPr>
          <p:spPr bwMode="gray">
            <a:xfrm>
              <a:off x="605934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pic>
        <p:nvPicPr>
          <p:cNvPr id="83" name="flag_brazil"/>
          <p:cNvPicPr>
            <a:picLocks noChangeAspect="1" noChangeArrowheads="1"/>
          </p:cNvPicPr>
          <p:nvPr/>
        </p:nvPicPr>
        <p:blipFill rotWithShape="1">
          <a:blip r:embed="rId48"/>
          <a:srcRect l="16666" t="2324" r="16667" b="2438"/>
          <a:stretch/>
        </p:blipFill>
        <p:spPr bwMode="auto">
          <a:xfrm>
            <a:off x="4579662" y="2656178"/>
            <a:ext cx="241095" cy="241096"/>
          </a:xfrm>
          <a:prstGeom prst="ellipse">
            <a:avLst/>
          </a:prstGeom>
          <a:grpFill/>
          <a:ln w="19050">
            <a:gradFill flip="none" rotWithShape="1">
              <a:gsLst>
                <a:gs pos="0">
                  <a:schemeClr val="accent5"/>
                </a:gs>
                <a:gs pos="100000">
                  <a:schemeClr val="bg1">
                    <a:lumMod val="75000"/>
                  </a:schemeClr>
                </a:gs>
              </a:gsLst>
              <a:lin ang="2700000" scaled="1"/>
              <a:tileRect/>
            </a:gradFill>
          </a:ln>
        </p:spPr>
      </p:pic>
      <p:pic>
        <p:nvPicPr>
          <p:cNvPr id="86" name="flag_russia"/>
          <p:cNvPicPr>
            <a:picLocks noChangeAspect="1" noChangeArrowheads="1"/>
          </p:cNvPicPr>
          <p:nvPr/>
        </p:nvPicPr>
        <p:blipFill rotWithShape="1">
          <a:blip r:embed="rId49"/>
          <a:srcRect l="16688" r="16688"/>
          <a:stretch/>
        </p:blipFill>
        <p:spPr bwMode="auto">
          <a:xfrm>
            <a:off x="6070438" y="2653235"/>
            <a:ext cx="241095" cy="241096"/>
          </a:xfrm>
          <a:prstGeom prst="ellipse">
            <a:avLst/>
          </a:prstGeom>
          <a:grpFill/>
          <a:ln w="19050">
            <a:gradFill flip="none" rotWithShape="1">
              <a:gsLst>
                <a:gs pos="0">
                  <a:schemeClr val="accent5"/>
                </a:gs>
                <a:gs pos="100000">
                  <a:schemeClr val="bg1">
                    <a:lumMod val="75000"/>
                  </a:schemeClr>
                </a:gs>
              </a:gsLst>
              <a:lin ang="2700000" scaled="1"/>
              <a:tileRect/>
            </a:gradFill>
          </a:ln>
        </p:spPr>
      </p:pic>
      <p:pic>
        <p:nvPicPr>
          <p:cNvPr id="90" name="flag_europeanunion"/>
          <p:cNvPicPr>
            <a:picLocks noChangeAspect="1" noChangeArrowheads="1"/>
          </p:cNvPicPr>
          <p:nvPr/>
        </p:nvPicPr>
        <p:blipFill rotWithShape="1">
          <a:blip r:embed="rId50" cstate="print"/>
          <a:srcRect l="16688" r="16688"/>
          <a:stretch/>
        </p:blipFill>
        <p:spPr bwMode="auto">
          <a:xfrm>
            <a:off x="6814975" y="2662426"/>
            <a:ext cx="241095" cy="241096"/>
          </a:xfrm>
          <a:prstGeom prst="ellipse">
            <a:avLst/>
          </a:prstGeom>
          <a:grpFill/>
          <a:ln w="19050">
            <a:gradFill flip="none" rotWithShape="1">
              <a:gsLst>
                <a:gs pos="0">
                  <a:schemeClr val="accent5"/>
                </a:gs>
                <a:gs pos="100000">
                  <a:schemeClr val="bg1">
                    <a:lumMod val="75000"/>
                  </a:schemeClr>
                </a:gs>
              </a:gsLst>
              <a:lin ang="2700000" scaled="1"/>
              <a:tileRect/>
            </a:gradFill>
          </a:ln>
        </p:spPr>
      </p:pic>
      <p:pic>
        <p:nvPicPr>
          <p:cNvPr id="92" name="flag_usa"/>
          <p:cNvPicPr>
            <a:picLocks noChangeAspect="1" noChangeArrowheads="1"/>
          </p:cNvPicPr>
          <p:nvPr/>
        </p:nvPicPr>
        <p:blipFill rotWithShape="1">
          <a:blip r:embed="rId51"/>
          <a:srcRect l="13231" r="34144"/>
          <a:stretch/>
        </p:blipFill>
        <p:spPr bwMode="auto">
          <a:xfrm>
            <a:off x="7559748" y="2662426"/>
            <a:ext cx="241095" cy="241096"/>
          </a:xfrm>
          <a:prstGeom prst="ellipse">
            <a:avLst/>
          </a:prstGeom>
          <a:grpFill/>
          <a:ln w="19050">
            <a:gradFill flip="none" rotWithShape="1">
              <a:gsLst>
                <a:gs pos="0">
                  <a:schemeClr val="accent5"/>
                </a:gs>
                <a:gs pos="100000">
                  <a:schemeClr val="bg1">
                    <a:lumMod val="75000"/>
                  </a:schemeClr>
                </a:gs>
              </a:gsLst>
              <a:lin ang="2700000" scaled="1"/>
              <a:tileRect/>
            </a:gradFill>
          </a:ln>
        </p:spPr>
      </p:pic>
      <p:cxnSp>
        <p:nvCxnSpPr>
          <p:cNvPr id="103" name="Straight Connector 102"/>
          <p:cNvCxnSpPr/>
          <p:nvPr>
            <p:custDataLst>
              <p:tags r:id="rId33"/>
            </p:custDataLst>
          </p:nvPr>
        </p:nvCxnSpPr>
        <p:spPr bwMode="gray">
          <a:xfrm flipV="1">
            <a:off x="10085388" y="3624263"/>
            <a:ext cx="371475" cy="211138"/>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custDataLst>
              <p:tags r:id="rId34"/>
            </p:custDataLst>
          </p:nvPr>
        </p:nvCxnSpPr>
        <p:spPr bwMode="gray">
          <a:xfrm>
            <a:off x="10085388" y="3097213"/>
            <a:ext cx="371475"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35"/>
            </p:custDataLst>
          </p:nvPr>
        </p:nvCxnSpPr>
        <p:spPr bwMode="gray">
          <a:xfrm>
            <a:off x="10869613" y="3624263"/>
            <a:ext cx="371475" cy="79375"/>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custDataLst>
              <p:tags r:id="rId36"/>
            </p:custDataLst>
          </p:nvPr>
        </p:nvCxnSpPr>
        <p:spPr bwMode="gray">
          <a:xfrm>
            <a:off x="9299575" y="3097213"/>
            <a:ext cx="371475"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custDataLst>
              <p:tags r:id="rId37"/>
            </p:custDataLst>
          </p:nvPr>
        </p:nvCxnSpPr>
        <p:spPr bwMode="gray">
          <a:xfrm flipV="1">
            <a:off x="9299575" y="3835400"/>
            <a:ext cx="371475" cy="15875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custDataLst>
              <p:tags r:id="rId38"/>
            </p:custDataLst>
          </p:nvPr>
        </p:nvCxnSpPr>
        <p:spPr bwMode="gray">
          <a:xfrm>
            <a:off x="10869613" y="3097213"/>
            <a:ext cx="371475"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112" name="Chart 111"/>
          <p:cNvGraphicFramePr/>
          <p:nvPr>
            <p:custDataLst>
              <p:tags r:id="rId39"/>
            </p:custDataLst>
          </p:nvPr>
        </p:nvGraphicFramePr>
        <p:xfrm>
          <a:off x="8616950" y="3014663"/>
          <a:ext cx="3306763" cy="2803525"/>
        </p:xfrm>
        <a:graphic>
          <a:graphicData uri="http://schemas.openxmlformats.org/drawingml/2006/chart">
            <c:chart xmlns:c="http://schemas.openxmlformats.org/drawingml/2006/chart" xmlns:r="http://schemas.openxmlformats.org/officeDocument/2006/relationships" r:id="rId52"/>
          </a:graphicData>
        </a:graphic>
      </p:graphicFrame>
      <p:sp>
        <p:nvSpPr>
          <p:cNvPr id="109" name="Text Placeholder 3"/>
          <p:cNvSpPr>
            <a:spLocks noGrp="1"/>
          </p:cNvSpPr>
          <p:nvPr>
            <p:custDataLst>
              <p:tags r:id="rId40"/>
            </p:custDataLst>
          </p:nvPr>
        </p:nvSpPr>
        <p:spPr bwMode="gray">
          <a:xfrm>
            <a:off x="10506075" y="3262313"/>
            <a:ext cx="314325"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7BD2AE6-ABA4-478D-8A19-AFB7BB8FBB2B}" type="datetime'''''''''''''''''2''''''''''0''''''''%'''''''''">
              <a:rPr lang="en-US" altLang="en-US" sz="1300">
                <a:solidFill>
                  <a:schemeClr val="bg1"/>
                </a:solidFill>
              </a:rPr>
              <a:pPr/>
              <a:t>20%</a:t>
            </a:fld>
            <a:endParaRPr lang="en-US" sz="1300" dirty="0">
              <a:solidFill>
                <a:schemeClr val="bg1"/>
              </a:solidFill>
              <a:sym typeface="+mn-lt"/>
            </a:endParaRPr>
          </a:p>
        </p:txBody>
      </p:sp>
      <p:sp>
        <p:nvSpPr>
          <p:cNvPr id="105" name="Text Placeholder 3"/>
          <p:cNvSpPr>
            <a:spLocks noGrp="1"/>
          </p:cNvSpPr>
          <p:nvPr>
            <p:custDataLst>
              <p:tags r:id="rId41"/>
            </p:custDataLst>
          </p:nvPr>
        </p:nvSpPr>
        <p:spPr bwMode="gray">
          <a:xfrm>
            <a:off x="10506075" y="4581525"/>
            <a:ext cx="314325" cy="1984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C545CAB-D75E-42CD-AAD5-2A191995F17C}" type="datetime'''''''''''8''''''''''''''0''''''''''''%'''''''''''''''''''''''">
              <a:rPr lang="en-US" altLang="en-US" sz="1300">
                <a:solidFill>
                  <a:schemeClr val="bg1"/>
                </a:solidFill>
              </a:rPr>
              <a:pPr/>
              <a:t>80%</a:t>
            </a:fld>
            <a:endParaRPr lang="en-US" sz="1300" dirty="0">
              <a:solidFill>
                <a:schemeClr val="bg1"/>
              </a:solidFill>
              <a:sym typeface="+mn-lt"/>
            </a:endParaRPr>
          </a:p>
        </p:txBody>
      </p:sp>
      <p:sp>
        <p:nvSpPr>
          <p:cNvPr id="65" name="Rectangle 64"/>
          <p:cNvSpPr/>
          <p:nvPr/>
        </p:nvSpPr>
        <p:spPr>
          <a:xfrm>
            <a:off x="4508276" y="3104963"/>
            <a:ext cx="396000" cy="1540160"/>
          </a:xfrm>
          <a:prstGeom prst="rect">
            <a:avLst/>
          </a:prstGeom>
          <a:noFill/>
          <a:ln w="28575" cap="rnd" cmpd="sng" algn="ctr">
            <a:solidFill>
              <a:srgbClr val="D4DF33"/>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67" name="Rectangle 66"/>
          <p:cNvSpPr/>
          <p:nvPr/>
        </p:nvSpPr>
        <p:spPr>
          <a:xfrm>
            <a:off x="5252813" y="3104963"/>
            <a:ext cx="396000" cy="1141717"/>
          </a:xfrm>
          <a:prstGeom prst="rect">
            <a:avLst/>
          </a:prstGeom>
          <a:noFill/>
          <a:ln w="28575" cap="rnd" cmpd="sng" algn="ctr">
            <a:solidFill>
              <a:srgbClr val="D4DF33"/>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68" name="Rectangle 67"/>
          <p:cNvSpPr/>
          <p:nvPr/>
        </p:nvSpPr>
        <p:spPr>
          <a:xfrm>
            <a:off x="5995763" y="3104963"/>
            <a:ext cx="396000" cy="1022537"/>
          </a:xfrm>
          <a:prstGeom prst="rect">
            <a:avLst/>
          </a:prstGeom>
          <a:noFill/>
          <a:ln w="28575" cap="rnd" cmpd="sng" algn="ctr">
            <a:solidFill>
              <a:srgbClr val="D4DF33"/>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69" name="Rectangle 68"/>
          <p:cNvSpPr/>
          <p:nvPr/>
        </p:nvSpPr>
        <p:spPr>
          <a:xfrm>
            <a:off x="8890000" y="3104963"/>
            <a:ext cx="396000" cy="889187"/>
          </a:xfrm>
          <a:prstGeom prst="rect">
            <a:avLst/>
          </a:prstGeom>
          <a:noFill/>
          <a:ln w="28575" cap="rnd" cmpd="sng" algn="ctr">
            <a:solidFill>
              <a:srgbClr val="D4DF33"/>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70" name="TextBox 69"/>
          <p:cNvSpPr txBox="1"/>
          <p:nvPr/>
        </p:nvSpPr>
        <p:spPr>
          <a:xfrm>
            <a:off x="8840788" y="2851211"/>
            <a:ext cx="615205" cy="184666"/>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1200" b="1" dirty="0" smtClean="0">
                <a:solidFill>
                  <a:srgbClr val="575757"/>
                </a:solidFill>
                <a:latin typeface="Trebuchet MS" panose="020B0603020202020204" pitchFamily="34" charset="0"/>
              </a:rPr>
              <a:t>Millen.</a:t>
            </a:r>
            <a:endParaRPr lang="en-US" sz="1200" b="1" dirty="0">
              <a:solidFill>
                <a:srgbClr val="575757"/>
              </a:solidFill>
              <a:latin typeface="Trebuchet MS" panose="020B0603020202020204" pitchFamily="34" charset="0"/>
            </a:endParaRPr>
          </a:p>
        </p:txBody>
      </p:sp>
      <p:sp>
        <p:nvSpPr>
          <p:cNvPr id="71" name="TextBox 70"/>
          <p:cNvSpPr txBox="1"/>
          <p:nvPr/>
        </p:nvSpPr>
        <p:spPr>
          <a:xfrm>
            <a:off x="9585325" y="2851211"/>
            <a:ext cx="615205" cy="184666"/>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1200" b="1" dirty="0" smtClean="0">
                <a:solidFill>
                  <a:srgbClr val="575757"/>
                </a:solidFill>
                <a:latin typeface="Trebuchet MS" panose="020B0603020202020204" pitchFamily="34" charset="0"/>
              </a:rPr>
              <a:t>Gen. X </a:t>
            </a:r>
            <a:endParaRPr lang="en-US" sz="1200" b="1" dirty="0">
              <a:solidFill>
                <a:srgbClr val="575757"/>
              </a:solidFill>
              <a:latin typeface="Trebuchet MS" panose="020B0603020202020204" pitchFamily="34" charset="0"/>
            </a:endParaRPr>
          </a:p>
        </p:txBody>
      </p:sp>
      <p:sp>
        <p:nvSpPr>
          <p:cNvPr id="72" name="TextBox 71"/>
          <p:cNvSpPr txBox="1"/>
          <p:nvPr/>
        </p:nvSpPr>
        <p:spPr>
          <a:xfrm>
            <a:off x="10342563" y="2666545"/>
            <a:ext cx="780375" cy="369332"/>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1200" b="1" dirty="0" smtClean="0">
                <a:solidFill>
                  <a:srgbClr val="575757"/>
                </a:solidFill>
                <a:latin typeface="Trebuchet MS" panose="020B0603020202020204" pitchFamily="34" charset="0"/>
              </a:rPr>
              <a:t>Baby Boomers</a:t>
            </a:r>
            <a:endParaRPr lang="en-US" sz="1200" b="1" dirty="0">
              <a:solidFill>
                <a:srgbClr val="575757"/>
              </a:solidFill>
              <a:latin typeface="Trebuchet MS" panose="020B0603020202020204" pitchFamily="34" charset="0"/>
            </a:endParaRPr>
          </a:p>
        </p:txBody>
      </p:sp>
      <p:sp>
        <p:nvSpPr>
          <p:cNvPr id="73" name="TextBox 72"/>
          <p:cNvSpPr txBox="1"/>
          <p:nvPr/>
        </p:nvSpPr>
        <p:spPr>
          <a:xfrm>
            <a:off x="11172825" y="2851211"/>
            <a:ext cx="615205" cy="184666"/>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sz="1200" b="1" dirty="0" smtClean="0">
                <a:solidFill>
                  <a:srgbClr val="575757"/>
                </a:solidFill>
                <a:latin typeface="Trebuchet MS" panose="020B0603020202020204" pitchFamily="34" charset="0"/>
              </a:rPr>
              <a:t>Silver</a:t>
            </a:r>
            <a:endParaRPr lang="en-US" sz="1200" b="1" dirty="0">
              <a:solidFill>
                <a:srgbClr val="575757"/>
              </a:solidFill>
              <a:latin typeface="Trebuchet MS" panose="020B0603020202020204" pitchFamily="34" charset="0"/>
            </a:endParaRPr>
          </a:p>
        </p:txBody>
      </p:sp>
      <p:sp>
        <p:nvSpPr>
          <p:cNvPr id="113" name="Rettangolo 36"/>
          <p:cNvSpPr>
            <a:spLocks noChangeAspect="1" noChangeArrowheads="1"/>
          </p:cNvSpPr>
          <p:nvPr/>
        </p:nvSpPr>
        <p:spPr bwMode="auto">
          <a:xfrm>
            <a:off x="2689486" y="1756205"/>
            <a:ext cx="7321264" cy="307777"/>
          </a:xfrm>
          <a:prstGeom prst="rect">
            <a:avLst/>
          </a:prstGeom>
          <a:noFill/>
          <a:ln w="9525">
            <a:solidFill>
              <a:schemeClr val="bg2">
                <a:lumMod val="75000"/>
              </a:schemeClr>
            </a:solidFill>
            <a:prstDash val="dash"/>
            <a:miter lim="800000"/>
            <a:headEnd/>
            <a:tailEnd/>
          </a:ln>
        </p:spPr>
        <p:txBody>
          <a:bodyPr wrap="square">
            <a:spAutoFit/>
          </a:bodyPr>
          <a:lstStyle/>
          <a:p>
            <a:pPr algn="ctr">
              <a:spcBef>
                <a:spcPct val="50000"/>
              </a:spcBef>
            </a:pPr>
            <a:r>
              <a:rPr lang="en-US" sz="1400" i="1" dirty="0" smtClean="0">
                <a:solidFill>
                  <a:srgbClr val="575757"/>
                </a:solidFill>
                <a:cs typeface="Arial" pitchFamily="34" charset="0"/>
              </a:rPr>
              <a:t>Where </a:t>
            </a:r>
            <a:r>
              <a:rPr lang="en-US" sz="1400" i="1" dirty="0">
                <a:solidFill>
                  <a:srgbClr val="575757"/>
                </a:solidFill>
                <a:cs typeface="Arial" pitchFamily="34" charset="0"/>
              </a:rPr>
              <a:t>did you buy your last luxury product</a:t>
            </a:r>
            <a:r>
              <a:rPr lang="en-US" sz="1400" i="1" dirty="0" smtClean="0">
                <a:solidFill>
                  <a:srgbClr val="575757"/>
                </a:solidFill>
                <a:cs typeface="Arial" pitchFamily="34" charset="0"/>
              </a:rPr>
              <a:t>?</a:t>
            </a:r>
            <a:endParaRPr lang="en-US" sz="1400" i="1" dirty="0">
              <a:solidFill>
                <a:srgbClr val="575757"/>
              </a:solidFill>
              <a:cs typeface="Arial" pitchFamily="34" charset="0"/>
            </a:endParaRPr>
          </a:p>
        </p:txBody>
      </p:sp>
      <p:grpSp>
        <p:nvGrpSpPr>
          <p:cNvPr id="5" name="Group 4"/>
          <p:cNvGrpSpPr/>
          <p:nvPr/>
        </p:nvGrpSpPr>
        <p:grpSpPr>
          <a:xfrm>
            <a:off x="2416931" y="1750275"/>
            <a:ext cx="252000" cy="324000"/>
            <a:chOff x="2177745" y="1883205"/>
            <a:chExt cx="317817" cy="489671"/>
          </a:xfrm>
        </p:grpSpPr>
        <p:sp>
          <p:nvSpPr>
            <p:cNvPr id="114" name="Rettangolo 36"/>
            <p:cNvSpPr>
              <a:spLocks noChangeAspect="1" noChangeArrowheads="1"/>
            </p:cNvSpPr>
            <p:nvPr/>
          </p:nvSpPr>
          <p:spPr bwMode="auto">
            <a:xfrm>
              <a:off x="2177745" y="1883205"/>
              <a:ext cx="317817" cy="489671"/>
            </a:xfrm>
            <a:prstGeom prst="rect">
              <a:avLst/>
            </a:prstGeom>
            <a:solidFill>
              <a:schemeClr val="tx2"/>
            </a:solidFill>
            <a:ln w="9525">
              <a:noFill/>
              <a:miter lim="800000"/>
              <a:headEnd/>
              <a:tailEnd/>
            </a:ln>
          </p:spPr>
          <p:txBody>
            <a:bodyPr wrap="square">
              <a:spAutoFit/>
            </a:bodyPr>
            <a:lstStyle/>
            <a:p>
              <a:pPr algn="ctr">
                <a:spcBef>
                  <a:spcPct val="50000"/>
                </a:spcBef>
              </a:pPr>
              <a:endParaRPr lang="en-US" sz="1600" b="1" i="1" dirty="0">
                <a:solidFill>
                  <a:srgbClr val="575757"/>
                </a:solidFill>
                <a:cs typeface="Arial" pitchFamily="34" charset="0"/>
              </a:endParaRPr>
            </a:p>
          </p:txBody>
        </p:sp>
        <p:sp>
          <p:nvSpPr>
            <p:cNvPr id="115" name="Freeform 37"/>
            <p:cNvSpPr>
              <a:spLocks noEditPoints="1"/>
            </p:cNvSpPr>
            <p:nvPr/>
          </p:nvSpPr>
          <p:spPr bwMode="auto">
            <a:xfrm>
              <a:off x="2274218" y="1980415"/>
              <a:ext cx="141265" cy="295581"/>
            </a:xfrm>
            <a:custGeom>
              <a:avLst/>
              <a:gdLst>
                <a:gd name="T0" fmla="*/ 178 w 394"/>
                <a:gd name="T1" fmla="*/ 880 h 880"/>
                <a:gd name="T2" fmla="*/ 106 w 394"/>
                <a:gd name="T3" fmla="*/ 850 h 880"/>
                <a:gd name="T4" fmla="*/ 76 w 394"/>
                <a:gd name="T5" fmla="*/ 778 h 880"/>
                <a:gd name="T6" fmla="*/ 106 w 394"/>
                <a:gd name="T7" fmla="*/ 706 h 880"/>
                <a:gd name="T8" fmla="*/ 178 w 394"/>
                <a:gd name="T9" fmla="*/ 676 h 880"/>
                <a:gd name="T10" fmla="*/ 250 w 394"/>
                <a:gd name="T11" fmla="*/ 706 h 880"/>
                <a:gd name="T12" fmla="*/ 280 w 394"/>
                <a:gd name="T13" fmla="*/ 778 h 880"/>
                <a:gd name="T14" fmla="*/ 250 w 394"/>
                <a:gd name="T15" fmla="*/ 850 h 880"/>
                <a:gd name="T16" fmla="*/ 178 w 394"/>
                <a:gd name="T17" fmla="*/ 880 h 880"/>
                <a:gd name="T18" fmla="*/ 228 w 394"/>
                <a:gd name="T19" fmla="*/ 605 h 880"/>
                <a:gd name="T20" fmla="*/ 223 w 394"/>
                <a:gd name="T21" fmla="*/ 578 h 880"/>
                <a:gd name="T22" fmla="*/ 216 w 394"/>
                <a:gd name="T23" fmla="*/ 535 h 880"/>
                <a:gd name="T24" fmla="*/ 257 w 394"/>
                <a:gd name="T25" fmla="*/ 422 h 880"/>
                <a:gd name="T26" fmla="*/ 333 w 394"/>
                <a:gd name="T27" fmla="*/ 341 h 880"/>
                <a:gd name="T28" fmla="*/ 379 w 394"/>
                <a:gd name="T29" fmla="*/ 268 h 880"/>
                <a:gd name="T30" fmla="*/ 394 w 394"/>
                <a:gd name="T31" fmla="*/ 187 h 880"/>
                <a:gd name="T32" fmla="*/ 334 w 394"/>
                <a:gd name="T33" fmla="*/ 50 h 880"/>
                <a:gd name="T34" fmla="*/ 187 w 394"/>
                <a:gd name="T35" fmla="*/ 0 h 880"/>
                <a:gd name="T36" fmla="*/ 14 w 394"/>
                <a:gd name="T37" fmla="*/ 49 h 880"/>
                <a:gd name="T38" fmla="*/ 0 w 394"/>
                <a:gd name="T39" fmla="*/ 61 h 880"/>
                <a:gd name="T40" fmla="*/ 61 w 394"/>
                <a:gd name="T41" fmla="*/ 180 h 880"/>
                <a:gd name="T42" fmla="*/ 83 w 394"/>
                <a:gd name="T43" fmla="*/ 158 h 880"/>
                <a:gd name="T44" fmla="*/ 161 w 394"/>
                <a:gd name="T45" fmla="*/ 126 h 880"/>
                <a:gd name="T46" fmla="*/ 231 w 394"/>
                <a:gd name="T47" fmla="*/ 144 h 880"/>
                <a:gd name="T48" fmla="*/ 250 w 394"/>
                <a:gd name="T49" fmla="*/ 196 h 880"/>
                <a:gd name="T50" fmla="*/ 237 w 394"/>
                <a:gd name="T51" fmla="*/ 242 h 880"/>
                <a:gd name="T52" fmla="*/ 173 w 394"/>
                <a:gd name="T53" fmla="*/ 323 h 880"/>
                <a:gd name="T54" fmla="*/ 105 w 394"/>
                <a:gd name="T55" fmla="*/ 425 h 880"/>
                <a:gd name="T56" fmla="*/ 90 w 394"/>
                <a:gd name="T57" fmla="*/ 510 h 880"/>
                <a:gd name="T58" fmla="*/ 109 w 394"/>
                <a:gd name="T59" fmla="*/ 590 h 880"/>
                <a:gd name="T60" fmla="*/ 115 w 394"/>
                <a:gd name="T61" fmla="*/ 605 h 880"/>
                <a:gd name="T62" fmla="*/ 228 w 394"/>
                <a:gd name="T63" fmla="*/ 60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880">
                  <a:moveTo>
                    <a:pt x="178" y="880"/>
                  </a:moveTo>
                  <a:cubicBezTo>
                    <a:pt x="150" y="880"/>
                    <a:pt x="126" y="870"/>
                    <a:pt x="106" y="850"/>
                  </a:cubicBezTo>
                  <a:cubicBezTo>
                    <a:pt x="86" y="830"/>
                    <a:pt x="76" y="806"/>
                    <a:pt x="76" y="778"/>
                  </a:cubicBezTo>
                  <a:cubicBezTo>
                    <a:pt x="76" y="750"/>
                    <a:pt x="87" y="725"/>
                    <a:pt x="106" y="706"/>
                  </a:cubicBezTo>
                  <a:cubicBezTo>
                    <a:pt x="126" y="686"/>
                    <a:pt x="150" y="676"/>
                    <a:pt x="178" y="676"/>
                  </a:cubicBezTo>
                  <a:cubicBezTo>
                    <a:pt x="206" y="676"/>
                    <a:pt x="230" y="686"/>
                    <a:pt x="250" y="706"/>
                  </a:cubicBezTo>
                  <a:cubicBezTo>
                    <a:pt x="270" y="725"/>
                    <a:pt x="280" y="750"/>
                    <a:pt x="280" y="778"/>
                  </a:cubicBezTo>
                  <a:cubicBezTo>
                    <a:pt x="280" y="806"/>
                    <a:pt x="270" y="830"/>
                    <a:pt x="250" y="850"/>
                  </a:cubicBezTo>
                  <a:cubicBezTo>
                    <a:pt x="231" y="870"/>
                    <a:pt x="206" y="880"/>
                    <a:pt x="178" y="880"/>
                  </a:cubicBezTo>
                  <a:close/>
                  <a:moveTo>
                    <a:pt x="228" y="605"/>
                  </a:moveTo>
                  <a:cubicBezTo>
                    <a:pt x="223" y="578"/>
                    <a:pt x="223" y="578"/>
                    <a:pt x="223" y="578"/>
                  </a:cubicBezTo>
                  <a:cubicBezTo>
                    <a:pt x="216" y="547"/>
                    <a:pt x="216" y="537"/>
                    <a:pt x="216" y="535"/>
                  </a:cubicBezTo>
                  <a:cubicBezTo>
                    <a:pt x="216" y="493"/>
                    <a:pt x="229" y="456"/>
                    <a:pt x="257" y="422"/>
                  </a:cubicBezTo>
                  <a:cubicBezTo>
                    <a:pt x="333" y="341"/>
                    <a:pt x="333" y="341"/>
                    <a:pt x="333" y="341"/>
                  </a:cubicBezTo>
                  <a:cubicBezTo>
                    <a:pt x="354" y="319"/>
                    <a:pt x="369" y="294"/>
                    <a:pt x="379" y="268"/>
                  </a:cubicBezTo>
                  <a:cubicBezTo>
                    <a:pt x="389" y="243"/>
                    <a:pt x="394" y="215"/>
                    <a:pt x="394" y="187"/>
                  </a:cubicBezTo>
                  <a:cubicBezTo>
                    <a:pt x="394" y="131"/>
                    <a:pt x="374" y="85"/>
                    <a:pt x="334" y="50"/>
                  </a:cubicBezTo>
                  <a:cubicBezTo>
                    <a:pt x="295" y="17"/>
                    <a:pt x="245" y="0"/>
                    <a:pt x="187" y="0"/>
                  </a:cubicBezTo>
                  <a:cubicBezTo>
                    <a:pt x="112" y="0"/>
                    <a:pt x="54" y="16"/>
                    <a:pt x="14" y="49"/>
                  </a:cubicBezTo>
                  <a:cubicBezTo>
                    <a:pt x="0" y="61"/>
                    <a:pt x="0" y="61"/>
                    <a:pt x="0" y="61"/>
                  </a:cubicBezTo>
                  <a:cubicBezTo>
                    <a:pt x="61" y="180"/>
                    <a:pt x="61" y="180"/>
                    <a:pt x="61" y="180"/>
                  </a:cubicBezTo>
                  <a:cubicBezTo>
                    <a:pt x="83" y="158"/>
                    <a:pt x="83" y="158"/>
                    <a:pt x="83" y="158"/>
                  </a:cubicBezTo>
                  <a:cubicBezTo>
                    <a:pt x="105" y="137"/>
                    <a:pt x="131" y="126"/>
                    <a:pt x="161" y="126"/>
                  </a:cubicBezTo>
                  <a:cubicBezTo>
                    <a:pt x="193" y="126"/>
                    <a:pt x="216" y="132"/>
                    <a:pt x="231" y="144"/>
                  </a:cubicBezTo>
                  <a:cubicBezTo>
                    <a:pt x="244" y="155"/>
                    <a:pt x="250" y="172"/>
                    <a:pt x="250" y="196"/>
                  </a:cubicBezTo>
                  <a:cubicBezTo>
                    <a:pt x="250" y="211"/>
                    <a:pt x="246" y="226"/>
                    <a:pt x="237" y="242"/>
                  </a:cubicBezTo>
                  <a:cubicBezTo>
                    <a:pt x="226" y="261"/>
                    <a:pt x="205" y="288"/>
                    <a:pt x="173" y="323"/>
                  </a:cubicBezTo>
                  <a:cubicBezTo>
                    <a:pt x="138" y="362"/>
                    <a:pt x="116" y="396"/>
                    <a:pt x="105" y="425"/>
                  </a:cubicBezTo>
                  <a:cubicBezTo>
                    <a:pt x="95" y="454"/>
                    <a:pt x="90" y="483"/>
                    <a:pt x="90" y="510"/>
                  </a:cubicBezTo>
                  <a:cubicBezTo>
                    <a:pt x="90" y="528"/>
                    <a:pt x="96" y="554"/>
                    <a:pt x="109" y="590"/>
                  </a:cubicBezTo>
                  <a:cubicBezTo>
                    <a:pt x="115" y="605"/>
                    <a:pt x="115" y="605"/>
                    <a:pt x="115" y="605"/>
                  </a:cubicBezTo>
                  <a:lnTo>
                    <a:pt x="228" y="60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grpSp>
      <p:sp>
        <p:nvSpPr>
          <p:cNvPr id="119" name="TextBox 118"/>
          <p:cNvSpPr txBox="1"/>
          <p:nvPr/>
        </p:nvSpPr>
        <p:spPr>
          <a:xfrm>
            <a:off x="8789634" y="2256463"/>
            <a:ext cx="4798818" cy="276999"/>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dirty="0" smtClean="0">
                <a:solidFill>
                  <a:srgbClr val="29BA74"/>
                </a:solidFill>
                <a:latin typeface="Trebuchet MS" panose="020B0603020202020204" pitchFamily="34" charset="0"/>
              </a:rPr>
              <a:t>By Generation</a:t>
            </a:r>
            <a:endParaRPr lang="en-US" dirty="0">
              <a:solidFill>
                <a:srgbClr val="29BA74"/>
              </a:solidFill>
              <a:latin typeface="Trebuchet MS" panose="020B0603020202020204" pitchFamily="34" charset="0"/>
            </a:endParaRPr>
          </a:p>
        </p:txBody>
      </p:sp>
      <p:sp>
        <p:nvSpPr>
          <p:cNvPr id="120" name="TextBox 119"/>
          <p:cNvSpPr txBox="1"/>
          <p:nvPr/>
        </p:nvSpPr>
        <p:spPr>
          <a:xfrm>
            <a:off x="4349572" y="2256463"/>
            <a:ext cx="4798818" cy="276999"/>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dirty="0" smtClean="0">
                <a:solidFill>
                  <a:srgbClr val="29BA74"/>
                </a:solidFill>
                <a:latin typeface="Trebuchet MS" panose="020B0603020202020204" pitchFamily="34" charset="0"/>
              </a:rPr>
              <a:t>By Country</a:t>
            </a:r>
            <a:endParaRPr lang="en-US" dirty="0">
              <a:solidFill>
                <a:srgbClr val="29BA74"/>
              </a:solidFill>
              <a:latin typeface="Trebuchet MS" panose="020B0603020202020204" pitchFamily="34" charset="0"/>
            </a:endParaRPr>
          </a:p>
        </p:txBody>
      </p:sp>
      <p:sp>
        <p:nvSpPr>
          <p:cNvPr id="101" name="ee4pFootnotes"/>
          <p:cNvSpPr>
            <a:spLocks noChangeArrowheads="1"/>
          </p:cNvSpPr>
          <p:nvPr/>
        </p:nvSpPr>
        <p:spPr bwMode="auto">
          <a:xfrm>
            <a:off x="629999" y="6253194"/>
            <a:ext cx="7182000" cy="307777"/>
          </a:xfrm>
          <a:prstGeom prst="rect">
            <a:avLst/>
          </a:prstGeom>
          <a:noFill/>
          <a:ln w="9525" algn="ctr">
            <a:noFill/>
            <a:miter lim="800000"/>
            <a:headEnd type="none" w="lg" len="lg"/>
            <a:tailEnd type="none" w="lg" len="lg"/>
          </a:ln>
        </p:spPr>
        <p:txBody>
          <a:bodyPr vert="horz" wrap="square" lIns="0" tIns="0" rIns="0" bIns="0" anchor="b" anchorCtr="0">
            <a:spAutoFit/>
          </a:bodyPr>
          <a:lstStyle/>
          <a:p>
            <a:r>
              <a:rPr lang="en-US" sz="1000" dirty="0">
                <a:solidFill>
                  <a:schemeClr val="bg1">
                    <a:lumMod val="50000"/>
                  </a:schemeClr>
                </a:solidFill>
                <a:latin typeface="Trebuchet MS" panose="020B0603020202020204" pitchFamily="34" charset="0"/>
                <a:cs typeface="Arial" pitchFamily="34" charset="0"/>
              </a:rPr>
              <a:t>Note: referred to last purchase</a:t>
            </a:r>
            <a:endParaRPr lang="en-GB" sz="1000" dirty="0" smtClean="0">
              <a:solidFill>
                <a:schemeClr val="bg1">
                  <a:lumMod val="50000"/>
                </a:schemeClr>
              </a:solidFill>
              <a:latin typeface="Trebuchet MS" panose="020B0603020202020204" pitchFamily="34" charset="0"/>
              <a:cs typeface="Arial" pitchFamily="34" charset="0"/>
            </a:endParaRPr>
          </a:p>
          <a:p>
            <a:r>
              <a:rPr lang="en-US" sz="1000" dirty="0">
                <a:solidFill>
                  <a:schemeClr val="bg1">
                    <a:lumMod val="50000"/>
                  </a:schemeClr>
                </a:solidFill>
                <a:latin typeface="Trebuchet MS" panose="020B0603020202020204" pitchFamily="34" charset="0"/>
                <a:cs typeface="Arial" pitchFamily="34" charset="0"/>
              </a:rPr>
              <a:t>Source: BCG-</a:t>
            </a:r>
            <a:r>
              <a:rPr lang="en-US" sz="1000" dirty="0" err="1">
                <a:solidFill>
                  <a:schemeClr val="bg1">
                    <a:lumMod val="50000"/>
                  </a:schemeClr>
                </a:solidFill>
                <a:latin typeface="Trebuchet MS" panose="020B0603020202020204" pitchFamily="34" charset="0"/>
                <a:cs typeface="Arial" pitchFamily="34" charset="0"/>
              </a:rPr>
              <a:t>Altagamma</a:t>
            </a:r>
            <a:r>
              <a:rPr lang="en-US" sz="1000" dirty="0">
                <a:solidFill>
                  <a:schemeClr val="bg1">
                    <a:lumMod val="50000"/>
                  </a:schemeClr>
                </a:solidFill>
                <a:latin typeface="Trebuchet MS" panose="020B0603020202020204" pitchFamily="34" charset="0"/>
                <a:cs typeface="Arial" pitchFamily="34" charset="0"/>
              </a:rPr>
              <a:t> True-Luxury Global Consumer </a:t>
            </a:r>
            <a:r>
              <a:rPr lang="en-US" sz="1000">
                <a:solidFill>
                  <a:schemeClr val="bg1">
                    <a:lumMod val="50000"/>
                  </a:schemeClr>
                </a:solidFill>
                <a:latin typeface="Trebuchet MS" panose="020B0603020202020204" pitchFamily="34" charset="0"/>
                <a:cs typeface="Arial" pitchFamily="34" charset="0"/>
              </a:rPr>
              <a:t>Insight </a:t>
            </a:r>
            <a:r>
              <a:rPr lang="en-US" sz="1000" smtClean="0">
                <a:solidFill>
                  <a:schemeClr val="bg1">
                    <a:lumMod val="50000"/>
                  </a:schemeClr>
                </a:solidFill>
                <a:latin typeface="Trebuchet MS" panose="020B0603020202020204" pitchFamily="34" charset="0"/>
                <a:cs typeface="Arial" pitchFamily="34" charset="0"/>
              </a:rPr>
              <a:t>Survey </a:t>
            </a:r>
            <a:r>
              <a:rPr lang="en-US" sz="1000" dirty="0">
                <a:solidFill>
                  <a:schemeClr val="bg1">
                    <a:lumMod val="50000"/>
                  </a:schemeClr>
                </a:solidFill>
                <a:latin typeface="Trebuchet MS" panose="020B0603020202020204" pitchFamily="34" charset="0"/>
                <a:cs typeface="Arial" pitchFamily="34" charset="0"/>
              </a:rPr>
              <a:t>(12K + respondents in 10 </a:t>
            </a:r>
            <a:r>
              <a:rPr lang="en-US" sz="1000" dirty="0" smtClean="0">
                <a:solidFill>
                  <a:schemeClr val="bg1">
                    <a:lumMod val="50000"/>
                  </a:schemeClr>
                </a:solidFill>
                <a:latin typeface="Trebuchet MS" panose="020B0603020202020204" pitchFamily="34" charset="0"/>
                <a:cs typeface="Arial" pitchFamily="34" charset="0"/>
              </a:rPr>
              <a:t>countries)</a:t>
            </a:r>
            <a:endParaRPr lang="en-IN" sz="1000" dirty="0" smtClean="0">
              <a:solidFill>
                <a:schemeClr val="bg1">
                  <a:lumMod val="50000"/>
                </a:schemeClr>
              </a:solidFill>
              <a:latin typeface="Trebuchet MS" panose="020B0603020202020204" pitchFamily="34" charset="0"/>
              <a:cs typeface="Arial" pitchFamily="34" charset="0"/>
            </a:endParaRPr>
          </a:p>
        </p:txBody>
      </p:sp>
    </p:spTree>
    <p:extLst>
      <p:ext uri="{BB962C8B-B14F-4D97-AF65-F5344CB8AC3E}">
        <p14:creationId xmlns:p14="http://schemas.microsoft.com/office/powerpoint/2010/main" val="2639539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ext uri="{D42A27DB-BD31-4B8C-83A1-F6EECF244321}">
                <p14:modId xmlns:p14="http://schemas.microsoft.com/office/powerpoint/2010/main" val="1550458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819" name="think-cell Slide" r:id="rId30" imgW="395" imgH="394" progId="TCLayout.ActiveDocument.1">
                  <p:embed/>
                </p:oleObj>
              </mc:Choice>
              <mc:Fallback>
                <p:oleObj name="think-cell Slide" r:id="rId30" imgW="395" imgH="394" progId="TCLayout.ActiveDocument.1">
                  <p:embed/>
                  <p:pic>
                    <p:nvPicPr>
                      <p:cNvPr id="0" name=""/>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600" b="1" dirty="0" err="1" smtClean="0">
              <a:solidFill>
                <a:srgbClr val="FFFFFF"/>
              </a:solidFill>
              <a:latin typeface="Trebuchet MS" panose="020B0603020202020204" pitchFamily="34" charset="0"/>
              <a:sym typeface="Trebuchet MS" panose="020B0603020202020204" pitchFamily="34" charset="0"/>
            </a:endParaRPr>
          </a:p>
        </p:txBody>
      </p:sp>
      <p:sp>
        <p:nvSpPr>
          <p:cNvPr id="7" name="Title 6"/>
          <p:cNvSpPr>
            <a:spLocks noGrp="1"/>
          </p:cNvSpPr>
          <p:nvPr>
            <p:ph type="title"/>
          </p:nvPr>
        </p:nvSpPr>
        <p:spPr>
          <a:xfrm>
            <a:off x="629999" y="622800"/>
            <a:ext cx="10755551" cy="941796"/>
          </a:xfrm>
        </p:spPr>
        <p:txBody>
          <a:bodyPr/>
          <a:lstStyle/>
          <a:p>
            <a:r>
              <a:rPr lang="en-US" dirty="0" smtClean="0"/>
              <a:t>Luxury casualwear confirmed as a major trend, especially for 'Forever Young' generations</a:t>
            </a:r>
            <a:endParaRPr lang="en-US" dirty="0"/>
          </a:p>
        </p:txBody>
      </p:sp>
      <p:sp>
        <p:nvSpPr>
          <p:cNvPr id="65" name="TextBox 64"/>
          <p:cNvSpPr txBox="1"/>
          <p:nvPr/>
        </p:nvSpPr>
        <p:spPr>
          <a:xfrm>
            <a:off x="837813" y="2081557"/>
            <a:ext cx="3498518" cy="553998"/>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dirty="0" smtClean="0">
                <a:solidFill>
                  <a:srgbClr val="29BA74"/>
                </a:solidFill>
                <a:latin typeface="Trebuchet MS" panose="020B0603020202020204" pitchFamily="34" charset="0"/>
              </a:rPr>
              <a:t>73% vs 66% last year moving toward casual luxury</a:t>
            </a:r>
            <a:endParaRPr lang="en-US" dirty="0">
              <a:solidFill>
                <a:srgbClr val="29BA74"/>
              </a:solidFill>
              <a:latin typeface="Trebuchet MS" panose="020B0603020202020204" pitchFamily="34" charset="0"/>
            </a:endParaRPr>
          </a:p>
        </p:txBody>
      </p:sp>
      <p:sp>
        <p:nvSpPr>
          <p:cNvPr id="57" name="TextBox 56"/>
          <p:cNvSpPr txBox="1"/>
          <p:nvPr/>
        </p:nvSpPr>
        <p:spPr>
          <a:xfrm>
            <a:off x="9787648" y="2338496"/>
            <a:ext cx="1293624" cy="246221"/>
          </a:xfrm>
          <a:prstGeom prst="rect">
            <a:avLst/>
          </a:prstGeom>
          <a:noFill/>
        </p:spPr>
        <p:txBody>
          <a:bodyPr wrap="none" lIns="0" tIns="0" rIns="0" bIns="0" rtlCol="0" anchor="b">
            <a:spAutoFit/>
          </a:bodyPr>
          <a:lstStyle/>
          <a:p>
            <a:pPr>
              <a:buSzPct val="100000"/>
              <a:buFont typeface="Trebuchet MS" panose="020B0603020202020204" pitchFamily="34" charset="0"/>
              <a:buChar char="​"/>
            </a:pPr>
            <a:r>
              <a:rPr lang="en-US" sz="1600" dirty="0" smtClean="0">
                <a:solidFill>
                  <a:srgbClr val="29BA74"/>
                </a:solidFill>
                <a:latin typeface="Trebuchet MS" panose="020B0603020202020204" pitchFamily="34" charset="0"/>
              </a:rPr>
              <a:t>Forever Young</a:t>
            </a:r>
            <a:endParaRPr lang="en-US" sz="1600" dirty="0">
              <a:solidFill>
                <a:srgbClr val="29BA74"/>
              </a:solidFill>
              <a:latin typeface="Trebuchet MS" panose="020B0603020202020204" pitchFamily="34" charset="0"/>
            </a:endParaRPr>
          </a:p>
        </p:txBody>
      </p:sp>
      <p:graphicFrame>
        <p:nvGraphicFramePr>
          <p:cNvPr id="53" name="Chart 52"/>
          <p:cNvGraphicFramePr/>
          <p:nvPr>
            <p:custDataLst>
              <p:tags r:id="rId4"/>
            </p:custDataLst>
            <p:extLst>
              <p:ext uri="{D42A27DB-BD31-4B8C-83A1-F6EECF244321}">
                <p14:modId xmlns:p14="http://schemas.microsoft.com/office/powerpoint/2010/main" val="1592033226"/>
              </p:ext>
            </p:extLst>
          </p:nvPr>
        </p:nvGraphicFramePr>
        <p:xfrm>
          <a:off x="5608638" y="2847975"/>
          <a:ext cx="6081712" cy="2803525"/>
        </p:xfrm>
        <a:graphic>
          <a:graphicData uri="http://schemas.openxmlformats.org/drawingml/2006/chart">
            <c:chart xmlns:c="http://schemas.openxmlformats.org/drawingml/2006/chart" xmlns:r="http://schemas.openxmlformats.org/officeDocument/2006/relationships" r:id="rId32"/>
          </a:graphicData>
        </a:graphic>
      </p:graphicFrame>
      <p:sp>
        <p:nvSpPr>
          <p:cNvPr id="86" name="Text Placeholder 3"/>
          <p:cNvSpPr>
            <a:spLocks noGrp="1"/>
          </p:cNvSpPr>
          <p:nvPr>
            <p:custDataLst>
              <p:tags r:id="rId5"/>
            </p:custDataLst>
          </p:nvPr>
        </p:nvSpPr>
        <p:spPr bwMode="gray">
          <a:xfrm>
            <a:off x="7038975" y="5686425"/>
            <a:ext cx="8524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C9081F5-D1A8-480D-AAD2-BA70048C0949}" type="datetime'M''i''''''l''''''''l''''''''e''''''nn''i''''''''''''''a''''ls'">
              <a:rPr lang="en-US" altLang="en-US" sz="1400">
                <a:sym typeface="+mn-lt"/>
              </a:rPr>
              <a:pPr/>
              <a:t>Millennials</a:t>
            </a:fld>
            <a:endParaRPr lang="en-US" sz="1400" dirty="0">
              <a:sym typeface="+mn-lt"/>
            </a:endParaRPr>
          </a:p>
        </p:txBody>
      </p:sp>
      <p:sp>
        <p:nvSpPr>
          <p:cNvPr id="92" name="Text Placeholder 3"/>
          <p:cNvSpPr>
            <a:spLocks noGrp="1"/>
          </p:cNvSpPr>
          <p:nvPr>
            <p:custDataLst>
              <p:tags r:id="rId6"/>
            </p:custDataLst>
          </p:nvPr>
        </p:nvSpPr>
        <p:spPr bwMode="gray">
          <a:xfrm>
            <a:off x="7296150" y="4532313"/>
            <a:ext cx="338138" cy="212725"/>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F81AC4F-982E-47CE-B0BC-D83155D428C1}" type="datetime'''''7''1''''''''''''''''''''''''''''''''''''%'''''">
              <a:rPr lang="en-US" altLang="en-US" sz="1400">
                <a:solidFill>
                  <a:schemeClr val="bg1"/>
                </a:solidFill>
                <a:sym typeface="+mn-lt"/>
              </a:rPr>
              <a:pPr/>
              <a:t>71%</a:t>
            </a:fld>
            <a:endParaRPr lang="en-US" sz="1400" dirty="0">
              <a:solidFill>
                <a:schemeClr val="bg1"/>
              </a:solidFill>
              <a:sym typeface="+mn-lt"/>
            </a:endParaRPr>
          </a:p>
        </p:txBody>
      </p:sp>
      <p:sp>
        <p:nvSpPr>
          <p:cNvPr id="83" name="Text Placeholder 3"/>
          <p:cNvSpPr>
            <a:spLocks noGrp="1"/>
          </p:cNvSpPr>
          <p:nvPr>
            <p:custDataLst>
              <p:tags r:id="rId7"/>
            </p:custDataLst>
          </p:nvPr>
        </p:nvSpPr>
        <p:spPr bwMode="gray">
          <a:xfrm>
            <a:off x="6113463" y="3259138"/>
            <a:ext cx="338138" cy="212725"/>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C40FBD0-E5DB-4710-8C51-9B2E4A0E8F5C}" type="datetime'''''''''3''''3''''''''''''''''''''''%'''''''''''''">
              <a:rPr lang="en-US" altLang="en-US" sz="1400">
                <a:solidFill>
                  <a:schemeClr val="bg1"/>
                </a:solidFill>
              </a:rPr>
              <a:pPr/>
              <a:t>33%</a:t>
            </a:fld>
            <a:endParaRPr lang="en-US" sz="1400" dirty="0">
              <a:solidFill>
                <a:schemeClr val="bg1"/>
              </a:solidFill>
              <a:sym typeface="+mn-lt"/>
            </a:endParaRPr>
          </a:p>
        </p:txBody>
      </p:sp>
      <p:sp>
        <p:nvSpPr>
          <p:cNvPr id="94" name="Text Placeholder 3"/>
          <p:cNvSpPr>
            <a:spLocks noGrp="1"/>
          </p:cNvSpPr>
          <p:nvPr>
            <p:custDataLst>
              <p:tags r:id="rId8"/>
            </p:custDataLst>
          </p:nvPr>
        </p:nvSpPr>
        <p:spPr bwMode="gray">
          <a:xfrm>
            <a:off x="8480425" y="4510088"/>
            <a:ext cx="338138" cy="212725"/>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9E6B173-36B4-4BE6-91DE-1F67155FBD1A}" type="datetime'''''''7''''''''''''''''''''''''''''''''''''2''''''''''''%'">
              <a:rPr lang="en-US" altLang="en-US" sz="1400">
                <a:solidFill>
                  <a:schemeClr val="bg1"/>
                </a:solidFill>
              </a:rPr>
              <a:pPr/>
              <a:t>72%</a:t>
            </a:fld>
            <a:endParaRPr lang="en-US" sz="1400" dirty="0">
              <a:solidFill>
                <a:schemeClr val="bg1"/>
              </a:solidFill>
              <a:sym typeface="+mn-lt"/>
            </a:endParaRPr>
          </a:p>
        </p:txBody>
      </p:sp>
      <p:sp>
        <p:nvSpPr>
          <p:cNvPr id="81" name="Text Placeholder 3"/>
          <p:cNvSpPr>
            <a:spLocks noGrp="1"/>
          </p:cNvSpPr>
          <p:nvPr>
            <p:custDataLst>
              <p:tags r:id="rId9"/>
            </p:custDataLst>
          </p:nvPr>
        </p:nvSpPr>
        <p:spPr bwMode="gray">
          <a:xfrm>
            <a:off x="6113463" y="4578350"/>
            <a:ext cx="338138" cy="212725"/>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2D9DC91-54BD-4784-9DD1-84583961CA1E}" type="datetime'''''''''''6''''''''''''''''''''''''''''''''''7''''%'''''''">
              <a:rPr lang="en-US" altLang="en-US" sz="1400">
                <a:solidFill>
                  <a:schemeClr val="bg1"/>
                </a:solidFill>
              </a:rPr>
              <a:pPr/>
              <a:t>67%</a:t>
            </a:fld>
            <a:endParaRPr lang="en-US" sz="1400" dirty="0">
              <a:solidFill>
                <a:schemeClr val="bg1"/>
              </a:solidFill>
              <a:sym typeface="+mn-lt"/>
            </a:endParaRPr>
          </a:p>
        </p:txBody>
      </p:sp>
      <p:sp>
        <p:nvSpPr>
          <p:cNvPr id="84" name="Text Placeholder 3"/>
          <p:cNvSpPr>
            <a:spLocks noGrp="1"/>
          </p:cNvSpPr>
          <p:nvPr>
            <p:custDataLst>
              <p:tags r:id="rId10"/>
            </p:custDataLst>
          </p:nvPr>
        </p:nvSpPr>
        <p:spPr bwMode="gray">
          <a:xfrm>
            <a:off x="6010275" y="5686425"/>
            <a:ext cx="54451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9BC2A0A-B40D-444B-956E-C0812E1A48EB}" type="datetime'''''''''''G''''''''''e''''''''n''.'' ''Z'''''''''''">
              <a:rPr lang="en-US" altLang="en-US" sz="1400">
                <a:sym typeface="+mn-lt"/>
              </a:rPr>
              <a:pPr/>
              <a:t>Gen. Z</a:t>
            </a:fld>
            <a:endParaRPr lang="en-US" sz="1400" dirty="0">
              <a:sym typeface="+mn-lt"/>
            </a:endParaRPr>
          </a:p>
        </p:txBody>
      </p:sp>
      <p:sp>
        <p:nvSpPr>
          <p:cNvPr id="93" name="Text Placeholder 3"/>
          <p:cNvSpPr>
            <a:spLocks noGrp="1"/>
          </p:cNvSpPr>
          <p:nvPr>
            <p:custDataLst>
              <p:tags r:id="rId11"/>
            </p:custDataLst>
          </p:nvPr>
        </p:nvSpPr>
        <p:spPr bwMode="gray">
          <a:xfrm>
            <a:off x="7296150" y="3213100"/>
            <a:ext cx="338138" cy="212725"/>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C64646C-3EC6-4DCA-8D01-F0E5727F41B8}" type="datetime'''''''''''''''''''''''2''''''''''''''9''''%'''''''''">
              <a:rPr lang="en-US" altLang="en-US" sz="1400">
                <a:solidFill>
                  <a:schemeClr val="bg1"/>
                </a:solidFill>
                <a:sym typeface="+mn-lt"/>
              </a:rPr>
              <a:pPr/>
              <a:t>29%</a:t>
            </a:fld>
            <a:endParaRPr lang="en-US" sz="1400" dirty="0">
              <a:solidFill>
                <a:schemeClr val="bg1"/>
              </a:solidFill>
              <a:sym typeface="+mn-lt"/>
            </a:endParaRPr>
          </a:p>
        </p:txBody>
      </p:sp>
      <p:sp>
        <p:nvSpPr>
          <p:cNvPr id="96" name="Text Placeholder 3"/>
          <p:cNvSpPr>
            <a:spLocks noGrp="1"/>
          </p:cNvSpPr>
          <p:nvPr>
            <p:custDataLst>
              <p:tags r:id="rId12"/>
            </p:custDataLst>
          </p:nvPr>
        </p:nvSpPr>
        <p:spPr bwMode="gray">
          <a:xfrm>
            <a:off x="8480425" y="3190875"/>
            <a:ext cx="338138" cy="212725"/>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19EC73D-EEC3-4FA5-8F09-768847EF4E5A}" type="datetime'''''''''''2''''8''''''''''''''''''''''''''%'">
              <a:rPr lang="en-US" altLang="en-US" sz="1400">
                <a:solidFill>
                  <a:schemeClr val="bg1"/>
                </a:solidFill>
              </a:rPr>
              <a:pPr/>
              <a:t>28%</a:t>
            </a:fld>
            <a:endParaRPr lang="en-US" sz="1400" dirty="0">
              <a:solidFill>
                <a:schemeClr val="bg1"/>
              </a:solidFill>
              <a:sym typeface="+mn-lt"/>
            </a:endParaRPr>
          </a:p>
        </p:txBody>
      </p:sp>
      <p:sp>
        <p:nvSpPr>
          <p:cNvPr id="91" name="Text Placeholder 3"/>
          <p:cNvSpPr>
            <a:spLocks noGrp="1"/>
          </p:cNvSpPr>
          <p:nvPr>
            <p:custDataLst>
              <p:tags r:id="rId13"/>
            </p:custDataLst>
          </p:nvPr>
        </p:nvSpPr>
        <p:spPr bwMode="gray">
          <a:xfrm>
            <a:off x="10788650" y="5686425"/>
            <a:ext cx="45561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A04004B6-0F3F-4C4B-B6DD-93B7DCF1A26C}" type="datetime'''''''''''''S''''''i''''''''''l''v''''''''e''''''''r'''''''''">
              <a:rPr lang="en-US" altLang="en-US" sz="1400"/>
              <a:pPr/>
              <a:t>Silver</a:t>
            </a:fld>
            <a:endParaRPr lang="en-US" sz="1400" dirty="0">
              <a:sym typeface="+mn-lt"/>
            </a:endParaRPr>
          </a:p>
        </p:txBody>
      </p:sp>
      <p:sp>
        <p:nvSpPr>
          <p:cNvPr id="87" name="Text Placeholder 3"/>
          <p:cNvSpPr>
            <a:spLocks noGrp="1"/>
          </p:cNvSpPr>
          <p:nvPr>
            <p:custDataLst>
              <p:tags r:id="rId14"/>
            </p:custDataLst>
          </p:nvPr>
        </p:nvSpPr>
        <p:spPr bwMode="gray">
          <a:xfrm>
            <a:off x="8377238" y="5686425"/>
            <a:ext cx="54451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367630B-F27A-4D49-A819-A6319E6D8FEE}" type="datetime'G''''''''''''e''''''n''''.'''''''''''''' X'''''''''''''">
              <a:rPr lang="en-US" altLang="en-US" sz="1400">
                <a:sym typeface="+mn-lt"/>
              </a:rPr>
              <a:pPr/>
              <a:t>Gen. X</a:t>
            </a:fld>
            <a:endParaRPr lang="en-US" sz="1400" dirty="0">
              <a:sym typeface="+mn-lt"/>
            </a:endParaRPr>
          </a:p>
        </p:txBody>
      </p:sp>
      <p:sp>
        <p:nvSpPr>
          <p:cNvPr id="98" name="Text Placeholder 3"/>
          <p:cNvSpPr>
            <a:spLocks noGrp="1"/>
          </p:cNvSpPr>
          <p:nvPr>
            <p:custDataLst>
              <p:tags r:id="rId15"/>
            </p:custDataLst>
          </p:nvPr>
        </p:nvSpPr>
        <p:spPr bwMode="gray">
          <a:xfrm>
            <a:off x="9663113" y="3108325"/>
            <a:ext cx="338138" cy="212725"/>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71D3953-F2E4-48E1-8AEB-AAC6686FE3E7}" type="datetime'''''2''''''2''''''''''%'''''''''''''''''''''''''">
              <a:rPr lang="en-US" altLang="en-US" sz="1400">
                <a:solidFill>
                  <a:schemeClr val="bg1"/>
                </a:solidFill>
                <a:sym typeface="+mn-lt"/>
              </a:rPr>
              <a:pPr/>
              <a:t>22%</a:t>
            </a:fld>
            <a:endParaRPr lang="en-US" sz="1400" dirty="0">
              <a:solidFill>
                <a:schemeClr val="bg1"/>
              </a:solidFill>
              <a:sym typeface="+mn-lt"/>
            </a:endParaRPr>
          </a:p>
        </p:txBody>
      </p:sp>
      <p:sp>
        <p:nvSpPr>
          <p:cNvPr id="97" name="Text Placeholder 3"/>
          <p:cNvSpPr>
            <a:spLocks noGrp="1"/>
          </p:cNvSpPr>
          <p:nvPr>
            <p:custDataLst>
              <p:tags r:id="rId16"/>
            </p:custDataLst>
          </p:nvPr>
        </p:nvSpPr>
        <p:spPr bwMode="gray">
          <a:xfrm>
            <a:off x="9663113" y="4427538"/>
            <a:ext cx="338138" cy="212725"/>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83520C8-37C1-4DB9-A75D-07EADFB09BD9}" type="datetime'''''''''''''''7''''''''''''''8''''''''''''''''''''''%'''">
              <a:rPr lang="en-US" altLang="en-US" sz="1400">
                <a:solidFill>
                  <a:schemeClr val="bg1"/>
                </a:solidFill>
                <a:sym typeface="+mn-lt"/>
              </a:rPr>
              <a:pPr/>
              <a:t>78%</a:t>
            </a:fld>
            <a:endParaRPr lang="en-US" sz="1400" dirty="0">
              <a:solidFill>
                <a:schemeClr val="bg1"/>
              </a:solidFill>
              <a:sym typeface="+mn-lt"/>
            </a:endParaRPr>
          </a:p>
        </p:txBody>
      </p:sp>
      <p:sp>
        <p:nvSpPr>
          <p:cNvPr id="90" name="Text Placeholder 3"/>
          <p:cNvSpPr>
            <a:spLocks noGrp="1"/>
          </p:cNvSpPr>
          <p:nvPr>
            <p:custDataLst>
              <p:tags r:id="rId17"/>
            </p:custDataLst>
          </p:nvPr>
        </p:nvSpPr>
        <p:spPr bwMode="gray">
          <a:xfrm>
            <a:off x="9271000" y="5686425"/>
            <a:ext cx="11223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874123C-C060-4483-A1AE-E4640FBB82A0}" type="datetime'B''''''''aby'' B''o''''''''''ome''''''''''''r''''''''s'''''''">
              <a:rPr lang="en-US" altLang="en-US" sz="1400">
                <a:sym typeface="+mn-lt"/>
              </a:rPr>
              <a:pPr/>
              <a:t>Baby Boomers</a:t>
            </a:fld>
            <a:endParaRPr lang="en-US" sz="1400" dirty="0">
              <a:sym typeface="+mn-lt"/>
            </a:endParaRPr>
          </a:p>
        </p:txBody>
      </p:sp>
      <p:sp>
        <p:nvSpPr>
          <p:cNvPr id="105" name="Text Placeholder 3"/>
          <p:cNvSpPr>
            <a:spLocks noGrp="1"/>
          </p:cNvSpPr>
          <p:nvPr>
            <p:custDataLst>
              <p:tags r:id="rId18"/>
            </p:custDataLst>
          </p:nvPr>
        </p:nvSpPr>
        <p:spPr bwMode="gray">
          <a:xfrm>
            <a:off x="10847388" y="2995613"/>
            <a:ext cx="338138" cy="212725"/>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A272CBE1-2106-482F-BCAE-F11935528E71}" type="datetime'''''''''''''''''1''''''3''''''%'''''''''''''''''''''''''''''">
              <a:rPr lang="en-US" altLang="en-US" sz="1400">
                <a:solidFill>
                  <a:schemeClr val="bg1"/>
                </a:solidFill>
              </a:rPr>
              <a:pPr/>
              <a:t>13%</a:t>
            </a:fld>
            <a:endParaRPr lang="en-US" sz="1400" dirty="0">
              <a:solidFill>
                <a:schemeClr val="bg1"/>
              </a:solidFill>
              <a:sym typeface="+mn-lt"/>
            </a:endParaRPr>
          </a:p>
        </p:txBody>
      </p:sp>
      <p:sp>
        <p:nvSpPr>
          <p:cNvPr id="99" name="Text Placeholder 3"/>
          <p:cNvSpPr>
            <a:spLocks noGrp="1"/>
          </p:cNvSpPr>
          <p:nvPr>
            <p:custDataLst>
              <p:tags r:id="rId19"/>
            </p:custDataLst>
          </p:nvPr>
        </p:nvSpPr>
        <p:spPr bwMode="gray">
          <a:xfrm>
            <a:off x="10847388" y="4314825"/>
            <a:ext cx="338138" cy="212725"/>
          </a:xfrm>
          <a:prstGeom prst="rect">
            <a:avLst/>
          </a:prstGeom>
          <a:noFill/>
          <a:extLst>
            <a:ext uri="{909E8E84-426E-40dd-AFC4-6F175D3DCCD1}">
              <a14:hiddenFill xmlns:a14="http://schemas.microsoft.com/office/drawing/2010/main">
                <a:solidFill>
                  <a:srgbClr val="197A56"/>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2B9C084-947A-4324-8164-CED3B1D73893}" type="datetime'''''''''''''8''''''''''''''''''''7%'''''''">
              <a:rPr lang="en-US" altLang="en-US" sz="1400">
                <a:solidFill>
                  <a:schemeClr val="bg1"/>
                </a:solidFill>
              </a:rPr>
              <a:pPr/>
              <a:t>87%</a:t>
            </a:fld>
            <a:endParaRPr lang="en-US" sz="1400" dirty="0">
              <a:solidFill>
                <a:schemeClr val="bg1"/>
              </a:solidFill>
              <a:sym typeface="+mn-lt"/>
            </a:endParaRPr>
          </a:p>
        </p:txBody>
      </p:sp>
      <p:grpSp>
        <p:nvGrpSpPr>
          <p:cNvPr id="4" name="Group 3"/>
          <p:cNvGrpSpPr/>
          <p:nvPr/>
        </p:nvGrpSpPr>
        <p:grpSpPr>
          <a:xfrm>
            <a:off x="5204587" y="2410223"/>
            <a:ext cx="306171" cy="3312000"/>
            <a:chOff x="5204587" y="2410223"/>
            <a:chExt cx="306171" cy="3312000"/>
          </a:xfrm>
        </p:grpSpPr>
        <p:cxnSp>
          <p:nvCxnSpPr>
            <p:cNvPr id="112" name="Straight Connector 111"/>
            <p:cNvCxnSpPr/>
            <p:nvPr/>
          </p:nvCxnSpPr>
          <p:spPr>
            <a:xfrm>
              <a:off x="5352322" y="2410223"/>
              <a:ext cx="0" cy="3312000"/>
            </a:xfrm>
            <a:prstGeom prst="line">
              <a:avLst/>
            </a:prstGeom>
            <a:ln w="19050"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113" name="Group 112"/>
            <p:cNvGrpSpPr/>
            <p:nvPr/>
          </p:nvGrpSpPr>
          <p:grpSpPr>
            <a:xfrm>
              <a:off x="5204587" y="3912768"/>
              <a:ext cx="306171" cy="306910"/>
              <a:chOff x="5942914" y="3833745"/>
              <a:chExt cx="306171" cy="306910"/>
            </a:xfrm>
          </p:grpSpPr>
          <p:sp>
            <p:nvSpPr>
              <p:cNvPr id="114" name="Freeform 94"/>
              <p:cNvSpPr>
                <a:spLocks/>
              </p:cNvSpPr>
              <p:nvPr/>
            </p:nvSpPr>
            <p:spPr bwMode="gray">
              <a:xfrm>
                <a:off x="594291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115" name="Freeform 95"/>
              <p:cNvSpPr>
                <a:spLocks/>
              </p:cNvSpPr>
              <p:nvPr/>
            </p:nvSpPr>
            <p:spPr bwMode="gray">
              <a:xfrm>
                <a:off x="605934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cxnSp>
        <p:nvCxnSpPr>
          <p:cNvPr id="3" name="Straight Connector 2"/>
          <p:cNvCxnSpPr/>
          <p:nvPr>
            <p:custDataLst>
              <p:tags r:id="rId20"/>
            </p:custDataLst>
          </p:nvPr>
        </p:nvCxnSpPr>
        <p:spPr bwMode="gray">
          <a:xfrm>
            <a:off x="1827213" y="2930525"/>
            <a:ext cx="769938" cy="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21"/>
            </p:custDataLst>
          </p:nvPr>
        </p:nvCxnSpPr>
        <p:spPr bwMode="gray">
          <a:xfrm flipV="1">
            <a:off x="1827213" y="3643313"/>
            <a:ext cx="769938" cy="184150"/>
          </a:xfrm>
          <a:prstGeom prst="line">
            <a:avLst/>
          </a:prstGeom>
          <a:ln w="9525" cap="rnd">
            <a:solidFill>
              <a:srgbClr val="7F7F7F"/>
            </a:solidFill>
            <a:prstDash val="dash"/>
            <a:round/>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70" name="Chart 69"/>
          <p:cNvGraphicFramePr/>
          <p:nvPr>
            <p:custDataLst>
              <p:tags r:id="rId22"/>
            </p:custDataLst>
            <p:extLst>
              <p:ext uri="{D42A27DB-BD31-4B8C-83A1-F6EECF244321}">
                <p14:modId xmlns:p14="http://schemas.microsoft.com/office/powerpoint/2010/main" val="3724034593"/>
              </p:ext>
            </p:extLst>
          </p:nvPr>
        </p:nvGraphicFramePr>
        <p:xfrm>
          <a:off x="504825" y="2847975"/>
          <a:ext cx="3414713" cy="2803525"/>
        </p:xfrm>
        <a:graphic>
          <a:graphicData uri="http://schemas.openxmlformats.org/drawingml/2006/chart">
            <c:chart xmlns:c="http://schemas.openxmlformats.org/drawingml/2006/chart" xmlns:r="http://schemas.openxmlformats.org/officeDocument/2006/relationships" r:id="rId33"/>
          </a:graphicData>
        </a:graphic>
      </p:graphicFrame>
      <p:sp>
        <p:nvSpPr>
          <p:cNvPr id="51" name="Text Placeholder 3"/>
          <p:cNvSpPr>
            <a:spLocks noGrp="1"/>
          </p:cNvSpPr>
          <p:nvPr>
            <p:custDataLst>
              <p:tags r:id="rId23"/>
            </p:custDataLst>
          </p:nvPr>
        </p:nvSpPr>
        <p:spPr bwMode="gray">
          <a:xfrm>
            <a:off x="1230313" y="3271838"/>
            <a:ext cx="338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FDAF767-2C74-41D8-8AD8-3FD99533559C}" type="datetime'''''''''34''''''''''''''''''''''''''''''''%'''">
              <a:rPr lang="en-US" altLang="en-US" sz="1400">
                <a:solidFill>
                  <a:schemeClr val="bg1"/>
                </a:solidFill>
              </a:rPr>
              <a:pPr/>
              <a:t>34%</a:t>
            </a:fld>
            <a:endParaRPr lang="en-US" sz="1400" dirty="0">
              <a:solidFill>
                <a:schemeClr val="bg1"/>
              </a:solidFill>
              <a:sym typeface="+mn-lt"/>
            </a:endParaRPr>
          </a:p>
        </p:txBody>
      </p:sp>
      <p:sp>
        <p:nvSpPr>
          <p:cNvPr id="47" name="Text Placeholder 3"/>
          <p:cNvSpPr>
            <a:spLocks noGrp="1"/>
          </p:cNvSpPr>
          <p:nvPr>
            <p:custDataLst>
              <p:tags r:id="rId24"/>
            </p:custDataLst>
          </p:nvPr>
        </p:nvSpPr>
        <p:spPr bwMode="gray">
          <a:xfrm>
            <a:off x="2855913" y="4498975"/>
            <a:ext cx="338138" cy="212725"/>
          </a:xfrm>
          <a:prstGeom prst="rect">
            <a:avLst/>
          </a:prstGeom>
          <a:noFill/>
          <a:extLst>
            <a:ext uri="{909E8E84-426E-40dd-AFC4-6F175D3DCCD1}">
              <a14:hiddenFill xmlns:a14="http://schemas.microsoft.com/office/drawing/2010/main">
                <a:solidFill>
                  <a:srgbClr val="C8C8C8"/>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54D988B-7F5B-4341-BB2C-1C8A91E85FB7}" type="datetime'73''''''''''''''''%'''''''''''''">
              <a:rPr lang="en-US" altLang="en-US" sz="1400">
                <a:solidFill>
                  <a:schemeClr val="bg1"/>
                </a:solidFill>
              </a:rPr>
              <a:pPr/>
              <a:t>73%</a:t>
            </a:fld>
            <a:endParaRPr lang="en-US" sz="1400" dirty="0">
              <a:solidFill>
                <a:schemeClr val="bg1"/>
              </a:solidFill>
              <a:sym typeface="+mn-lt"/>
            </a:endParaRPr>
          </a:p>
        </p:txBody>
      </p:sp>
      <p:sp>
        <p:nvSpPr>
          <p:cNvPr id="52" name="Text Placeholder 3"/>
          <p:cNvSpPr>
            <a:spLocks noGrp="1"/>
          </p:cNvSpPr>
          <p:nvPr>
            <p:custDataLst>
              <p:tags r:id="rId25"/>
            </p:custDataLst>
          </p:nvPr>
        </p:nvSpPr>
        <p:spPr bwMode="gray">
          <a:xfrm>
            <a:off x="2855913" y="3179763"/>
            <a:ext cx="338138" cy="212725"/>
          </a:xfrm>
          <a:prstGeom prst="rect">
            <a:avLst/>
          </a:prstGeom>
          <a:noFill/>
          <a:extLst>
            <a:ext uri="{909E8E84-426E-40dd-AFC4-6F175D3DCCD1}">
              <a14:hiddenFill xmlns:a14="http://schemas.microsoft.com/office/drawing/2010/main">
                <a:solidFill>
                  <a:srgbClr val="6E6F73"/>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221323F-2ED7-46EC-99AD-C3EE729CDE1E}" type="datetime'''''''''''''''''''2''''''''''''''''''''''7''''''''''''''''%'">
              <a:rPr lang="en-US" altLang="en-US" sz="1400">
                <a:solidFill>
                  <a:schemeClr val="bg1"/>
                </a:solidFill>
              </a:rPr>
              <a:pPr/>
              <a:t>27%</a:t>
            </a:fld>
            <a:endParaRPr lang="en-US" sz="1400" dirty="0">
              <a:solidFill>
                <a:schemeClr val="bg1"/>
              </a:solidFill>
              <a:sym typeface="+mn-lt"/>
            </a:endParaRPr>
          </a:p>
        </p:txBody>
      </p:sp>
      <p:sp>
        <p:nvSpPr>
          <p:cNvPr id="46" name="Text Placeholder 3"/>
          <p:cNvSpPr>
            <a:spLocks noGrp="1"/>
          </p:cNvSpPr>
          <p:nvPr>
            <p:custDataLst>
              <p:tags r:id="rId26"/>
            </p:custDataLst>
          </p:nvPr>
        </p:nvSpPr>
        <p:spPr bwMode="gray">
          <a:xfrm>
            <a:off x="1230313" y="4591050"/>
            <a:ext cx="338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CFDAC0A-21ED-4E1F-BC2A-E087931375F9}" type="datetime'''''''66%'''''''''''''''''''''''''''''''''''''''''''''''''''''">
              <a:rPr lang="en-US" altLang="en-US" sz="1400">
                <a:solidFill>
                  <a:schemeClr val="bg1"/>
                </a:solidFill>
              </a:rPr>
              <a:pPr/>
              <a:t>66%</a:t>
            </a:fld>
            <a:endParaRPr lang="en-US" sz="1400" dirty="0">
              <a:solidFill>
                <a:schemeClr val="bg1"/>
              </a:solidFill>
              <a:sym typeface="+mn-lt"/>
            </a:endParaRPr>
          </a:p>
        </p:txBody>
      </p:sp>
      <p:sp>
        <p:nvSpPr>
          <p:cNvPr id="56" name="Text Placeholder 3"/>
          <p:cNvSpPr>
            <a:spLocks noGrp="1"/>
          </p:cNvSpPr>
          <p:nvPr>
            <p:custDataLst>
              <p:tags r:id="rId27"/>
            </p:custDataLst>
          </p:nvPr>
        </p:nvSpPr>
        <p:spPr bwMode="gray">
          <a:xfrm>
            <a:off x="3554413" y="3073400"/>
            <a:ext cx="15065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E8650559-F886-48F1-BC34-E5B5F60DE7F9}" type="datetime'No'' chang''e ''towa''''rds&#10;luxury ''casua''''lw''''''''ear'">
              <a:rPr lang="en-US" altLang="en-US" sz="1400"/>
              <a:pPr/>
              <a:t>No change towards
luxury casualwear</a:t>
            </a:fld>
            <a:endParaRPr lang="en-US" sz="1400" dirty="0">
              <a:sym typeface="+mn-lt"/>
            </a:endParaRPr>
          </a:p>
        </p:txBody>
      </p:sp>
      <p:sp>
        <p:nvSpPr>
          <p:cNvPr id="58" name="Text Placeholder 3"/>
          <p:cNvSpPr>
            <a:spLocks noGrp="1"/>
          </p:cNvSpPr>
          <p:nvPr>
            <p:custDataLst>
              <p:tags r:id="rId28"/>
            </p:custDataLst>
          </p:nvPr>
        </p:nvSpPr>
        <p:spPr bwMode="gray">
          <a:xfrm>
            <a:off x="3554413" y="4360863"/>
            <a:ext cx="1731963" cy="4889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717D7C64-DDD7-4DA9-B0A0-FAD73F58374D}" type="datetime'Shi''''f''''t to''ward''''s ''&#10;l''uxury'' ''casual''wea''''r'">
              <a:rPr lang="en-US" altLang="en-US" sz="1600" b="1">
                <a:solidFill>
                  <a:srgbClr val="29BA74"/>
                </a:solidFill>
                <a:sym typeface="+mn-lt"/>
              </a:rPr>
              <a:pPr/>
              <a:t>Shift towards 
luxury casualwear</a:t>
            </a:fld>
            <a:endParaRPr lang="en-US" sz="1600" b="1" dirty="0">
              <a:solidFill>
                <a:srgbClr val="29BA74"/>
              </a:solidFill>
              <a:sym typeface="+mn-lt"/>
            </a:endParaRPr>
          </a:p>
        </p:txBody>
      </p:sp>
      <p:sp>
        <p:nvSpPr>
          <p:cNvPr id="55" name="Oval 20"/>
          <p:cNvSpPr>
            <a:spLocks noChangeArrowheads="1"/>
          </p:cNvSpPr>
          <p:nvPr/>
        </p:nvSpPr>
        <p:spPr bwMode="auto">
          <a:xfrm>
            <a:off x="1774825" y="4355107"/>
            <a:ext cx="807484" cy="434287"/>
          </a:xfrm>
          <a:prstGeom prst="ellipse">
            <a:avLst/>
          </a:prstGeom>
          <a:noFill/>
          <a:ln>
            <a:noFill/>
          </a:ln>
          <a:extLst>
            <a:ext uri="{909E8E84-426E-40dd-AFC4-6F175D3DCCD1}">
              <a14:hiddenFill xmlns:a14="http://schemas.microsoft.com/office/drawing/2010/main">
                <a:solidFill>
                  <a:schemeClr val="tx2"/>
                </a:solidFill>
              </a14:hiddenFill>
            </a:ext>
          </a:extLst>
        </p:spPr>
        <p:txBody>
          <a:bodyPr vert="horz" wrap="square" lIns="0" tIns="0" rIns="0" bIns="0" numCol="1" anchor="ctr" anchorCtr="0" compatLnSpc="1">
            <a:prstTxWarp prst="textNoShape">
              <a:avLst/>
            </a:prstTxWarp>
          </a:bodyPr>
          <a:lstStyle/>
          <a:p>
            <a:pPr algn="ctr"/>
            <a:r>
              <a:rPr lang="en-US" sz="1600" b="1" i="1" smtClean="0">
                <a:solidFill>
                  <a:srgbClr val="29BA74"/>
                </a:solidFill>
              </a:rPr>
              <a:t>+7 pp</a:t>
            </a:r>
            <a:endParaRPr lang="en-US" sz="1600" b="1" i="1" dirty="0">
              <a:solidFill>
                <a:srgbClr val="29BA74"/>
              </a:solidFill>
            </a:endParaRPr>
          </a:p>
        </p:txBody>
      </p:sp>
      <p:sp>
        <p:nvSpPr>
          <p:cNvPr id="59" name="ee4pFootnotes"/>
          <p:cNvSpPr>
            <a:spLocks noChangeArrowheads="1"/>
          </p:cNvSpPr>
          <p:nvPr/>
        </p:nvSpPr>
        <p:spPr bwMode="auto">
          <a:xfrm>
            <a:off x="629999" y="6253194"/>
            <a:ext cx="7182000" cy="307777"/>
          </a:xfrm>
          <a:prstGeom prst="rect">
            <a:avLst/>
          </a:prstGeom>
          <a:noFill/>
          <a:ln w="9525" algn="ctr">
            <a:noFill/>
            <a:miter lim="800000"/>
            <a:headEnd type="none" w="lg" len="lg"/>
            <a:tailEnd type="none" w="lg" len="lg"/>
          </a:ln>
        </p:spPr>
        <p:txBody>
          <a:bodyPr vert="horz" wrap="square" lIns="0" tIns="0" rIns="0" bIns="0" anchor="b" anchorCtr="0">
            <a:spAutoFit/>
          </a:bodyPr>
          <a:lstStyle/>
          <a:p>
            <a:endParaRPr lang="en-US" sz="1000" dirty="0" smtClean="0">
              <a:solidFill>
                <a:schemeClr val="bg1">
                  <a:lumMod val="50000"/>
                </a:schemeClr>
              </a:solidFill>
              <a:latin typeface="Trebuchet MS" panose="020B0603020202020204" pitchFamily="34" charset="0"/>
              <a:cs typeface="Arial" pitchFamily="34" charset="0"/>
            </a:endParaRPr>
          </a:p>
          <a:p>
            <a:r>
              <a:rPr lang="en-US" sz="1000" dirty="0" smtClean="0">
                <a:solidFill>
                  <a:schemeClr val="bg1">
                    <a:lumMod val="50000"/>
                  </a:schemeClr>
                </a:solidFill>
                <a:latin typeface="Trebuchet MS" panose="020B0603020202020204" pitchFamily="34" charset="0"/>
                <a:cs typeface="Arial" pitchFamily="34" charset="0"/>
              </a:rPr>
              <a:t>Source: BCG-</a:t>
            </a:r>
            <a:r>
              <a:rPr lang="en-US" sz="1000" dirty="0" err="1" smtClean="0">
                <a:solidFill>
                  <a:schemeClr val="bg1">
                    <a:lumMod val="50000"/>
                  </a:schemeClr>
                </a:solidFill>
                <a:latin typeface="Trebuchet MS" panose="020B0603020202020204" pitchFamily="34" charset="0"/>
                <a:cs typeface="Arial" pitchFamily="34" charset="0"/>
              </a:rPr>
              <a:t>Altagamma</a:t>
            </a:r>
            <a:r>
              <a:rPr lang="en-US" sz="1000" dirty="0" smtClean="0">
                <a:solidFill>
                  <a:schemeClr val="bg1">
                    <a:lumMod val="50000"/>
                  </a:schemeClr>
                </a:solidFill>
                <a:latin typeface="Trebuchet MS" panose="020B0603020202020204" pitchFamily="34" charset="0"/>
                <a:cs typeface="Arial" pitchFamily="34" charset="0"/>
              </a:rPr>
              <a:t> True-Luxury Global Consumer </a:t>
            </a:r>
            <a:r>
              <a:rPr lang="en-US" sz="1000" smtClean="0">
                <a:solidFill>
                  <a:schemeClr val="bg1">
                    <a:lumMod val="50000"/>
                  </a:schemeClr>
                </a:solidFill>
                <a:latin typeface="Trebuchet MS" panose="020B0603020202020204" pitchFamily="34" charset="0"/>
                <a:cs typeface="Arial" pitchFamily="34" charset="0"/>
              </a:rPr>
              <a:t>Insight Survey </a:t>
            </a:r>
            <a:r>
              <a:rPr lang="en-US" sz="1000" dirty="0" smtClean="0">
                <a:solidFill>
                  <a:schemeClr val="bg1">
                    <a:lumMod val="50000"/>
                  </a:schemeClr>
                </a:solidFill>
                <a:latin typeface="Trebuchet MS" panose="020B0603020202020204" pitchFamily="34" charset="0"/>
                <a:cs typeface="Arial" pitchFamily="34" charset="0"/>
              </a:rPr>
              <a:t>(12K + respondents in 10 countries)</a:t>
            </a:r>
            <a:endParaRPr lang="en-US" sz="1000" dirty="0">
              <a:solidFill>
                <a:schemeClr val="bg1">
                  <a:lumMod val="50000"/>
                </a:schemeClr>
              </a:solidFill>
              <a:latin typeface="Trebuchet MS" panose="020B0603020202020204" pitchFamily="34" charset="0"/>
              <a:cs typeface="Arial" pitchFamily="34" charset="0"/>
            </a:endParaRPr>
          </a:p>
        </p:txBody>
      </p:sp>
      <p:cxnSp>
        <p:nvCxnSpPr>
          <p:cNvPr id="66" name="Straight Connector 65"/>
          <p:cNvCxnSpPr/>
          <p:nvPr/>
        </p:nvCxnSpPr>
        <p:spPr>
          <a:xfrm flipH="1">
            <a:off x="9552460" y="2616322"/>
            <a:ext cx="1764000" cy="0"/>
          </a:xfrm>
          <a:prstGeom prst="line">
            <a:avLst/>
          </a:prstGeom>
          <a:ln w="9525"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792015" y="2081557"/>
            <a:ext cx="3498518" cy="276999"/>
          </a:xfrm>
          <a:prstGeom prst="rect">
            <a:avLst/>
          </a:prstGeom>
          <a:noFill/>
        </p:spPr>
        <p:txBody>
          <a:bodyPr wrap="square" lIns="0" tIns="0" rIns="0" bIns="0" rtlCol="0" anchor="b">
            <a:spAutoFit/>
          </a:bodyPr>
          <a:lstStyle/>
          <a:p>
            <a:pPr>
              <a:buSzPct val="100000"/>
              <a:buFont typeface="Trebuchet MS" panose="020B0603020202020204" pitchFamily="34" charset="0"/>
              <a:buChar char="​"/>
            </a:pPr>
            <a:r>
              <a:rPr lang="en-US" dirty="0" smtClean="0">
                <a:solidFill>
                  <a:srgbClr val="29BA74"/>
                </a:solidFill>
                <a:latin typeface="Trebuchet MS" panose="020B0603020202020204" pitchFamily="34" charset="0"/>
              </a:rPr>
              <a:t>By Generation</a:t>
            </a:r>
            <a:endParaRPr lang="en-US" dirty="0">
              <a:solidFill>
                <a:srgbClr val="29BA74"/>
              </a:solidFill>
              <a:latin typeface="Trebuchet MS" panose="020B0603020202020204" pitchFamily="34" charset="0"/>
            </a:endParaRPr>
          </a:p>
        </p:txBody>
      </p:sp>
      <p:sp>
        <p:nvSpPr>
          <p:cNvPr id="5"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63" name="Oval 62"/>
          <p:cNvSpPr>
            <a:spLocks noChangeAspect="1"/>
          </p:cNvSpPr>
          <p:nvPr/>
        </p:nvSpPr>
        <p:spPr>
          <a:xfrm>
            <a:off x="11674375" y="141477"/>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1</a:t>
            </a:r>
            <a:endParaRPr lang="en-US" sz="1200" b="1" kern="0" dirty="0">
              <a:solidFill>
                <a:schemeClr val="accent5"/>
              </a:solidFill>
            </a:endParaRPr>
          </a:p>
        </p:txBody>
      </p:sp>
      <p:sp>
        <p:nvSpPr>
          <p:cNvPr id="6" name="TextBox 5"/>
          <p:cNvSpPr txBox="1"/>
          <p:nvPr/>
        </p:nvSpPr>
        <p:spPr>
          <a:xfrm>
            <a:off x="9596362" y="60353"/>
            <a:ext cx="2147887" cy="4862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575757"/>
                </a:solidFill>
              </a:rPr>
              <a:t>Luxury Casualwear</a:t>
            </a:r>
          </a:p>
        </p:txBody>
      </p:sp>
      <p:sp>
        <p:nvSpPr>
          <p:cNvPr id="8" name="Rectangle 7"/>
          <p:cNvSpPr/>
          <p:nvPr/>
        </p:nvSpPr>
        <p:spPr>
          <a:xfrm>
            <a:off x="9459912" y="3487738"/>
            <a:ext cx="756000" cy="2088000"/>
          </a:xfrm>
          <a:prstGeom prst="rect">
            <a:avLst/>
          </a:prstGeom>
          <a:noFill/>
          <a:ln w="31750" cap="rnd" cmpd="sng" algn="ctr">
            <a:solidFill>
              <a:srgbClr val="D4DF33"/>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54" name="Rectangle 53"/>
          <p:cNvSpPr/>
          <p:nvPr/>
        </p:nvSpPr>
        <p:spPr>
          <a:xfrm>
            <a:off x="10640044" y="3275013"/>
            <a:ext cx="756000" cy="2300725"/>
          </a:xfrm>
          <a:prstGeom prst="rect">
            <a:avLst/>
          </a:prstGeom>
          <a:noFill/>
          <a:ln w="31750" cap="rnd" cmpd="sng" algn="ctr">
            <a:solidFill>
              <a:srgbClr val="D4DF33"/>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grpSp>
        <p:nvGrpSpPr>
          <p:cNvPr id="60" name="Group 59"/>
          <p:cNvGrpSpPr/>
          <p:nvPr/>
        </p:nvGrpSpPr>
        <p:grpSpPr>
          <a:xfrm>
            <a:off x="202019" y="131021"/>
            <a:ext cx="2636659" cy="427981"/>
            <a:chOff x="202019" y="131021"/>
            <a:chExt cx="2636659" cy="427981"/>
          </a:xfrm>
        </p:grpSpPr>
        <p:sp>
          <p:nvSpPr>
            <p:cNvPr id="61" name="ColumnHeader"/>
            <p:cNvSpPr>
              <a:spLocks noChangeArrowheads="1"/>
            </p:cNvSpPr>
            <p:nvPr/>
          </p:nvSpPr>
          <p:spPr bwMode="gray">
            <a:xfrm rot="10800000" flipV="1">
              <a:off x="606678" y="229152"/>
              <a:ext cx="2232000" cy="244858"/>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600" b="1" dirty="0" smtClean="0">
                  <a:solidFill>
                    <a:srgbClr val="575757"/>
                  </a:solidFill>
                  <a:latin typeface="Trebuchet MS" panose="020B0603020202020204" pitchFamily="34" charset="0"/>
                  <a:cs typeface="Arial" pitchFamily="34" charset="0"/>
                </a:rPr>
                <a:t>Global market trends</a:t>
              </a:r>
              <a:endParaRPr lang="en-US" sz="1600" b="1" dirty="0">
                <a:solidFill>
                  <a:srgbClr val="575757"/>
                </a:solidFill>
                <a:latin typeface="Trebuchet MS" panose="020B0603020202020204" pitchFamily="34" charset="0"/>
                <a:cs typeface="Arial" pitchFamily="34" charset="0"/>
              </a:endParaRPr>
            </a:p>
          </p:txBody>
        </p:sp>
        <p:pic>
          <p:nvPicPr>
            <p:cNvPr id="62" name="Picture 61"/>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202019" y="131021"/>
              <a:ext cx="433399" cy="427981"/>
            </a:xfrm>
            <a:prstGeom prst="rect">
              <a:avLst/>
            </a:prstGeom>
          </p:spPr>
        </p:pic>
      </p:grpSp>
    </p:spTree>
    <p:extLst>
      <p:ext uri="{BB962C8B-B14F-4D97-AF65-F5344CB8AC3E}">
        <p14:creationId xmlns:p14="http://schemas.microsoft.com/office/powerpoint/2010/main" val="1664947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ext uri="{D42A27DB-BD31-4B8C-83A1-F6EECF244321}">
                <p14:modId xmlns:p14="http://schemas.microsoft.com/office/powerpoint/2010/main" val="38572239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0189" name="think-cell Slide" r:id="rId41" imgW="395" imgH="394" progId="TCLayout.ActiveDocument.1">
                  <p:embed/>
                </p:oleObj>
              </mc:Choice>
              <mc:Fallback>
                <p:oleObj name="think-cell Slide" r:id="rId41" imgW="395" imgH="394" progId="TCLayout.ActiveDocument.1">
                  <p:embed/>
                  <p:pic>
                    <p:nvPicPr>
                      <p:cNvPr id="0" name=""/>
                      <p:cNvPicPr/>
                      <p:nvPr/>
                    </p:nvPicPr>
                    <p:blipFill>
                      <a:blip r:embed="rId42"/>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100" b="1" dirty="0" err="1" smtClean="0">
              <a:solidFill>
                <a:srgbClr val="FFFFFF"/>
              </a:solidFill>
              <a:latin typeface="Trebuchet MS" panose="020B0603020202020204" pitchFamily="34" charset="0"/>
              <a:sym typeface="Trebuchet MS" panose="020B0603020202020204" pitchFamily="34" charset="0"/>
            </a:endParaRPr>
          </a:p>
        </p:txBody>
      </p:sp>
      <p:sp>
        <p:nvSpPr>
          <p:cNvPr id="113" name="ColumnHeader"/>
          <p:cNvSpPr txBox="1">
            <a:spLocks noChangeArrowheads="1"/>
          </p:cNvSpPr>
          <p:nvPr/>
        </p:nvSpPr>
        <p:spPr bwMode="auto">
          <a:xfrm>
            <a:off x="6262651" y="2160722"/>
            <a:ext cx="1601788" cy="349702"/>
          </a:xfrm>
          <a:prstGeom prst="rect">
            <a:avLst/>
          </a:prstGeom>
          <a:noFill/>
          <a:ln w="9525">
            <a:noFill/>
            <a:miter lim="800000"/>
            <a:headEnd type="none" w="lg" len="lg"/>
            <a:tailEnd type="none" w="lg" len="lg"/>
          </a:ln>
          <a:effectLst>
            <a:outerShdw dist="25400" dir="5400000" sx="99001" sy="99001" algn="ctr" rotWithShape="0">
              <a:srgbClr val="177B57"/>
            </a:outerShdw>
          </a:effectLst>
        </p:spPr>
        <p:txBody>
          <a:bodyPr lIns="0" tIns="0" rIns="0" bIns="72000" anchor="b">
            <a:spAutoFit/>
          </a:bodyPr>
          <a:lstStyle/>
          <a:p>
            <a:pPr algn="ctr" fontAlgn="auto">
              <a:spcBef>
                <a:spcPts val="0"/>
              </a:spcBef>
              <a:spcAft>
                <a:spcPts val="0"/>
              </a:spcAft>
              <a:buSzPct val="100000"/>
              <a:defRPr/>
            </a:pPr>
            <a:r>
              <a:rPr lang="en-US" b="1" kern="0" dirty="0" smtClean="0">
                <a:solidFill>
                  <a:srgbClr val="29BA74"/>
                </a:solidFill>
                <a:cs typeface="Arial" pitchFamily="34" charset="0"/>
              </a:rPr>
              <a:t>By generation</a:t>
            </a:r>
            <a:endParaRPr lang="en-US" b="1" kern="0" dirty="0">
              <a:solidFill>
                <a:srgbClr val="29BA74"/>
              </a:solidFill>
              <a:cs typeface="Arial" pitchFamily="34" charset="0"/>
            </a:endParaRPr>
          </a:p>
        </p:txBody>
      </p:sp>
      <p:sp>
        <p:nvSpPr>
          <p:cNvPr id="114" name="Text Placeholder 3"/>
          <p:cNvSpPr>
            <a:spLocks noGrp="1"/>
          </p:cNvSpPr>
          <p:nvPr/>
        </p:nvSpPr>
        <p:spPr bwMode="gray">
          <a:xfrm>
            <a:off x="8869363" y="2518199"/>
            <a:ext cx="1374627" cy="212725"/>
          </a:xfrm>
          <a:prstGeom prst="rect">
            <a:avLst/>
          </a:prstGeom>
          <a:noFill/>
          <a:effectLst/>
        </p:spPr>
        <p:txBody>
          <a:bodyPr lIns="0" tIns="0" rIns="0" bIns="0"/>
          <a:lstStyle/>
          <a:p>
            <a:pPr algn="ctr" defTabSz="914400"/>
            <a:r>
              <a:rPr lang="en-US" sz="1400" b="1" dirty="0" smtClean="0">
                <a:solidFill>
                  <a:srgbClr val="575757"/>
                </a:solidFill>
              </a:rPr>
              <a:t>Baby Boomer</a:t>
            </a:r>
            <a:endParaRPr lang="en-US" sz="1400" b="1" dirty="0">
              <a:solidFill>
                <a:srgbClr val="575757"/>
              </a:solidFill>
              <a:sym typeface="Arial" pitchFamily="34" charset="0"/>
            </a:endParaRPr>
          </a:p>
        </p:txBody>
      </p:sp>
      <p:sp>
        <p:nvSpPr>
          <p:cNvPr id="115" name="Text Placeholder 2"/>
          <p:cNvSpPr>
            <a:spLocks noGrp="1"/>
          </p:cNvSpPr>
          <p:nvPr/>
        </p:nvSpPr>
        <p:spPr bwMode="gray">
          <a:xfrm>
            <a:off x="7550150" y="2518199"/>
            <a:ext cx="1374627" cy="212725"/>
          </a:xfrm>
          <a:prstGeom prst="rect">
            <a:avLst/>
          </a:prstGeom>
          <a:noFill/>
          <a:effectLst/>
        </p:spPr>
        <p:txBody>
          <a:bodyPr lIns="0" tIns="0" rIns="0" bIns="0"/>
          <a:lstStyle/>
          <a:p>
            <a:pPr algn="ctr" defTabSz="914400"/>
            <a:fld id="{608791A6-0E32-4349-8A9F-6EA8C023E9DE}" type="datetime'''''''G''e''''''n''.'''''''''' ''''''''''''''''''''''''''X'">
              <a:rPr lang="en-US" sz="1400" b="1">
                <a:solidFill>
                  <a:srgbClr val="575757"/>
                </a:solidFill>
              </a:rPr>
              <a:pPr algn="ctr" defTabSz="914400"/>
              <a:t>Gen. X</a:t>
            </a:fld>
            <a:endParaRPr lang="en-US" sz="1400" b="1" dirty="0">
              <a:solidFill>
                <a:srgbClr val="575757"/>
              </a:solidFill>
              <a:sym typeface="Arial" pitchFamily="34" charset="0"/>
            </a:endParaRPr>
          </a:p>
        </p:txBody>
      </p:sp>
      <p:sp>
        <p:nvSpPr>
          <p:cNvPr id="121" name="Text Placeholder 48"/>
          <p:cNvSpPr>
            <a:spLocks noGrp="1"/>
          </p:cNvSpPr>
          <p:nvPr/>
        </p:nvSpPr>
        <p:spPr bwMode="gray">
          <a:xfrm>
            <a:off x="4730750" y="2525321"/>
            <a:ext cx="1374627" cy="198481"/>
          </a:xfrm>
          <a:prstGeom prst="rect">
            <a:avLst/>
          </a:prstGeom>
          <a:noFill/>
          <a:effectLst/>
        </p:spPr>
        <p:txBody>
          <a:bodyPr lIns="0" tIns="0" rIns="0" bIns="0"/>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ct val="0"/>
              </a:spcBef>
              <a:defRPr/>
            </a:pPr>
            <a:r>
              <a:rPr lang="en-US" sz="1400" dirty="0" smtClean="0">
                <a:solidFill>
                  <a:srgbClr val="575757"/>
                </a:solidFill>
                <a:sym typeface="+mn-lt"/>
              </a:rPr>
              <a:t>Gen. Z</a:t>
            </a:r>
            <a:endParaRPr lang="en-US" sz="1400" dirty="0">
              <a:solidFill>
                <a:srgbClr val="575757"/>
              </a:solidFill>
              <a:sym typeface="+mn-lt"/>
            </a:endParaRPr>
          </a:p>
        </p:txBody>
      </p:sp>
      <p:sp>
        <p:nvSpPr>
          <p:cNvPr id="122" name="Text Placeholder 3"/>
          <p:cNvSpPr>
            <a:spLocks noGrp="1"/>
          </p:cNvSpPr>
          <p:nvPr/>
        </p:nvSpPr>
        <p:spPr bwMode="gray">
          <a:xfrm>
            <a:off x="10274301" y="2518199"/>
            <a:ext cx="1374627" cy="212725"/>
          </a:xfrm>
          <a:prstGeom prst="rect">
            <a:avLst/>
          </a:prstGeom>
          <a:noFill/>
          <a:effectLst/>
        </p:spPr>
        <p:txBody>
          <a:bodyPr lIns="0" tIns="0" rIns="0" bIns="0"/>
          <a:lstStyle/>
          <a:p>
            <a:pPr algn="ctr" defTabSz="914400"/>
            <a:r>
              <a:rPr lang="en-US" sz="1400" b="1" dirty="0" smtClean="0">
                <a:solidFill>
                  <a:srgbClr val="575757"/>
                </a:solidFill>
              </a:rPr>
              <a:t>Silver</a:t>
            </a:r>
            <a:endParaRPr lang="en-US" sz="1400" b="1" dirty="0">
              <a:solidFill>
                <a:srgbClr val="575757"/>
              </a:solidFill>
              <a:sym typeface="Arial" pitchFamily="34" charset="0"/>
            </a:endParaRPr>
          </a:p>
        </p:txBody>
      </p:sp>
      <p:sp>
        <p:nvSpPr>
          <p:cNvPr id="127" name="Text Placeholder 48"/>
          <p:cNvSpPr>
            <a:spLocks noGrp="1"/>
          </p:cNvSpPr>
          <p:nvPr/>
        </p:nvSpPr>
        <p:spPr bwMode="gray">
          <a:xfrm>
            <a:off x="6097588" y="2525321"/>
            <a:ext cx="1374627" cy="198481"/>
          </a:xfrm>
          <a:prstGeom prst="rect">
            <a:avLst/>
          </a:prstGeom>
          <a:noFill/>
          <a:effectLst/>
        </p:spPr>
        <p:txBody>
          <a:bodyPr lIns="0" tIns="0" rIns="0" bIns="0"/>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ct val="0"/>
              </a:spcBef>
              <a:defRPr/>
            </a:pPr>
            <a:r>
              <a:rPr lang="en-US" sz="1400" dirty="0">
                <a:solidFill>
                  <a:srgbClr val="575757"/>
                </a:solidFill>
                <a:sym typeface="+mn-lt"/>
              </a:rPr>
              <a:t>Millennials</a:t>
            </a:r>
          </a:p>
        </p:txBody>
      </p:sp>
      <p:sp>
        <p:nvSpPr>
          <p:cNvPr id="182" name="TextBox 181"/>
          <p:cNvSpPr txBox="1"/>
          <p:nvPr/>
        </p:nvSpPr>
        <p:spPr>
          <a:xfrm>
            <a:off x="249153" y="3043222"/>
            <a:ext cx="3151504" cy="246221"/>
          </a:xfrm>
          <a:prstGeom prst="rect">
            <a:avLst/>
          </a:prstGeom>
          <a:noFill/>
        </p:spPr>
        <p:txBody>
          <a:bodyPr wrap="none" lIns="0" tIns="0" rIns="0" bIns="0" rtlCol="0" anchor="b">
            <a:spAutoFit/>
          </a:bodyPr>
          <a:lstStyle/>
          <a:p>
            <a:pPr>
              <a:buSzPct val="100000"/>
              <a:buFont typeface="Trebuchet MS" panose="020B0603020202020204" pitchFamily="34" charset="0"/>
              <a:buChar char="​"/>
            </a:pPr>
            <a:r>
              <a:rPr lang="en-US" sz="1600" dirty="0" smtClean="0">
                <a:solidFill>
                  <a:srgbClr val="575757"/>
                </a:solidFill>
                <a:latin typeface="Trebuchet MS" panose="020B0603020202020204" pitchFamily="34" charset="0"/>
              </a:rPr>
              <a:t>Shift towards Luxury casualwear </a:t>
            </a:r>
            <a:endParaRPr lang="en-US" sz="1600" dirty="0">
              <a:solidFill>
                <a:srgbClr val="575757"/>
              </a:solidFill>
              <a:latin typeface="Trebuchet MS" panose="020B0603020202020204" pitchFamily="34" charset="0"/>
            </a:endParaRPr>
          </a:p>
        </p:txBody>
      </p:sp>
      <p:graphicFrame>
        <p:nvGraphicFramePr>
          <p:cNvPr id="88" name="Chart 87"/>
          <p:cNvGraphicFramePr/>
          <p:nvPr>
            <p:custDataLst>
              <p:tags r:id="rId4"/>
            </p:custDataLst>
            <p:extLst>
              <p:ext uri="{D42A27DB-BD31-4B8C-83A1-F6EECF244321}">
                <p14:modId xmlns:p14="http://schemas.microsoft.com/office/powerpoint/2010/main" val="2568397683"/>
              </p:ext>
            </p:extLst>
          </p:nvPr>
        </p:nvGraphicFramePr>
        <p:xfrm>
          <a:off x="4957763" y="3810000"/>
          <a:ext cx="1031875" cy="2701925"/>
        </p:xfrm>
        <a:graphic>
          <a:graphicData uri="http://schemas.openxmlformats.org/drawingml/2006/chart">
            <c:chart xmlns:c="http://schemas.openxmlformats.org/drawingml/2006/chart" xmlns:r="http://schemas.openxmlformats.org/officeDocument/2006/relationships" r:id="rId43"/>
          </a:graphicData>
        </a:graphic>
      </p:graphicFrame>
      <p:sp>
        <p:nvSpPr>
          <p:cNvPr id="190" name="Text Placeholder 3"/>
          <p:cNvSpPr>
            <a:spLocks noGrp="1"/>
          </p:cNvSpPr>
          <p:nvPr>
            <p:custDataLst>
              <p:tags r:id="rId5"/>
            </p:custDataLst>
          </p:nvPr>
        </p:nvSpPr>
        <p:spPr bwMode="gray">
          <a:xfrm>
            <a:off x="5468939" y="5583238"/>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FC95375B-3F0A-4325-8114-910273EE4F2C}" type="datetime'''''''''''''''''''2''''''0''''''''''%'''''''''''''''">
              <a:rPr lang="en-US" altLang="en-US" sz="1100" b="1"/>
              <a:pPr/>
              <a:t>20%</a:t>
            </a:fld>
            <a:endParaRPr lang="en-US" sz="1100" b="1" dirty="0">
              <a:sym typeface="+mn-lt"/>
            </a:endParaRPr>
          </a:p>
        </p:txBody>
      </p:sp>
      <p:sp>
        <p:nvSpPr>
          <p:cNvPr id="191" name="Text Placeholder 3"/>
          <p:cNvSpPr>
            <a:spLocks noGrp="1"/>
          </p:cNvSpPr>
          <p:nvPr>
            <p:custDataLst>
              <p:tags r:id="rId6"/>
            </p:custDataLst>
          </p:nvPr>
        </p:nvSpPr>
        <p:spPr bwMode="gray">
          <a:xfrm>
            <a:off x="5751514" y="4568825"/>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A948ECA8-E34B-4331-822C-466F74119D6B}" type="datetime'''3''''''''''4''''''''''''''''''''''''''''%'''">
              <a:rPr lang="en-US" altLang="en-US" sz="1100" b="1"/>
              <a:pPr/>
              <a:t>34%</a:t>
            </a:fld>
            <a:endParaRPr lang="en-US" sz="1100" b="1" dirty="0">
              <a:sym typeface="+mn-lt"/>
            </a:endParaRPr>
          </a:p>
        </p:txBody>
      </p:sp>
      <p:sp>
        <p:nvSpPr>
          <p:cNvPr id="205" name="Text Placeholder 3"/>
          <p:cNvSpPr>
            <a:spLocks noGrp="1"/>
          </p:cNvSpPr>
          <p:nvPr>
            <p:custDataLst>
              <p:tags r:id="rId7"/>
            </p:custDataLst>
          </p:nvPr>
        </p:nvSpPr>
        <p:spPr bwMode="gray">
          <a:xfrm>
            <a:off x="5549901" y="6091238"/>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4A479242-FF77-44FD-B472-73D707A0DAFE}" type="datetime'2''''''4''''''''''''''''''''''''%'''''''''''''''''''''''''''">
              <a:rPr lang="en-US" altLang="en-US" sz="1100" b="1"/>
              <a:pPr/>
              <a:t>24%</a:t>
            </a:fld>
            <a:endParaRPr lang="en-US" sz="1100" b="1" dirty="0">
              <a:sym typeface="+mn-lt"/>
            </a:endParaRPr>
          </a:p>
        </p:txBody>
      </p:sp>
      <p:sp>
        <p:nvSpPr>
          <p:cNvPr id="193" name="Text Placeholder 3"/>
          <p:cNvSpPr>
            <a:spLocks noGrp="1"/>
          </p:cNvSpPr>
          <p:nvPr>
            <p:custDataLst>
              <p:tags r:id="rId8"/>
            </p:custDataLst>
          </p:nvPr>
        </p:nvSpPr>
        <p:spPr bwMode="gray">
          <a:xfrm>
            <a:off x="5932489" y="4062413"/>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0D30F7E5-CE7B-4526-AD2E-C7183062CC45}" type="datetime'''''''''''''''''''''''''''''''''''''''''''4''''''3''''''''%'">
              <a:rPr lang="en-US" altLang="en-US" sz="1100" b="1"/>
              <a:pPr/>
              <a:t>43%</a:t>
            </a:fld>
            <a:endParaRPr lang="en-US" sz="1100" b="1" dirty="0">
              <a:sym typeface="+mn-lt"/>
            </a:endParaRPr>
          </a:p>
        </p:txBody>
      </p:sp>
      <p:sp>
        <p:nvSpPr>
          <p:cNvPr id="192" name="Text Placeholder 3"/>
          <p:cNvSpPr>
            <a:spLocks noGrp="1"/>
          </p:cNvSpPr>
          <p:nvPr>
            <p:custDataLst>
              <p:tags r:id="rId9"/>
            </p:custDataLst>
          </p:nvPr>
        </p:nvSpPr>
        <p:spPr bwMode="gray">
          <a:xfrm>
            <a:off x="5670551" y="5076825"/>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83C7AB7A-8944-4CFD-A8D1-7F0131228DCE}" type="datetime'''''3''''''''''''''''''0%'''''''''">
              <a:rPr lang="en-US" altLang="en-US" sz="1100" b="1"/>
              <a:pPr/>
              <a:t>30%</a:t>
            </a:fld>
            <a:endParaRPr lang="en-US" sz="1100" b="1" dirty="0">
              <a:sym typeface="+mn-lt"/>
            </a:endParaRPr>
          </a:p>
        </p:txBody>
      </p:sp>
      <p:cxnSp>
        <p:nvCxnSpPr>
          <p:cNvPr id="4" name="Straight Connector 3"/>
          <p:cNvCxnSpPr/>
          <p:nvPr/>
        </p:nvCxnSpPr>
        <p:spPr>
          <a:xfrm>
            <a:off x="5103628" y="3697618"/>
            <a:ext cx="6661024" cy="0"/>
          </a:xfrm>
          <a:prstGeom prst="line">
            <a:avLst/>
          </a:prstGeom>
          <a:ln w="9525" cap="rnd">
            <a:solidFill>
              <a:schemeClr val="tx1">
                <a:lumMod val="60000"/>
                <a:lumOff val="4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477753" y="3950982"/>
            <a:ext cx="2778005" cy="430887"/>
          </a:xfrm>
          <a:prstGeom prst="rect">
            <a:avLst/>
          </a:prstGeom>
          <a:noFill/>
        </p:spPr>
        <p:txBody>
          <a:bodyPr wrap="none" lIns="0" tIns="0" rIns="0" bIns="0" rtlCol="0" anchor="b">
            <a:spAutoFit/>
          </a:bodyPr>
          <a:lstStyle/>
          <a:p>
            <a:pPr>
              <a:buSzPct val="100000"/>
              <a:buFont typeface="Trebuchet MS" panose="020B0603020202020204" pitchFamily="34" charset="0"/>
              <a:buChar char="​"/>
            </a:pPr>
            <a:r>
              <a:rPr lang="en-US" sz="1400" b="1" dirty="0" smtClean="0">
                <a:solidFill>
                  <a:srgbClr val="29BA74"/>
                </a:solidFill>
                <a:latin typeface="Trebuchet MS" panose="020B0603020202020204" pitchFamily="34" charset="0"/>
              </a:rPr>
              <a:t>Now suitable / accepted in more </a:t>
            </a:r>
          </a:p>
          <a:p>
            <a:pPr>
              <a:buSzPct val="100000"/>
              <a:buFont typeface="Trebuchet MS" panose="020B0603020202020204" pitchFamily="34" charset="0"/>
              <a:buChar char="​"/>
            </a:pPr>
            <a:r>
              <a:rPr lang="en-US" sz="1400" b="1" dirty="0" smtClean="0">
                <a:solidFill>
                  <a:srgbClr val="29BA74"/>
                </a:solidFill>
                <a:latin typeface="Trebuchet MS" panose="020B0603020202020204" pitchFamily="34" charset="0"/>
              </a:rPr>
              <a:t>occasions, even at work</a:t>
            </a:r>
            <a:endParaRPr lang="en-US" sz="1400" b="1" dirty="0">
              <a:solidFill>
                <a:srgbClr val="29BA74"/>
              </a:solidFill>
              <a:latin typeface="Trebuchet MS" panose="020B0603020202020204" pitchFamily="34" charset="0"/>
            </a:endParaRPr>
          </a:p>
        </p:txBody>
      </p:sp>
      <p:sp>
        <p:nvSpPr>
          <p:cNvPr id="200" name="ColumnHeader"/>
          <p:cNvSpPr txBox="1">
            <a:spLocks noChangeArrowheads="1"/>
          </p:cNvSpPr>
          <p:nvPr/>
        </p:nvSpPr>
        <p:spPr bwMode="auto">
          <a:xfrm>
            <a:off x="830220" y="3517403"/>
            <a:ext cx="1601788" cy="318924"/>
          </a:xfrm>
          <a:prstGeom prst="rect">
            <a:avLst/>
          </a:prstGeom>
          <a:noFill/>
          <a:ln w="9525">
            <a:noFill/>
            <a:miter lim="800000"/>
            <a:headEnd type="none" w="lg" len="lg"/>
            <a:tailEnd type="none" w="lg" len="lg"/>
          </a:ln>
          <a:effectLst>
            <a:outerShdw dist="25400" dir="5400000" sx="99001" sy="99001" algn="ctr" rotWithShape="0">
              <a:srgbClr val="177B57"/>
            </a:outerShdw>
          </a:effectLst>
        </p:spPr>
        <p:txBody>
          <a:bodyPr lIns="0" tIns="0" rIns="0" bIns="72000" anchor="b">
            <a:spAutoFit/>
          </a:bodyPr>
          <a:lstStyle/>
          <a:p>
            <a:pPr algn="ctr" fontAlgn="auto">
              <a:spcBef>
                <a:spcPts val="0"/>
              </a:spcBef>
              <a:spcAft>
                <a:spcPts val="0"/>
              </a:spcAft>
              <a:buSzPct val="100000"/>
              <a:defRPr/>
            </a:pPr>
            <a:r>
              <a:rPr lang="en-US" sz="1600" b="1" i="1" kern="0" dirty="0" smtClean="0">
                <a:solidFill>
                  <a:srgbClr val="29BA74"/>
                </a:solidFill>
                <a:cs typeface="Arial" pitchFamily="34" charset="0"/>
              </a:rPr>
              <a:t>Reasons why…</a:t>
            </a:r>
            <a:endParaRPr lang="en-US" sz="1600" b="1" i="1" kern="0" dirty="0">
              <a:solidFill>
                <a:srgbClr val="29BA74"/>
              </a:solidFill>
              <a:cs typeface="Arial" pitchFamily="34" charset="0"/>
            </a:endParaRPr>
          </a:p>
        </p:txBody>
      </p:sp>
      <p:sp>
        <p:nvSpPr>
          <p:cNvPr id="201" name="TextBox 200"/>
          <p:cNvSpPr txBox="1"/>
          <p:nvPr/>
        </p:nvSpPr>
        <p:spPr>
          <a:xfrm>
            <a:off x="477753" y="4530727"/>
            <a:ext cx="2880597" cy="215444"/>
          </a:xfrm>
          <a:prstGeom prst="rect">
            <a:avLst/>
          </a:prstGeom>
          <a:noFill/>
        </p:spPr>
        <p:txBody>
          <a:bodyPr wrap="none" lIns="0" tIns="0" rIns="0" bIns="0" rtlCol="0" anchor="b">
            <a:spAutoFit/>
          </a:bodyPr>
          <a:lstStyle/>
          <a:p>
            <a:pPr>
              <a:buSzPct val="100000"/>
              <a:buFont typeface="Trebuchet MS" panose="020B0603020202020204" pitchFamily="34" charset="0"/>
              <a:buChar char="​"/>
            </a:pPr>
            <a:r>
              <a:rPr lang="en-US" sz="1400" b="1" dirty="0" smtClean="0">
                <a:solidFill>
                  <a:srgbClr val="29BA74"/>
                </a:solidFill>
                <a:latin typeface="Trebuchet MS" panose="020B0603020202020204" pitchFamily="34" charset="0"/>
              </a:rPr>
              <a:t>I wear casual during my free time </a:t>
            </a:r>
            <a:endParaRPr lang="en-US" sz="1400" b="1" dirty="0">
              <a:solidFill>
                <a:srgbClr val="29BA74"/>
              </a:solidFill>
              <a:latin typeface="Trebuchet MS" panose="020B0603020202020204" pitchFamily="34" charset="0"/>
            </a:endParaRPr>
          </a:p>
        </p:txBody>
      </p:sp>
      <p:sp>
        <p:nvSpPr>
          <p:cNvPr id="199" name="TextBox 198"/>
          <p:cNvSpPr txBox="1"/>
          <p:nvPr/>
        </p:nvSpPr>
        <p:spPr>
          <a:xfrm>
            <a:off x="477753" y="5060333"/>
            <a:ext cx="1824217" cy="215444"/>
          </a:xfrm>
          <a:prstGeom prst="rect">
            <a:avLst/>
          </a:prstGeom>
          <a:noFill/>
        </p:spPr>
        <p:txBody>
          <a:bodyPr wrap="none" lIns="0" tIns="0" rIns="0" bIns="0" rtlCol="0" anchor="b">
            <a:spAutoFit/>
          </a:bodyPr>
          <a:lstStyle/>
          <a:p>
            <a:pPr>
              <a:buSzPct val="100000"/>
              <a:buFont typeface="Trebuchet MS" panose="020B0603020202020204" pitchFamily="34" charset="0"/>
              <a:buChar char="​"/>
            </a:pPr>
            <a:r>
              <a:rPr lang="en-US" sz="1400" dirty="0" smtClean="0">
                <a:solidFill>
                  <a:srgbClr val="575757"/>
                </a:solidFill>
                <a:latin typeface="Trebuchet MS" panose="020B0603020202020204" pitchFamily="34" charset="0"/>
              </a:rPr>
              <a:t>Formalwear saturation</a:t>
            </a:r>
            <a:endParaRPr lang="en-US" sz="1400" dirty="0">
              <a:solidFill>
                <a:srgbClr val="575757"/>
              </a:solidFill>
              <a:latin typeface="Trebuchet MS" panose="020B0603020202020204" pitchFamily="34" charset="0"/>
            </a:endParaRPr>
          </a:p>
        </p:txBody>
      </p:sp>
      <p:sp>
        <p:nvSpPr>
          <p:cNvPr id="203" name="TextBox 202"/>
          <p:cNvSpPr txBox="1"/>
          <p:nvPr/>
        </p:nvSpPr>
        <p:spPr>
          <a:xfrm>
            <a:off x="477753" y="5563846"/>
            <a:ext cx="1426673" cy="215444"/>
          </a:xfrm>
          <a:prstGeom prst="rect">
            <a:avLst/>
          </a:prstGeom>
          <a:noFill/>
        </p:spPr>
        <p:txBody>
          <a:bodyPr wrap="none" lIns="0" tIns="0" rIns="0" bIns="0" rtlCol="0" anchor="b">
            <a:spAutoFit/>
          </a:bodyPr>
          <a:lstStyle/>
          <a:p>
            <a:pPr>
              <a:buSzPct val="100000"/>
              <a:buFont typeface="Trebuchet MS" panose="020B0603020202020204" pitchFamily="34" charset="0"/>
              <a:buChar char="​"/>
            </a:pPr>
            <a:r>
              <a:rPr lang="en-US" sz="1400" dirty="0" smtClean="0">
                <a:solidFill>
                  <a:srgbClr val="575757"/>
                </a:solidFill>
                <a:latin typeface="Trebuchet MS" panose="020B0603020202020204" pitchFamily="34" charset="0"/>
              </a:rPr>
              <a:t>More comfortable</a:t>
            </a:r>
            <a:endParaRPr lang="en-US" sz="1400" dirty="0">
              <a:solidFill>
                <a:srgbClr val="575757"/>
              </a:solidFill>
              <a:latin typeface="Trebuchet MS" panose="020B0603020202020204" pitchFamily="34" charset="0"/>
            </a:endParaRPr>
          </a:p>
        </p:txBody>
      </p:sp>
      <p:sp>
        <p:nvSpPr>
          <p:cNvPr id="204" name="TextBox 203"/>
          <p:cNvSpPr txBox="1"/>
          <p:nvPr/>
        </p:nvSpPr>
        <p:spPr>
          <a:xfrm>
            <a:off x="477753" y="5964260"/>
            <a:ext cx="2709844" cy="430887"/>
          </a:xfrm>
          <a:prstGeom prst="rect">
            <a:avLst/>
          </a:prstGeom>
          <a:noFill/>
        </p:spPr>
        <p:txBody>
          <a:bodyPr wrap="none" lIns="0" tIns="0" rIns="0" bIns="0" rtlCol="0" anchor="b">
            <a:spAutoFit/>
          </a:bodyPr>
          <a:lstStyle/>
          <a:p>
            <a:pPr>
              <a:buSzPct val="100000"/>
              <a:buFont typeface="Trebuchet MS" panose="020B0603020202020204" pitchFamily="34" charset="0"/>
              <a:buChar char="​"/>
            </a:pPr>
            <a:r>
              <a:rPr lang="en-US" sz="1400" dirty="0" smtClean="0">
                <a:solidFill>
                  <a:srgbClr val="575757"/>
                </a:solidFill>
                <a:latin typeface="Trebuchet MS" panose="020B0603020202020204" pitchFamily="34" charset="0"/>
              </a:rPr>
              <a:t>Represents my personal branding </a:t>
            </a:r>
          </a:p>
          <a:p>
            <a:pPr>
              <a:buSzPct val="100000"/>
              <a:buFont typeface="Trebuchet MS" panose="020B0603020202020204" pitchFamily="34" charset="0"/>
              <a:buChar char="​"/>
            </a:pPr>
            <a:r>
              <a:rPr lang="en-US" sz="1400" dirty="0" smtClean="0">
                <a:solidFill>
                  <a:srgbClr val="575757"/>
                </a:solidFill>
                <a:latin typeface="Trebuchet MS" panose="020B0603020202020204" pitchFamily="34" charset="0"/>
              </a:rPr>
              <a:t>and I feel cooler</a:t>
            </a:r>
            <a:endParaRPr lang="en-US" sz="1400" dirty="0">
              <a:solidFill>
                <a:srgbClr val="575757"/>
              </a:solidFill>
              <a:latin typeface="Trebuchet MS" panose="020B0603020202020204" pitchFamily="34" charset="0"/>
            </a:endParaRPr>
          </a:p>
        </p:txBody>
      </p:sp>
      <p:graphicFrame>
        <p:nvGraphicFramePr>
          <p:cNvPr id="90" name="Chart 89"/>
          <p:cNvGraphicFramePr/>
          <p:nvPr>
            <p:custDataLst>
              <p:tags r:id="rId10"/>
            </p:custDataLst>
            <p:extLst>
              <p:ext uri="{D42A27DB-BD31-4B8C-83A1-F6EECF244321}">
                <p14:modId xmlns:p14="http://schemas.microsoft.com/office/powerpoint/2010/main" val="677491994"/>
              </p:ext>
            </p:extLst>
          </p:nvPr>
        </p:nvGraphicFramePr>
        <p:xfrm>
          <a:off x="6362700" y="3810000"/>
          <a:ext cx="1031875" cy="2701925"/>
        </p:xfrm>
        <a:graphic>
          <a:graphicData uri="http://schemas.openxmlformats.org/drawingml/2006/chart">
            <c:chart xmlns:c="http://schemas.openxmlformats.org/drawingml/2006/chart" xmlns:r="http://schemas.openxmlformats.org/officeDocument/2006/relationships" r:id="rId44"/>
          </a:graphicData>
        </a:graphic>
      </p:graphicFrame>
      <p:sp>
        <p:nvSpPr>
          <p:cNvPr id="76" name="Text Placeholder 3"/>
          <p:cNvSpPr>
            <a:spLocks noGrp="1"/>
          </p:cNvSpPr>
          <p:nvPr>
            <p:custDataLst>
              <p:tags r:id="rId11"/>
            </p:custDataLst>
          </p:nvPr>
        </p:nvSpPr>
        <p:spPr bwMode="gray">
          <a:xfrm>
            <a:off x="6905626" y="6091238"/>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F9153C4F-22D0-4885-AB86-CAA5A16B2289}" type="datetime'2''''''3''''''%'''''''''">
              <a:rPr lang="en-US" altLang="en-US" sz="1100" b="1">
                <a:sym typeface="+mn-lt"/>
              </a:rPr>
              <a:pPr>
                <a:lnSpc>
                  <a:spcPct val="100000"/>
                </a:lnSpc>
                <a:spcBef>
                  <a:spcPct val="0"/>
                </a:spcBef>
                <a:spcAft>
                  <a:spcPct val="0"/>
                </a:spcAft>
              </a:pPr>
              <a:t>23%</a:t>
            </a:fld>
            <a:endParaRPr lang="en-US" sz="1100" b="1" dirty="0">
              <a:sym typeface="+mn-lt"/>
            </a:endParaRPr>
          </a:p>
        </p:txBody>
      </p:sp>
      <p:sp>
        <p:nvSpPr>
          <p:cNvPr id="207" name="Text Placeholder 3"/>
          <p:cNvSpPr>
            <a:spLocks noGrp="1"/>
          </p:cNvSpPr>
          <p:nvPr>
            <p:custDataLst>
              <p:tags r:id="rId12"/>
            </p:custDataLst>
          </p:nvPr>
        </p:nvSpPr>
        <p:spPr bwMode="gray">
          <a:xfrm>
            <a:off x="7337426" y="4062413"/>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0943987D-5617-4C39-A02F-634CB98CF585}" type="datetime'''''''''''''''''''''''''''4''''''''6''''''%'''''">
              <a:rPr lang="en-US" altLang="en-US" sz="1100" b="1">
                <a:sym typeface="+mn-lt"/>
              </a:rPr>
              <a:pPr/>
              <a:t>46%</a:t>
            </a:fld>
            <a:endParaRPr lang="en-US" sz="1100" b="1" dirty="0">
              <a:sym typeface="+mn-lt"/>
            </a:endParaRPr>
          </a:p>
        </p:txBody>
      </p:sp>
      <p:sp>
        <p:nvSpPr>
          <p:cNvPr id="75" name="Text Placeholder 3"/>
          <p:cNvSpPr>
            <a:spLocks noGrp="1"/>
          </p:cNvSpPr>
          <p:nvPr>
            <p:custDataLst>
              <p:tags r:id="rId13"/>
            </p:custDataLst>
          </p:nvPr>
        </p:nvSpPr>
        <p:spPr bwMode="gray">
          <a:xfrm>
            <a:off x="6865939" y="5583238"/>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3C32943B-1692-4602-A81B-1E9659BAFE0A}" type="datetime'''''''''''2''1''''''''''''''%'''''''''''''''''''''''''''''">
              <a:rPr lang="en-US" altLang="en-US" sz="1100" b="1">
                <a:sym typeface="+mn-lt"/>
              </a:rPr>
              <a:pPr>
                <a:lnSpc>
                  <a:spcPct val="100000"/>
                </a:lnSpc>
                <a:spcBef>
                  <a:spcPct val="0"/>
                </a:spcBef>
                <a:spcAft>
                  <a:spcPct val="0"/>
                </a:spcAft>
              </a:pPr>
              <a:t>21%</a:t>
            </a:fld>
            <a:endParaRPr lang="en-US" sz="1100" b="1" dirty="0">
              <a:sym typeface="+mn-lt"/>
            </a:endParaRPr>
          </a:p>
        </p:txBody>
      </p:sp>
      <p:sp>
        <p:nvSpPr>
          <p:cNvPr id="209" name="Text Placeholder 3"/>
          <p:cNvSpPr>
            <a:spLocks noGrp="1"/>
          </p:cNvSpPr>
          <p:nvPr>
            <p:custDataLst>
              <p:tags r:id="rId14"/>
            </p:custDataLst>
          </p:nvPr>
        </p:nvSpPr>
        <p:spPr bwMode="gray">
          <a:xfrm>
            <a:off x="7007226" y="5076825"/>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D6984892-42D5-48A1-8E92-1747DF825678}" type="datetime'''''''''''''''''''''''''''2''''''''''''''''''''''8''''''%'''">
              <a:rPr lang="en-US" altLang="en-US" sz="1100" b="1">
                <a:sym typeface="+mn-lt"/>
              </a:rPr>
              <a:pPr/>
              <a:t>28%</a:t>
            </a:fld>
            <a:endParaRPr lang="en-US" sz="1100" b="1" dirty="0">
              <a:sym typeface="+mn-lt"/>
            </a:endParaRPr>
          </a:p>
        </p:txBody>
      </p:sp>
      <p:sp>
        <p:nvSpPr>
          <p:cNvPr id="210" name="Text Placeholder 3"/>
          <p:cNvSpPr>
            <a:spLocks noGrp="1"/>
          </p:cNvSpPr>
          <p:nvPr>
            <p:custDataLst>
              <p:tags r:id="rId15"/>
            </p:custDataLst>
          </p:nvPr>
        </p:nvSpPr>
        <p:spPr bwMode="gray">
          <a:xfrm>
            <a:off x="7189789" y="4568825"/>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AF7B5A9D-F9F5-40BE-88D1-B7B1839C043F}" type="datetime'''''''''''''''''''''''3''8''''''''''''''''''''''%'''''''''''''">
              <a:rPr lang="en-US" altLang="en-US" sz="1100" b="1">
                <a:sym typeface="+mn-lt"/>
              </a:rPr>
              <a:pPr/>
              <a:t>38%</a:t>
            </a:fld>
            <a:endParaRPr lang="en-US" sz="1100" b="1" dirty="0">
              <a:sym typeface="+mn-lt"/>
            </a:endParaRPr>
          </a:p>
        </p:txBody>
      </p:sp>
      <p:graphicFrame>
        <p:nvGraphicFramePr>
          <p:cNvPr id="98" name="Chart 97"/>
          <p:cNvGraphicFramePr/>
          <p:nvPr>
            <p:custDataLst>
              <p:tags r:id="rId16"/>
            </p:custDataLst>
            <p:extLst>
              <p:ext uri="{D42A27DB-BD31-4B8C-83A1-F6EECF244321}">
                <p14:modId xmlns:p14="http://schemas.microsoft.com/office/powerpoint/2010/main" val="4147155048"/>
              </p:ext>
            </p:extLst>
          </p:nvPr>
        </p:nvGraphicFramePr>
        <p:xfrm>
          <a:off x="7862888" y="3810000"/>
          <a:ext cx="1031875" cy="2701925"/>
        </p:xfrm>
        <a:graphic>
          <a:graphicData uri="http://schemas.openxmlformats.org/drawingml/2006/chart">
            <c:chart xmlns:c="http://schemas.openxmlformats.org/drawingml/2006/chart" xmlns:r="http://schemas.openxmlformats.org/officeDocument/2006/relationships" r:id="rId45"/>
          </a:graphicData>
        </a:graphic>
      </p:graphicFrame>
      <p:sp>
        <p:nvSpPr>
          <p:cNvPr id="215" name="Text Placeholder 3"/>
          <p:cNvSpPr>
            <a:spLocks noGrp="1"/>
          </p:cNvSpPr>
          <p:nvPr>
            <p:custDataLst>
              <p:tags r:id="rId17"/>
            </p:custDataLst>
          </p:nvPr>
        </p:nvSpPr>
        <p:spPr bwMode="gray">
          <a:xfrm>
            <a:off x="8837614" y="4062413"/>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5F381BE6-8649-47B6-9152-F15A654B296F}" type="datetime'''''''''''''''''''''4''''''''''3''''''''''''''''''''''''%'">
              <a:rPr lang="en-US" altLang="en-US" sz="1100" b="1">
                <a:sym typeface="+mn-lt"/>
              </a:rPr>
              <a:pPr/>
              <a:t>43%</a:t>
            </a:fld>
            <a:endParaRPr lang="en-US" sz="1100" b="1" dirty="0">
              <a:sym typeface="+mn-lt"/>
            </a:endParaRPr>
          </a:p>
        </p:txBody>
      </p:sp>
      <p:sp>
        <p:nvSpPr>
          <p:cNvPr id="219" name="Text Placeholder 3"/>
          <p:cNvSpPr>
            <a:spLocks noGrp="1"/>
          </p:cNvSpPr>
          <p:nvPr>
            <p:custDataLst>
              <p:tags r:id="rId18"/>
            </p:custDataLst>
          </p:nvPr>
        </p:nvSpPr>
        <p:spPr bwMode="gray">
          <a:xfrm>
            <a:off x="8462964" y="5583238"/>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0504E620-9EAB-4CB5-949D-1C9AEBD5C807}" type="datetime'''2''''''4''''''''''''''%'''''''''''''''''">
              <a:rPr lang="en-US" altLang="en-US" sz="1100" b="1">
                <a:sym typeface="+mn-lt"/>
              </a:rPr>
              <a:pPr/>
              <a:t>24%</a:t>
            </a:fld>
            <a:endParaRPr lang="en-US" sz="1100" b="1" dirty="0">
              <a:sym typeface="+mn-lt"/>
            </a:endParaRPr>
          </a:p>
        </p:txBody>
      </p:sp>
      <p:sp>
        <p:nvSpPr>
          <p:cNvPr id="217" name="Text Placeholder 3"/>
          <p:cNvSpPr>
            <a:spLocks noGrp="1"/>
          </p:cNvSpPr>
          <p:nvPr>
            <p:custDataLst>
              <p:tags r:id="rId19"/>
            </p:custDataLst>
          </p:nvPr>
        </p:nvSpPr>
        <p:spPr bwMode="gray">
          <a:xfrm>
            <a:off x="8586789" y="5076825"/>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D7509FBC-7E9B-4AD6-AE8A-406DDF3B0FCB}" type="datetime'''3''''''''''''''''''0''''''''''''''''''''''''''''''%'''''">
              <a:rPr lang="en-US" altLang="en-US" sz="1100" b="1">
                <a:sym typeface="+mn-lt"/>
              </a:rPr>
              <a:pPr/>
              <a:t>30%</a:t>
            </a:fld>
            <a:endParaRPr lang="en-US" sz="1100" b="1" dirty="0">
              <a:sym typeface="+mn-lt"/>
            </a:endParaRPr>
          </a:p>
        </p:txBody>
      </p:sp>
      <p:sp>
        <p:nvSpPr>
          <p:cNvPr id="218" name="Text Placeholder 3"/>
          <p:cNvSpPr>
            <a:spLocks noGrp="1"/>
          </p:cNvSpPr>
          <p:nvPr>
            <p:custDataLst>
              <p:tags r:id="rId20"/>
            </p:custDataLst>
          </p:nvPr>
        </p:nvSpPr>
        <p:spPr bwMode="gray">
          <a:xfrm>
            <a:off x="8747126" y="4568825"/>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BD7D4824-247F-43E4-8CEE-A6BD6AA5FE39}" type="datetime'''''''''''''''''''''''3''''''''''''''''8%'''''''''''''''">
              <a:rPr lang="en-US" altLang="en-US" sz="1100" b="1">
                <a:sym typeface="+mn-lt"/>
              </a:rPr>
              <a:pPr/>
              <a:t>38%</a:t>
            </a:fld>
            <a:endParaRPr lang="en-US" sz="1100" b="1" dirty="0">
              <a:sym typeface="+mn-lt"/>
            </a:endParaRPr>
          </a:p>
        </p:txBody>
      </p:sp>
      <p:sp>
        <p:nvSpPr>
          <p:cNvPr id="77" name="Text Placeholder 3"/>
          <p:cNvSpPr>
            <a:spLocks noGrp="1"/>
          </p:cNvSpPr>
          <p:nvPr>
            <p:custDataLst>
              <p:tags r:id="rId21"/>
            </p:custDataLst>
          </p:nvPr>
        </p:nvSpPr>
        <p:spPr bwMode="gray">
          <a:xfrm>
            <a:off x="8416926" y="6091238"/>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AB07BFF9-7A1D-4FA1-B658-6780E8A26BA3}" type="datetime'2''''''''''''''''''''''''''''''''''''''2''''''''''''%'''''''''">
              <a:rPr lang="en-US" altLang="en-US" sz="1100" b="1">
                <a:sym typeface="+mn-lt"/>
              </a:rPr>
              <a:pPr>
                <a:lnSpc>
                  <a:spcPct val="100000"/>
                </a:lnSpc>
                <a:spcBef>
                  <a:spcPct val="0"/>
                </a:spcBef>
                <a:spcAft>
                  <a:spcPct val="0"/>
                </a:spcAft>
              </a:pPr>
              <a:t>22%</a:t>
            </a:fld>
            <a:endParaRPr lang="en-US" sz="1100" b="1" dirty="0">
              <a:sym typeface="+mn-lt"/>
            </a:endParaRPr>
          </a:p>
        </p:txBody>
      </p:sp>
      <p:graphicFrame>
        <p:nvGraphicFramePr>
          <p:cNvPr id="99" name="Chart 98"/>
          <p:cNvGraphicFramePr/>
          <p:nvPr>
            <p:custDataLst>
              <p:tags r:id="rId22"/>
            </p:custDataLst>
            <p:extLst>
              <p:ext uri="{D42A27DB-BD31-4B8C-83A1-F6EECF244321}">
                <p14:modId xmlns:p14="http://schemas.microsoft.com/office/powerpoint/2010/main" val="3764446196"/>
              </p:ext>
            </p:extLst>
          </p:nvPr>
        </p:nvGraphicFramePr>
        <p:xfrm>
          <a:off x="9247188" y="3810000"/>
          <a:ext cx="1031875" cy="2701925"/>
        </p:xfrm>
        <a:graphic>
          <a:graphicData uri="http://schemas.openxmlformats.org/drawingml/2006/chart">
            <c:chart xmlns:c="http://schemas.openxmlformats.org/drawingml/2006/chart" xmlns:r="http://schemas.openxmlformats.org/officeDocument/2006/relationships" r:id="rId46"/>
          </a:graphicData>
        </a:graphic>
      </p:graphicFrame>
      <p:sp>
        <p:nvSpPr>
          <p:cNvPr id="79" name="Text Placeholder 3"/>
          <p:cNvSpPr>
            <a:spLocks noGrp="1"/>
          </p:cNvSpPr>
          <p:nvPr>
            <p:custDataLst>
              <p:tags r:id="rId23"/>
            </p:custDataLst>
          </p:nvPr>
        </p:nvSpPr>
        <p:spPr bwMode="gray">
          <a:xfrm>
            <a:off x="9666289" y="6091238"/>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DBCA9331-B09C-4649-A04E-401E1D5A8F14}" type="datetime'''''1''''''''''''6''''''''''''''''''''''''''''%'''">
              <a:rPr lang="en-US" altLang="en-US" sz="1100" b="1">
                <a:sym typeface="+mn-lt"/>
              </a:rPr>
              <a:pPr>
                <a:lnSpc>
                  <a:spcPct val="100000"/>
                </a:lnSpc>
                <a:spcBef>
                  <a:spcPct val="0"/>
                </a:spcBef>
                <a:spcAft>
                  <a:spcPct val="0"/>
                </a:spcAft>
              </a:pPr>
              <a:t>16%</a:t>
            </a:fld>
            <a:endParaRPr lang="en-US" sz="1100" b="1" dirty="0">
              <a:sym typeface="+mn-lt"/>
            </a:endParaRPr>
          </a:p>
        </p:txBody>
      </p:sp>
      <p:sp>
        <p:nvSpPr>
          <p:cNvPr id="225" name="Text Placeholder 3"/>
          <p:cNvSpPr>
            <a:spLocks noGrp="1"/>
          </p:cNvSpPr>
          <p:nvPr>
            <p:custDataLst>
              <p:tags r:id="rId24"/>
            </p:custDataLst>
          </p:nvPr>
        </p:nvSpPr>
        <p:spPr bwMode="gray">
          <a:xfrm>
            <a:off x="10021889" y="5583238"/>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7E1BF46F-2E2E-4321-B1AB-6471FAC2D156}" type="datetime'3''''''''''''3''''''''''''''''''''''''''''''%'">
              <a:rPr lang="en-US" altLang="en-US" sz="1100" b="1">
                <a:sym typeface="+mn-lt"/>
              </a:rPr>
              <a:pPr/>
              <a:t>33%</a:t>
            </a:fld>
            <a:endParaRPr lang="en-US" sz="1100" b="1" dirty="0">
              <a:sym typeface="+mn-lt"/>
            </a:endParaRPr>
          </a:p>
        </p:txBody>
      </p:sp>
      <p:sp>
        <p:nvSpPr>
          <p:cNvPr id="221" name="Text Placeholder 3"/>
          <p:cNvSpPr>
            <a:spLocks noGrp="1"/>
          </p:cNvSpPr>
          <p:nvPr>
            <p:custDataLst>
              <p:tags r:id="rId25"/>
            </p:custDataLst>
          </p:nvPr>
        </p:nvSpPr>
        <p:spPr bwMode="gray">
          <a:xfrm>
            <a:off x="10221914" y="4062413"/>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019E47DC-E7A5-4C7A-BD64-4CDBC83B9B72}" type="datetime'''''''''''4''''''''''''''3''''%'''''''''''''''''''">
              <a:rPr lang="en-US" altLang="en-US" sz="1100" b="1">
                <a:sym typeface="+mn-lt"/>
              </a:rPr>
              <a:pPr/>
              <a:t>43%</a:t>
            </a:fld>
            <a:endParaRPr lang="en-US" sz="1100" b="1" dirty="0">
              <a:sym typeface="+mn-lt"/>
            </a:endParaRPr>
          </a:p>
        </p:txBody>
      </p:sp>
      <p:sp>
        <p:nvSpPr>
          <p:cNvPr id="224" name="Text Placeholder 3"/>
          <p:cNvSpPr>
            <a:spLocks noGrp="1"/>
          </p:cNvSpPr>
          <p:nvPr>
            <p:custDataLst>
              <p:tags r:id="rId26"/>
            </p:custDataLst>
          </p:nvPr>
        </p:nvSpPr>
        <p:spPr bwMode="gray">
          <a:xfrm>
            <a:off x="10034589" y="4568825"/>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704FCD80-D07C-4802-8CDB-3AFA6EF3C850}" type="datetime'''''''''''''''''''3''4''''%'''''''">
              <a:rPr lang="en-US" altLang="en-US" sz="1100" b="1"/>
              <a:pPr/>
              <a:t>34%</a:t>
            </a:fld>
            <a:endParaRPr lang="en-US" sz="1100" b="1" dirty="0">
              <a:sym typeface="+mn-lt"/>
            </a:endParaRPr>
          </a:p>
        </p:txBody>
      </p:sp>
      <p:sp>
        <p:nvSpPr>
          <p:cNvPr id="223" name="Text Placeholder 3"/>
          <p:cNvSpPr>
            <a:spLocks noGrp="1"/>
          </p:cNvSpPr>
          <p:nvPr>
            <p:custDataLst>
              <p:tags r:id="rId27"/>
            </p:custDataLst>
          </p:nvPr>
        </p:nvSpPr>
        <p:spPr bwMode="gray">
          <a:xfrm>
            <a:off x="10136189" y="5076825"/>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F5F08D45-FFE8-45A7-8661-DDA6EDF9B39C}" type="datetime'''''''''''3''''''9''''''''''''''''''%'''''''''''''''">
              <a:rPr lang="en-US" altLang="en-US" sz="1100" b="1">
                <a:sym typeface="+mn-lt"/>
              </a:rPr>
              <a:pPr/>
              <a:t>39%</a:t>
            </a:fld>
            <a:endParaRPr lang="en-US" sz="1100" b="1" dirty="0">
              <a:sym typeface="+mn-lt"/>
            </a:endParaRPr>
          </a:p>
        </p:txBody>
      </p:sp>
      <p:graphicFrame>
        <p:nvGraphicFramePr>
          <p:cNvPr id="100" name="Chart 99"/>
          <p:cNvGraphicFramePr/>
          <p:nvPr>
            <p:custDataLst>
              <p:tags r:id="rId28"/>
            </p:custDataLst>
            <p:extLst>
              <p:ext uri="{D42A27DB-BD31-4B8C-83A1-F6EECF244321}">
                <p14:modId xmlns:p14="http://schemas.microsoft.com/office/powerpoint/2010/main" val="3282778942"/>
              </p:ext>
            </p:extLst>
          </p:nvPr>
        </p:nvGraphicFramePr>
        <p:xfrm>
          <a:off x="10563225" y="3810000"/>
          <a:ext cx="1031875" cy="2701925"/>
        </p:xfrm>
        <a:graphic>
          <a:graphicData uri="http://schemas.openxmlformats.org/drawingml/2006/chart">
            <c:chart xmlns:c="http://schemas.openxmlformats.org/drawingml/2006/chart" xmlns:r="http://schemas.openxmlformats.org/officeDocument/2006/relationships" r:id="rId47"/>
          </a:graphicData>
        </a:graphic>
      </p:graphicFrame>
      <p:sp>
        <p:nvSpPr>
          <p:cNvPr id="86" name="Text Placeholder 3"/>
          <p:cNvSpPr>
            <a:spLocks noGrp="1"/>
          </p:cNvSpPr>
          <p:nvPr>
            <p:custDataLst>
              <p:tags r:id="rId29"/>
            </p:custDataLst>
          </p:nvPr>
        </p:nvSpPr>
        <p:spPr bwMode="gray">
          <a:xfrm>
            <a:off x="10893426" y="6091238"/>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D27FB3C8-D27A-44E6-9EE0-9D6FB23FA587}" type="datetime'''''1''''''''''''''''''''''''''3''''''''''''''%'''''''''''''">
              <a:rPr lang="en-US" altLang="en-US" sz="1100" b="1">
                <a:sym typeface="+mn-lt"/>
              </a:rPr>
              <a:pPr>
                <a:lnSpc>
                  <a:spcPct val="100000"/>
                </a:lnSpc>
                <a:spcBef>
                  <a:spcPct val="0"/>
                </a:spcBef>
                <a:spcAft>
                  <a:spcPct val="0"/>
                </a:spcAft>
              </a:pPr>
              <a:t>13%</a:t>
            </a:fld>
            <a:endParaRPr lang="en-US" sz="1100" b="1" dirty="0">
              <a:sym typeface="+mn-lt"/>
            </a:endParaRPr>
          </a:p>
        </p:txBody>
      </p:sp>
      <p:sp>
        <p:nvSpPr>
          <p:cNvPr id="231" name="Text Placeholder 3"/>
          <p:cNvSpPr>
            <a:spLocks noGrp="1"/>
          </p:cNvSpPr>
          <p:nvPr>
            <p:custDataLst>
              <p:tags r:id="rId30"/>
            </p:custDataLst>
          </p:nvPr>
        </p:nvSpPr>
        <p:spPr bwMode="gray">
          <a:xfrm>
            <a:off x="11533189" y="4062413"/>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16C92340-32E9-425C-B72E-CE7BA0024642}" type="datetime'''''''''''''''''''''4''9''''''''''''''''%'''''">
              <a:rPr lang="en-US" altLang="en-US" sz="1100" b="1">
                <a:sym typeface="+mn-lt"/>
              </a:rPr>
              <a:pPr/>
              <a:t>49%</a:t>
            </a:fld>
            <a:endParaRPr lang="en-US" sz="1100" b="1" dirty="0">
              <a:sym typeface="+mn-lt"/>
            </a:endParaRPr>
          </a:p>
        </p:txBody>
      </p:sp>
      <p:sp>
        <p:nvSpPr>
          <p:cNvPr id="235" name="Text Placeholder 3"/>
          <p:cNvSpPr>
            <a:spLocks noGrp="1"/>
          </p:cNvSpPr>
          <p:nvPr>
            <p:custDataLst>
              <p:tags r:id="rId31"/>
            </p:custDataLst>
          </p:nvPr>
        </p:nvSpPr>
        <p:spPr bwMode="gray">
          <a:xfrm>
            <a:off x="11434764" y="5583238"/>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73C87FF4-D007-412C-A381-CDA2F10C05E6}" type="datetime'4''''''''''''''''''3''''''''''''''''''''%'''''''">
              <a:rPr lang="en-US" altLang="en-US" sz="1100" b="1">
                <a:sym typeface="+mn-lt"/>
              </a:rPr>
              <a:pPr/>
              <a:t>43%</a:t>
            </a:fld>
            <a:endParaRPr lang="en-US" sz="1100" b="1" dirty="0">
              <a:sym typeface="+mn-lt"/>
            </a:endParaRPr>
          </a:p>
        </p:txBody>
      </p:sp>
      <p:sp>
        <p:nvSpPr>
          <p:cNvPr id="234" name="Text Placeholder 3"/>
          <p:cNvSpPr>
            <a:spLocks noGrp="1"/>
          </p:cNvSpPr>
          <p:nvPr>
            <p:custDataLst>
              <p:tags r:id="rId32"/>
            </p:custDataLst>
          </p:nvPr>
        </p:nvSpPr>
        <p:spPr bwMode="gray">
          <a:xfrm>
            <a:off x="11144251" y="4568825"/>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AFD16E8E-FE57-426C-90E5-0A4DA70C5D24}" type="datetime'''''''''''''''''''''''''''''2''''''''''7''''''%'''''''''''">
              <a:rPr lang="en-US" altLang="en-US" sz="1100" b="1">
                <a:sym typeface="+mn-lt"/>
              </a:rPr>
              <a:pPr/>
              <a:t>27%</a:t>
            </a:fld>
            <a:endParaRPr lang="en-US" sz="1100" b="1" dirty="0">
              <a:sym typeface="+mn-lt"/>
            </a:endParaRPr>
          </a:p>
        </p:txBody>
      </p:sp>
      <p:sp>
        <p:nvSpPr>
          <p:cNvPr id="233" name="Text Placeholder 3"/>
          <p:cNvSpPr>
            <a:spLocks noGrp="1"/>
          </p:cNvSpPr>
          <p:nvPr>
            <p:custDataLst>
              <p:tags r:id="rId33"/>
            </p:custDataLst>
          </p:nvPr>
        </p:nvSpPr>
        <p:spPr bwMode="gray">
          <a:xfrm>
            <a:off x="11537951" y="5076825"/>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E5F89FAF-D5D3-4572-9B31-BEC6B69E837D}" type="datetime'''''4''''''''''''''''9''''''%'">
              <a:rPr lang="en-US" altLang="en-US" sz="1100" b="1">
                <a:sym typeface="+mn-lt"/>
              </a:rPr>
              <a:pPr/>
              <a:t>49%</a:t>
            </a:fld>
            <a:endParaRPr lang="en-US" sz="1100" b="1" dirty="0">
              <a:sym typeface="+mn-lt"/>
            </a:endParaRPr>
          </a:p>
        </p:txBody>
      </p:sp>
      <p:sp>
        <p:nvSpPr>
          <p:cNvPr id="238" name="Oval 237"/>
          <p:cNvSpPr>
            <a:spLocks noChangeAspect="1"/>
          </p:cNvSpPr>
          <p:nvPr/>
        </p:nvSpPr>
        <p:spPr>
          <a:xfrm>
            <a:off x="5014913" y="2826089"/>
            <a:ext cx="732346" cy="732346"/>
          </a:xfrm>
          <a:prstGeom prst="ellipse">
            <a:avLst/>
          </a:prstGeom>
          <a:solidFill>
            <a:srgbClr val="F2F2F2"/>
          </a:solidFill>
          <a:ln w="3810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400" b="1" kern="0" dirty="0" smtClean="0">
                <a:solidFill>
                  <a:schemeClr val="accent4"/>
                </a:solidFill>
              </a:rPr>
              <a:t>67%</a:t>
            </a:r>
            <a:endParaRPr lang="en-US" sz="1400" kern="0" dirty="0">
              <a:solidFill>
                <a:schemeClr val="tx1"/>
              </a:solidFill>
            </a:endParaRPr>
          </a:p>
        </p:txBody>
      </p:sp>
      <p:sp>
        <p:nvSpPr>
          <p:cNvPr id="239" name="Oval 238"/>
          <p:cNvSpPr>
            <a:spLocks noChangeAspect="1"/>
          </p:cNvSpPr>
          <p:nvPr/>
        </p:nvSpPr>
        <p:spPr>
          <a:xfrm>
            <a:off x="6432550" y="2826089"/>
            <a:ext cx="732346" cy="732346"/>
          </a:xfrm>
          <a:prstGeom prst="ellipse">
            <a:avLst/>
          </a:prstGeom>
          <a:solidFill>
            <a:srgbClr val="F2F2F2"/>
          </a:solidFill>
          <a:ln w="3810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400" b="1" kern="0" dirty="0" smtClean="0">
                <a:solidFill>
                  <a:schemeClr val="accent4"/>
                </a:solidFill>
              </a:rPr>
              <a:t>71%</a:t>
            </a:r>
            <a:endParaRPr lang="en-US" sz="1400" kern="0" dirty="0">
              <a:solidFill>
                <a:schemeClr val="tx1"/>
              </a:solidFill>
            </a:endParaRPr>
          </a:p>
        </p:txBody>
      </p:sp>
      <p:sp>
        <p:nvSpPr>
          <p:cNvPr id="240" name="Oval 239"/>
          <p:cNvSpPr>
            <a:spLocks noChangeAspect="1"/>
          </p:cNvSpPr>
          <p:nvPr/>
        </p:nvSpPr>
        <p:spPr>
          <a:xfrm>
            <a:off x="7872413" y="2826089"/>
            <a:ext cx="732346" cy="732346"/>
          </a:xfrm>
          <a:prstGeom prst="ellipse">
            <a:avLst/>
          </a:prstGeom>
          <a:solidFill>
            <a:srgbClr val="F2F2F2"/>
          </a:solidFill>
          <a:ln w="3810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400" b="1" kern="0" dirty="0" smtClean="0">
                <a:solidFill>
                  <a:schemeClr val="accent4"/>
                </a:solidFill>
              </a:rPr>
              <a:t>72%</a:t>
            </a:r>
            <a:endParaRPr lang="en-US" sz="1400" kern="0" dirty="0">
              <a:solidFill>
                <a:schemeClr val="tx1"/>
              </a:solidFill>
            </a:endParaRPr>
          </a:p>
        </p:txBody>
      </p:sp>
      <p:sp>
        <p:nvSpPr>
          <p:cNvPr id="241" name="Oval 240"/>
          <p:cNvSpPr>
            <a:spLocks noChangeAspect="1"/>
          </p:cNvSpPr>
          <p:nvPr/>
        </p:nvSpPr>
        <p:spPr>
          <a:xfrm>
            <a:off x="9180513" y="2826089"/>
            <a:ext cx="732346" cy="732346"/>
          </a:xfrm>
          <a:prstGeom prst="ellipse">
            <a:avLst/>
          </a:prstGeom>
          <a:solidFill>
            <a:srgbClr val="F2F2F2"/>
          </a:solidFill>
          <a:ln w="3810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400" b="1" kern="0" dirty="0">
                <a:solidFill>
                  <a:schemeClr val="accent4"/>
                </a:solidFill>
              </a:rPr>
              <a:t>7</a:t>
            </a:r>
            <a:r>
              <a:rPr lang="en-US" sz="1400" b="1" kern="0" dirty="0" smtClean="0">
                <a:solidFill>
                  <a:schemeClr val="accent4"/>
                </a:solidFill>
              </a:rPr>
              <a:t>8%</a:t>
            </a:r>
            <a:endParaRPr lang="en-US" sz="1400" kern="0" dirty="0">
              <a:solidFill>
                <a:schemeClr val="tx1"/>
              </a:solidFill>
            </a:endParaRPr>
          </a:p>
        </p:txBody>
      </p:sp>
      <p:sp>
        <p:nvSpPr>
          <p:cNvPr id="242" name="Oval 241"/>
          <p:cNvSpPr>
            <a:spLocks noChangeAspect="1"/>
          </p:cNvSpPr>
          <p:nvPr/>
        </p:nvSpPr>
        <p:spPr>
          <a:xfrm>
            <a:off x="10560050" y="2826089"/>
            <a:ext cx="732346" cy="732346"/>
          </a:xfrm>
          <a:prstGeom prst="ellipse">
            <a:avLst/>
          </a:prstGeom>
          <a:solidFill>
            <a:srgbClr val="F2F2F2"/>
          </a:solidFill>
          <a:ln w="3810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400" b="1" kern="0" dirty="0" smtClean="0">
                <a:solidFill>
                  <a:schemeClr val="accent4"/>
                </a:solidFill>
              </a:rPr>
              <a:t>87%</a:t>
            </a:r>
            <a:endParaRPr lang="en-US" sz="1400" kern="0" dirty="0">
              <a:solidFill>
                <a:schemeClr val="tx1"/>
              </a:solidFill>
            </a:endParaRPr>
          </a:p>
        </p:txBody>
      </p:sp>
      <p:sp>
        <p:nvSpPr>
          <p:cNvPr id="66" name="Text Placeholder 48"/>
          <p:cNvSpPr>
            <a:spLocks noGrp="1"/>
          </p:cNvSpPr>
          <p:nvPr/>
        </p:nvSpPr>
        <p:spPr bwMode="gray">
          <a:xfrm>
            <a:off x="3121025" y="2525745"/>
            <a:ext cx="1374627" cy="198481"/>
          </a:xfrm>
          <a:prstGeom prst="rect">
            <a:avLst/>
          </a:prstGeom>
          <a:noFill/>
          <a:effectLst/>
        </p:spPr>
        <p:txBody>
          <a:bodyPr lIns="0" tIns="0" rIns="0" bIns="0"/>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ct val="0"/>
              </a:spcBef>
              <a:defRPr/>
            </a:pPr>
            <a:r>
              <a:rPr lang="en-US" sz="1400" dirty="0" smtClean="0">
                <a:solidFill>
                  <a:srgbClr val="575757"/>
                </a:solidFill>
                <a:sym typeface="+mn-lt"/>
              </a:rPr>
              <a:t>All</a:t>
            </a:r>
            <a:endParaRPr lang="en-US" sz="1400" dirty="0">
              <a:solidFill>
                <a:srgbClr val="575757"/>
              </a:solidFill>
              <a:sym typeface="+mn-lt"/>
            </a:endParaRPr>
          </a:p>
        </p:txBody>
      </p:sp>
      <p:graphicFrame>
        <p:nvGraphicFramePr>
          <p:cNvPr id="101" name="Chart 100"/>
          <p:cNvGraphicFramePr/>
          <p:nvPr>
            <p:custDataLst>
              <p:tags r:id="rId34"/>
            </p:custDataLst>
            <p:extLst>
              <p:ext uri="{D42A27DB-BD31-4B8C-83A1-F6EECF244321}">
                <p14:modId xmlns:p14="http://schemas.microsoft.com/office/powerpoint/2010/main" val="2228708165"/>
              </p:ext>
            </p:extLst>
          </p:nvPr>
        </p:nvGraphicFramePr>
        <p:xfrm>
          <a:off x="3303588" y="3810000"/>
          <a:ext cx="1031875" cy="2701925"/>
        </p:xfrm>
        <a:graphic>
          <a:graphicData uri="http://schemas.openxmlformats.org/drawingml/2006/chart">
            <c:chart xmlns:c="http://schemas.openxmlformats.org/drawingml/2006/chart" xmlns:r="http://schemas.openxmlformats.org/officeDocument/2006/relationships" r:id="rId48"/>
          </a:graphicData>
        </a:graphic>
      </p:graphicFrame>
      <p:sp>
        <p:nvSpPr>
          <p:cNvPr id="72" name="Text Placeholder 3"/>
          <p:cNvSpPr>
            <a:spLocks noGrp="1"/>
          </p:cNvSpPr>
          <p:nvPr>
            <p:custDataLst>
              <p:tags r:id="rId35"/>
            </p:custDataLst>
          </p:nvPr>
        </p:nvSpPr>
        <p:spPr bwMode="gray">
          <a:xfrm>
            <a:off x="3857626" y="6091238"/>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3DC02207-FC37-449E-B0DD-44F7FFED7FEA}" type="datetime'''''''''2''''''''''''''5''%'''''''''''''">
              <a:rPr lang="en-US" altLang="en-US" sz="1100" b="1">
                <a:sym typeface="+mn-lt"/>
              </a:rPr>
              <a:pPr/>
              <a:t>25%</a:t>
            </a:fld>
            <a:endParaRPr lang="en-US" sz="1100" b="1" dirty="0">
              <a:sym typeface="+mn-lt"/>
            </a:endParaRPr>
          </a:p>
        </p:txBody>
      </p:sp>
      <p:sp>
        <p:nvSpPr>
          <p:cNvPr id="70" name="Text Placeholder 3"/>
          <p:cNvSpPr>
            <a:spLocks noGrp="1"/>
          </p:cNvSpPr>
          <p:nvPr>
            <p:custDataLst>
              <p:tags r:id="rId36"/>
            </p:custDataLst>
          </p:nvPr>
        </p:nvSpPr>
        <p:spPr bwMode="gray">
          <a:xfrm>
            <a:off x="3976689" y="5076825"/>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A2DBD163-AB39-4EC7-BA0E-8AF6BBA987CB}" type="datetime'''''''''''''''''3''''''''''''''''''''''''''''''''''''1%'''''''">
              <a:rPr lang="en-US" altLang="en-US" sz="1100" b="1">
                <a:sym typeface="+mn-lt"/>
              </a:rPr>
              <a:pPr/>
              <a:t>31%</a:t>
            </a:fld>
            <a:endParaRPr lang="en-US" sz="1100" b="1" dirty="0">
              <a:sym typeface="+mn-lt"/>
            </a:endParaRPr>
          </a:p>
        </p:txBody>
      </p:sp>
      <p:sp>
        <p:nvSpPr>
          <p:cNvPr id="68" name="Text Placeholder 3"/>
          <p:cNvSpPr>
            <a:spLocks noGrp="1"/>
          </p:cNvSpPr>
          <p:nvPr>
            <p:custDataLst>
              <p:tags r:id="rId37"/>
            </p:custDataLst>
          </p:nvPr>
        </p:nvSpPr>
        <p:spPr bwMode="gray">
          <a:xfrm>
            <a:off x="4278314" y="4062413"/>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0E94BE9A-DF98-4B91-AC9D-9F72A1A6111C}" type="datetime'''''''''''''''''''''''''''48''''''''''''''''''''''''''%'''''">
              <a:rPr lang="en-US" altLang="en-US" sz="1100" b="1">
                <a:sym typeface="+mn-lt"/>
              </a:rPr>
              <a:pPr/>
              <a:t>48%</a:t>
            </a:fld>
            <a:endParaRPr lang="en-US" sz="1100" b="1" dirty="0">
              <a:sym typeface="+mn-lt"/>
            </a:endParaRPr>
          </a:p>
        </p:txBody>
      </p:sp>
      <p:sp>
        <p:nvSpPr>
          <p:cNvPr id="71" name="Text Placeholder 3"/>
          <p:cNvSpPr>
            <a:spLocks noGrp="1"/>
          </p:cNvSpPr>
          <p:nvPr>
            <p:custDataLst>
              <p:tags r:id="rId38"/>
            </p:custDataLst>
          </p:nvPr>
        </p:nvSpPr>
        <p:spPr bwMode="gray">
          <a:xfrm>
            <a:off x="4073526" y="4568825"/>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26CFB07E-4620-4283-9665-70063F60F061}" type="datetime'''''''''''''''''''''''3''''''''''''''''''''7%'''''''">
              <a:rPr lang="en-US" altLang="en-US" sz="1100" b="1">
                <a:sym typeface="+mn-lt"/>
              </a:rPr>
              <a:pPr/>
              <a:t>37%</a:t>
            </a:fld>
            <a:endParaRPr lang="en-US" sz="1100" b="1" dirty="0">
              <a:sym typeface="+mn-lt"/>
            </a:endParaRPr>
          </a:p>
        </p:txBody>
      </p:sp>
      <p:sp>
        <p:nvSpPr>
          <p:cNvPr id="69" name="Text Placeholder 3"/>
          <p:cNvSpPr>
            <a:spLocks noGrp="1"/>
          </p:cNvSpPr>
          <p:nvPr>
            <p:custDataLst>
              <p:tags r:id="rId39"/>
            </p:custDataLst>
          </p:nvPr>
        </p:nvSpPr>
        <p:spPr bwMode="gray">
          <a:xfrm>
            <a:off x="3897314" y="5583238"/>
            <a:ext cx="295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7F0E7B3D-FDCC-4638-A42D-A4DEAC1B23D0}" type="datetime'''''''2''''''''7''''''''%'''''''''''''''''''''''''">
              <a:rPr lang="en-US" altLang="en-US" sz="1100" b="1">
                <a:sym typeface="+mn-lt"/>
              </a:rPr>
              <a:pPr/>
              <a:t>27%</a:t>
            </a:fld>
            <a:endParaRPr lang="en-US" sz="1100" b="1" dirty="0">
              <a:sym typeface="+mn-lt"/>
            </a:endParaRPr>
          </a:p>
        </p:txBody>
      </p:sp>
      <p:sp>
        <p:nvSpPr>
          <p:cNvPr id="73" name="Oval 72"/>
          <p:cNvSpPr>
            <a:spLocks noChangeAspect="1"/>
          </p:cNvSpPr>
          <p:nvPr/>
        </p:nvSpPr>
        <p:spPr>
          <a:xfrm>
            <a:off x="3405188" y="2825783"/>
            <a:ext cx="732346" cy="732346"/>
          </a:xfrm>
          <a:prstGeom prst="ellipse">
            <a:avLst/>
          </a:prstGeom>
          <a:solidFill>
            <a:srgbClr val="F2F2F2"/>
          </a:solidFill>
          <a:ln w="3810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400" b="1" kern="0" dirty="0" smtClean="0">
                <a:solidFill>
                  <a:schemeClr val="accent4"/>
                </a:solidFill>
              </a:rPr>
              <a:t>73%</a:t>
            </a:r>
            <a:endParaRPr lang="en-US" sz="1400" kern="0" dirty="0">
              <a:solidFill>
                <a:schemeClr val="tx1"/>
              </a:solidFill>
            </a:endParaRPr>
          </a:p>
        </p:txBody>
      </p:sp>
      <p:cxnSp>
        <p:nvCxnSpPr>
          <p:cNvPr id="78" name="Straight Connector 77"/>
          <p:cNvCxnSpPr/>
          <p:nvPr/>
        </p:nvCxnSpPr>
        <p:spPr>
          <a:xfrm>
            <a:off x="3267357" y="3697618"/>
            <a:ext cx="988441" cy="0"/>
          </a:xfrm>
          <a:prstGeom prst="line">
            <a:avLst/>
          </a:prstGeom>
          <a:ln w="9525" cap="rnd">
            <a:solidFill>
              <a:schemeClr val="tx1">
                <a:lumMod val="60000"/>
                <a:lumOff val="40000"/>
              </a:schemeClr>
            </a:solidFill>
            <a:prstDash val="dash"/>
            <a:round/>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4545676" y="3120103"/>
            <a:ext cx="306171" cy="3312000"/>
            <a:chOff x="5204587" y="2410223"/>
            <a:chExt cx="306171" cy="3312000"/>
          </a:xfrm>
        </p:grpSpPr>
        <p:cxnSp>
          <p:nvCxnSpPr>
            <p:cNvPr id="81" name="Straight Connector 80"/>
            <p:cNvCxnSpPr/>
            <p:nvPr/>
          </p:nvCxnSpPr>
          <p:spPr>
            <a:xfrm>
              <a:off x="5352322" y="2410223"/>
              <a:ext cx="0" cy="3312000"/>
            </a:xfrm>
            <a:prstGeom prst="line">
              <a:avLst/>
            </a:prstGeom>
            <a:ln w="19050"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5204587" y="3912768"/>
              <a:ext cx="306171" cy="306910"/>
              <a:chOff x="5942914" y="3833745"/>
              <a:chExt cx="306171" cy="306910"/>
            </a:xfrm>
          </p:grpSpPr>
          <p:sp>
            <p:nvSpPr>
              <p:cNvPr id="83" name="Freeform 94"/>
              <p:cNvSpPr>
                <a:spLocks/>
              </p:cNvSpPr>
              <p:nvPr/>
            </p:nvSpPr>
            <p:spPr bwMode="gray">
              <a:xfrm>
                <a:off x="594291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84" name="Freeform 95"/>
              <p:cNvSpPr>
                <a:spLocks/>
              </p:cNvSpPr>
              <p:nvPr/>
            </p:nvSpPr>
            <p:spPr bwMode="gray">
              <a:xfrm>
                <a:off x="605934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sp>
        <p:nvSpPr>
          <p:cNvPr id="8" name="Title 7"/>
          <p:cNvSpPr>
            <a:spLocks noGrp="1"/>
          </p:cNvSpPr>
          <p:nvPr>
            <p:ph type="title"/>
          </p:nvPr>
        </p:nvSpPr>
        <p:spPr>
          <a:xfrm>
            <a:off x="630000" y="622800"/>
            <a:ext cx="10933200" cy="941796"/>
          </a:xfrm>
          <a:prstGeom prst="rect">
            <a:avLst/>
          </a:prstGeom>
        </p:spPr>
        <p:txBody>
          <a:bodyPr>
            <a:spAutoFit/>
          </a:bodyPr>
          <a:lstStyle/>
          <a:p>
            <a:pPr>
              <a:buSzPts val="3400"/>
            </a:pPr>
            <a:r>
              <a:rPr lang="en-US" dirty="0" smtClean="0"/>
              <a:t>Luxury casualwear the "new normal": driven by formal saturation &amp; comfort for older, by coolness for young</a:t>
            </a:r>
            <a:endParaRPr lang="en-US" dirty="0"/>
          </a:p>
        </p:txBody>
      </p:sp>
      <p:sp>
        <p:nvSpPr>
          <p:cNvPr id="85"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87" name="Oval 86"/>
          <p:cNvSpPr>
            <a:spLocks noChangeAspect="1"/>
          </p:cNvSpPr>
          <p:nvPr/>
        </p:nvSpPr>
        <p:spPr>
          <a:xfrm>
            <a:off x="11674375" y="141477"/>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1</a:t>
            </a:r>
            <a:endParaRPr lang="en-US" sz="1200" b="1" kern="0" dirty="0">
              <a:solidFill>
                <a:schemeClr val="accent5"/>
              </a:solidFill>
            </a:endParaRPr>
          </a:p>
        </p:txBody>
      </p:sp>
      <p:grpSp>
        <p:nvGrpSpPr>
          <p:cNvPr id="3" name="Group 2"/>
          <p:cNvGrpSpPr/>
          <p:nvPr/>
        </p:nvGrpSpPr>
        <p:grpSpPr>
          <a:xfrm>
            <a:off x="2582822" y="1709818"/>
            <a:ext cx="8248566" cy="360703"/>
            <a:chOff x="2468522" y="1543490"/>
            <a:chExt cx="8248566" cy="360703"/>
          </a:xfrm>
        </p:grpSpPr>
        <p:sp>
          <p:nvSpPr>
            <p:cNvPr id="91" name="Rettangolo 36"/>
            <p:cNvSpPr>
              <a:spLocks noChangeArrowheads="1"/>
            </p:cNvSpPr>
            <p:nvPr/>
          </p:nvSpPr>
          <p:spPr bwMode="auto">
            <a:xfrm>
              <a:off x="2725713" y="1544383"/>
              <a:ext cx="7991375" cy="359810"/>
            </a:xfrm>
            <a:prstGeom prst="rect">
              <a:avLst/>
            </a:prstGeom>
            <a:noFill/>
            <a:ln w="9525">
              <a:solidFill>
                <a:schemeClr val="bg2">
                  <a:lumMod val="90000"/>
                </a:schemeClr>
              </a:solidFill>
              <a:prstDash val="solid"/>
              <a:miter lim="800000"/>
              <a:headEnd/>
              <a:tailEnd/>
            </a:ln>
          </p:spPr>
          <p:txBody>
            <a:bodyPr wrap="square">
              <a:noAutofit/>
            </a:bodyPr>
            <a:lstStyle/>
            <a:p>
              <a:pPr algn="ctr"/>
              <a:r>
                <a:rPr lang="en-US" sz="1400" i="1" dirty="0"/>
                <a:t>"Thinking about formalwear / casualwear which of the following statements best apply to you?" </a:t>
              </a:r>
            </a:p>
          </p:txBody>
        </p:sp>
        <p:sp>
          <p:nvSpPr>
            <p:cNvPr id="92" name="Rettangolo 36"/>
            <p:cNvSpPr>
              <a:spLocks noChangeAspect="1" noChangeArrowheads="1"/>
            </p:cNvSpPr>
            <p:nvPr/>
          </p:nvSpPr>
          <p:spPr bwMode="auto">
            <a:xfrm>
              <a:off x="2468522" y="1543490"/>
              <a:ext cx="239608" cy="360000"/>
            </a:xfrm>
            <a:prstGeom prst="rect">
              <a:avLst/>
            </a:prstGeom>
            <a:solidFill>
              <a:schemeClr val="tx2"/>
            </a:solidFill>
            <a:ln w="9525">
              <a:noFill/>
              <a:miter lim="800000"/>
              <a:headEnd/>
              <a:tailEnd/>
            </a:ln>
          </p:spPr>
          <p:txBody>
            <a:bodyPr wrap="square">
              <a:spAutoFit/>
            </a:bodyPr>
            <a:lstStyle/>
            <a:p>
              <a:pPr algn="ctr">
                <a:spcBef>
                  <a:spcPct val="50000"/>
                </a:spcBef>
              </a:pPr>
              <a:endParaRPr lang="en-US" sz="1600" b="1" i="1" dirty="0">
                <a:solidFill>
                  <a:srgbClr val="575757"/>
                </a:solidFill>
                <a:cs typeface="Arial" pitchFamily="34" charset="0"/>
              </a:endParaRPr>
            </a:p>
          </p:txBody>
        </p:sp>
        <p:sp>
          <p:nvSpPr>
            <p:cNvPr id="93" name="Freeform 37"/>
            <p:cNvSpPr>
              <a:spLocks noEditPoints="1"/>
            </p:cNvSpPr>
            <p:nvPr/>
          </p:nvSpPr>
          <p:spPr bwMode="auto">
            <a:xfrm>
              <a:off x="2542050" y="1589900"/>
              <a:ext cx="108001" cy="288000"/>
            </a:xfrm>
            <a:custGeom>
              <a:avLst/>
              <a:gdLst>
                <a:gd name="T0" fmla="*/ 178 w 394"/>
                <a:gd name="T1" fmla="*/ 880 h 880"/>
                <a:gd name="T2" fmla="*/ 106 w 394"/>
                <a:gd name="T3" fmla="*/ 850 h 880"/>
                <a:gd name="T4" fmla="*/ 76 w 394"/>
                <a:gd name="T5" fmla="*/ 778 h 880"/>
                <a:gd name="T6" fmla="*/ 106 w 394"/>
                <a:gd name="T7" fmla="*/ 706 h 880"/>
                <a:gd name="T8" fmla="*/ 178 w 394"/>
                <a:gd name="T9" fmla="*/ 676 h 880"/>
                <a:gd name="T10" fmla="*/ 250 w 394"/>
                <a:gd name="T11" fmla="*/ 706 h 880"/>
                <a:gd name="T12" fmla="*/ 280 w 394"/>
                <a:gd name="T13" fmla="*/ 778 h 880"/>
                <a:gd name="T14" fmla="*/ 250 w 394"/>
                <a:gd name="T15" fmla="*/ 850 h 880"/>
                <a:gd name="T16" fmla="*/ 178 w 394"/>
                <a:gd name="T17" fmla="*/ 880 h 880"/>
                <a:gd name="T18" fmla="*/ 228 w 394"/>
                <a:gd name="T19" fmla="*/ 605 h 880"/>
                <a:gd name="T20" fmla="*/ 223 w 394"/>
                <a:gd name="T21" fmla="*/ 578 h 880"/>
                <a:gd name="T22" fmla="*/ 216 w 394"/>
                <a:gd name="T23" fmla="*/ 535 h 880"/>
                <a:gd name="T24" fmla="*/ 257 w 394"/>
                <a:gd name="T25" fmla="*/ 422 h 880"/>
                <a:gd name="T26" fmla="*/ 333 w 394"/>
                <a:gd name="T27" fmla="*/ 341 h 880"/>
                <a:gd name="T28" fmla="*/ 379 w 394"/>
                <a:gd name="T29" fmla="*/ 268 h 880"/>
                <a:gd name="T30" fmla="*/ 394 w 394"/>
                <a:gd name="T31" fmla="*/ 187 h 880"/>
                <a:gd name="T32" fmla="*/ 334 w 394"/>
                <a:gd name="T33" fmla="*/ 50 h 880"/>
                <a:gd name="T34" fmla="*/ 187 w 394"/>
                <a:gd name="T35" fmla="*/ 0 h 880"/>
                <a:gd name="T36" fmla="*/ 14 w 394"/>
                <a:gd name="T37" fmla="*/ 49 h 880"/>
                <a:gd name="T38" fmla="*/ 0 w 394"/>
                <a:gd name="T39" fmla="*/ 61 h 880"/>
                <a:gd name="T40" fmla="*/ 61 w 394"/>
                <a:gd name="T41" fmla="*/ 180 h 880"/>
                <a:gd name="T42" fmla="*/ 83 w 394"/>
                <a:gd name="T43" fmla="*/ 158 h 880"/>
                <a:gd name="T44" fmla="*/ 161 w 394"/>
                <a:gd name="T45" fmla="*/ 126 h 880"/>
                <a:gd name="T46" fmla="*/ 231 w 394"/>
                <a:gd name="T47" fmla="*/ 144 h 880"/>
                <a:gd name="T48" fmla="*/ 250 w 394"/>
                <a:gd name="T49" fmla="*/ 196 h 880"/>
                <a:gd name="T50" fmla="*/ 237 w 394"/>
                <a:gd name="T51" fmla="*/ 242 h 880"/>
                <a:gd name="T52" fmla="*/ 173 w 394"/>
                <a:gd name="T53" fmla="*/ 323 h 880"/>
                <a:gd name="T54" fmla="*/ 105 w 394"/>
                <a:gd name="T55" fmla="*/ 425 h 880"/>
                <a:gd name="T56" fmla="*/ 90 w 394"/>
                <a:gd name="T57" fmla="*/ 510 h 880"/>
                <a:gd name="T58" fmla="*/ 109 w 394"/>
                <a:gd name="T59" fmla="*/ 590 h 880"/>
                <a:gd name="T60" fmla="*/ 115 w 394"/>
                <a:gd name="T61" fmla="*/ 605 h 880"/>
                <a:gd name="T62" fmla="*/ 228 w 394"/>
                <a:gd name="T63" fmla="*/ 60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880">
                  <a:moveTo>
                    <a:pt x="178" y="880"/>
                  </a:moveTo>
                  <a:cubicBezTo>
                    <a:pt x="150" y="880"/>
                    <a:pt x="126" y="870"/>
                    <a:pt x="106" y="850"/>
                  </a:cubicBezTo>
                  <a:cubicBezTo>
                    <a:pt x="86" y="830"/>
                    <a:pt x="76" y="806"/>
                    <a:pt x="76" y="778"/>
                  </a:cubicBezTo>
                  <a:cubicBezTo>
                    <a:pt x="76" y="750"/>
                    <a:pt x="87" y="725"/>
                    <a:pt x="106" y="706"/>
                  </a:cubicBezTo>
                  <a:cubicBezTo>
                    <a:pt x="126" y="686"/>
                    <a:pt x="150" y="676"/>
                    <a:pt x="178" y="676"/>
                  </a:cubicBezTo>
                  <a:cubicBezTo>
                    <a:pt x="206" y="676"/>
                    <a:pt x="230" y="686"/>
                    <a:pt x="250" y="706"/>
                  </a:cubicBezTo>
                  <a:cubicBezTo>
                    <a:pt x="270" y="725"/>
                    <a:pt x="280" y="750"/>
                    <a:pt x="280" y="778"/>
                  </a:cubicBezTo>
                  <a:cubicBezTo>
                    <a:pt x="280" y="806"/>
                    <a:pt x="270" y="830"/>
                    <a:pt x="250" y="850"/>
                  </a:cubicBezTo>
                  <a:cubicBezTo>
                    <a:pt x="231" y="870"/>
                    <a:pt x="206" y="880"/>
                    <a:pt x="178" y="880"/>
                  </a:cubicBezTo>
                  <a:close/>
                  <a:moveTo>
                    <a:pt x="228" y="605"/>
                  </a:moveTo>
                  <a:cubicBezTo>
                    <a:pt x="223" y="578"/>
                    <a:pt x="223" y="578"/>
                    <a:pt x="223" y="578"/>
                  </a:cubicBezTo>
                  <a:cubicBezTo>
                    <a:pt x="216" y="547"/>
                    <a:pt x="216" y="537"/>
                    <a:pt x="216" y="535"/>
                  </a:cubicBezTo>
                  <a:cubicBezTo>
                    <a:pt x="216" y="493"/>
                    <a:pt x="229" y="456"/>
                    <a:pt x="257" y="422"/>
                  </a:cubicBezTo>
                  <a:cubicBezTo>
                    <a:pt x="333" y="341"/>
                    <a:pt x="333" y="341"/>
                    <a:pt x="333" y="341"/>
                  </a:cubicBezTo>
                  <a:cubicBezTo>
                    <a:pt x="354" y="319"/>
                    <a:pt x="369" y="294"/>
                    <a:pt x="379" y="268"/>
                  </a:cubicBezTo>
                  <a:cubicBezTo>
                    <a:pt x="389" y="243"/>
                    <a:pt x="394" y="215"/>
                    <a:pt x="394" y="187"/>
                  </a:cubicBezTo>
                  <a:cubicBezTo>
                    <a:pt x="394" y="131"/>
                    <a:pt x="374" y="85"/>
                    <a:pt x="334" y="50"/>
                  </a:cubicBezTo>
                  <a:cubicBezTo>
                    <a:pt x="295" y="17"/>
                    <a:pt x="245" y="0"/>
                    <a:pt x="187" y="0"/>
                  </a:cubicBezTo>
                  <a:cubicBezTo>
                    <a:pt x="112" y="0"/>
                    <a:pt x="54" y="16"/>
                    <a:pt x="14" y="49"/>
                  </a:cubicBezTo>
                  <a:cubicBezTo>
                    <a:pt x="0" y="61"/>
                    <a:pt x="0" y="61"/>
                    <a:pt x="0" y="61"/>
                  </a:cubicBezTo>
                  <a:cubicBezTo>
                    <a:pt x="61" y="180"/>
                    <a:pt x="61" y="180"/>
                    <a:pt x="61" y="180"/>
                  </a:cubicBezTo>
                  <a:cubicBezTo>
                    <a:pt x="83" y="158"/>
                    <a:pt x="83" y="158"/>
                    <a:pt x="83" y="158"/>
                  </a:cubicBezTo>
                  <a:cubicBezTo>
                    <a:pt x="105" y="137"/>
                    <a:pt x="131" y="126"/>
                    <a:pt x="161" y="126"/>
                  </a:cubicBezTo>
                  <a:cubicBezTo>
                    <a:pt x="193" y="126"/>
                    <a:pt x="216" y="132"/>
                    <a:pt x="231" y="144"/>
                  </a:cubicBezTo>
                  <a:cubicBezTo>
                    <a:pt x="244" y="155"/>
                    <a:pt x="250" y="172"/>
                    <a:pt x="250" y="196"/>
                  </a:cubicBezTo>
                  <a:cubicBezTo>
                    <a:pt x="250" y="211"/>
                    <a:pt x="246" y="226"/>
                    <a:pt x="237" y="242"/>
                  </a:cubicBezTo>
                  <a:cubicBezTo>
                    <a:pt x="226" y="261"/>
                    <a:pt x="205" y="288"/>
                    <a:pt x="173" y="323"/>
                  </a:cubicBezTo>
                  <a:cubicBezTo>
                    <a:pt x="138" y="362"/>
                    <a:pt x="116" y="396"/>
                    <a:pt x="105" y="425"/>
                  </a:cubicBezTo>
                  <a:cubicBezTo>
                    <a:pt x="95" y="454"/>
                    <a:pt x="90" y="483"/>
                    <a:pt x="90" y="510"/>
                  </a:cubicBezTo>
                  <a:cubicBezTo>
                    <a:pt x="90" y="528"/>
                    <a:pt x="96" y="554"/>
                    <a:pt x="109" y="590"/>
                  </a:cubicBezTo>
                  <a:cubicBezTo>
                    <a:pt x="115" y="605"/>
                    <a:pt x="115" y="605"/>
                    <a:pt x="115" y="605"/>
                  </a:cubicBezTo>
                  <a:lnTo>
                    <a:pt x="228" y="60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94" name="Group 93"/>
          <p:cNvGrpSpPr/>
          <p:nvPr/>
        </p:nvGrpSpPr>
        <p:grpSpPr>
          <a:xfrm>
            <a:off x="202019" y="131021"/>
            <a:ext cx="2636659" cy="427981"/>
            <a:chOff x="202019" y="131021"/>
            <a:chExt cx="2636659" cy="427981"/>
          </a:xfrm>
        </p:grpSpPr>
        <p:sp>
          <p:nvSpPr>
            <p:cNvPr id="95" name="ColumnHeader"/>
            <p:cNvSpPr>
              <a:spLocks noChangeArrowheads="1"/>
            </p:cNvSpPr>
            <p:nvPr/>
          </p:nvSpPr>
          <p:spPr bwMode="gray">
            <a:xfrm rot="10800000" flipV="1">
              <a:off x="606678" y="229152"/>
              <a:ext cx="2232000" cy="244858"/>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600" b="1" dirty="0" smtClean="0">
                  <a:solidFill>
                    <a:srgbClr val="575757"/>
                  </a:solidFill>
                  <a:latin typeface="Trebuchet MS" panose="020B0603020202020204" pitchFamily="34" charset="0"/>
                  <a:cs typeface="Arial" pitchFamily="34" charset="0"/>
                </a:rPr>
                <a:t>Global market trends</a:t>
              </a:r>
              <a:endParaRPr lang="en-US" sz="1600" b="1" dirty="0">
                <a:solidFill>
                  <a:srgbClr val="575757"/>
                </a:solidFill>
                <a:latin typeface="Trebuchet MS" panose="020B0603020202020204" pitchFamily="34" charset="0"/>
                <a:cs typeface="Arial" pitchFamily="34" charset="0"/>
              </a:endParaRPr>
            </a:p>
          </p:txBody>
        </p:sp>
        <p:pic>
          <p:nvPicPr>
            <p:cNvPr id="96" name="Picture 95"/>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202019" y="131021"/>
              <a:ext cx="433399" cy="427981"/>
            </a:xfrm>
            <a:prstGeom prst="rect">
              <a:avLst/>
            </a:prstGeom>
          </p:spPr>
        </p:pic>
      </p:grpSp>
      <p:sp>
        <p:nvSpPr>
          <p:cNvPr id="97" name="ee4pFootnotes"/>
          <p:cNvSpPr>
            <a:spLocks noChangeArrowheads="1"/>
          </p:cNvSpPr>
          <p:nvPr/>
        </p:nvSpPr>
        <p:spPr bwMode="auto">
          <a:xfrm>
            <a:off x="629999" y="6232868"/>
            <a:ext cx="7182000" cy="461665"/>
          </a:xfrm>
          <a:prstGeom prst="rect">
            <a:avLst/>
          </a:prstGeom>
          <a:noFill/>
          <a:ln w="9525" algn="ctr">
            <a:noFill/>
            <a:miter lim="800000"/>
            <a:headEnd type="none" w="lg" len="lg"/>
            <a:tailEnd type="none" w="lg" len="lg"/>
          </a:ln>
        </p:spPr>
        <p:txBody>
          <a:bodyPr vert="horz" wrap="square" lIns="0" tIns="0" rIns="0" bIns="0" anchor="b" anchorCtr="0">
            <a:spAutoFit/>
          </a:bodyPr>
          <a:lstStyle/>
          <a:p>
            <a:endParaRPr lang="en-US" sz="1000" dirty="0">
              <a:solidFill>
                <a:schemeClr val="bg1">
                  <a:lumMod val="50000"/>
                </a:schemeClr>
              </a:solidFill>
              <a:latin typeface="Trebuchet MS" panose="020B0603020202020204" pitchFamily="34" charset="0"/>
              <a:cs typeface="Arial" pitchFamily="34" charset="0"/>
            </a:endParaRPr>
          </a:p>
          <a:p>
            <a:endParaRPr lang="en-US" sz="1000" dirty="0" smtClean="0">
              <a:solidFill>
                <a:schemeClr val="bg1">
                  <a:lumMod val="50000"/>
                </a:schemeClr>
              </a:solidFill>
              <a:latin typeface="Trebuchet MS" panose="020B0603020202020204" pitchFamily="34" charset="0"/>
              <a:cs typeface="Arial" pitchFamily="34" charset="0"/>
            </a:endParaRPr>
          </a:p>
          <a:p>
            <a:r>
              <a:rPr lang="en-US" sz="1000" dirty="0" smtClean="0">
                <a:solidFill>
                  <a:schemeClr val="bg1">
                    <a:lumMod val="50000"/>
                  </a:schemeClr>
                </a:solidFill>
                <a:latin typeface="Trebuchet MS" panose="020B0603020202020204" pitchFamily="34" charset="0"/>
                <a:cs typeface="Arial" pitchFamily="34" charset="0"/>
              </a:rPr>
              <a:t> Source: BCG-</a:t>
            </a:r>
            <a:r>
              <a:rPr lang="en-US" sz="1000" dirty="0" err="1" smtClean="0">
                <a:solidFill>
                  <a:schemeClr val="bg1">
                    <a:lumMod val="50000"/>
                  </a:schemeClr>
                </a:solidFill>
                <a:latin typeface="Trebuchet MS" panose="020B0603020202020204" pitchFamily="34" charset="0"/>
                <a:cs typeface="Arial" pitchFamily="34" charset="0"/>
              </a:rPr>
              <a:t>Altagamma</a:t>
            </a:r>
            <a:r>
              <a:rPr lang="en-US" sz="1000" dirty="0" smtClean="0">
                <a:solidFill>
                  <a:schemeClr val="bg1">
                    <a:lumMod val="50000"/>
                  </a:schemeClr>
                </a:solidFill>
                <a:latin typeface="Trebuchet MS" panose="020B0603020202020204" pitchFamily="34" charset="0"/>
                <a:cs typeface="Arial" pitchFamily="34" charset="0"/>
              </a:rPr>
              <a:t> True-Luxury Global Consumer Insight </a:t>
            </a:r>
            <a:r>
              <a:rPr lang="en-US" sz="1000" smtClean="0">
                <a:solidFill>
                  <a:schemeClr val="bg1">
                    <a:lumMod val="50000"/>
                  </a:schemeClr>
                </a:solidFill>
                <a:latin typeface="Trebuchet MS" panose="020B0603020202020204" pitchFamily="34" charset="0"/>
                <a:cs typeface="Arial" pitchFamily="34" charset="0"/>
              </a:rPr>
              <a:t>Survey (12K </a:t>
            </a:r>
            <a:r>
              <a:rPr lang="en-US" sz="1000" dirty="0" smtClean="0">
                <a:solidFill>
                  <a:schemeClr val="bg1">
                    <a:lumMod val="50000"/>
                  </a:schemeClr>
                </a:solidFill>
                <a:latin typeface="Trebuchet MS" panose="020B0603020202020204" pitchFamily="34" charset="0"/>
                <a:cs typeface="Arial" pitchFamily="34" charset="0"/>
              </a:rPr>
              <a:t>+ respondents in 10 countries)</a:t>
            </a:r>
            <a:endParaRPr lang="en-US" sz="1000" dirty="0">
              <a:solidFill>
                <a:schemeClr val="bg1">
                  <a:lumMod val="50000"/>
                </a:schemeClr>
              </a:solidFill>
              <a:latin typeface="Trebuchet MS" panose="020B0603020202020204" pitchFamily="34" charset="0"/>
              <a:cs typeface="Arial" pitchFamily="34" charset="0"/>
            </a:endParaRPr>
          </a:p>
        </p:txBody>
      </p:sp>
      <p:sp>
        <p:nvSpPr>
          <p:cNvPr id="89" name="TextBox 88"/>
          <p:cNvSpPr txBox="1"/>
          <p:nvPr/>
        </p:nvSpPr>
        <p:spPr>
          <a:xfrm>
            <a:off x="9596362" y="60353"/>
            <a:ext cx="2147887" cy="4862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575757"/>
                </a:solidFill>
              </a:rPr>
              <a:t>Luxury Casualwear</a:t>
            </a:r>
          </a:p>
        </p:txBody>
      </p:sp>
    </p:spTree>
    <p:extLst>
      <p:ext uri="{BB962C8B-B14F-4D97-AF65-F5344CB8AC3E}">
        <p14:creationId xmlns:p14="http://schemas.microsoft.com/office/powerpoint/2010/main" val="3496188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966290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8505" name="think-cell Slide" r:id="rId6" imgW="395" imgH="396" progId="TCLayout.ActiveDocument.1">
                  <p:embed/>
                </p:oleObj>
              </mc:Choice>
              <mc:Fallback>
                <p:oleObj name="think-cell Slide" r:id="rId6" imgW="395" imgH="39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400" dirty="0" err="1" smtClean="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629999" y="622800"/>
            <a:ext cx="10310903" cy="941796"/>
          </a:xfrm>
          <a:prstGeom prst="rect">
            <a:avLst/>
          </a:prstGeom>
        </p:spPr>
        <p:txBody>
          <a:bodyPr wrap="square">
            <a:spAutoFit/>
          </a:bodyPr>
          <a:lstStyle/>
          <a:p>
            <a:pPr>
              <a:buSzPts val="3400"/>
            </a:pPr>
            <a:r>
              <a:rPr lang="en-US" smtClean="0"/>
              <a:t>Among Top </a:t>
            </a:r>
            <a:r>
              <a:rPr lang="en-US" dirty="0" smtClean="0"/>
              <a:t>5 future luxury </a:t>
            </a:r>
            <a:r>
              <a:rPr lang="en-US" smtClean="0"/>
              <a:t>spending categories,</a:t>
            </a:r>
            <a:br>
              <a:rPr lang="en-US" smtClean="0"/>
            </a:br>
            <a:r>
              <a:rPr lang="en-US" smtClean="0"/>
              <a:t>3 are casual oriented</a:t>
            </a:r>
            <a:endParaRPr lang="en-US" dirty="0"/>
          </a:p>
        </p:txBody>
      </p:sp>
      <p:sp>
        <p:nvSpPr>
          <p:cNvPr id="47" name="ee4pFootnotes"/>
          <p:cNvSpPr>
            <a:spLocks noChangeArrowheads="1"/>
          </p:cNvSpPr>
          <p:nvPr/>
        </p:nvSpPr>
        <p:spPr bwMode="auto">
          <a:xfrm>
            <a:off x="629999" y="6449615"/>
            <a:ext cx="7182000" cy="153888"/>
          </a:xfrm>
          <a:prstGeom prst="rect">
            <a:avLst/>
          </a:prstGeom>
          <a:noFill/>
          <a:ln w="9525" algn="ctr">
            <a:noFill/>
            <a:miter lim="800000"/>
            <a:headEnd type="none" w="lg" len="lg"/>
            <a:tailEnd type="none" w="lg" len="lg"/>
          </a:ln>
        </p:spPr>
        <p:txBody>
          <a:bodyPr vert="horz" wrap="square" lIns="0" tIns="0" rIns="0" bIns="0" anchor="b" anchorCtr="0">
            <a:spAutoFit/>
          </a:bodyPr>
          <a:lstStyle/>
          <a:p>
            <a:r>
              <a:rPr lang="en-US" sz="1000" dirty="0" smtClean="0">
                <a:solidFill>
                  <a:schemeClr val="bg1">
                    <a:lumMod val="50000"/>
                  </a:schemeClr>
                </a:solidFill>
                <a:latin typeface="Trebuchet MS" panose="020B0603020202020204" pitchFamily="34" charset="0"/>
                <a:cs typeface="Arial" pitchFamily="34" charset="0"/>
              </a:rPr>
              <a:t>Source: BCG-</a:t>
            </a:r>
            <a:r>
              <a:rPr lang="en-US" sz="1000" dirty="0" err="1" smtClean="0">
                <a:solidFill>
                  <a:schemeClr val="bg1">
                    <a:lumMod val="50000"/>
                  </a:schemeClr>
                </a:solidFill>
                <a:latin typeface="Trebuchet MS" panose="020B0603020202020204" pitchFamily="34" charset="0"/>
                <a:cs typeface="Arial" pitchFamily="34" charset="0"/>
              </a:rPr>
              <a:t>Altagamma</a:t>
            </a:r>
            <a:r>
              <a:rPr lang="en-US" sz="1000" dirty="0" smtClean="0">
                <a:solidFill>
                  <a:schemeClr val="bg1">
                    <a:lumMod val="50000"/>
                  </a:schemeClr>
                </a:solidFill>
                <a:latin typeface="Trebuchet MS" panose="020B0603020202020204" pitchFamily="34" charset="0"/>
                <a:cs typeface="Arial" pitchFamily="34" charset="0"/>
              </a:rPr>
              <a:t> True-Luxury Global Consumer Insight </a:t>
            </a:r>
            <a:r>
              <a:rPr lang="en-US" sz="1000" smtClean="0">
                <a:solidFill>
                  <a:schemeClr val="bg1">
                    <a:lumMod val="50000"/>
                  </a:schemeClr>
                </a:solidFill>
                <a:latin typeface="Trebuchet MS" panose="020B0603020202020204" pitchFamily="34" charset="0"/>
                <a:cs typeface="Arial" pitchFamily="34" charset="0"/>
              </a:rPr>
              <a:t>Survey (12K </a:t>
            </a:r>
            <a:r>
              <a:rPr lang="en-US" sz="1000" dirty="0" smtClean="0">
                <a:solidFill>
                  <a:schemeClr val="bg1">
                    <a:lumMod val="50000"/>
                  </a:schemeClr>
                </a:solidFill>
                <a:latin typeface="Trebuchet MS" panose="020B0603020202020204" pitchFamily="34" charset="0"/>
                <a:cs typeface="Arial" pitchFamily="34" charset="0"/>
              </a:rPr>
              <a:t>+ respondents in 10 countries)</a:t>
            </a:r>
            <a:endParaRPr lang="en-US" sz="1000" dirty="0">
              <a:solidFill>
                <a:schemeClr val="bg1">
                  <a:lumMod val="50000"/>
                </a:schemeClr>
              </a:solidFill>
              <a:latin typeface="Trebuchet MS" panose="020B0603020202020204" pitchFamily="34" charset="0"/>
              <a:cs typeface="Arial" pitchFamily="34" charset="0"/>
            </a:endParaRPr>
          </a:p>
        </p:txBody>
      </p:sp>
      <p:sp>
        <p:nvSpPr>
          <p:cNvPr id="26" name="Rectangle 25"/>
          <p:cNvSpPr/>
          <p:nvPr/>
        </p:nvSpPr>
        <p:spPr>
          <a:xfrm>
            <a:off x="1670761" y="2188564"/>
            <a:ext cx="8244582" cy="276999"/>
          </a:xfrm>
          <a:prstGeom prst="rect">
            <a:avLst/>
          </a:prstGeom>
        </p:spPr>
        <p:txBody>
          <a:bodyPr wrap="square">
            <a:spAutoFit/>
          </a:bodyPr>
          <a:lstStyle/>
          <a:p>
            <a:r>
              <a:rPr lang="en-US" sz="1200" i="1" dirty="0" smtClean="0">
                <a:solidFill>
                  <a:srgbClr val="575757"/>
                </a:solidFill>
                <a:latin typeface="Calibri" panose="020F0502020204030204" pitchFamily="34" charset="0"/>
              </a:rPr>
              <a:t>Index: % People expecting to increase spending - % of people expecting to decrease spending in that category</a:t>
            </a:r>
            <a:endParaRPr lang="en-US" sz="1200" i="1" dirty="0">
              <a:solidFill>
                <a:srgbClr val="575757"/>
              </a:solidFill>
            </a:endParaRPr>
          </a:p>
        </p:txBody>
      </p:sp>
      <p:sp>
        <p:nvSpPr>
          <p:cNvPr id="33"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34" name="Oval 33"/>
          <p:cNvSpPr>
            <a:spLocks noChangeAspect="1"/>
          </p:cNvSpPr>
          <p:nvPr/>
        </p:nvSpPr>
        <p:spPr>
          <a:xfrm>
            <a:off x="11674375" y="141477"/>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1</a:t>
            </a:r>
            <a:endParaRPr lang="en-US" sz="1200" b="1" kern="0" dirty="0">
              <a:solidFill>
                <a:schemeClr val="accent5"/>
              </a:solidFill>
            </a:endParaRPr>
          </a:p>
        </p:txBody>
      </p:sp>
      <p:sp>
        <p:nvSpPr>
          <p:cNvPr id="9" name="Rectangle 8"/>
          <p:cNvSpPr/>
          <p:nvPr/>
        </p:nvSpPr>
        <p:spPr>
          <a:xfrm>
            <a:off x="320165" y="4680270"/>
            <a:ext cx="3148016" cy="830997"/>
          </a:xfrm>
          <a:prstGeom prst="rect">
            <a:avLst/>
          </a:prstGeom>
        </p:spPr>
        <p:txBody>
          <a:bodyPr wrap="square">
            <a:spAutoFit/>
          </a:bodyPr>
          <a:lstStyle/>
          <a:p>
            <a:r>
              <a:rPr lang="en-US" sz="1600" b="1" i="1" dirty="0" smtClean="0">
                <a:solidFill>
                  <a:srgbClr val="575757"/>
                </a:solidFill>
                <a:latin typeface="Calibri" panose="020F0502020204030204" pitchFamily="34" charset="0"/>
              </a:rPr>
              <a:t>Overall True-Luxury consumers</a:t>
            </a:r>
          </a:p>
          <a:p>
            <a:r>
              <a:rPr lang="en-US" sz="1600" b="1" i="1" dirty="0" smtClean="0">
                <a:solidFill>
                  <a:srgbClr val="575757"/>
                </a:solidFill>
                <a:latin typeface="Calibri" panose="020F0502020204030204" pitchFamily="34" charset="0"/>
              </a:rPr>
              <a:t>expected spending increase</a:t>
            </a:r>
          </a:p>
          <a:p>
            <a:endParaRPr lang="en-US" sz="1600" i="1" dirty="0">
              <a:solidFill>
                <a:srgbClr val="575757"/>
              </a:solidFill>
            </a:endParaRPr>
          </a:p>
        </p:txBody>
      </p:sp>
      <p:sp>
        <p:nvSpPr>
          <p:cNvPr id="16" name="Oval 15"/>
          <p:cNvSpPr>
            <a:spLocks noChangeAspect="1"/>
          </p:cNvSpPr>
          <p:nvPr/>
        </p:nvSpPr>
        <p:spPr>
          <a:xfrm>
            <a:off x="3421200" y="4531472"/>
            <a:ext cx="944399" cy="944399"/>
          </a:xfrm>
          <a:prstGeom prst="ellipse">
            <a:avLst/>
          </a:prstGeom>
          <a:grpFill/>
          <a:ln w="4953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820" kern="0" dirty="0" smtClean="0">
                <a:solidFill>
                  <a:schemeClr val="bg1">
                    <a:lumMod val="50000"/>
                  </a:schemeClr>
                </a:solidFill>
              </a:rPr>
              <a:t>+39%</a:t>
            </a:r>
            <a:endParaRPr lang="en-US" sz="1820" kern="0" dirty="0">
              <a:solidFill>
                <a:schemeClr val="bg1">
                  <a:lumMod val="50000"/>
                </a:schemeClr>
              </a:solidFill>
            </a:endParaRPr>
          </a:p>
        </p:txBody>
      </p:sp>
      <p:pic>
        <p:nvPicPr>
          <p:cNvPr id="19" name="Picture 18"/>
          <p:cNvPicPr>
            <a:picLocks noChangeAspect="1"/>
          </p:cNvPicPr>
          <p:nvPr/>
        </p:nvPicPr>
        <p:blipFill>
          <a:blip r:embed="rId8">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6372364" y="2479133"/>
            <a:ext cx="1237787" cy="1650898"/>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81129" y="2822563"/>
            <a:ext cx="725484" cy="923177"/>
          </a:xfrm>
          <a:prstGeom prst="rect">
            <a:avLst/>
          </a:prstGeom>
        </p:spPr>
      </p:pic>
      <p:sp>
        <p:nvSpPr>
          <p:cNvPr id="23" name="Oval 22"/>
          <p:cNvSpPr>
            <a:spLocks noChangeAspect="1"/>
          </p:cNvSpPr>
          <p:nvPr/>
        </p:nvSpPr>
        <p:spPr>
          <a:xfrm>
            <a:off x="6526426" y="4530780"/>
            <a:ext cx="944399" cy="944399"/>
          </a:xfrm>
          <a:prstGeom prst="ellipse">
            <a:avLst/>
          </a:prstGeom>
          <a:grpFill/>
          <a:ln w="4953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820" kern="0" dirty="0" smtClean="0">
                <a:solidFill>
                  <a:schemeClr val="bg1">
                    <a:lumMod val="50000"/>
                  </a:schemeClr>
                </a:solidFill>
              </a:rPr>
              <a:t>+37%</a:t>
            </a:r>
            <a:endParaRPr lang="en-US" sz="1820" kern="0" dirty="0">
              <a:solidFill>
                <a:schemeClr val="bg1">
                  <a:lumMod val="50000"/>
                </a:schemeClr>
              </a:solidFill>
            </a:endParaRPr>
          </a:p>
        </p:txBody>
      </p:sp>
      <p:sp>
        <p:nvSpPr>
          <p:cNvPr id="36" name="Oval 35"/>
          <p:cNvSpPr>
            <a:spLocks noChangeAspect="1"/>
          </p:cNvSpPr>
          <p:nvPr/>
        </p:nvSpPr>
        <p:spPr>
          <a:xfrm>
            <a:off x="8079039" y="4530780"/>
            <a:ext cx="944399" cy="944399"/>
          </a:xfrm>
          <a:prstGeom prst="ellipse">
            <a:avLst/>
          </a:prstGeom>
          <a:grpFill/>
          <a:ln w="4953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820" kern="0" dirty="0" smtClean="0">
                <a:solidFill>
                  <a:schemeClr val="bg1">
                    <a:lumMod val="50000"/>
                  </a:schemeClr>
                </a:solidFill>
              </a:rPr>
              <a:t>+35%</a:t>
            </a:r>
            <a:endParaRPr lang="en-US" sz="1820" kern="0" dirty="0">
              <a:solidFill>
                <a:schemeClr val="bg1">
                  <a:lumMod val="50000"/>
                </a:schemeClr>
              </a:solidFill>
            </a:endParaRPr>
          </a:p>
        </p:txBody>
      </p:sp>
      <p:pic>
        <p:nvPicPr>
          <p:cNvPr id="38" name="Picture 37"/>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19681" y="3066484"/>
            <a:ext cx="724263" cy="524466"/>
          </a:xfrm>
          <a:prstGeom prst="rect">
            <a:avLst/>
          </a:prstGeom>
        </p:spPr>
      </p:pic>
      <p:sp>
        <p:nvSpPr>
          <p:cNvPr id="39" name="Oval 38"/>
          <p:cNvSpPr>
            <a:spLocks noChangeAspect="1"/>
          </p:cNvSpPr>
          <p:nvPr/>
        </p:nvSpPr>
        <p:spPr>
          <a:xfrm>
            <a:off x="4973813" y="4530780"/>
            <a:ext cx="944399" cy="944399"/>
          </a:xfrm>
          <a:prstGeom prst="ellipse">
            <a:avLst/>
          </a:prstGeom>
          <a:grpFill/>
          <a:ln w="4953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820" kern="0" dirty="0" smtClean="0">
                <a:solidFill>
                  <a:schemeClr val="bg1">
                    <a:lumMod val="50000"/>
                  </a:schemeClr>
                </a:solidFill>
              </a:rPr>
              <a:t>+38%</a:t>
            </a:r>
            <a:endParaRPr lang="en-US" sz="1820" kern="0" dirty="0">
              <a:solidFill>
                <a:schemeClr val="bg1">
                  <a:lumMod val="50000"/>
                </a:schemeClr>
              </a:solidFill>
            </a:endParaRPr>
          </a:p>
        </p:txBody>
      </p:sp>
      <p:sp>
        <p:nvSpPr>
          <p:cNvPr id="27" name="Rectangle 26"/>
          <p:cNvSpPr/>
          <p:nvPr/>
        </p:nvSpPr>
        <p:spPr>
          <a:xfrm>
            <a:off x="3242090" y="3819491"/>
            <a:ext cx="1411263" cy="338554"/>
          </a:xfrm>
          <a:prstGeom prst="rect">
            <a:avLst/>
          </a:prstGeom>
        </p:spPr>
        <p:txBody>
          <a:bodyPr wrap="square">
            <a:spAutoFit/>
          </a:bodyPr>
          <a:lstStyle/>
          <a:p>
            <a:pPr algn="ctr"/>
            <a:r>
              <a:rPr lang="en-US" sz="1600" b="1" i="1" dirty="0" smtClean="0">
                <a:solidFill>
                  <a:srgbClr val="29BA74"/>
                </a:solidFill>
                <a:latin typeface="Calibri" panose="020F0502020204030204" pitchFamily="34" charset="0"/>
              </a:rPr>
              <a:t>Pants &amp; Skirts</a:t>
            </a:r>
            <a:endParaRPr lang="en-US" sz="1600" i="1" dirty="0">
              <a:solidFill>
                <a:srgbClr val="29BA74"/>
              </a:solidFill>
            </a:endParaRPr>
          </a:p>
        </p:txBody>
      </p:sp>
      <p:sp>
        <p:nvSpPr>
          <p:cNvPr id="28" name="Rectangle 27"/>
          <p:cNvSpPr/>
          <p:nvPr/>
        </p:nvSpPr>
        <p:spPr>
          <a:xfrm>
            <a:off x="4794703" y="3819491"/>
            <a:ext cx="1287882" cy="338554"/>
          </a:xfrm>
          <a:prstGeom prst="rect">
            <a:avLst/>
          </a:prstGeom>
        </p:spPr>
        <p:txBody>
          <a:bodyPr wrap="square">
            <a:spAutoFit/>
          </a:bodyPr>
          <a:lstStyle/>
          <a:p>
            <a:pPr algn="ctr"/>
            <a:r>
              <a:rPr lang="en-US" sz="1600" b="1" i="1" dirty="0" smtClean="0">
                <a:solidFill>
                  <a:srgbClr val="29BA74"/>
                </a:solidFill>
                <a:latin typeface="Calibri" panose="020F0502020204030204" pitchFamily="34" charset="0"/>
              </a:rPr>
              <a:t>Shirts</a:t>
            </a:r>
            <a:endParaRPr lang="en-US" sz="1600" i="1" dirty="0">
              <a:solidFill>
                <a:srgbClr val="29BA74"/>
              </a:solidFill>
            </a:endParaRPr>
          </a:p>
        </p:txBody>
      </p:sp>
      <p:sp>
        <p:nvSpPr>
          <p:cNvPr id="29" name="Rectangle 28"/>
          <p:cNvSpPr/>
          <p:nvPr/>
        </p:nvSpPr>
        <p:spPr>
          <a:xfrm>
            <a:off x="6347317" y="3819491"/>
            <a:ext cx="1287882" cy="338554"/>
          </a:xfrm>
          <a:prstGeom prst="rect">
            <a:avLst/>
          </a:prstGeom>
        </p:spPr>
        <p:txBody>
          <a:bodyPr wrap="square">
            <a:spAutoFit/>
          </a:bodyPr>
          <a:lstStyle/>
          <a:p>
            <a:pPr algn="ctr"/>
            <a:r>
              <a:rPr lang="en-US" sz="1600" b="1" i="1" dirty="0" smtClean="0">
                <a:solidFill>
                  <a:srgbClr val="29BA74"/>
                </a:solidFill>
                <a:latin typeface="Calibri" panose="020F0502020204030204" pitchFamily="34" charset="0"/>
              </a:rPr>
              <a:t>Sneakers</a:t>
            </a:r>
            <a:endParaRPr lang="en-US" sz="1600" i="1" dirty="0">
              <a:solidFill>
                <a:srgbClr val="29BA74"/>
              </a:solidFill>
            </a:endParaRPr>
          </a:p>
        </p:txBody>
      </p:sp>
      <p:sp>
        <p:nvSpPr>
          <p:cNvPr id="30" name="Rectangle 29"/>
          <p:cNvSpPr/>
          <p:nvPr/>
        </p:nvSpPr>
        <p:spPr>
          <a:xfrm>
            <a:off x="7899929" y="3819491"/>
            <a:ext cx="1287882" cy="338554"/>
          </a:xfrm>
          <a:prstGeom prst="rect">
            <a:avLst/>
          </a:prstGeom>
        </p:spPr>
        <p:txBody>
          <a:bodyPr wrap="square">
            <a:spAutoFit/>
          </a:bodyPr>
          <a:lstStyle/>
          <a:p>
            <a:pPr algn="ctr"/>
            <a:r>
              <a:rPr lang="en-US" sz="1600" b="1" i="1" dirty="0" smtClean="0">
                <a:solidFill>
                  <a:srgbClr val="03522D"/>
                </a:solidFill>
                <a:latin typeface="Calibri" panose="020F0502020204030204" pitchFamily="34" charset="0"/>
              </a:rPr>
              <a:t>T-Shirt</a:t>
            </a:r>
            <a:endParaRPr lang="en-US" sz="1600" i="1" dirty="0">
              <a:solidFill>
                <a:srgbClr val="03522D"/>
              </a:solidFill>
            </a:endParaRPr>
          </a:p>
        </p:txBody>
      </p:sp>
      <p:sp>
        <p:nvSpPr>
          <p:cNvPr id="44" name="Oval 43"/>
          <p:cNvSpPr>
            <a:spLocks noChangeAspect="1"/>
          </p:cNvSpPr>
          <p:nvPr/>
        </p:nvSpPr>
        <p:spPr>
          <a:xfrm>
            <a:off x="9631653" y="4530780"/>
            <a:ext cx="944399" cy="944399"/>
          </a:xfrm>
          <a:prstGeom prst="ellipse">
            <a:avLst/>
          </a:prstGeom>
          <a:grpFill/>
          <a:ln w="4953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820" kern="0" dirty="0" smtClean="0">
                <a:solidFill>
                  <a:schemeClr val="bg1">
                    <a:lumMod val="50000"/>
                  </a:schemeClr>
                </a:solidFill>
              </a:rPr>
              <a:t>+34%</a:t>
            </a:r>
            <a:endParaRPr lang="en-US" sz="1820" kern="0" dirty="0">
              <a:solidFill>
                <a:schemeClr val="bg1">
                  <a:lumMod val="50000"/>
                </a:schemeClr>
              </a:solidFill>
            </a:endParaRPr>
          </a:p>
        </p:txBody>
      </p:sp>
      <p:sp>
        <p:nvSpPr>
          <p:cNvPr id="45" name="Rectangle 44"/>
          <p:cNvSpPr/>
          <p:nvPr/>
        </p:nvSpPr>
        <p:spPr>
          <a:xfrm>
            <a:off x="9452544" y="3819491"/>
            <a:ext cx="1287882" cy="338554"/>
          </a:xfrm>
          <a:prstGeom prst="rect">
            <a:avLst/>
          </a:prstGeom>
        </p:spPr>
        <p:txBody>
          <a:bodyPr wrap="square">
            <a:spAutoFit/>
          </a:bodyPr>
          <a:lstStyle/>
          <a:p>
            <a:pPr algn="ctr"/>
            <a:r>
              <a:rPr lang="en-US" sz="1600" b="1" i="1" dirty="0" smtClean="0">
                <a:solidFill>
                  <a:srgbClr val="03522D"/>
                </a:solidFill>
                <a:latin typeface="Calibri" panose="020F0502020204030204" pitchFamily="34" charset="0"/>
              </a:rPr>
              <a:t>Jeans</a:t>
            </a:r>
            <a:endParaRPr lang="en-US" sz="1600" i="1" dirty="0">
              <a:solidFill>
                <a:srgbClr val="03522D"/>
              </a:solidFill>
            </a:endParaRPr>
          </a:p>
        </p:txBody>
      </p:sp>
      <p:cxnSp>
        <p:nvCxnSpPr>
          <p:cNvPr id="73" name="Straight Connector 72"/>
          <p:cNvCxnSpPr/>
          <p:nvPr/>
        </p:nvCxnSpPr>
        <p:spPr>
          <a:xfrm flipH="1">
            <a:off x="3529262" y="5938775"/>
            <a:ext cx="7082031" cy="0"/>
          </a:xfrm>
          <a:prstGeom prst="line">
            <a:avLst/>
          </a:prstGeom>
          <a:ln w="9525"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225579" y="6014172"/>
            <a:ext cx="1689397" cy="338554"/>
          </a:xfrm>
          <a:prstGeom prst="rect">
            <a:avLst/>
          </a:prstGeom>
        </p:spPr>
        <p:txBody>
          <a:bodyPr wrap="square">
            <a:spAutoFit/>
          </a:bodyPr>
          <a:lstStyle/>
          <a:p>
            <a:pPr algn="ctr"/>
            <a:r>
              <a:rPr lang="en-US" sz="1600" dirty="0" smtClean="0">
                <a:solidFill>
                  <a:srgbClr val="575757"/>
                </a:solidFill>
                <a:latin typeface="Calibri" panose="020F0502020204030204" pitchFamily="34" charset="0"/>
              </a:rPr>
              <a:t>Top 5 categories</a:t>
            </a:r>
            <a:endParaRPr lang="en-US" sz="1600" dirty="0">
              <a:solidFill>
                <a:srgbClr val="575757"/>
              </a:solidFill>
            </a:endParaRPr>
          </a:p>
        </p:txBody>
      </p:sp>
      <p:sp>
        <p:nvSpPr>
          <p:cNvPr id="5" name="Rectangle 4"/>
          <p:cNvSpPr/>
          <p:nvPr/>
        </p:nvSpPr>
        <p:spPr>
          <a:xfrm>
            <a:off x="6181967" y="2822563"/>
            <a:ext cx="4535651" cy="3009952"/>
          </a:xfrm>
          <a:prstGeom prst="rect">
            <a:avLst/>
          </a:prstGeom>
          <a:noFill/>
          <a:ln w="9525" cap="rnd" cmpd="sng" algn="ctr">
            <a:solidFill>
              <a:srgbClr val="3EAD92"/>
            </a:solidFill>
            <a:prstDash val="lgDash"/>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03522D"/>
              </a:solidFill>
            </a:endParaRPr>
          </a:p>
        </p:txBody>
      </p:sp>
      <p:grpSp>
        <p:nvGrpSpPr>
          <p:cNvPr id="50" name="Group 49"/>
          <p:cNvGrpSpPr/>
          <p:nvPr/>
        </p:nvGrpSpPr>
        <p:grpSpPr>
          <a:xfrm>
            <a:off x="1446029" y="1829180"/>
            <a:ext cx="8507921" cy="360892"/>
            <a:chOff x="2468521" y="1543490"/>
            <a:chExt cx="8507921" cy="360892"/>
          </a:xfrm>
        </p:grpSpPr>
        <p:sp>
          <p:nvSpPr>
            <p:cNvPr id="51" name="Rettangolo 36"/>
            <p:cNvSpPr>
              <a:spLocks noChangeArrowheads="1"/>
            </p:cNvSpPr>
            <p:nvPr/>
          </p:nvSpPr>
          <p:spPr bwMode="auto">
            <a:xfrm>
              <a:off x="2725713" y="1544382"/>
              <a:ext cx="8250729" cy="360000"/>
            </a:xfrm>
            <a:prstGeom prst="rect">
              <a:avLst/>
            </a:prstGeom>
            <a:noFill/>
            <a:ln w="9525">
              <a:solidFill>
                <a:schemeClr val="bg2">
                  <a:lumMod val="90000"/>
                </a:schemeClr>
              </a:solidFill>
              <a:prstDash val="solid"/>
              <a:miter lim="800000"/>
              <a:headEnd/>
              <a:tailEnd/>
            </a:ln>
          </p:spPr>
          <p:txBody>
            <a:bodyPr wrap="square">
              <a:noAutofit/>
            </a:bodyPr>
            <a:lstStyle/>
            <a:p>
              <a:pPr algn="ctr"/>
              <a:r>
                <a:rPr lang="en-US" sz="1400" i="1" dirty="0"/>
                <a:t>In which categories will your spending on luxury goods be affected the most and in which direction?</a:t>
              </a:r>
            </a:p>
          </p:txBody>
        </p:sp>
        <p:sp>
          <p:nvSpPr>
            <p:cNvPr id="52" name="Rettangolo 36"/>
            <p:cNvSpPr>
              <a:spLocks noChangeAspect="1" noChangeArrowheads="1"/>
            </p:cNvSpPr>
            <p:nvPr/>
          </p:nvSpPr>
          <p:spPr bwMode="auto">
            <a:xfrm>
              <a:off x="2468521" y="1543490"/>
              <a:ext cx="239608" cy="360000"/>
            </a:xfrm>
            <a:prstGeom prst="rect">
              <a:avLst/>
            </a:prstGeom>
            <a:solidFill>
              <a:schemeClr val="tx2"/>
            </a:solidFill>
            <a:ln w="9525">
              <a:noFill/>
              <a:miter lim="800000"/>
              <a:headEnd/>
              <a:tailEnd/>
            </a:ln>
          </p:spPr>
          <p:txBody>
            <a:bodyPr wrap="square">
              <a:spAutoFit/>
            </a:bodyPr>
            <a:lstStyle/>
            <a:p>
              <a:pPr algn="ctr">
                <a:spcBef>
                  <a:spcPct val="50000"/>
                </a:spcBef>
              </a:pPr>
              <a:endParaRPr lang="en-US" sz="1600" b="1" i="1" dirty="0">
                <a:solidFill>
                  <a:srgbClr val="575757"/>
                </a:solidFill>
                <a:cs typeface="Arial" pitchFamily="34" charset="0"/>
              </a:endParaRPr>
            </a:p>
          </p:txBody>
        </p:sp>
        <p:sp>
          <p:nvSpPr>
            <p:cNvPr id="53" name="Freeform 37"/>
            <p:cNvSpPr>
              <a:spLocks noEditPoints="1"/>
            </p:cNvSpPr>
            <p:nvPr/>
          </p:nvSpPr>
          <p:spPr bwMode="auto">
            <a:xfrm>
              <a:off x="2542050" y="1589900"/>
              <a:ext cx="108001" cy="288000"/>
            </a:xfrm>
            <a:custGeom>
              <a:avLst/>
              <a:gdLst>
                <a:gd name="T0" fmla="*/ 178 w 394"/>
                <a:gd name="T1" fmla="*/ 880 h 880"/>
                <a:gd name="T2" fmla="*/ 106 w 394"/>
                <a:gd name="T3" fmla="*/ 850 h 880"/>
                <a:gd name="T4" fmla="*/ 76 w 394"/>
                <a:gd name="T5" fmla="*/ 778 h 880"/>
                <a:gd name="T6" fmla="*/ 106 w 394"/>
                <a:gd name="T7" fmla="*/ 706 h 880"/>
                <a:gd name="T8" fmla="*/ 178 w 394"/>
                <a:gd name="T9" fmla="*/ 676 h 880"/>
                <a:gd name="T10" fmla="*/ 250 w 394"/>
                <a:gd name="T11" fmla="*/ 706 h 880"/>
                <a:gd name="T12" fmla="*/ 280 w 394"/>
                <a:gd name="T13" fmla="*/ 778 h 880"/>
                <a:gd name="T14" fmla="*/ 250 w 394"/>
                <a:gd name="T15" fmla="*/ 850 h 880"/>
                <a:gd name="T16" fmla="*/ 178 w 394"/>
                <a:gd name="T17" fmla="*/ 880 h 880"/>
                <a:gd name="T18" fmla="*/ 228 w 394"/>
                <a:gd name="T19" fmla="*/ 605 h 880"/>
                <a:gd name="T20" fmla="*/ 223 w 394"/>
                <a:gd name="T21" fmla="*/ 578 h 880"/>
                <a:gd name="T22" fmla="*/ 216 w 394"/>
                <a:gd name="T23" fmla="*/ 535 h 880"/>
                <a:gd name="T24" fmla="*/ 257 w 394"/>
                <a:gd name="T25" fmla="*/ 422 h 880"/>
                <a:gd name="T26" fmla="*/ 333 w 394"/>
                <a:gd name="T27" fmla="*/ 341 h 880"/>
                <a:gd name="T28" fmla="*/ 379 w 394"/>
                <a:gd name="T29" fmla="*/ 268 h 880"/>
                <a:gd name="T30" fmla="*/ 394 w 394"/>
                <a:gd name="T31" fmla="*/ 187 h 880"/>
                <a:gd name="T32" fmla="*/ 334 w 394"/>
                <a:gd name="T33" fmla="*/ 50 h 880"/>
                <a:gd name="T34" fmla="*/ 187 w 394"/>
                <a:gd name="T35" fmla="*/ 0 h 880"/>
                <a:gd name="T36" fmla="*/ 14 w 394"/>
                <a:gd name="T37" fmla="*/ 49 h 880"/>
                <a:gd name="T38" fmla="*/ 0 w 394"/>
                <a:gd name="T39" fmla="*/ 61 h 880"/>
                <a:gd name="T40" fmla="*/ 61 w 394"/>
                <a:gd name="T41" fmla="*/ 180 h 880"/>
                <a:gd name="T42" fmla="*/ 83 w 394"/>
                <a:gd name="T43" fmla="*/ 158 h 880"/>
                <a:gd name="T44" fmla="*/ 161 w 394"/>
                <a:gd name="T45" fmla="*/ 126 h 880"/>
                <a:gd name="T46" fmla="*/ 231 w 394"/>
                <a:gd name="T47" fmla="*/ 144 h 880"/>
                <a:gd name="T48" fmla="*/ 250 w 394"/>
                <a:gd name="T49" fmla="*/ 196 h 880"/>
                <a:gd name="T50" fmla="*/ 237 w 394"/>
                <a:gd name="T51" fmla="*/ 242 h 880"/>
                <a:gd name="T52" fmla="*/ 173 w 394"/>
                <a:gd name="T53" fmla="*/ 323 h 880"/>
                <a:gd name="T54" fmla="*/ 105 w 394"/>
                <a:gd name="T55" fmla="*/ 425 h 880"/>
                <a:gd name="T56" fmla="*/ 90 w 394"/>
                <a:gd name="T57" fmla="*/ 510 h 880"/>
                <a:gd name="T58" fmla="*/ 109 w 394"/>
                <a:gd name="T59" fmla="*/ 590 h 880"/>
                <a:gd name="T60" fmla="*/ 115 w 394"/>
                <a:gd name="T61" fmla="*/ 605 h 880"/>
                <a:gd name="T62" fmla="*/ 228 w 394"/>
                <a:gd name="T63" fmla="*/ 60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880">
                  <a:moveTo>
                    <a:pt x="178" y="880"/>
                  </a:moveTo>
                  <a:cubicBezTo>
                    <a:pt x="150" y="880"/>
                    <a:pt x="126" y="870"/>
                    <a:pt x="106" y="850"/>
                  </a:cubicBezTo>
                  <a:cubicBezTo>
                    <a:pt x="86" y="830"/>
                    <a:pt x="76" y="806"/>
                    <a:pt x="76" y="778"/>
                  </a:cubicBezTo>
                  <a:cubicBezTo>
                    <a:pt x="76" y="750"/>
                    <a:pt x="87" y="725"/>
                    <a:pt x="106" y="706"/>
                  </a:cubicBezTo>
                  <a:cubicBezTo>
                    <a:pt x="126" y="686"/>
                    <a:pt x="150" y="676"/>
                    <a:pt x="178" y="676"/>
                  </a:cubicBezTo>
                  <a:cubicBezTo>
                    <a:pt x="206" y="676"/>
                    <a:pt x="230" y="686"/>
                    <a:pt x="250" y="706"/>
                  </a:cubicBezTo>
                  <a:cubicBezTo>
                    <a:pt x="270" y="725"/>
                    <a:pt x="280" y="750"/>
                    <a:pt x="280" y="778"/>
                  </a:cubicBezTo>
                  <a:cubicBezTo>
                    <a:pt x="280" y="806"/>
                    <a:pt x="270" y="830"/>
                    <a:pt x="250" y="850"/>
                  </a:cubicBezTo>
                  <a:cubicBezTo>
                    <a:pt x="231" y="870"/>
                    <a:pt x="206" y="880"/>
                    <a:pt x="178" y="880"/>
                  </a:cubicBezTo>
                  <a:close/>
                  <a:moveTo>
                    <a:pt x="228" y="605"/>
                  </a:moveTo>
                  <a:cubicBezTo>
                    <a:pt x="223" y="578"/>
                    <a:pt x="223" y="578"/>
                    <a:pt x="223" y="578"/>
                  </a:cubicBezTo>
                  <a:cubicBezTo>
                    <a:pt x="216" y="547"/>
                    <a:pt x="216" y="537"/>
                    <a:pt x="216" y="535"/>
                  </a:cubicBezTo>
                  <a:cubicBezTo>
                    <a:pt x="216" y="493"/>
                    <a:pt x="229" y="456"/>
                    <a:pt x="257" y="422"/>
                  </a:cubicBezTo>
                  <a:cubicBezTo>
                    <a:pt x="333" y="341"/>
                    <a:pt x="333" y="341"/>
                    <a:pt x="333" y="341"/>
                  </a:cubicBezTo>
                  <a:cubicBezTo>
                    <a:pt x="354" y="319"/>
                    <a:pt x="369" y="294"/>
                    <a:pt x="379" y="268"/>
                  </a:cubicBezTo>
                  <a:cubicBezTo>
                    <a:pt x="389" y="243"/>
                    <a:pt x="394" y="215"/>
                    <a:pt x="394" y="187"/>
                  </a:cubicBezTo>
                  <a:cubicBezTo>
                    <a:pt x="394" y="131"/>
                    <a:pt x="374" y="85"/>
                    <a:pt x="334" y="50"/>
                  </a:cubicBezTo>
                  <a:cubicBezTo>
                    <a:pt x="295" y="17"/>
                    <a:pt x="245" y="0"/>
                    <a:pt x="187" y="0"/>
                  </a:cubicBezTo>
                  <a:cubicBezTo>
                    <a:pt x="112" y="0"/>
                    <a:pt x="54" y="16"/>
                    <a:pt x="14" y="49"/>
                  </a:cubicBezTo>
                  <a:cubicBezTo>
                    <a:pt x="0" y="61"/>
                    <a:pt x="0" y="61"/>
                    <a:pt x="0" y="61"/>
                  </a:cubicBezTo>
                  <a:cubicBezTo>
                    <a:pt x="61" y="180"/>
                    <a:pt x="61" y="180"/>
                    <a:pt x="61" y="180"/>
                  </a:cubicBezTo>
                  <a:cubicBezTo>
                    <a:pt x="83" y="158"/>
                    <a:pt x="83" y="158"/>
                    <a:pt x="83" y="158"/>
                  </a:cubicBezTo>
                  <a:cubicBezTo>
                    <a:pt x="105" y="137"/>
                    <a:pt x="131" y="126"/>
                    <a:pt x="161" y="126"/>
                  </a:cubicBezTo>
                  <a:cubicBezTo>
                    <a:pt x="193" y="126"/>
                    <a:pt x="216" y="132"/>
                    <a:pt x="231" y="144"/>
                  </a:cubicBezTo>
                  <a:cubicBezTo>
                    <a:pt x="244" y="155"/>
                    <a:pt x="250" y="172"/>
                    <a:pt x="250" y="196"/>
                  </a:cubicBezTo>
                  <a:cubicBezTo>
                    <a:pt x="250" y="211"/>
                    <a:pt x="246" y="226"/>
                    <a:pt x="237" y="242"/>
                  </a:cubicBezTo>
                  <a:cubicBezTo>
                    <a:pt x="226" y="261"/>
                    <a:pt x="205" y="288"/>
                    <a:pt x="173" y="323"/>
                  </a:cubicBezTo>
                  <a:cubicBezTo>
                    <a:pt x="138" y="362"/>
                    <a:pt x="116" y="396"/>
                    <a:pt x="105" y="425"/>
                  </a:cubicBezTo>
                  <a:cubicBezTo>
                    <a:pt x="95" y="454"/>
                    <a:pt x="90" y="483"/>
                    <a:pt x="90" y="510"/>
                  </a:cubicBezTo>
                  <a:cubicBezTo>
                    <a:pt x="90" y="528"/>
                    <a:pt x="96" y="554"/>
                    <a:pt x="109" y="590"/>
                  </a:cubicBezTo>
                  <a:cubicBezTo>
                    <a:pt x="115" y="605"/>
                    <a:pt x="115" y="605"/>
                    <a:pt x="115" y="605"/>
                  </a:cubicBezTo>
                  <a:lnTo>
                    <a:pt x="228" y="60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54" name="Group 53"/>
          <p:cNvGrpSpPr/>
          <p:nvPr/>
        </p:nvGrpSpPr>
        <p:grpSpPr>
          <a:xfrm>
            <a:off x="202019" y="131021"/>
            <a:ext cx="2636659" cy="427981"/>
            <a:chOff x="202019" y="131021"/>
            <a:chExt cx="2636659" cy="427981"/>
          </a:xfrm>
        </p:grpSpPr>
        <p:sp>
          <p:nvSpPr>
            <p:cNvPr id="55" name="ColumnHeader"/>
            <p:cNvSpPr>
              <a:spLocks noChangeArrowheads="1"/>
            </p:cNvSpPr>
            <p:nvPr/>
          </p:nvSpPr>
          <p:spPr bwMode="gray">
            <a:xfrm rot="10800000" flipV="1">
              <a:off x="606678" y="229152"/>
              <a:ext cx="2232000" cy="244858"/>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600" b="1" dirty="0" smtClean="0">
                  <a:solidFill>
                    <a:srgbClr val="575757"/>
                  </a:solidFill>
                  <a:latin typeface="Trebuchet MS" panose="020B0603020202020204" pitchFamily="34" charset="0"/>
                  <a:cs typeface="Arial" pitchFamily="34" charset="0"/>
                </a:rPr>
                <a:t>Global market trends</a:t>
              </a:r>
              <a:endParaRPr lang="en-US" sz="1600" b="1" dirty="0">
                <a:solidFill>
                  <a:srgbClr val="575757"/>
                </a:solidFill>
                <a:latin typeface="Trebuchet MS" panose="020B0603020202020204" pitchFamily="34" charset="0"/>
                <a:cs typeface="Arial" pitchFamily="34" charset="0"/>
              </a:endParaRPr>
            </a:p>
          </p:txBody>
        </p:sp>
        <p:pic>
          <p:nvPicPr>
            <p:cNvPr id="56" name="Picture 5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2019" y="131021"/>
              <a:ext cx="433399" cy="427981"/>
            </a:xfrm>
            <a:prstGeom prst="rect">
              <a:avLst/>
            </a:prstGeom>
          </p:spPr>
        </p:pic>
      </p:grpSp>
      <p:pic>
        <p:nvPicPr>
          <p:cNvPr id="46" name="Picture 2">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01115" y="2825441"/>
            <a:ext cx="712047" cy="94859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14">
            <a:clrChange>
              <a:clrFrom>
                <a:srgbClr val="FFFFFF"/>
              </a:clrFrom>
              <a:clrTo>
                <a:srgbClr val="FFFFFF">
                  <a:alpha val="0"/>
                </a:srgbClr>
              </a:clrTo>
            </a:clrChange>
          </a:blip>
          <a:stretch>
            <a:fillRect/>
          </a:stretch>
        </p:blipFill>
        <p:spPr>
          <a:xfrm>
            <a:off x="3880895" y="2924131"/>
            <a:ext cx="519294" cy="949438"/>
          </a:xfrm>
          <a:prstGeom prst="rect">
            <a:avLst/>
          </a:prstGeom>
        </p:spPr>
      </p:pic>
      <p:pic>
        <p:nvPicPr>
          <p:cNvPr id="57" name="Picture 56"/>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84227" y="2931381"/>
            <a:ext cx="773901" cy="773901"/>
          </a:xfrm>
          <a:prstGeom prst="rect">
            <a:avLst/>
          </a:prstGeom>
        </p:spPr>
      </p:pic>
      <p:pic>
        <p:nvPicPr>
          <p:cNvPr id="58" name="Picture 57"/>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53902" y="2990310"/>
            <a:ext cx="753549" cy="753549"/>
          </a:xfrm>
          <a:prstGeom prst="rect">
            <a:avLst/>
          </a:prstGeom>
        </p:spPr>
      </p:pic>
      <p:sp>
        <p:nvSpPr>
          <p:cNvPr id="40" name="TextBox 39"/>
          <p:cNvSpPr txBox="1"/>
          <p:nvPr/>
        </p:nvSpPr>
        <p:spPr>
          <a:xfrm>
            <a:off x="9596362" y="60353"/>
            <a:ext cx="2147887" cy="4862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575757"/>
                </a:solidFill>
              </a:rPr>
              <a:t>Luxury Casualwear</a:t>
            </a:r>
          </a:p>
        </p:txBody>
      </p:sp>
    </p:spTree>
    <p:extLst>
      <p:ext uri="{BB962C8B-B14F-4D97-AF65-F5344CB8AC3E}">
        <p14:creationId xmlns:p14="http://schemas.microsoft.com/office/powerpoint/2010/main" val="3215510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2666628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1116" name="think-cell Slide" r:id="rId22" imgW="395" imgH="394" progId="TCLayout.ActiveDocument.1">
                  <p:embed/>
                </p:oleObj>
              </mc:Choice>
              <mc:Fallback>
                <p:oleObj name="think-cell Slide" r:id="rId22" imgW="395" imgH="394"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14" name="Rectangle 13" hidden="1"/>
          <p:cNvSpPr/>
          <p:nvPr>
            <p:custDataLst>
              <p:tags r:id="rId3"/>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400" dirty="0" err="1" smtClean="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0" name="Rectangle 139"/>
          <p:cNvSpPr/>
          <p:nvPr/>
        </p:nvSpPr>
        <p:spPr>
          <a:xfrm>
            <a:off x="3996499" y="5468938"/>
            <a:ext cx="1624166" cy="467700"/>
          </a:xfrm>
          <a:prstGeom prst="rect">
            <a:avLst/>
          </a:prstGeom>
          <a:solidFill>
            <a:srgbClr val="D4DF33"/>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110" name="Rectangle 109"/>
          <p:cNvSpPr/>
          <p:nvPr/>
        </p:nvSpPr>
        <p:spPr>
          <a:xfrm>
            <a:off x="10468058" y="5468938"/>
            <a:ext cx="1219200" cy="467700"/>
          </a:xfrm>
          <a:prstGeom prst="rect">
            <a:avLst/>
          </a:prstGeom>
          <a:solidFill>
            <a:srgbClr val="D4DF33"/>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2" name="Title 1"/>
          <p:cNvSpPr>
            <a:spLocks noGrp="1"/>
          </p:cNvSpPr>
          <p:nvPr>
            <p:ph type="title"/>
          </p:nvPr>
        </p:nvSpPr>
        <p:spPr>
          <a:xfrm>
            <a:off x="630000" y="622800"/>
            <a:ext cx="11358800" cy="941796"/>
          </a:xfrm>
          <a:prstGeom prst="rect">
            <a:avLst/>
          </a:prstGeom>
        </p:spPr>
        <p:txBody>
          <a:bodyPr wrap="square">
            <a:spAutoFit/>
          </a:bodyPr>
          <a:lstStyle/>
          <a:p>
            <a:pPr>
              <a:buSzPts val="3400"/>
            </a:pPr>
            <a:r>
              <a:rPr lang="en-US" dirty="0" smtClean="0"/>
              <a:t>Traditional luxury values </a:t>
            </a:r>
            <a:r>
              <a:rPr lang="en-US" smtClean="0"/>
              <a:t>still predominant; however,</a:t>
            </a:r>
            <a:r>
              <a:rPr lang="en-US" dirty="0" smtClean="0"/>
              <a:t/>
            </a:r>
            <a:br>
              <a:rPr lang="en-US" dirty="0" smtClean="0"/>
            </a:br>
            <a:r>
              <a:rPr lang="en-US" dirty="0" smtClean="0"/>
              <a:t>new </a:t>
            </a:r>
            <a:r>
              <a:rPr lang="en-US" smtClean="0"/>
              <a:t>values emerging among </a:t>
            </a:r>
            <a:r>
              <a:rPr lang="en-US" dirty="0"/>
              <a:t>C</a:t>
            </a:r>
            <a:r>
              <a:rPr lang="en-US" dirty="0" smtClean="0"/>
              <a:t>hinese &amp; Millennials</a:t>
            </a:r>
            <a:endParaRPr lang="en-US" dirty="0"/>
          </a:p>
        </p:txBody>
      </p:sp>
      <p:grpSp>
        <p:nvGrpSpPr>
          <p:cNvPr id="11" name="Group 10"/>
          <p:cNvGrpSpPr/>
          <p:nvPr/>
        </p:nvGrpSpPr>
        <p:grpSpPr>
          <a:xfrm>
            <a:off x="3285451" y="2391179"/>
            <a:ext cx="306171" cy="2962797"/>
            <a:chOff x="3285451" y="2658807"/>
            <a:chExt cx="306171" cy="2962797"/>
          </a:xfrm>
        </p:grpSpPr>
        <p:cxnSp>
          <p:nvCxnSpPr>
            <p:cNvPr id="31" name="Straight Connector 30"/>
            <p:cNvCxnSpPr/>
            <p:nvPr/>
          </p:nvCxnSpPr>
          <p:spPr>
            <a:xfrm>
              <a:off x="3433186" y="2658807"/>
              <a:ext cx="0" cy="2962797"/>
            </a:xfrm>
            <a:prstGeom prst="line">
              <a:avLst/>
            </a:prstGeom>
            <a:ln w="19050"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3285451" y="3986751"/>
              <a:ext cx="306171" cy="306910"/>
              <a:chOff x="5942914" y="3833745"/>
              <a:chExt cx="306171" cy="306910"/>
            </a:xfrm>
          </p:grpSpPr>
          <p:sp>
            <p:nvSpPr>
              <p:cNvPr id="33" name="Freeform 94"/>
              <p:cNvSpPr>
                <a:spLocks/>
              </p:cNvSpPr>
              <p:nvPr/>
            </p:nvSpPr>
            <p:spPr bwMode="gray">
              <a:xfrm>
                <a:off x="594291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34" name="Freeform 95"/>
              <p:cNvSpPr>
                <a:spLocks/>
              </p:cNvSpPr>
              <p:nvPr/>
            </p:nvSpPr>
            <p:spPr bwMode="gray">
              <a:xfrm>
                <a:off x="605934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graphicFrame>
        <p:nvGraphicFramePr>
          <p:cNvPr id="88" name="Chart 87"/>
          <p:cNvGraphicFramePr/>
          <p:nvPr>
            <p:custDataLst>
              <p:tags r:id="rId4"/>
            </p:custDataLst>
            <p:extLst>
              <p:ext uri="{D42A27DB-BD31-4B8C-83A1-F6EECF244321}">
                <p14:modId xmlns:p14="http://schemas.microsoft.com/office/powerpoint/2010/main" val="3025004933"/>
              </p:ext>
            </p:extLst>
          </p:nvPr>
        </p:nvGraphicFramePr>
        <p:xfrm>
          <a:off x="149225" y="2559050"/>
          <a:ext cx="1617663" cy="2803525"/>
        </p:xfrm>
        <a:graphic>
          <a:graphicData uri="http://schemas.openxmlformats.org/drawingml/2006/chart">
            <c:chart xmlns:c="http://schemas.openxmlformats.org/drawingml/2006/chart" xmlns:r="http://schemas.openxmlformats.org/officeDocument/2006/relationships" r:id="rId24"/>
          </a:graphicData>
        </a:graphic>
      </p:graphicFrame>
      <p:sp>
        <p:nvSpPr>
          <p:cNvPr id="100" name="Text Placeholder 3"/>
          <p:cNvSpPr>
            <a:spLocks noGrp="1"/>
          </p:cNvSpPr>
          <p:nvPr>
            <p:custDataLst>
              <p:tags r:id="rId5"/>
            </p:custDataLst>
          </p:nvPr>
        </p:nvSpPr>
        <p:spPr bwMode="gray">
          <a:xfrm>
            <a:off x="788988" y="3551238"/>
            <a:ext cx="338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F52B0C38-8A95-4717-AB28-BE6D56F1487E}" type="datetime'''''''''''''''''''''''''''''''''77''''''''''''''''''''''%'''''">
              <a:rPr lang="en-US" altLang="en-US" sz="1400">
                <a:solidFill>
                  <a:schemeClr val="bg1"/>
                </a:solidFill>
              </a:rPr>
              <a:pPr/>
              <a:t>77%</a:t>
            </a:fld>
            <a:endParaRPr lang="en-US" sz="1400" dirty="0">
              <a:solidFill>
                <a:schemeClr val="bg1"/>
              </a:solidFill>
              <a:sym typeface="+mn-lt"/>
            </a:endParaRPr>
          </a:p>
        </p:txBody>
      </p:sp>
      <p:sp>
        <p:nvSpPr>
          <p:cNvPr id="95" name="Text Placeholder 3"/>
          <p:cNvSpPr>
            <a:spLocks noGrp="1"/>
          </p:cNvSpPr>
          <p:nvPr>
            <p:custDataLst>
              <p:tags r:id="rId6"/>
            </p:custDataLst>
          </p:nvPr>
        </p:nvSpPr>
        <p:spPr bwMode="gray">
          <a:xfrm>
            <a:off x="788988" y="4870450"/>
            <a:ext cx="338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7F52B90-CFDA-4276-85E7-55BCCC306029}" type="datetime'''''''''2''''''''''''''''3''''%'''''''''''''''">
              <a:rPr lang="en-US" altLang="en-US" sz="1400">
                <a:solidFill>
                  <a:schemeClr val="bg1"/>
                </a:solidFill>
              </a:rPr>
              <a:pPr/>
              <a:t>23%</a:t>
            </a:fld>
            <a:endParaRPr lang="en-US" sz="1400" dirty="0">
              <a:solidFill>
                <a:schemeClr val="bg1"/>
              </a:solidFill>
              <a:sym typeface="+mn-lt"/>
            </a:endParaRPr>
          </a:p>
        </p:txBody>
      </p:sp>
      <p:sp>
        <p:nvSpPr>
          <p:cNvPr id="3" name="TextBox 2"/>
          <p:cNvSpPr txBox="1"/>
          <p:nvPr/>
        </p:nvSpPr>
        <p:spPr>
          <a:xfrm>
            <a:off x="1306946" y="2851610"/>
            <a:ext cx="2121510" cy="11263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300" b="1" dirty="0" smtClean="0">
                <a:solidFill>
                  <a:srgbClr val="575757"/>
                </a:solidFill>
              </a:rPr>
              <a:t>Traditional luxury values</a:t>
            </a:r>
          </a:p>
          <a:p>
            <a:pPr algn="ctr"/>
            <a:r>
              <a:rPr lang="en-US" sz="1000" i="1" smtClean="0">
                <a:solidFill>
                  <a:srgbClr val="575757"/>
                </a:solidFill>
              </a:rPr>
              <a:t>Quality</a:t>
            </a:r>
          </a:p>
          <a:p>
            <a:pPr algn="ctr"/>
            <a:r>
              <a:rPr lang="en-US" sz="1000" i="1" smtClean="0">
                <a:solidFill>
                  <a:srgbClr val="575757"/>
                </a:solidFill>
              </a:rPr>
              <a:t>Taste / style</a:t>
            </a:r>
          </a:p>
          <a:p>
            <a:pPr algn="ctr"/>
            <a:r>
              <a:rPr lang="en-US" sz="1000" i="1" smtClean="0">
                <a:solidFill>
                  <a:srgbClr val="575757"/>
                </a:solidFill>
              </a:rPr>
              <a:t>Confidence / arrival</a:t>
            </a:r>
          </a:p>
          <a:p>
            <a:pPr algn="ctr"/>
            <a:r>
              <a:rPr lang="en-US" sz="1000" i="1" smtClean="0">
                <a:solidFill>
                  <a:srgbClr val="575757"/>
                </a:solidFill>
              </a:rPr>
              <a:t>Enduring</a:t>
            </a:r>
            <a:endParaRPr lang="en-US" sz="1000" i="1">
              <a:solidFill>
                <a:srgbClr val="575757"/>
              </a:solidFill>
            </a:endParaRPr>
          </a:p>
          <a:p>
            <a:pPr algn="ctr"/>
            <a:r>
              <a:rPr lang="en-US" sz="1000" i="1" smtClean="0">
                <a:solidFill>
                  <a:srgbClr val="575757"/>
                </a:solidFill>
              </a:rPr>
              <a:t>Discerning</a:t>
            </a:r>
          </a:p>
          <a:p>
            <a:pPr algn="ctr"/>
            <a:r>
              <a:rPr lang="en-US" sz="1000" i="1" smtClean="0">
                <a:solidFill>
                  <a:srgbClr val="575757"/>
                </a:solidFill>
              </a:rPr>
              <a:t>Power</a:t>
            </a:r>
          </a:p>
          <a:p>
            <a:pPr algn="ctr"/>
            <a:r>
              <a:rPr lang="en-US" sz="1000" i="1" smtClean="0">
                <a:solidFill>
                  <a:srgbClr val="575757"/>
                </a:solidFill>
              </a:rPr>
              <a:t>Desire</a:t>
            </a:r>
            <a:endParaRPr lang="en-US" sz="1000" i="1" dirty="0" smtClean="0">
              <a:solidFill>
                <a:srgbClr val="575757"/>
              </a:solidFill>
            </a:endParaRPr>
          </a:p>
          <a:p>
            <a:pPr algn="ctr"/>
            <a:r>
              <a:rPr lang="en-US" sz="1000" i="1" dirty="0" smtClean="0">
                <a:solidFill>
                  <a:srgbClr val="575757"/>
                </a:solidFill>
              </a:rPr>
              <a:t>...</a:t>
            </a:r>
          </a:p>
        </p:txBody>
      </p:sp>
      <p:sp>
        <p:nvSpPr>
          <p:cNvPr id="86" name="TextBox 85"/>
          <p:cNvSpPr txBox="1"/>
          <p:nvPr/>
        </p:nvSpPr>
        <p:spPr>
          <a:xfrm>
            <a:off x="1306946" y="4360372"/>
            <a:ext cx="2121510" cy="9045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300" b="1" dirty="0" smtClean="0">
                <a:solidFill>
                  <a:srgbClr val="29BA74"/>
                </a:solidFill>
              </a:rPr>
              <a:t>New luxury values</a:t>
            </a:r>
          </a:p>
          <a:p>
            <a:pPr algn="ctr"/>
            <a:r>
              <a:rPr lang="en-US" sz="1200" i="1" dirty="0" smtClean="0">
                <a:solidFill>
                  <a:srgbClr val="29BA74"/>
                </a:solidFill>
              </a:rPr>
              <a:t>Extravagant &amp; fun</a:t>
            </a:r>
          </a:p>
          <a:p>
            <a:pPr algn="ctr"/>
            <a:r>
              <a:rPr lang="en-US" sz="1200" i="1" smtClean="0">
                <a:solidFill>
                  <a:srgbClr val="29BA74"/>
                </a:solidFill>
              </a:rPr>
              <a:t>Upbeat / positive</a:t>
            </a:r>
            <a:endParaRPr lang="en-US" sz="1200" i="1" dirty="0" smtClean="0">
              <a:solidFill>
                <a:srgbClr val="29BA74"/>
              </a:solidFill>
            </a:endParaRPr>
          </a:p>
          <a:p>
            <a:pPr algn="ctr"/>
            <a:r>
              <a:rPr lang="en-US" sz="1200" i="1" smtClean="0">
                <a:solidFill>
                  <a:srgbClr val="29BA74"/>
                </a:solidFill>
              </a:rPr>
              <a:t>Creative</a:t>
            </a:r>
          </a:p>
          <a:p>
            <a:pPr algn="ctr"/>
            <a:r>
              <a:rPr lang="en-US" sz="1200" i="1" smtClean="0">
                <a:solidFill>
                  <a:srgbClr val="29BA74"/>
                </a:solidFill>
              </a:rPr>
              <a:t>Daring &amp; bold</a:t>
            </a:r>
            <a:endParaRPr lang="en-US" sz="1200" i="1" dirty="0" smtClean="0">
              <a:solidFill>
                <a:srgbClr val="29BA74"/>
              </a:solidFill>
            </a:endParaRPr>
          </a:p>
        </p:txBody>
      </p:sp>
      <p:grpSp>
        <p:nvGrpSpPr>
          <p:cNvPr id="122" name="Group 121"/>
          <p:cNvGrpSpPr/>
          <p:nvPr/>
        </p:nvGrpSpPr>
        <p:grpSpPr>
          <a:xfrm>
            <a:off x="3508612" y="5613193"/>
            <a:ext cx="252000" cy="252000"/>
            <a:chOff x="982662" y="2251075"/>
            <a:chExt cx="269875" cy="269875"/>
          </a:xfrm>
        </p:grpSpPr>
        <p:sp>
          <p:nvSpPr>
            <p:cNvPr id="123" name="Oval 52"/>
            <p:cNvSpPr>
              <a:spLocks noChangeArrowheads="1"/>
            </p:cNvSpPr>
            <p:nvPr/>
          </p:nvSpPr>
          <p:spPr bwMode="auto">
            <a:xfrm>
              <a:off x="982662" y="2251075"/>
              <a:ext cx="269875" cy="2698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z="1200" dirty="0">
                <a:solidFill>
                  <a:schemeClr val="bg1"/>
                </a:solidFill>
              </a:endParaRPr>
            </a:p>
          </p:txBody>
        </p:sp>
        <p:sp>
          <p:nvSpPr>
            <p:cNvPr id="124" name="Freeform 53"/>
            <p:cNvSpPr>
              <a:spLocks/>
            </p:cNvSpPr>
            <p:nvPr/>
          </p:nvSpPr>
          <p:spPr bwMode="auto">
            <a:xfrm>
              <a:off x="1030287" y="2330450"/>
              <a:ext cx="174625" cy="96837"/>
            </a:xfrm>
            <a:custGeom>
              <a:avLst/>
              <a:gdLst>
                <a:gd name="T0" fmla="*/ 55 w 110"/>
                <a:gd name="T1" fmla="*/ 0 h 61"/>
                <a:gd name="T2" fmla="*/ 49 w 110"/>
                <a:gd name="T3" fmla="*/ 6 h 61"/>
                <a:gd name="T4" fmla="*/ 0 w 110"/>
                <a:gd name="T5" fmla="*/ 54 h 61"/>
                <a:gd name="T6" fmla="*/ 7 w 110"/>
                <a:gd name="T7" fmla="*/ 61 h 61"/>
                <a:gd name="T8" fmla="*/ 55 w 110"/>
                <a:gd name="T9" fmla="*/ 12 h 61"/>
                <a:gd name="T10" fmla="*/ 103 w 110"/>
                <a:gd name="T11" fmla="*/ 61 h 61"/>
                <a:gd name="T12" fmla="*/ 110 w 110"/>
                <a:gd name="T13" fmla="*/ 54 h 61"/>
                <a:gd name="T14" fmla="*/ 62 w 110"/>
                <a:gd name="T15" fmla="*/ 6 h 61"/>
                <a:gd name="T16" fmla="*/ 55 w 110"/>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61">
                  <a:moveTo>
                    <a:pt x="55" y="0"/>
                  </a:moveTo>
                  <a:lnTo>
                    <a:pt x="49" y="6"/>
                  </a:lnTo>
                  <a:lnTo>
                    <a:pt x="0" y="54"/>
                  </a:lnTo>
                  <a:lnTo>
                    <a:pt x="7" y="61"/>
                  </a:lnTo>
                  <a:lnTo>
                    <a:pt x="55" y="12"/>
                  </a:lnTo>
                  <a:lnTo>
                    <a:pt x="103" y="61"/>
                  </a:lnTo>
                  <a:lnTo>
                    <a:pt x="110" y="54"/>
                  </a:lnTo>
                  <a:lnTo>
                    <a:pt x="62" y="6"/>
                  </a:lnTo>
                  <a:lnTo>
                    <a:pt x="55"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200" dirty="0">
                <a:solidFill>
                  <a:schemeClr val="bg1"/>
                </a:solidFill>
              </a:endParaRPr>
            </a:p>
          </p:txBody>
        </p:sp>
      </p:grpSp>
      <p:grpSp>
        <p:nvGrpSpPr>
          <p:cNvPr id="125" name="Group 124"/>
          <p:cNvGrpSpPr/>
          <p:nvPr/>
        </p:nvGrpSpPr>
        <p:grpSpPr>
          <a:xfrm>
            <a:off x="3508612" y="6008604"/>
            <a:ext cx="252000" cy="252000"/>
            <a:chOff x="5961063" y="3294063"/>
            <a:chExt cx="269875" cy="269875"/>
          </a:xfrm>
        </p:grpSpPr>
        <p:sp>
          <p:nvSpPr>
            <p:cNvPr id="126" name="Oval 48"/>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sz="1200" dirty="0"/>
            </a:p>
          </p:txBody>
        </p:sp>
        <p:sp>
          <p:nvSpPr>
            <p:cNvPr id="127" name="Freeform 49"/>
            <p:cNvSpPr>
              <a:spLocks/>
            </p:cNvSpPr>
            <p:nvPr/>
          </p:nvSpPr>
          <p:spPr bwMode="auto">
            <a:xfrm>
              <a:off x="6008688" y="3384550"/>
              <a:ext cx="174625" cy="98425"/>
            </a:xfrm>
            <a:custGeom>
              <a:avLst/>
              <a:gdLst>
                <a:gd name="T0" fmla="*/ 55 w 110"/>
                <a:gd name="T1" fmla="*/ 62 h 62"/>
                <a:gd name="T2" fmla="*/ 62 w 110"/>
                <a:gd name="T3" fmla="*/ 55 h 62"/>
                <a:gd name="T4" fmla="*/ 110 w 110"/>
                <a:gd name="T5" fmla="*/ 7 h 62"/>
                <a:gd name="T6" fmla="*/ 103 w 110"/>
                <a:gd name="T7" fmla="*/ 0 h 62"/>
                <a:gd name="T8" fmla="*/ 55 w 110"/>
                <a:gd name="T9" fmla="*/ 49 h 62"/>
                <a:gd name="T10" fmla="*/ 7 w 110"/>
                <a:gd name="T11" fmla="*/ 0 h 62"/>
                <a:gd name="T12" fmla="*/ 0 w 110"/>
                <a:gd name="T13" fmla="*/ 7 h 62"/>
                <a:gd name="T14" fmla="*/ 49 w 110"/>
                <a:gd name="T15" fmla="*/ 55 h 62"/>
                <a:gd name="T16" fmla="*/ 55 w 110"/>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62">
                  <a:moveTo>
                    <a:pt x="55" y="62"/>
                  </a:moveTo>
                  <a:lnTo>
                    <a:pt x="62" y="55"/>
                  </a:lnTo>
                  <a:lnTo>
                    <a:pt x="110" y="7"/>
                  </a:lnTo>
                  <a:lnTo>
                    <a:pt x="103" y="0"/>
                  </a:lnTo>
                  <a:lnTo>
                    <a:pt x="55" y="49"/>
                  </a:lnTo>
                  <a:lnTo>
                    <a:pt x="7" y="0"/>
                  </a:lnTo>
                  <a:lnTo>
                    <a:pt x="0" y="7"/>
                  </a:lnTo>
                  <a:lnTo>
                    <a:pt x="49" y="55"/>
                  </a:lnTo>
                  <a:lnTo>
                    <a:pt x="55" y="6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200" dirty="0"/>
            </a:p>
          </p:txBody>
        </p:sp>
      </p:grpSp>
      <p:sp>
        <p:nvSpPr>
          <p:cNvPr id="71"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72" name="Oval 71"/>
          <p:cNvSpPr>
            <a:spLocks noChangeAspect="1"/>
          </p:cNvSpPr>
          <p:nvPr/>
        </p:nvSpPr>
        <p:spPr>
          <a:xfrm>
            <a:off x="11674375" y="141477"/>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2</a:t>
            </a:r>
            <a:endParaRPr lang="en-US" sz="1200" b="1" kern="0" dirty="0">
              <a:solidFill>
                <a:schemeClr val="accent5"/>
              </a:solidFill>
            </a:endParaRPr>
          </a:p>
        </p:txBody>
      </p:sp>
      <p:sp>
        <p:nvSpPr>
          <p:cNvPr id="73" name="TextBox 72"/>
          <p:cNvSpPr txBox="1"/>
          <p:nvPr/>
        </p:nvSpPr>
        <p:spPr>
          <a:xfrm>
            <a:off x="9511300" y="60353"/>
            <a:ext cx="2147887" cy="4862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575757"/>
                </a:solidFill>
              </a:rPr>
              <a:t>Luxury product values</a:t>
            </a:r>
          </a:p>
        </p:txBody>
      </p:sp>
      <p:pic>
        <p:nvPicPr>
          <p:cNvPr id="78" name="flag_china"/>
          <p:cNvPicPr>
            <a:picLocks noChangeAspect="1" noChangeArrowheads="1"/>
          </p:cNvPicPr>
          <p:nvPr/>
        </p:nvPicPr>
        <p:blipFill rotWithShape="1">
          <a:blip r:embed="rId25"/>
          <a:srcRect l="4952" r="28423"/>
          <a:stretch/>
        </p:blipFill>
        <p:spPr bwMode="auto">
          <a:xfrm>
            <a:off x="4613307" y="1987160"/>
            <a:ext cx="396000" cy="396000"/>
          </a:xfrm>
          <a:prstGeom prst="ellipse">
            <a:avLst/>
          </a:prstGeom>
          <a:grpFill/>
          <a:ln w="24765">
            <a:gradFill flip="none" rotWithShape="1">
              <a:gsLst>
                <a:gs pos="0">
                  <a:schemeClr val="accent5"/>
                </a:gs>
                <a:gs pos="100000">
                  <a:schemeClr val="bg1">
                    <a:lumMod val="75000"/>
                  </a:schemeClr>
                </a:gs>
              </a:gsLst>
              <a:lin ang="2700000" scaled="1"/>
              <a:tileRect/>
            </a:gradFill>
          </a:ln>
        </p:spPr>
      </p:pic>
      <p:pic>
        <p:nvPicPr>
          <p:cNvPr id="79" name="flag_europeanunion"/>
          <p:cNvPicPr>
            <a:picLocks noChangeAspect="1" noChangeArrowheads="1"/>
          </p:cNvPicPr>
          <p:nvPr/>
        </p:nvPicPr>
        <p:blipFill rotWithShape="1">
          <a:blip r:embed="rId26" cstate="print"/>
          <a:srcRect l="16688" r="16688"/>
          <a:stretch/>
        </p:blipFill>
        <p:spPr bwMode="auto">
          <a:xfrm>
            <a:off x="6678141" y="1987160"/>
            <a:ext cx="396000" cy="396000"/>
          </a:xfrm>
          <a:prstGeom prst="ellipse">
            <a:avLst/>
          </a:prstGeom>
          <a:grpFill/>
          <a:ln w="24765">
            <a:gradFill flip="none" rotWithShape="1">
              <a:gsLst>
                <a:gs pos="0">
                  <a:schemeClr val="accent5"/>
                </a:gs>
                <a:gs pos="100000">
                  <a:schemeClr val="bg1">
                    <a:lumMod val="75000"/>
                  </a:schemeClr>
                </a:gs>
              </a:gsLst>
              <a:lin ang="2700000" scaled="1"/>
              <a:tileRect/>
            </a:gradFill>
          </a:ln>
        </p:spPr>
      </p:pic>
      <p:pic>
        <p:nvPicPr>
          <p:cNvPr id="80" name="flag_usa"/>
          <p:cNvPicPr>
            <a:picLocks noChangeAspect="1" noChangeArrowheads="1"/>
          </p:cNvPicPr>
          <p:nvPr/>
        </p:nvPicPr>
        <p:blipFill rotWithShape="1">
          <a:blip r:embed="rId27"/>
          <a:srcRect l="13232" r="34144"/>
          <a:stretch/>
        </p:blipFill>
        <p:spPr bwMode="auto">
          <a:xfrm>
            <a:off x="8726237" y="1987160"/>
            <a:ext cx="396000" cy="396000"/>
          </a:xfrm>
          <a:prstGeom prst="ellipse">
            <a:avLst/>
          </a:prstGeom>
          <a:grpFill/>
          <a:ln w="24765">
            <a:gradFill flip="none" rotWithShape="1">
              <a:gsLst>
                <a:gs pos="0">
                  <a:schemeClr val="accent5"/>
                </a:gs>
                <a:gs pos="100000">
                  <a:schemeClr val="bg1">
                    <a:lumMod val="75000"/>
                  </a:schemeClr>
                </a:gs>
              </a:gsLst>
              <a:lin ang="2700000" scaled="1"/>
              <a:tileRect/>
            </a:gradFill>
          </a:ln>
        </p:spPr>
      </p:pic>
      <p:graphicFrame>
        <p:nvGraphicFramePr>
          <p:cNvPr id="89" name="Chart 88"/>
          <p:cNvGraphicFramePr/>
          <p:nvPr>
            <p:custDataLst>
              <p:tags r:id="rId7"/>
            </p:custDataLst>
            <p:extLst>
              <p:ext uri="{D42A27DB-BD31-4B8C-83A1-F6EECF244321}">
                <p14:modId xmlns:p14="http://schemas.microsoft.com/office/powerpoint/2010/main" val="3735347165"/>
              </p:ext>
            </p:extLst>
          </p:nvPr>
        </p:nvGraphicFramePr>
        <p:xfrm>
          <a:off x="4017963" y="2559050"/>
          <a:ext cx="1617662" cy="2803525"/>
        </p:xfrm>
        <a:graphic>
          <a:graphicData uri="http://schemas.openxmlformats.org/drawingml/2006/chart">
            <c:chart xmlns:c="http://schemas.openxmlformats.org/drawingml/2006/chart" xmlns:r="http://schemas.openxmlformats.org/officeDocument/2006/relationships" r:id="rId28"/>
          </a:graphicData>
        </a:graphic>
      </p:graphicFrame>
      <p:cxnSp>
        <p:nvCxnSpPr>
          <p:cNvPr id="12" name="Straight Connector 11"/>
          <p:cNvCxnSpPr/>
          <p:nvPr>
            <p:custDataLst>
              <p:tags r:id="rId8"/>
            </p:custDataLst>
          </p:nvPr>
        </p:nvCxnSpPr>
        <p:spPr bwMode="gray">
          <a:xfrm>
            <a:off x="4443413" y="4514850"/>
            <a:ext cx="765175" cy="0"/>
          </a:xfrm>
          <a:prstGeom prst="line">
            <a:avLst/>
          </a:prstGeom>
          <a:ln w="28575" cap="rnd">
            <a:solidFill>
              <a:schemeClr val="accent3"/>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sp>
        <p:nvSpPr>
          <p:cNvPr id="83" name="Text Placeholder 3"/>
          <p:cNvSpPr>
            <a:spLocks noGrp="1"/>
          </p:cNvSpPr>
          <p:nvPr>
            <p:custDataLst>
              <p:tags r:id="rId9"/>
            </p:custDataLst>
          </p:nvPr>
        </p:nvSpPr>
        <p:spPr bwMode="gray">
          <a:xfrm>
            <a:off x="4657725" y="3471863"/>
            <a:ext cx="338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022154C3-938C-4203-AB32-258EC056D4ED}" type="datetime'''''''''''''''71''''''''''''''''''''''''''''''''%'''''''''''''">
              <a:rPr lang="en-US" altLang="en-US" sz="1400">
                <a:solidFill>
                  <a:schemeClr val="bg1"/>
                </a:solidFill>
              </a:rPr>
              <a:pPr/>
              <a:t>71%</a:t>
            </a:fld>
            <a:endParaRPr lang="en-US" sz="1400" dirty="0">
              <a:solidFill>
                <a:schemeClr val="bg1"/>
              </a:solidFill>
              <a:sym typeface="+mn-lt"/>
            </a:endParaRPr>
          </a:p>
        </p:txBody>
      </p:sp>
      <p:sp>
        <p:nvSpPr>
          <p:cNvPr id="82" name="Text Placeholder 3"/>
          <p:cNvSpPr>
            <a:spLocks noGrp="1"/>
          </p:cNvSpPr>
          <p:nvPr>
            <p:custDataLst>
              <p:tags r:id="rId10"/>
            </p:custDataLst>
          </p:nvPr>
        </p:nvSpPr>
        <p:spPr bwMode="gray">
          <a:xfrm>
            <a:off x="4657725" y="4791075"/>
            <a:ext cx="338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F17835C-9E8B-4B26-A58B-A753639CF2FE}" type="datetime'''''''''2''''''''''''''''''''''''9%'">
              <a:rPr lang="en-US" altLang="en-US" sz="1400">
                <a:solidFill>
                  <a:schemeClr val="bg1"/>
                </a:solidFill>
              </a:rPr>
              <a:pPr/>
              <a:t>29%</a:t>
            </a:fld>
            <a:endParaRPr lang="en-US" sz="1400" dirty="0">
              <a:solidFill>
                <a:schemeClr val="bg1"/>
              </a:solidFill>
              <a:sym typeface="+mn-lt"/>
            </a:endParaRPr>
          </a:p>
        </p:txBody>
      </p:sp>
      <p:graphicFrame>
        <p:nvGraphicFramePr>
          <p:cNvPr id="104" name="Chart 103"/>
          <p:cNvGraphicFramePr/>
          <p:nvPr>
            <p:custDataLst>
              <p:tags r:id="rId11"/>
            </p:custDataLst>
            <p:extLst>
              <p:ext uri="{D42A27DB-BD31-4B8C-83A1-F6EECF244321}">
                <p14:modId xmlns:p14="http://schemas.microsoft.com/office/powerpoint/2010/main" val="3970007851"/>
              </p:ext>
            </p:extLst>
          </p:nvPr>
        </p:nvGraphicFramePr>
        <p:xfrm>
          <a:off x="6096000" y="2559050"/>
          <a:ext cx="1617663" cy="2803525"/>
        </p:xfrm>
        <a:graphic>
          <a:graphicData uri="http://schemas.openxmlformats.org/drawingml/2006/chart">
            <c:chart xmlns:c="http://schemas.openxmlformats.org/drawingml/2006/chart" xmlns:r="http://schemas.openxmlformats.org/officeDocument/2006/relationships" r:id="rId29"/>
          </a:graphicData>
        </a:graphic>
      </p:graphicFrame>
      <p:sp>
        <p:nvSpPr>
          <p:cNvPr id="85" name="Text Placeholder 3"/>
          <p:cNvSpPr>
            <a:spLocks noGrp="1"/>
          </p:cNvSpPr>
          <p:nvPr>
            <p:custDataLst>
              <p:tags r:id="rId12"/>
            </p:custDataLst>
          </p:nvPr>
        </p:nvSpPr>
        <p:spPr bwMode="gray">
          <a:xfrm>
            <a:off x="6735763" y="4883150"/>
            <a:ext cx="338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903AE46-4F96-4919-B09E-73D66B9428F3}" type="datetime'''''''''''''''''''''2''''''2''''''''''''''%'''''''''''''''''">
              <a:rPr lang="en-US" altLang="en-US" sz="1400">
                <a:solidFill>
                  <a:schemeClr val="bg1"/>
                </a:solidFill>
              </a:rPr>
              <a:pPr/>
              <a:t>22%</a:t>
            </a:fld>
            <a:endParaRPr lang="en-US" sz="1400" dirty="0">
              <a:solidFill>
                <a:schemeClr val="bg1"/>
              </a:solidFill>
              <a:sym typeface="+mn-lt"/>
            </a:endParaRPr>
          </a:p>
        </p:txBody>
      </p:sp>
      <p:sp>
        <p:nvSpPr>
          <p:cNvPr id="91" name="Text Placeholder 3"/>
          <p:cNvSpPr>
            <a:spLocks noGrp="1"/>
          </p:cNvSpPr>
          <p:nvPr>
            <p:custDataLst>
              <p:tags r:id="rId13"/>
            </p:custDataLst>
          </p:nvPr>
        </p:nvSpPr>
        <p:spPr bwMode="gray">
          <a:xfrm>
            <a:off x="6735763" y="3563938"/>
            <a:ext cx="338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DFB6635-32FC-45EA-A221-9D1683585D5A}" type="datetime'''''''''7''''''''''8''''''''''%'''''''''">
              <a:rPr lang="en-US" altLang="en-US" sz="1400">
                <a:solidFill>
                  <a:schemeClr val="bg1"/>
                </a:solidFill>
              </a:rPr>
              <a:pPr/>
              <a:t>78%</a:t>
            </a:fld>
            <a:endParaRPr lang="en-US" sz="1400" dirty="0">
              <a:solidFill>
                <a:schemeClr val="bg1"/>
              </a:solidFill>
              <a:sym typeface="+mn-lt"/>
            </a:endParaRPr>
          </a:p>
        </p:txBody>
      </p:sp>
      <p:graphicFrame>
        <p:nvGraphicFramePr>
          <p:cNvPr id="111" name="Chart 110"/>
          <p:cNvGraphicFramePr/>
          <p:nvPr>
            <p:custDataLst>
              <p:tags r:id="rId14"/>
            </p:custDataLst>
            <p:extLst>
              <p:ext uri="{D42A27DB-BD31-4B8C-83A1-F6EECF244321}">
                <p14:modId xmlns:p14="http://schemas.microsoft.com/office/powerpoint/2010/main" val="289315976"/>
              </p:ext>
            </p:extLst>
          </p:nvPr>
        </p:nvGraphicFramePr>
        <p:xfrm>
          <a:off x="8172450" y="2559050"/>
          <a:ext cx="1617663" cy="2803525"/>
        </p:xfrm>
        <a:graphic>
          <a:graphicData uri="http://schemas.openxmlformats.org/drawingml/2006/chart">
            <c:chart xmlns:c="http://schemas.openxmlformats.org/drawingml/2006/chart" xmlns:r="http://schemas.openxmlformats.org/officeDocument/2006/relationships" r:id="rId30"/>
          </a:graphicData>
        </a:graphic>
      </p:graphicFrame>
      <p:sp>
        <p:nvSpPr>
          <p:cNvPr id="94" name="Text Placeholder 3"/>
          <p:cNvSpPr>
            <a:spLocks noGrp="1"/>
          </p:cNvSpPr>
          <p:nvPr>
            <p:custDataLst>
              <p:tags r:id="rId15"/>
            </p:custDataLst>
          </p:nvPr>
        </p:nvSpPr>
        <p:spPr bwMode="gray">
          <a:xfrm>
            <a:off x="8812213" y="4895850"/>
            <a:ext cx="338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082A2E0D-9E2E-49E8-8C7E-9407F6C67EE8}" type="datetime'''''''''''''2''''''''''1''''''''''''''''''''''''''%'''''''''">
              <a:rPr lang="en-US" altLang="en-US" sz="1400">
                <a:solidFill>
                  <a:schemeClr val="bg1"/>
                </a:solidFill>
              </a:rPr>
              <a:pPr/>
              <a:t>21%</a:t>
            </a:fld>
            <a:endParaRPr lang="en-US" sz="1400" dirty="0">
              <a:solidFill>
                <a:schemeClr val="bg1"/>
              </a:solidFill>
              <a:sym typeface="+mn-lt"/>
            </a:endParaRPr>
          </a:p>
        </p:txBody>
      </p:sp>
      <p:sp>
        <p:nvSpPr>
          <p:cNvPr id="96" name="Text Placeholder 3"/>
          <p:cNvSpPr>
            <a:spLocks noGrp="1"/>
          </p:cNvSpPr>
          <p:nvPr>
            <p:custDataLst>
              <p:tags r:id="rId16"/>
            </p:custDataLst>
          </p:nvPr>
        </p:nvSpPr>
        <p:spPr bwMode="gray">
          <a:xfrm>
            <a:off x="8812213" y="3576638"/>
            <a:ext cx="338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4D8B105-CE0F-4E0B-8188-5EC20724489A}" type="datetime'''''''''''''''7''''''9''''''''''''''''''''%'''''''''">
              <a:rPr lang="en-US" altLang="en-US" sz="1400">
                <a:solidFill>
                  <a:schemeClr val="bg1"/>
                </a:solidFill>
              </a:rPr>
              <a:pPr/>
              <a:t>79%</a:t>
            </a:fld>
            <a:endParaRPr lang="en-US" sz="1400" dirty="0">
              <a:solidFill>
                <a:schemeClr val="bg1"/>
              </a:solidFill>
              <a:sym typeface="+mn-lt"/>
            </a:endParaRPr>
          </a:p>
        </p:txBody>
      </p:sp>
      <p:graphicFrame>
        <p:nvGraphicFramePr>
          <p:cNvPr id="113" name="Chart 112"/>
          <p:cNvGraphicFramePr/>
          <p:nvPr>
            <p:custDataLst>
              <p:tags r:id="rId17"/>
            </p:custDataLst>
            <p:extLst>
              <p:ext uri="{D42A27DB-BD31-4B8C-83A1-F6EECF244321}">
                <p14:modId xmlns:p14="http://schemas.microsoft.com/office/powerpoint/2010/main" val="1647417031"/>
              </p:ext>
            </p:extLst>
          </p:nvPr>
        </p:nvGraphicFramePr>
        <p:xfrm>
          <a:off x="10253663" y="2559050"/>
          <a:ext cx="1617662" cy="2803525"/>
        </p:xfrm>
        <a:graphic>
          <a:graphicData uri="http://schemas.openxmlformats.org/drawingml/2006/chart">
            <c:chart xmlns:c="http://schemas.openxmlformats.org/drawingml/2006/chart" xmlns:r="http://schemas.openxmlformats.org/officeDocument/2006/relationships" r:id="rId31"/>
          </a:graphicData>
        </a:graphic>
      </p:graphicFrame>
      <p:cxnSp>
        <p:nvCxnSpPr>
          <p:cNvPr id="10" name="Straight Connector 9"/>
          <p:cNvCxnSpPr/>
          <p:nvPr>
            <p:custDataLst>
              <p:tags r:id="rId18"/>
            </p:custDataLst>
          </p:nvPr>
        </p:nvCxnSpPr>
        <p:spPr bwMode="gray">
          <a:xfrm>
            <a:off x="10679113" y="4567238"/>
            <a:ext cx="765175" cy="0"/>
          </a:xfrm>
          <a:prstGeom prst="line">
            <a:avLst/>
          </a:prstGeom>
          <a:ln w="28575" cap="rnd">
            <a:solidFill>
              <a:schemeClr val="accent3"/>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sp>
        <p:nvSpPr>
          <p:cNvPr id="103" name="Text Placeholder 3"/>
          <p:cNvSpPr>
            <a:spLocks noGrp="1"/>
          </p:cNvSpPr>
          <p:nvPr>
            <p:custDataLst>
              <p:tags r:id="rId19"/>
            </p:custDataLst>
          </p:nvPr>
        </p:nvSpPr>
        <p:spPr bwMode="gray">
          <a:xfrm>
            <a:off x="10893425" y="3497263"/>
            <a:ext cx="338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F31993F-E4DD-4E2F-822B-E14B4CA0727E}" type="datetime'''7''''''3''''''''''''''%'''''''''''''''''''''">
              <a:rPr lang="en-US" altLang="en-US" sz="1400">
                <a:solidFill>
                  <a:schemeClr val="bg1"/>
                </a:solidFill>
              </a:rPr>
              <a:pPr/>
              <a:t>73%</a:t>
            </a:fld>
            <a:endParaRPr lang="en-US" sz="1400" dirty="0">
              <a:solidFill>
                <a:schemeClr val="bg1"/>
              </a:solidFill>
              <a:sym typeface="+mn-lt"/>
            </a:endParaRPr>
          </a:p>
        </p:txBody>
      </p:sp>
      <p:sp>
        <p:nvSpPr>
          <p:cNvPr id="101" name="Text Placeholder 3"/>
          <p:cNvSpPr>
            <a:spLocks noGrp="1"/>
          </p:cNvSpPr>
          <p:nvPr>
            <p:custDataLst>
              <p:tags r:id="rId20"/>
            </p:custDataLst>
          </p:nvPr>
        </p:nvSpPr>
        <p:spPr bwMode="gray">
          <a:xfrm>
            <a:off x="10893425" y="4816475"/>
            <a:ext cx="338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59A0180-05CB-4994-A26E-3AB2CBDA434D}" type="datetime'''''''''''''''''''2''''''''''''''7''''''''''%'">
              <a:rPr lang="en-US" altLang="en-US" sz="1400">
                <a:solidFill>
                  <a:schemeClr val="bg1"/>
                </a:solidFill>
              </a:rPr>
              <a:pPr/>
              <a:t>27%</a:t>
            </a:fld>
            <a:endParaRPr lang="en-US" sz="1400" dirty="0">
              <a:solidFill>
                <a:schemeClr val="bg1"/>
              </a:solidFill>
              <a:sym typeface="+mn-lt"/>
            </a:endParaRPr>
          </a:p>
        </p:txBody>
      </p:sp>
      <p:sp>
        <p:nvSpPr>
          <p:cNvPr id="112" name="TextBox 111"/>
          <p:cNvSpPr txBox="1"/>
          <p:nvPr/>
        </p:nvSpPr>
        <p:spPr>
          <a:xfrm>
            <a:off x="10519395" y="2005937"/>
            <a:ext cx="3639475" cy="276999"/>
          </a:xfrm>
          <a:prstGeom prst="rect">
            <a:avLst/>
          </a:prstGeom>
          <a:noFill/>
        </p:spPr>
        <p:txBody>
          <a:bodyPr wrap="square" lIns="0" tIns="0" rIns="0" bIns="0" rtlCol="0" anchor="b">
            <a:spAutoFit/>
          </a:bodyPr>
          <a:lstStyle/>
          <a:p>
            <a:pPr>
              <a:buSzPct val="100000"/>
            </a:pPr>
            <a:r>
              <a:rPr lang="en-US" dirty="0" smtClean="0">
                <a:solidFill>
                  <a:srgbClr val="29BA74"/>
                </a:solidFill>
                <a:latin typeface="Trebuchet MS" panose="020B0603020202020204" pitchFamily="34" charset="0"/>
              </a:rPr>
              <a:t>Millennials</a:t>
            </a:r>
            <a:endParaRPr lang="en-US" dirty="0">
              <a:solidFill>
                <a:srgbClr val="29BA74"/>
              </a:solidFill>
              <a:latin typeface="Trebuchet MS" panose="020B0603020202020204" pitchFamily="34" charset="0"/>
            </a:endParaRPr>
          </a:p>
        </p:txBody>
      </p:sp>
      <p:grpSp>
        <p:nvGrpSpPr>
          <p:cNvPr id="157" name="Group 156"/>
          <p:cNvGrpSpPr/>
          <p:nvPr/>
        </p:nvGrpSpPr>
        <p:grpSpPr>
          <a:xfrm>
            <a:off x="9872094" y="2391179"/>
            <a:ext cx="306171" cy="2962797"/>
            <a:chOff x="3285451" y="2658807"/>
            <a:chExt cx="306171" cy="2962797"/>
          </a:xfrm>
        </p:grpSpPr>
        <p:cxnSp>
          <p:nvCxnSpPr>
            <p:cNvPr id="158" name="Straight Connector 157"/>
            <p:cNvCxnSpPr/>
            <p:nvPr/>
          </p:nvCxnSpPr>
          <p:spPr>
            <a:xfrm>
              <a:off x="3433186" y="2658807"/>
              <a:ext cx="0" cy="2962797"/>
            </a:xfrm>
            <a:prstGeom prst="line">
              <a:avLst/>
            </a:prstGeom>
            <a:ln w="19050"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159" name="Group 158"/>
            <p:cNvGrpSpPr/>
            <p:nvPr/>
          </p:nvGrpSpPr>
          <p:grpSpPr>
            <a:xfrm>
              <a:off x="3285451" y="3986751"/>
              <a:ext cx="306171" cy="306910"/>
              <a:chOff x="5942914" y="3833745"/>
              <a:chExt cx="306171" cy="306910"/>
            </a:xfrm>
          </p:grpSpPr>
          <p:sp>
            <p:nvSpPr>
              <p:cNvPr id="160" name="Freeform 94"/>
              <p:cNvSpPr>
                <a:spLocks/>
              </p:cNvSpPr>
              <p:nvPr/>
            </p:nvSpPr>
            <p:spPr bwMode="gray">
              <a:xfrm>
                <a:off x="594291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161" name="Freeform 95"/>
              <p:cNvSpPr>
                <a:spLocks/>
              </p:cNvSpPr>
              <p:nvPr/>
            </p:nvSpPr>
            <p:spPr bwMode="gray">
              <a:xfrm>
                <a:off x="605934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sp>
        <p:nvSpPr>
          <p:cNvPr id="162" name="TextBox 161"/>
          <p:cNvSpPr txBox="1"/>
          <p:nvPr/>
        </p:nvSpPr>
        <p:spPr>
          <a:xfrm>
            <a:off x="379270" y="2005937"/>
            <a:ext cx="3270648" cy="276999"/>
          </a:xfrm>
          <a:prstGeom prst="rect">
            <a:avLst/>
          </a:prstGeom>
          <a:noFill/>
          <a:extLst>
            <a:ext uri="{909E8E84-426E-40dd-AFC4-6F175D3DCCD1}">
              <a14:hiddenFill xmlns:a14="http://schemas.microsoft.com/office/drawing/2010/main">
                <a:solidFill>
                  <a:srgbClr val="C9E7CA"/>
                </a:solidFill>
              </a14:hiddenFill>
            </a:ext>
          </a:extLst>
        </p:spPr>
        <p:txBody>
          <a:bodyPr wrap="square" lIns="0" tIns="0" rIns="0" bIns="0" rtlCol="0" anchor="b">
            <a:spAutoFit/>
          </a:bodyPr>
          <a:lstStyle/>
          <a:p>
            <a:pPr>
              <a:buSzPct val="100000"/>
            </a:pPr>
            <a:r>
              <a:rPr lang="en-US" dirty="0" smtClean="0">
                <a:solidFill>
                  <a:srgbClr val="29BA74"/>
                </a:solidFill>
                <a:latin typeface="Trebuchet MS" panose="020B0603020202020204" pitchFamily="34" charset="0"/>
              </a:rPr>
              <a:t>Overall True-Luxury Consumers</a:t>
            </a:r>
            <a:endParaRPr lang="en-US" dirty="0">
              <a:solidFill>
                <a:srgbClr val="29BA74"/>
              </a:solidFill>
              <a:latin typeface="Trebuchet MS" panose="020B0603020202020204" pitchFamily="34" charset="0"/>
            </a:endParaRPr>
          </a:p>
        </p:txBody>
      </p:sp>
      <p:sp>
        <p:nvSpPr>
          <p:cNvPr id="65" name="TextBox 64"/>
          <p:cNvSpPr txBox="1"/>
          <p:nvPr/>
        </p:nvSpPr>
        <p:spPr>
          <a:xfrm>
            <a:off x="3971038" y="5423898"/>
            <a:ext cx="1702793"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smtClean="0">
                <a:solidFill>
                  <a:srgbClr val="575757"/>
                </a:solidFill>
              </a:rPr>
              <a:t>Extravagant &amp; </a:t>
            </a:r>
            <a:r>
              <a:rPr lang="en-US" sz="1200" dirty="0">
                <a:solidFill>
                  <a:srgbClr val="575757"/>
                </a:solidFill>
              </a:rPr>
              <a:t>fun </a:t>
            </a:r>
            <a:endParaRPr lang="en-US" sz="1200" dirty="0" smtClean="0">
              <a:solidFill>
                <a:srgbClr val="575757"/>
              </a:solidFill>
            </a:endParaRPr>
          </a:p>
        </p:txBody>
      </p:sp>
      <p:sp>
        <p:nvSpPr>
          <p:cNvPr id="64" name="TextBox 63"/>
          <p:cNvSpPr txBox="1"/>
          <p:nvPr/>
        </p:nvSpPr>
        <p:spPr>
          <a:xfrm>
            <a:off x="3971038" y="5667987"/>
            <a:ext cx="1702793"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smtClean="0">
                <a:solidFill>
                  <a:srgbClr val="575757"/>
                </a:solidFill>
              </a:rPr>
              <a:t>An identity statement</a:t>
            </a:r>
          </a:p>
        </p:txBody>
      </p:sp>
      <p:sp>
        <p:nvSpPr>
          <p:cNvPr id="66" name="TextBox 65"/>
          <p:cNvSpPr txBox="1"/>
          <p:nvPr/>
        </p:nvSpPr>
        <p:spPr>
          <a:xfrm>
            <a:off x="3971037" y="5912076"/>
            <a:ext cx="1702793"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smtClean="0">
                <a:solidFill>
                  <a:srgbClr val="575757"/>
                </a:solidFill>
              </a:rPr>
              <a:t>Exclusivity</a:t>
            </a:r>
          </a:p>
        </p:txBody>
      </p:sp>
      <p:sp>
        <p:nvSpPr>
          <p:cNvPr id="67" name="TextBox 66"/>
          <p:cNvSpPr txBox="1"/>
          <p:nvPr/>
        </p:nvSpPr>
        <p:spPr>
          <a:xfrm>
            <a:off x="3971037" y="6156164"/>
            <a:ext cx="1702793"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rgbClr val="575757"/>
                </a:solidFill>
              </a:rPr>
              <a:t>Adorned aesthetics</a:t>
            </a:r>
          </a:p>
        </p:txBody>
      </p:sp>
      <p:grpSp>
        <p:nvGrpSpPr>
          <p:cNvPr id="68" name="Group 67"/>
          <p:cNvGrpSpPr/>
          <p:nvPr/>
        </p:nvGrpSpPr>
        <p:grpSpPr>
          <a:xfrm>
            <a:off x="6170598" y="5423898"/>
            <a:ext cx="1702794" cy="1092266"/>
            <a:chOff x="3937584" y="5423898"/>
            <a:chExt cx="1702794" cy="1092266"/>
          </a:xfrm>
        </p:grpSpPr>
        <p:sp>
          <p:nvSpPr>
            <p:cNvPr id="69" name="TextBox 68"/>
            <p:cNvSpPr txBox="1"/>
            <p:nvPr/>
          </p:nvSpPr>
          <p:spPr>
            <a:xfrm>
              <a:off x="3937585" y="5423898"/>
              <a:ext cx="1702793"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smtClean="0">
                  <a:solidFill>
                    <a:srgbClr val="575757"/>
                  </a:solidFill>
                </a:rPr>
                <a:t>Craftsmanship</a:t>
              </a:r>
            </a:p>
          </p:txBody>
        </p:sp>
        <p:sp>
          <p:nvSpPr>
            <p:cNvPr id="74" name="TextBox 73"/>
            <p:cNvSpPr txBox="1"/>
            <p:nvPr/>
          </p:nvSpPr>
          <p:spPr>
            <a:xfrm>
              <a:off x="3937585" y="5667987"/>
              <a:ext cx="1702793"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smtClean="0">
                  <a:solidFill>
                    <a:srgbClr val="575757"/>
                  </a:solidFill>
                </a:rPr>
                <a:t>Heritage </a:t>
              </a:r>
            </a:p>
          </p:txBody>
        </p:sp>
        <p:sp>
          <p:nvSpPr>
            <p:cNvPr id="75" name="TextBox 74"/>
            <p:cNvSpPr txBox="1"/>
            <p:nvPr/>
          </p:nvSpPr>
          <p:spPr>
            <a:xfrm>
              <a:off x="3937584" y="5912076"/>
              <a:ext cx="1702793"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smtClean="0">
                  <a:solidFill>
                    <a:srgbClr val="575757"/>
                  </a:solidFill>
                </a:rPr>
                <a:t>Brand iconic patterns</a:t>
              </a:r>
            </a:p>
          </p:txBody>
        </p:sp>
        <p:sp>
          <p:nvSpPr>
            <p:cNvPr id="76" name="TextBox 75"/>
            <p:cNvSpPr txBox="1"/>
            <p:nvPr/>
          </p:nvSpPr>
          <p:spPr>
            <a:xfrm>
              <a:off x="3937584" y="6156164"/>
              <a:ext cx="1702793"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smtClean="0">
                  <a:solidFill>
                    <a:srgbClr val="575757"/>
                  </a:solidFill>
                </a:rPr>
                <a:t>Extravagant &amp; fun</a:t>
              </a:r>
            </a:p>
          </p:txBody>
        </p:sp>
      </p:grpSp>
      <p:grpSp>
        <p:nvGrpSpPr>
          <p:cNvPr id="77" name="Group 76"/>
          <p:cNvGrpSpPr/>
          <p:nvPr/>
        </p:nvGrpSpPr>
        <p:grpSpPr>
          <a:xfrm>
            <a:off x="8486594" y="5423898"/>
            <a:ext cx="1702794" cy="1092266"/>
            <a:chOff x="3937584" y="5423898"/>
            <a:chExt cx="1702794" cy="1092266"/>
          </a:xfrm>
        </p:grpSpPr>
        <p:sp>
          <p:nvSpPr>
            <p:cNvPr id="90" name="TextBox 89"/>
            <p:cNvSpPr txBox="1"/>
            <p:nvPr/>
          </p:nvSpPr>
          <p:spPr>
            <a:xfrm>
              <a:off x="3937585" y="5423898"/>
              <a:ext cx="1702793"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smtClean="0">
                  <a:solidFill>
                    <a:srgbClr val="29BA74"/>
                  </a:solidFill>
                </a:rPr>
                <a:t>Timeless</a:t>
              </a:r>
            </a:p>
          </p:txBody>
        </p:sp>
        <p:sp>
          <p:nvSpPr>
            <p:cNvPr id="97" name="TextBox 96"/>
            <p:cNvSpPr txBox="1"/>
            <p:nvPr/>
          </p:nvSpPr>
          <p:spPr>
            <a:xfrm>
              <a:off x="3937585" y="5667987"/>
              <a:ext cx="1702793"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smtClean="0">
                  <a:solidFill>
                    <a:srgbClr val="29BA74"/>
                  </a:solidFill>
                </a:rPr>
                <a:t>Craftsmanship</a:t>
              </a:r>
            </a:p>
          </p:txBody>
        </p:sp>
        <p:sp>
          <p:nvSpPr>
            <p:cNvPr id="98" name="TextBox 97"/>
            <p:cNvSpPr txBox="1"/>
            <p:nvPr/>
          </p:nvSpPr>
          <p:spPr>
            <a:xfrm>
              <a:off x="3937584" y="5912076"/>
              <a:ext cx="1702793"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rgbClr val="29BA74"/>
                  </a:solidFill>
                </a:rPr>
                <a:t>Adorned aesthetics</a:t>
              </a:r>
              <a:endParaRPr lang="en-US" sz="1200" b="1" dirty="0" smtClean="0">
                <a:solidFill>
                  <a:srgbClr val="29BA74"/>
                </a:solidFill>
              </a:endParaRPr>
            </a:p>
          </p:txBody>
        </p:sp>
        <p:sp>
          <p:nvSpPr>
            <p:cNvPr id="102" name="TextBox 101"/>
            <p:cNvSpPr txBox="1"/>
            <p:nvPr/>
          </p:nvSpPr>
          <p:spPr>
            <a:xfrm>
              <a:off x="3937584" y="6156164"/>
              <a:ext cx="1702793"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smtClean="0">
                  <a:solidFill>
                    <a:srgbClr val="29BA74"/>
                  </a:solidFill>
                </a:rPr>
                <a:t>Exclusivity</a:t>
              </a:r>
            </a:p>
          </p:txBody>
        </p:sp>
      </p:grpSp>
      <p:sp>
        <p:nvSpPr>
          <p:cNvPr id="106" name="TextBox 105"/>
          <p:cNvSpPr txBox="1"/>
          <p:nvPr/>
        </p:nvSpPr>
        <p:spPr>
          <a:xfrm>
            <a:off x="10527184" y="5423898"/>
            <a:ext cx="1702793"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smtClean="0">
                <a:solidFill>
                  <a:srgbClr val="29BA74"/>
                </a:solidFill>
              </a:rPr>
              <a:t>Cool &amp; sexy </a:t>
            </a:r>
          </a:p>
        </p:txBody>
      </p:sp>
      <p:sp>
        <p:nvSpPr>
          <p:cNvPr id="105" name="TextBox 104"/>
          <p:cNvSpPr txBox="1"/>
          <p:nvPr/>
        </p:nvSpPr>
        <p:spPr>
          <a:xfrm>
            <a:off x="10527184" y="5667987"/>
            <a:ext cx="1702793"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smtClean="0">
                <a:solidFill>
                  <a:srgbClr val="29BA74"/>
                </a:solidFill>
              </a:rPr>
              <a:t>Innovation</a:t>
            </a:r>
          </a:p>
        </p:txBody>
      </p:sp>
      <p:sp>
        <p:nvSpPr>
          <p:cNvPr id="107" name="TextBox 106"/>
          <p:cNvSpPr txBox="1"/>
          <p:nvPr/>
        </p:nvSpPr>
        <p:spPr>
          <a:xfrm>
            <a:off x="10527183" y="5912076"/>
            <a:ext cx="1702793"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smtClean="0">
                <a:solidFill>
                  <a:srgbClr val="29BA74"/>
                </a:solidFill>
              </a:rPr>
              <a:t>Craftsmanship</a:t>
            </a:r>
          </a:p>
        </p:txBody>
      </p:sp>
      <p:sp>
        <p:nvSpPr>
          <p:cNvPr id="108" name="TextBox 107"/>
          <p:cNvSpPr txBox="1"/>
          <p:nvPr/>
        </p:nvSpPr>
        <p:spPr>
          <a:xfrm>
            <a:off x="10527183" y="6156164"/>
            <a:ext cx="1702793" cy="360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smtClean="0">
                <a:solidFill>
                  <a:srgbClr val="29BA74"/>
                </a:solidFill>
              </a:rPr>
              <a:t>Superior quality</a:t>
            </a:r>
            <a:endParaRPr lang="en-US" sz="1200" b="1" dirty="0">
              <a:solidFill>
                <a:srgbClr val="29BA74"/>
              </a:solidFill>
            </a:endParaRPr>
          </a:p>
        </p:txBody>
      </p:sp>
      <p:cxnSp>
        <p:nvCxnSpPr>
          <p:cNvPr id="109" name="Straight Connector 108"/>
          <p:cNvCxnSpPr/>
          <p:nvPr/>
        </p:nvCxnSpPr>
        <p:spPr>
          <a:xfrm>
            <a:off x="3970785" y="5971523"/>
            <a:ext cx="7517581" cy="0"/>
          </a:xfrm>
          <a:prstGeom prst="line">
            <a:avLst/>
          </a:prstGeom>
          <a:ln w="9525" cap="rnd">
            <a:solidFill>
              <a:schemeClr val="tx1">
                <a:lumMod val="60000"/>
                <a:lumOff val="4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265918" y="5611425"/>
            <a:ext cx="3384000" cy="24948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300" b="1" i="1" dirty="0" smtClean="0">
                <a:solidFill>
                  <a:srgbClr val="7F7F7F"/>
                </a:solidFill>
              </a:rPr>
              <a:t>Highest positive difference vs. overall</a:t>
            </a:r>
            <a:endParaRPr lang="en-US" sz="1100" b="1" i="1" dirty="0" smtClean="0">
              <a:solidFill>
                <a:srgbClr val="7F7F7F"/>
              </a:solidFill>
            </a:endParaRPr>
          </a:p>
        </p:txBody>
      </p:sp>
      <p:sp>
        <p:nvSpPr>
          <p:cNvPr id="142" name="TextBox 141"/>
          <p:cNvSpPr txBox="1"/>
          <p:nvPr/>
        </p:nvSpPr>
        <p:spPr>
          <a:xfrm>
            <a:off x="265918" y="6026385"/>
            <a:ext cx="3384000" cy="24948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1300" b="1" i="1" dirty="0">
                <a:solidFill>
                  <a:srgbClr val="7F7F7F"/>
                </a:solidFill>
                <a:sym typeface="Trebuchet MS" panose="020B0603020202020204" pitchFamily="34" charset="0"/>
              </a:rPr>
              <a:t>Highest negative difference vs overall </a:t>
            </a:r>
          </a:p>
        </p:txBody>
      </p:sp>
      <p:grpSp>
        <p:nvGrpSpPr>
          <p:cNvPr id="143" name="Group 142"/>
          <p:cNvGrpSpPr/>
          <p:nvPr/>
        </p:nvGrpSpPr>
        <p:grpSpPr>
          <a:xfrm>
            <a:off x="202019" y="131021"/>
            <a:ext cx="2636659" cy="427981"/>
            <a:chOff x="202019" y="131021"/>
            <a:chExt cx="2636659" cy="427981"/>
          </a:xfrm>
        </p:grpSpPr>
        <p:sp>
          <p:nvSpPr>
            <p:cNvPr id="144" name="ColumnHeader"/>
            <p:cNvSpPr>
              <a:spLocks noChangeArrowheads="1"/>
            </p:cNvSpPr>
            <p:nvPr/>
          </p:nvSpPr>
          <p:spPr bwMode="gray">
            <a:xfrm rot="10800000" flipV="1">
              <a:off x="606678" y="229152"/>
              <a:ext cx="2232000" cy="244858"/>
            </a:xfrm>
            <a:prstGeom prst="rect">
              <a:avLst/>
            </a:prstGeom>
            <a:noFill/>
            <a:ln w="9525" algn="ctr">
              <a:noFill/>
              <a:miter lim="800000"/>
              <a:headEnd type="none" w="lg" len="lg"/>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25400" dir="5400000" sx="99000" sy="99000" algn="ctr" rotWithShape="0">
                      <a:schemeClr val="tx2"/>
                    </a:outerShdw>
                  </a:effectLst>
                </a14:hiddenEffects>
              </a:ext>
            </a:extLst>
          </p:spPr>
          <p:txBody>
            <a:bodyPr vert="horz" wrap="square" lIns="0" tIns="0" rIns="0" bIns="0" anchor="b" anchorCtr="0">
              <a:noAutofit/>
            </a:bodyPr>
            <a:lstStyle/>
            <a:p>
              <a:pPr algn="ctr"/>
              <a:r>
                <a:rPr lang="en-US" sz="1600" b="1" dirty="0" smtClean="0">
                  <a:solidFill>
                    <a:srgbClr val="575757"/>
                  </a:solidFill>
                  <a:latin typeface="Trebuchet MS" panose="020B0603020202020204" pitchFamily="34" charset="0"/>
                  <a:cs typeface="Arial" pitchFamily="34" charset="0"/>
                </a:rPr>
                <a:t>Global market trends</a:t>
              </a:r>
              <a:endParaRPr lang="en-US" sz="1600" b="1" dirty="0">
                <a:solidFill>
                  <a:srgbClr val="575757"/>
                </a:solidFill>
                <a:latin typeface="Trebuchet MS" panose="020B0603020202020204" pitchFamily="34" charset="0"/>
                <a:cs typeface="Arial" pitchFamily="34" charset="0"/>
              </a:endParaRPr>
            </a:p>
          </p:txBody>
        </p:sp>
        <p:pic>
          <p:nvPicPr>
            <p:cNvPr id="145" name="Picture 144"/>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02019" y="131021"/>
              <a:ext cx="433399" cy="427981"/>
            </a:xfrm>
            <a:prstGeom prst="rect">
              <a:avLst/>
            </a:prstGeom>
          </p:spPr>
        </p:pic>
      </p:grpSp>
      <p:sp>
        <p:nvSpPr>
          <p:cNvPr id="87" name="ee4pFootnotes"/>
          <p:cNvSpPr>
            <a:spLocks noChangeArrowheads="1"/>
          </p:cNvSpPr>
          <p:nvPr/>
        </p:nvSpPr>
        <p:spPr bwMode="auto">
          <a:xfrm>
            <a:off x="629998" y="6548331"/>
            <a:ext cx="8709441" cy="153888"/>
          </a:xfrm>
          <a:prstGeom prst="rect">
            <a:avLst/>
          </a:prstGeom>
          <a:noFill/>
          <a:ln w="9525" algn="ctr">
            <a:noFill/>
            <a:miter lim="800000"/>
            <a:headEnd type="none" w="lg" len="lg"/>
            <a:tailEnd type="none" w="lg" len="lg"/>
          </a:ln>
        </p:spPr>
        <p:txBody>
          <a:bodyPr vert="horz" wrap="square" lIns="0" tIns="0" rIns="0" bIns="0" anchor="b" anchorCtr="0">
            <a:spAutoFit/>
          </a:bodyPr>
          <a:lstStyle/>
          <a:p>
            <a:r>
              <a:rPr lang="en-US" sz="1000" dirty="0" smtClean="0">
                <a:solidFill>
                  <a:schemeClr val="bg1">
                    <a:lumMod val="50000"/>
                  </a:schemeClr>
                </a:solidFill>
                <a:latin typeface="Trebuchet MS" panose="020B0603020202020204" pitchFamily="34" charset="0"/>
                <a:cs typeface="Arial" pitchFamily="34" charset="0"/>
              </a:rPr>
              <a:t>Source: BCG-</a:t>
            </a:r>
            <a:r>
              <a:rPr lang="en-US" sz="1000" dirty="0" err="1" smtClean="0">
                <a:solidFill>
                  <a:schemeClr val="bg1">
                    <a:lumMod val="50000"/>
                  </a:schemeClr>
                </a:solidFill>
                <a:latin typeface="Trebuchet MS" panose="020B0603020202020204" pitchFamily="34" charset="0"/>
                <a:cs typeface="Arial" pitchFamily="34" charset="0"/>
              </a:rPr>
              <a:t>Altagamma</a:t>
            </a:r>
            <a:r>
              <a:rPr lang="en-US" sz="1000" dirty="0" smtClean="0">
                <a:solidFill>
                  <a:schemeClr val="bg1">
                    <a:lumMod val="50000"/>
                  </a:schemeClr>
                </a:solidFill>
                <a:latin typeface="Trebuchet MS" panose="020B0603020202020204" pitchFamily="34" charset="0"/>
                <a:cs typeface="Arial" pitchFamily="34" charset="0"/>
              </a:rPr>
              <a:t> True-Luxury Global Consumer Insight </a:t>
            </a:r>
            <a:r>
              <a:rPr lang="en-US" sz="1000" smtClean="0">
                <a:solidFill>
                  <a:schemeClr val="bg1">
                    <a:lumMod val="50000"/>
                  </a:schemeClr>
                </a:solidFill>
                <a:latin typeface="Trebuchet MS" panose="020B0603020202020204" pitchFamily="34" charset="0"/>
                <a:cs typeface="Arial" pitchFamily="34" charset="0"/>
              </a:rPr>
              <a:t>Survey (12K </a:t>
            </a:r>
            <a:r>
              <a:rPr lang="en-US" sz="1000" dirty="0" smtClean="0">
                <a:solidFill>
                  <a:schemeClr val="bg1">
                    <a:lumMod val="50000"/>
                  </a:schemeClr>
                </a:solidFill>
                <a:latin typeface="Trebuchet MS" panose="020B0603020202020204" pitchFamily="34" charset="0"/>
                <a:cs typeface="Arial" pitchFamily="34" charset="0"/>
              </a:rPr>
              <a:t>+ respondents in 10 countries)</a:t>
            </a:r>
            <a:endParaRPr lang="en-US" sz="1000" dirty="0">
              <a:solidFill>
                <a:schemeClr val="bg1">
                  <a:lumMod val="50000"/>
                </a:schemeClr>
              </a:solidFill>
              <a:latin typeface="Trebuchet MS" panose="020B0603020202020204" pitchFamily="34" charset="0"/>
              <a:cs typeface="Arial" pitchFamily="34" charset="0"/>
            </a:endParaRPr>
          </a:p>
        </p:txBody>
      </p:sp>
    </p:spTree>
    <p:extLst>
      <p:ext uri="{BB962C8B-B14F-4D97-AF65-F5344CB8AC3E}">
        <p14:creationId xmlns:p14="http://schemas.microsoft.com/office/powerpoint/2010/main" val="536902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152537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1575" name="think-cell Slide" r:id="rId6" imgW="395" imgH="396" progId="TCLayout.ActiveDocument.1">
                  <p:embed/>
                </p:oleObj>
              </mc:Choice>
              <mc:Fallback>
                <p:oleObj name="think-cell Slide" r:id="rId6" imgW="395" imgH="39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400" dirty="0" err="1" smtClean="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630000" y="622800"/>
            <a:ext cx="10933200" cy="941796"/>
          </a:xfrm>
        </p:spPr>
        <p:txBody>
          <a:bodyPr/>
          <a:lstStyle/>
          <a:p>
            <a:r>
              <a:rPr lang="en-US" smtClean="0"/>
              <a:t>New luxury values growing in the US and emerging globally at about 15% of market spend</a:t>
            </a:r>
            <a:endParaRPr lang="en-US"/>
          </a:p>
        </p:txBody>
      </p:sp>
      <p:pic>
        <p:nvPicPr>
          <p:cNvPr id="3" name="flag_usa"/>
          <p:cNvPicPr>
            <a:picLocks noChangeAspect="1" noChangeArrowheads="1"/>
          </p:cNvPicPr>
          <p:nvPr/>
        </p:nvPicPr>
        <p:blipFill>
          <a:blip r:embed="rId8"/>
          <a:srcRect r="20911"/>
          <a:stretch>
            <a:fillRect/>
          </a:stretch>
        </p:blipFill>
        <p:spPr bwMode="auto">
          <a:xfrm>
            <a:off x="313469" y="227340"/>
            <a:ext cx="354273" cy="235728"/>
          </a:xfrm>
          <a:prstGeom prst="rect">
            <a:avLst/>
          </a:prstGeom>
          <a:noFill/>
          <a:ln>
            <a:noFill/>
          </a:ln>
        </p:spPr>
      </p:pic>
      <p:sp>
        <p:nvSpPr>
          <p:cNvPr id="4"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5" name="Oval 4"/>
          <p:cNvSpPr>
            <a:spLocks noChangeAspect="1"/>
          </p:cNvSpPr>
          <p:nvPr/>
        </p:nvSpPr>
        <p:spPr>
          <a:xfrm>
            <a:off x="11674375" y="141477"/>
            <a:ext cx="324000" cy="324000"/>
          </a:xfrm>
          <a:prstGeom prst="ellipse">
            <a:avLst/>
          </a:prstGeom>
          <a:solidFill>
            <a:srgbClr val="FFFFFF"/>
          </a:solidFill>
          <a:ln w="190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en-US" sz="1200" b="1" kern="0" dirty="0" smtClean="0">
                <a:solidFill>
                  <a:schemeClr val="accent5"/>
                </a:solidFill>
              </a:rPr>
              <a:t>2</a:t>
            </a:r>
            <a:endParaRPr lang="en-US" sz="1200" b="1" kern="0" dirty="0">
              <a:solidFill>
                <a:schemeClr val="accent5"/>
              </a:solidFill>
            </a:endParaRPr>
          </a:p>
        </p:txBody>
      </p:sp>
      <p:sp>
        <p:nvSpPr>
          <p:cNvPr id="6" name="TextBox 5"/>
          <p:cNvSpPr txBox="1"/>
          <p:nvPr/>
        </p:nvSpPr>
        <p:spPr>
          <a:xfrm>
            <a:off x="9511300" y="60353"/>
            <a:ext cx="2147887" cy="4862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575757"/>
                </a:solidFill>
              </a:rPr>
              <a:t>Luxury product values</a:t>
            </a:r>
          </a:p>
        </p:txBody>
      </p:sp>
      <p:sp>
        <p:nvSpPr>
          <p:cNvPr id="9" name="ee4pContent2"/>
          <p:cNvSpPr txBox="1"/>
          <p:nvPr>
            <p:custDataLst>
              <p:tags r:id="rId4"/>
            </p:custDataLst>
          </p:nvPr>
        </p:nvSpPr>
        <p:spPr>
          <a:xfrm>
            <a:off x="630000" y="465477"/>
            <a:ext cx="11324739" cy="6318095"/>
          </a:xfrm>
          <a:prstGeom prst="rect">
            <a:avLst/>
          </a:prstGeom>
          <a:ln cap="rnd">
            <a:noFill/>
          </a:ln>
        </p:spPr>
        <p:txBody>
          <a:bodyPr vert="horz" wrap="square" lIns="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solidFill>
                  <a:schemeClr val="bg1"/>
                </a:solidFill>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bg1"/>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solidFill>
                  <a:schemeClr val="bg1"/>
                </a:solidFill>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bg1"/>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bg1"/>
                </a:solidFill>
                <a:latin typeface="Trebuchet MS" panose="020B0603020202020204" pitchFamily="34" charset="0"/>
                <a:sym typeface="Trebuchet MS" panose="020B0603020202020204" pitchFamily="34" charset="0"/>
              </a:defRPr>
            </a:lvl9pPr>
          </a:lstStyle>
          <a:p>
            <a:endParaRPr lang="en-US" sz="1800" smtClean="0">
              <a:solidFill>
                <a:srgbClr val="29BA74"/>
              </a:solidFill>
              <a:latin typeface="+mn-lt"/>
            </a:endParaRPr>
          </a:p>
          <a:p>
            <a:endParaRPr lang="en-US" sz="1800">
              <a:solidFill>
                <a:srgbClr val="29BA74"/>
              </a:solidFill>
              <a:latin typeface="+mn-lt"/>
            </a:endParaRPr>
          </a:p>
          <a:p>
            <a:pPr>
              <a:buNone/>
            </a:pPr>
            <a:r>
              <a:rPr lang="en-US" sz="1800" smtClean="0">
                <a:solidFill>
                  <a:srgbClr val="29BA74"/>
                </a:solidFill>
                <a:latin typeface="+mn-lt"/>
              </a:rPr>
              <a:t>Belonging and understanding</a:t>
            </a:r>
          </a:p>
          <a:p>
            <a:endParaRPr lang="en-US" sz="1800">
              <a:solidFill>
                <a:srgbClr val="29BA74"/>
              </a:solidFill>
              <a:latin typeface="+mn-lt"/>
            </a:endParaRPr>
          </a:p>
          <a:p>
            <a:r>
              <a:rPr lang="en-US" sz="1800" smtClean="0">
                <a:solidFill>
                  <a:srgbClr val="29BA74"/>
                </a:solidFill>
                <a:latin typeface="+mn-lt"/>
              </a:rPr>
              <a:t>Body positivity / acceptance</a:t>
            </a:r>
          </a:p>
          <a:p>
            <a:endParaRPr lang="en-US" sz="1800">
              <a:solidFill>
                <a:srgbClr val="29BA74"/>
              </a:solidFill>
              <a:latin typeface="+mn-lt"/>
            </a:endParaRPr>
          </a:p>
          <a:p>
            <a:r>
              <a:rPr lang="en-US" sz="1800" smtClean="0">
                <a:solidFill>
                  <a:srgbClr val="29BA74"/>
                </a:solidFill>
                <a:latin typeface="+mn-lt"/>
              </a:rPr>
              <a:t>Fun and playful</a:t>
            </a:r>
          </a:p>
          <a:p>
            <a:endParaRPr lang="en-US" sz="1800">
              <a:solidFill>
                <a:srgbClr val="29BA74"/>
              </a:solidFill>
              <a:latin typeface="+mn-lt"/>
            </a:endParaRPr>
          </a:p>
          <a:p>
            <a:r>
              <a:rPr lang="en-US" sz="1800" smtClean="0">
                <a:solidFill>
                  <a:srgbClr val="29BA74"/>
                </a:solidFill>
                <a:latin typeface="+mn-lt"/>
              </a:rPr>
              <a:t>Energetic and outgoing</a:t>
            </a:r>
          </a:p>
          <a:p>
            <a:endParaRPr lang="en-US" sz="1800">
              <a:solidFill>
                <a:srgbClr val="29BA74"/>
              </a:solidFill>
              <a:latin typeface="+mn-lt"/>
            </a:endParaRPr>
          </a:p>
          <a:p>
            <a:r>
              <a:rPr lang="en-US" sz="1800" smtClean="0">
                <a:solidFill>
                  <a:srgbClr val="29BA74"/>
                </a:solidFill>
                <a:latin typeface="+mn-lt"/>
              </a:rPr>
              <a:t>Play / escape / create / intrigue</a:t>
            </a:r>
          </a:p>
          <a:p>
            <a:endParaRPr lang="en-US" sz="1800">
              <a:solidFill>
                <a:srgbClr val="29BA74"/>
              </a:solidFill>
              <a:latin typeface="+mn-lt"/>
            </a:endParaRPr>
          </a:p>
          <a:p>
            <a:r>
              <a:rPr lang="en-US" sz="1800" smtClean="0">
                <a:solidFill>
                  <a:srgbClr val="29BA74"/>
                </a:solidFill>
                <a:latin typeface="+mn-lt"/>
              </a:rPr>
              <a:t>Resilient idealism</a:t>
            </a:r>
          </a:p>
          <a:p>
            <a:endParaRPr lang="en-US" sz="1800">
              <a:solidFill>
                <a:srgbClr val="29BA74"/>
              </a:solidFill>
              <a:latin typeface="+mn-lt"/>
            </a:endParaRPr>
          </a:p>
          <a:p>
            <a:r>
              <a:rPr lang="en-US" sz="1800" smtClean="0">
                <a:solidFill>
                  <a:srgbClr val="29BA74"/>
                </a:solidFill>
                <a:latin typeface="+mn-lt"/>
              </a:rPr>
              <a:t>Inspired and excited</a:t>
            </a:r>
          </a:p>
          <a:p>
            <a:endParaRPr lang="en-US" sz="1800">
              <a:solidFill>
                <a:srgbClr val="29BA74"/>
              </a:solidFill>
              <a:latin typeface="+mn-lt"/>
            </a:endParaRPr>
          </a:p>
          <a:p>
            <a:r>
              <a:rPr lang="en-US" sz="1800" smtClean="0">
                <a:solidFill>
                  <a:srgbClr val="29BA74"/>
                </a:solidFill>
                <a:latin typeface="+mn-lt"/>
              </a:rPr>
              <a:t>Daring and bold</a:t>
            </a:r>
            <a:endParaRPr lang="en-US" sz="1800" dirty="0" smtClean="0">
              <a:solidFill>
                <a:srgbClr val="29BA74"/>
              </a:solidFill>
              <a:latin typeface="+mn-lt"/>
            </a:endParaRPr>
          </a:p>
        </p:txBody>
      </p:sp>
      <p:sp>
        <p:nvSpPr>
          <p:cNvPr id="11" name="ee4pFootnotes"/>
          <p:cNvSpPr>
            <a:spLocks noChangeArrowheads="1"/>
          </p:cNvSpPr>
          <p:nvPr/>
        </p:nvSpPr>
        <p:spPr bwMode="auto">
          <a:xfrm>
            <a:off x="629999" y="6253194"/>
            <a:ext cx="7182000" cy="307777"/>
          </a:xfrm>
          <a:prstGeom prst="rect">
            <a:avLst/>
          </a:prstGeom>
          <a:noFill/>
          <a:ln w="9525" algn="ctr">
            <a:noFill/>
            <a:miter lim="800000"/>
            <a:headEnd type="none" w="lg" len="lg"/>
            <a:tailEnd type="none" w="lg" len="lg"/>
          </a:ln>
        </p:spPr>
        <p:txBody>
          <a:bodyPr vert="horz" wrap="square" lIns="0" tIns="0" rIns="0" bIns="0" anchor="b" anchorCtr="0">
            <a:spAutoFit/>
          </a:bodyPr>
          <a:lstStyle/>
          <a:p>
            <a:endParaRPr lang="en-US" sz="1000" dirty="0">
              <a:solidFill>
                <a:schemeClr val="bg1">
                  <a:lumMod val="50000"/>
                </a:schemeClr>
              </a:solidFill>
              <a:latin typeface="Trebuchet MS" panose="020B0603020202020204" pitchFamily="34" charset="0"/>
              <a:cs typeface="Arial" pitchFamily="34" charset="0"/>
            </a:endParaRPr>
          </a:p>
          <a:p>
            <a:r>
              <a:rPr lang="en-US" sz="1000" dirty="0" smtClean="0">
                <a:solidFill>
                  <a:schemeClr val="bg1">
                    <a:lumMod val="50000"/>
                  </a:schemeClr>
                </a:solidFill>
                <a:latin typeface="Trebuchet MS" panose="020B0603020202020204" pitchFamily="34" charset="0"/>
                <a:cs typeface="Arial" pitchFamily="34" charset="0"/>
              </a:rPr>
              <a:t>Source</a:t>
            </a:r>
            <a:r>
              <a:rPr lang="en-US" sz="1000" smtClean="0">
                <a:solidFill>
                  <a:schemeClr val="bg1">
                    <a:lumMod val="50000"/>
                  </a:schemeClr>
                </a:solidFill>
                <a:latin typeface="Trebuchet MS" panose="020B0603020202020204" pitchFamily="34" charset="0"/>
                <a:cs typeface="Arial" pitchFamily="34" charset="0"/>
              </a:rPr>
              <a:t>: BCG</a:t>
            </a:r>
            <a:endParaRPr lang="en-US" sz="1000" dirty="0">
              <a:solidFill>
                <a:schemeClr val="bg1">
                  <a:lumMod val="50000"/>
                </a:schemeClr>
              </a:solidFill>
              <a:latin typeface="Trebuchet MS" panose="020B0603020202020204" pitchFamily="34" charset="0"/>
              <a:cs typeface="Arial" pitchFamily="34" charset="0"/>
            </a:endParaRPr>
          </a:p>
        </p:txBody>
      </p:sp>
    </p:spTree>
    <p:extLst>
      <p:ext uri="{BB962C8B-B14F-4D97-AF65-F5344CB8AC3E}">
        <p14:creationId xmlns:p14="http://schemas.microsoft.com/office/powerpoint/2010/main" val="1483289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39dcc26a-7131-49f4-a9eb-1c0521500c03"/>
  <p:tag name="EE4P_MASTERWIZARD_MARGINS" val="0"/>
  <p:tag name="EE4P_MASTERWIZARD_DRAFT" val="0"/>
  <p:tag name="EE4P_AGENDAWIZARD" val="&lt;ee4p&gt;&lt;layouts&gt;&lt;layout name=&quot;Section Header&quot; id=&quot;227_1-1&quot;&gt;&lt;standard&gt;&lt;textframe horizontalAnchor=&quot;1&quot; marginBottom=&quot;0&quot; marginLeft=&quot;0&quot; marginRight=&quot;0&quot; marginTop=&quot;0&quot; orientation=&quot;1&quot; verticalAnchor=&quot;1&quot; /&gt;&lt;font name=&quot;Trebuchet MS&quot; bold=&quot;0&quot; italic=&quot;0&quot; color=&quot;#ffffff&quot; size=&quot;24&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quot; title=&quot;&quot; subtitle=&quot;&quot; sizingModeId=&quot;1&quot; fontSize=&quot;24&quot; fontSizeAuto=&quot;1&quot; startTime=&quot;540&quot; timeFormatId=&quot;1&quot; startItemNo=&quot;1&quot; createSingleAgendaSlide=&quot;1&quot; createSeparatingSlides=&quot;1&quot; createBackupSlide=&quot;1&quot; /&gt;&lt;columns&gt;&lt;column field=&quot;itemno&quot; label=&quot;No.&quot; checked=&quot;0&quot; leftSpacing=&quot;0&quot; rightSpacing=&quot;0&quot; dock=&quot;1&quot; fixedWidth=&quot;51.87527&quot; /&gt;&lt;column field=&quot;topic&quot; label=&quot;Topic&quot; leftSpacing=&quot;0&quot; rightDistribute=&quot;1&quot; dock=&quot;1&quot; /&gt;&lt;column field=&quot;responsible&quot; label=&quot;Responsible&quot; visible=&quot;0&quot; checked=&quot;0&quot; leftSpacing=&quot;10&quot; rightDistribute=&quot;1&quot; dock=&quot;1&quot; /&gt;&lt;column field=&quot;freecolumn&quot; label=&quot;&quot; visible=&quot;0&quot; checked=&quot;0&quot; leftSpacing=&quot;10&quot; rightDistribute=&quot;1&quot; dock=&quot;1&quot; /&gt;&lt;column field=&quot;timeslot&quot; label=&quot;Time Slot&quot; visible=&quot;1&quot; checked=&quot;0&quot; leftSpacing=&quot;34&quot; rightSpacing=&quot;0&quot; dock=&quot;2&quot; /&gt;&lt;column field=&quot;pageno&quot; label=&quot;Page No.&quot; visible=&quot;0&quot; checked=&quot;0&quot; leftSpacing=&quot;34&quot; rightSpacing=&quot;0&quot; dock=&quot;2&quot; /&gt;&lt;/columns&gt;&lt;position left=&quot;395.4111&quot; top=&quot;116.9109&quot; width=&quot;515.0769&quot; height=&quot;345.2203&quot; /&gt;&lt;!--&#10;      &lt;subtitle&gt;&#10;      &#10;        &lt;position left=&quot;197.597&quot; top=&quot;369.3848&quot; width=&quot;123.634&quot; height=&quot;115.6044&quot; autoshape=&quot;1&quot; rotation=&quot;0&quot; /&gt;&#10;        &lt;line visible=&quot;1&quot; weight=&quot;0.75&quot; style=&quot;1&quot; dashStyle=&quot;1&quot; foreColor=&quot;14&quot; /&gt;&#10;        &lt;fill visible=&quot;0&quot; /&gt;&#10;        &lt;textframe horizontalAnchor=&quot;1&quot; verticalAnchor=&quot;1&quot; orientation=&quot;1&quot; wordWrap=&quot;1&quot; autoSize=&quot;0&quot; marginLeft=&quot;8.503937&quot; marginRight=&quot;0&quot; marginTop=&quot;14.17323&quot; marginBottom=&quot;0&quot; /&gt;&#10;        &lt;paragraphformat alignment=&quot;1&quot; lineRuleBefore=&quot;0&quot; lineRuleWithin=&quot;1&quot; lineRuleAfter=&quot;0&quot; spaceBefore=&quot;0&quot; spaceWithin=&quot;0.95&quot; spaceAfter=&quot;0&quot; /&gt;&#10;        &lt;font name=&quot;Trebuchet MS&quot; size=&quot;10&quot; bold=&quot;0&quot; italic=&quot;0&quot; underlineStyle=&quot;0&quot; color=&quot;#ffffff&quot; spacing=&quot;0&quot; kerning=&quot;12&quot; /&gt;&#10;      &#10;      &lt;/subtitle&gt;&#10;      --&gt;&lt;settings allowedSizingModeIds=&quot;1|2&quot; allowedFontSizes=&quot;8|9|10.5|11|12|14|16|18|20|22|24&quot; allowedTimeFormatIds=&quot;1|2|3&quot; slideLayout=&quot;11&quot; customLayoutName=&quot;Blank green|Presentation¦Blank green&quot; customLayoutIndex=&quot;&quot; showBreak=&quot;0&quot; singleAgendaSlideSelected=&quot;0&quot; backupSlideTitle=&quot;Unused Slides&quot; topMargin=&quot;0&quot; leftMargin=&quot;0&quot; allowedLevels=&quot;2&quot; itemNoFormats=&quot;{1}¦{1}.{2}¦{3:alphaLC}¦{3:alphaLC}.{4:alphaLC}&quot; customLayoutNameBackup=&quot;Special gray|Presentation¦Special gray&quot; titlePrompt=&quot;Insert Title&quot; namePrompt=&quot;Insert Date&quot; /&gt;&lt;cases&gt;&lt;case level=&quot;1&quot; single=&quot;1&quot; break=&quot;0&quot; topMinSpacing=&quot;5&quot; topMaxSpacing=&quot;15&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font size=&quot;24&quot; /&gt;&lt;/element&gt;&lt;element field=&quot;responsible&quot; type=&quot;autoshape&quot; autoShapeType=&quot;1&quot;&gt;&lt;paragraphformat alignment=&quot;1&quot; lineRuleBefore=&quot;0&quot; lineRuleWithin=&quot;1&quot; lineRuleAfter=&quot;0&quot; spaceBefore=&quot;6&quot; spaceWithin=&quot;1.1&quot; spaceAfter=&quot;3&quot; /&gt;&lt;font size=&quot;24&quot; /&gt;&lt;/element&gt;&lt;element field=&quot;freecolumn&quot; type=&quot;autoshape&quot; autoShapeType=&quot;1&quot;&gt;&lt;paragraphformat alignment=&quot;1&quot; lineRuleBefore=&quot;0&quot; lineRuleWithin=&quot;1&quot; lineRuleAfter=&quot;0&quot; spaceBefore=&quot;6&quot; spaceWithin=&quot;1.1&quot; spaceAfter=&quot;3&quot; /&gt;&lt;font size=&quot;24&quot; /&gt;&lt;/element&gt;&lt;element field=&quot;timeslot&quot; type=&quot;autoshape&quot; autoShapeType=&quot;1&quot;&gt;&lt;paragraphformat alignment=&quot;1&quot; lineRuleBefore=&quot;0&quot; lineRuleWithin=&quot;1&quot; lineRuleAfter=&quot;0&quot; spaceBefore=&quot;6&quot; spaceWithin=&quot;1.1&quot; spaceAfter=&quot;3&quot; /&gt;&lt;font size=&quot;24&quot; /&gt;&lt;/element&gt;&lt;element field=&quot;pageno&quot; type=&quot;autoshape&quot; autoShapeType=&quot;1&quot;&gt;&lt;paragraphformat alignment=&quot;3&quot; /&gt;&lt;font size=&quot;24&quot; /&gt;&lt;/element&gt;&lt;/case&gt;&lt;case level=&quot;2&quot; single=&quot;1&quot; break=&quot;0&quot; topMinSpacing=&quot;4&quot; topMaxSpacing=&quot;4&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font size=&quot;18&quot; /&gt;&lt;/element&gt;&lt;element field=&quot;responsible&quot; type=&quot;autoshape&quot; autoShapeType=&quot;1&quot;&gt;&lt;paragraphformat alignment=&quot;1&quot; lineRuleBefore=&quot;0&quot; lineRuleWithin=&quot;1&quot; lineRuleAfter=&quot;0&quot; spaceBefore=&quot;6&quot; spaceWithin=&quot;1.1&quot; spaceAfter=&quot;3&quot; /&gt;&lt;font size=&quot;18&quot; /&gt;&lt;/element&gt;&lt;element field=&quot;freecolumn&quot; type=&quot;autoshape&quot; autoShapeType=&quot;1&quot;&gt;&lt;paragraphformat alignment=&quot;1&quot; lineRuleBefore=&quot;0&quot; lineRuleWithin=&quot;1&quot; lineRuleAfter=&quot;0&quot; spaceBefore=&quot;6&quot; spaceWithin=&quot;1.1&quot; spaceAfter=&quot;3&quot; /&gt;&lt;font size=&quot;18&quot; /&gt;&lt;/element&gt;&lt;element field=&quot;timeslot&quot; type=&quot;autoshape&quot; autoShapeType=&quot;1&quot;&gt;&lt;paragraphformat alignment=&quot;1&quot; lineRuleBefore=&quot;0&quot; lineRuleWithin=&quot;1&quot; lineRuleAfter=&quot;0&quot; spaceBefore=&quot;6&quot; spaceWithin=&quot;1.1&quot; spaceAfter=&quot;3&quot; /&gt;&lt;font size=&quot;18&quot; /&gt;&lt;/element&gt;&lt;element field=&quot;pageno&quot; type=&quot;autoshape&quot; autoShapeType=&quot;1&quot;&gt;&lt;paragraphformat alignment=&quot;3&quot; /&gt;&lt;font size=&quot;18&quot; /&gt;&lt;/element&gt;&lt;/case&gt;&lt;/cases&gt;&lt;elements&gt;&lt;element type=&quot;autoshape&quot; autoShapeType=&quot;1&quot; value=&quot;%agendaTitle%&quot; slideType=&quot;1&quot;&gt;&lt;position left=&quot;-345.68251&quot; top=&quot;-45.376146&quot; width=&quot;271.5024&quot; height=&quot;274.7323&quot; autoshape=&quot;1&quot; rotation=&quot;0&quot; /&gt;&lt;line visible=&quot;1&quot; weight=&quot;0.75&quot; style=&quot;1&quot; dashStyle=&quot;1&quot; foreColor=&quot;#ffffff&quot; /&gt;&lt;fill visible=&quot;0&quot; /&gt;&lt;textframe horizontalAnchor=&quot;1&quot; verticalAnchor=&quot;1&quot; orientation=&quot;1&quot; wordWrap=&quot;1&quot; autoSize=&quot;0&quot; marginLeft=&quot;0&quot; marginRight=&quot;0&quot; marginTop=&quot;19.84252&quot; marginBottom=&quot;0&quot; /&gt;&lt;paragraphformat alignment=&quot;2&quot; lineRuleBefore=&quot;0&quot; lineRuleWithin=&quot;1&quot; lineRuleAfter=&quot;0&quot; spaceBefore=&quot;0&quot; spaceWithin=&quot;0.95&quot; spaceAfter=&quot;0&quot; /&gt;&lt;font name=&quot;Trebuchet MS&quot; size=&quot;54&quot; bold=&quot;0&quot; italic=&quot;0&quot; underlineStyle=&quot;0&quot; color=&quot;#ffffff&quot; spacing=&quot;0&quot; kerning=&quot;12&quot; /&gt;&lt;/element&gt;&lt;element type=&quot;autoshape&quot; autoShapeType=&quot;1&quot; value=&quot;%agendaName%&quot; slideType=&quot;1&quot;&gt;&lt;position left=&quot;-197.81411&quot; top=&quot;252.473934&quot; width=&quot;123.634&quot; height=&quot;115.6044&quot; autoshape=&quot;1&quot; rotation=&quot;0&quot; /&gt;&lt;line visible=&quot;1&quot; weight=&quot;0.75&quot; style=&quot;1&quot; dashStyle=&quot;1&quot; foreColor=&quot;#ffffff&quot; /&gt;&lt;fill visible=&quot;0&quot; /&gt;&lt;textframe horizontalAnchor=&quot;1&quot; verticalAnchor=&quot;1&quot; orientation=&quot;1&quot; wordWrap=&quot;1&quot; autoSize=&quot;0&quot; marginLeft=&quot;8.503937&quot; marginRight=&quot;0&quot; marginTop=&quot;14.17323&quot; marginBottom=&quot;0&quot; /&gt;&lt;paragraphformat alignment=&quot;1&quot; lineRuleBefore=&quot;0&quot; lineRuleWithin=&quot;1&quot; lineRuleAfter=&quot;0&quot; spaceBefore=&quot;0&quot; spaceWithin=&quot;0.95&quot; spaceAfter=&quot;0&quot; /&gt;&lt;font name=&quot;Trebuchet MS&quot; size=&quot;10&quot; bold=&quot;0&quot; italic=&quot;0&quot; underlineStyle=&quot;0&quot; color=&quot;#ffffff&quot; spacing=&quot;0&quot; kerning=&quot;12&quot; /&gt;&lt;/element&gt;&lt;element type=&quot;autoshape&quot; autoShapeType=&quot;1&quot; value=&quot;&quot; slideType=&quot;1&quot;&gt;&lt;position left=&quot;-286.10831&quot; top=&quot;252.473934&quot; width=&quot;73.17614&quot; height=&quot;78.41528&quot; autoshape=&quot;1&quot; rotation=&quot;0&quot; /&gt;&lt;line visible=&quot;1&quot; weight=&quot;0.75&quot; style=&quot;1&quot; dashStyle=&quot;1&quot; foreColor=&quot;#ffffff&quot; /&gt;&lt;fill visible=&quot;0&quot; /&gt;&lt;/element&gt;&lt;element type=&quot;autoshape&quot; autoShapeType=&quot;1&quot; value=&quot;&quot; slideType=&quot;2&quot;&gt;&lt;position left=&quot;-294.2502816&quot; top=&quot;-4.4596064&quot; width=&quot;74.61984&quot; height=&quot;74.61984&quot; autoshape=&quot;1&quot; rotation=&quot;0&quot; /&gt;&lt;line visible=&quot;1&quot; weight=&quot;0.75&quot; style=&quot;1&quot; dashStyle=&quot;1&quot; foreColor=&quot;#ffffff&quot; /&gt;&lt;fill visible=&quot;0&quot; /&gt;&lt;/element&gt;&lt;element type=&quot;autoshape&quot; autoShapeType=&quot;1&quot; value=&quot;%topic%&quot; slideType=&quot;2&quot;&gt;&lt;position left=&quot;-294.2502816&quot; top=&quot;93.1711075&quot; width=&quot;758.6493&quot; height=&quot;252.2583&quot; autoshape=&quot;1&quot; rotation=&quot;0&quot; /&gt;&lt;line visible=&quot;1&quot; weight=&quot;0.75&quot; style=&quot;1&quot; dashStyle=&quot;1&quot; foreColor=&quot;#ffffff&quot; /&gt;&lt;fill visible=&quot;0&quot; /&gt;&lt;textframe horizontalAnchor=&quot;1&quot; verticalAnchor=&quot;4&quot; orientation=&quot;1&quot; wordWrap=&quot;1&quot; autoSize=&quot;0&quot; marginLeft=&quot;21.6&quot; marginRight=&quot;21.6&quot; marginTop=&quot;21.6&quot; marginBottom=&quot;10.8&quot; /&gt;&lt;paragraphformat alignment=&quot;1&quot; lineRuleBefore=&quot;0&quot; lineRuleWithin=&quot;0&quot; lineRuleAfter=&quot;0&quot; spaceBefore=&quot;0&quot; spaceWithin=&quot;60&quot; spaceAfter=&quot;0&quot; /&gt;&lt;font name=&quot;Trebuchet MS&quot; size=&quot;54&quot; bold=&quot;0&quot; italic=&quot;0&quot; underlineStyle=&quot;0&quot; color=&quot;#ffffff&quot; spacing=&quot;0&quot; kerning=&quot;12&quot; /&gt;&lt;/element&gt;&lt;/elements&gt;&lt;/layout&gt;&lt;/layouts&gt;&lt;contents&gt;&lt;agenda name=&quot;&quot; title=&quot;&quot; subtitle=&quot;&quot; sizingModeId=&quot;1&quot; fontSize=&quot;24&quot; fontSizeAuto=&quot;1&quot; startTime=&quot;540&quot; timeFormatId=&quot;1&quot; startItemNo=&quot;1&quot; createSingleAgendaSlide=&quot;1&quot; createSeparatingSlides=&quot;1&quot; createBackupSlide=&quot;1&quot; layoutId=&quot;227_1-1&quot; createSections=&quot;0&quot; singleSlideId=&quot;3717e892-b40d-4674-9748-ea5eb1a41f84&quot; backupSlideId=&quot;c3568605-7674-49f0-889c-926c9e6c8e52&quot;&gt;&lt;columns&gt;&lt;column field=&quot;itemno&quot; label=&quot;No.&quot; checked=&quot;0&quot; leftSpacing=&quot;0&quot; rightSpacing=&quot;0&quot; dock=&quot;1&quot; fixedWidth=&quot;51.87527&quot; /&gt;&lt;column field=&quot;topic&quot; label=&quot;Topic&quot; leftSpacing=&quot;0&quot; rightDistribute=&quot;1&quot; dock=&quot;1&quot; rightSpacing=&quot;5.265067E-06&quot; /&gt;&lt;column field=&quot;responsible&quot; label=&quot;Responsible&quot; visible=&quot;0&quot; checked=&quot;0&quot; leftSpacing=&quot;10&quot; rightDistribute=&quot;1&quot; dock=&quot;1&quot; /&gt;&lt;column field=&quot;freecolumn&quot; label=&quot;&quot; visible=&quot;0&quot; checked=&quot;0&quot; leftSpacing=&quot;10&quot; rightDistribute=&quot;1&quot; dock=&quot;1&quot; /&gt;&lt;column field=&quot;timeslot&quot; label=&quot;Time Slot&quot; visible=&quot;1&quot; checked=&quot;0&quot; leftSpacing=&quot;34&quot; rightSpacing=&quot;0&quot; dock=&quot;2&quot; /&gt;&lt;column field=&quot;pageno&quot; label=&quot;Page No.&quot; visible=&quot;0&quot; checked=&quot;0&quot; leftSpacing=&quot;34&quot; rightSpacing=&quot;0&quot; dock=&quot;2&quot; /&gt;&lt;/columns&gt;&lt;items&gt;&lt;item duration=&quot;30&quot; id=&quot;f340449e-1028-4710-b944-75cfe9f69193&quot; parentId=&quot;&quot; level=&quot;1&quot; generateAgendaSlide=&quot;1&quot; showAgendaItem=&quot;1&quot; isBreak=&quot;0&quot; topic=&quot;Preview of the Global Luxury Market Overview&quot; agendaSlideId=&quot;62acdbf9-cf6d-43d7-86c2-c8dfc3cffc7f&quot; /&gt;&lt;item duration=&quot;30&quot; id=&quot;ac39cb98-3cab-45e6-89fa-7976517fa4dd&quot; parentId=&quot;&quot; level=&quot;1&quot; generateAgendaSlide=&quot;1&quot; showAgendaItem=&quot;1&quot; isBreak=&quot;0&quot; agendaSlideId=&quot;b3a3f7ef-b058-41a6-8dde-1e559bdc8c9d&quot; topic=&quot;Preview of some first insights from the 2017 survey&quot; /&gt;&lt;/items&gt;&lt;/agenda&gt;&lt;/contents&gt;&lt;/ee4p&gt;"/>
  <p:tag name="THINKCELLPRESENTATIONDONOTDELETE" val="&lt;?xml version=&quot;1.0&quot; encoding=&quot;UTF-16&quot; standalone=&quot;yes&quot;?&gt;&lt;root reqver=&quot;23045&quot;&gt;&lt;version val=&quot;25159&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gvo11AU5Tn2J64M95rPDA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l5lpupP8RoWOQGPJMJl_R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O7O8U_vFSfWU2YK2qUSle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2YYFwFpHTTSvvN70v8zQO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V1ff5r_iQqmpamTDcW3ZI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ZwObv.YQkilrjCSQIUiR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4eM9ZoFxQr2osXrvPJ6nO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GMIvSvy_T1iBAffnAGxyZ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McZMvvlbSMaKhBbH99BM3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wHKvoDQq2w27EIyCOKpw"/>
</p:tagLst>
</file>

<file path=ppt/tags/tag1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6.X6P3HSrCP6j73LtwLo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4Vui7HTBQc.TLYdXD2UtR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bz_baxHSLmFmdyAQCCT5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xx4KsMk8R62v0WznSTy9f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eDUpA.HTRW64gyy.bRAr1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AGgf.jp0Q3OHbkrlI3K64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F3Z4_9QpTw6LyT9kWputB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9s.S1ga4Q.SW8hq1aGyUq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enEng2UsTkWOAZxsTlpiew"/>
</p:tagLst>
</file>

<file path=ppt/tags/tag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nFE6JtxXSOCM.vDdhSEnc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_Tk_W5YjSwaXM2kT5ovd6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Pl.YzqCSRuaP32r_q2y7B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YPf9j_X_TQqwyUZYWHjGJ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mPysaKgNRJOzz2DEUsMSc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2FPBqs4oSX2N4B1hEfW12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LL1PmFx5SOCPmraJDC3m5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mxUw70WReyMDPbmlxFg3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xQHwoATgS5GvPdxVNrS9p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6_nNWfJdRWa7m63MiAMCMA"/>
</p:tagLst>
</file>

<file path=ppt/tags/tag1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Ug0bbVOiR4iiPgMZDbfOJ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dJXxzWk8R4GtAJdUti1o.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VwmqtDevSg6Ojyi1khXRG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P2sf5S3wRLmZ45zz3RTBe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YenOZ5HvRjuIYelMe_gen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96K.TLdhTFmTZbBftcSpH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z7k2ciEgQlyLfrmaFExPD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itvQct8YTFexWud7oKJGr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gL5C_tLFSMaAUiW0AKZUS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10RpZ2wbRDqyOwUNj025dQ"/>
</p:tagLst>
</file>

<file path=ppt/tags/tag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ycvapNQSwGpuUTGj1awp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AaP0zx4KRvC.Yf8meCxjH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fF.VX7MsQ5GszKFPHxX8D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kB7y5JsMTQ6jgkeSZjJXh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NV0O1u3gRzi.xYXWehIaU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7uWO3EJMTMWoM7ckq6buM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ZvtVDFKCSuugLRhyTFl6R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7rCkVYziSt2RbQNMI8p.u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_jQ2DfYNQnC00wJOe2qlA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qkkn6iV5QyimdUaXlZreFw"/>
</p:tagLst>
</file>

<file path=ppt/tags/tag1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auBJdZ2UQa.Dfj.gF_VK9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2sx73dhNTdunXJMX8mvNc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T3SuYB1VQ6i5CNuQ.r3XH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vzexA5BOSMyyUTn1ATnM_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nkAwaOmKQOyZyKN2eJ4H_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lUeFgh98QAufs4Eqadtw7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F3Z4_9QpTw6LyT9kWputB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JkOu5IOkSIufnyFoOnyVY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udvA_WnTUKDGvRUTF.wlg"/>
</p:tagLst>
</file>

<file path=ppt/tags/tag1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Bp9WncMS1GdFWK4M001o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awXFRm2iQWmxlaVfBwaO5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THDMFjlkRDinOD9CQTliQ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TocyqzDPT1W_uvY8NBRlN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yOmkzpi5Q5C33NVyBjuGt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FSiVD7R_QqKendiwH8Qmw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QN6KDvRqRu28bIUhJnVw7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Ihpic.TZSjaJoexQ4OY5k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tSqKiRKDRUyFhTrocjtsb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J9p.h6d4TUi7h01RbQK_UQ"/>
</p:tagLst>
</file>

<file path=ppt/tags/tag1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S6bbLAP1RZaCn6X_HOfcj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uQ7dJ9mZQPK1E7FykESV7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Ig8O7ge.Rx6I6mx9CXwdz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0iNv.j94S3yAp0vhDCSDs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ukHbFSLdS3.85NgxT9t4U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eVtqssOoSvCOhy67EddZg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KvRfOU1sSmep3G6F2PcBc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iaumbVyATMelDrVPGhdVm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5zk6Ta.sR8mjrHaRaSb8z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1uwRCgcEQK.muyP6j9DH_A"/>
</p:tagLst>
</file>

<file path=ppt/tags/tag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8ZgyVJFzTbGSQp0DCH7mK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V6BcbE0ySWOahoVFlQiYa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7EKrm8xgR4i30tdiBzT6R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3RCZJyOoR4ydrXydJ0d.H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v2TMHYfS3.tYxePddxqA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0ewu7XppSwG9anAI5sPDz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W9g1iQyrSRC350djVzEEh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zPdUBUAOQLyp7GKjsG6BN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E6GChoM.Qjm4tiENMOxXzA"/>
</p:tagLst>
</file>

<file path=ppt/tags/tag1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JsSFSrW2TfGrx_uZ7VWpD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ZTQsbB1dRM.jpFJRAlwYc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0bVvP6moQOijm_VhIEWdy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tdhQ606pRoW_r_SBTMcY9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JB1Q_YtIQUmMngvxvhkSU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aqkDxGm9RnCYsKeRcKSq1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kTQjV2TRAOYEynviW7q6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E6BQmdk3QN2c9cdGOTQ06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MqsWurVfSSmaZUfJB7Ceo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5GE2tHxiSMKXFevHo1dCK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yDkniGV4RnugSInkdipg0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iiOnvfoKQ1GBmAFzwue9y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fHRVci2eTqKYa52UHOtrt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zoITItodSB6cfegC2N47w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rEwZzPz_Sui.Gg2OItEzz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Pe2TAwKoTkq4g6PNyjiNl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f1jSEHCNQTKEIBGP0CXcM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xzNDdc5zRj6wmIDJlgS9e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e4cMORICR7GnMFHUnqSqD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MS5qXC1iT0iz5yp.QN1o2g"/>
</p:tagLst>
</file>

<file path=ppt/tags/tag2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lD6MZCBfQ.uHmAFZYiDHp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is2jFKWdT3e7x9xySQ27f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L7aXY287TEWOFfCAHeyzn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xiIhfAfzT4q0HOFxgMsOk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g9L7r..zT6qwZ32BH3Mr6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Zn6_QNstTt6TiW.1350RB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paDMfGCzT1aFSnoDgGmCp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tmoN4V03Tiq8B645X3JAw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feEtCwFwSt2FE52SUgCX6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mJ2nwLC3Rb63HITLCEepgQ"/>
</p:tagLst>
</file>

<file path=ppt/tags/tag2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R.p7dvEBRAaD1G_b1eSe_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J08iZ9YTTzWFSUjJw0lwS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GG3QWjAqQm69kzeXPlgVb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c8HGanIQSMCZGIwK_nUOC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z9IJG9WXQRmgwnzb1neT1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Q95.tcn1T1aegFPC6uj4f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lqhqfZsARPqniPviee9e3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PeKF0S0xQk.9EyQRdgbixw"/>
</p:tagLst>
</file>

<file path=ppt/tags/tag2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lXRBZt9STIu0oDhbil1IR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dQU5zZyLSkGX2yBtOmGhz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XX2Jk9ilQ8mjwcmy0sIy9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PE.B6K91S62HMbJosar7S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VbCWHUf3S0W534T7ZhnJx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quR0ilPRRxufaKsTaGqSQ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_JwHkaZcRJKYTitT3tAfu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2X2ZXvr4SYS7HBIDYuLry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g.8ZsU_DRE6LM2flMRoma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zXfk9GfYR2Cu_ImFLTfDoA"/>
</p:tagLst>
</file>

<file path=ppt/tags/tag2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bU1JIlyJRpGixPwwfXxtA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MFrGfBOHS1WfBBPx8u4Xm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qZ40womqTGONvrY5N1vLkA"/>
</p:tagLst>
</file>

<file path=ppt/tags/tag244.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_S1jxBuBRL2jOtkKzhT9C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qoqH.9c9Rd2iv42HLYK.E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R9JpYwqHS5azxkGzxlsl.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62tp8Pb0SkOrxscBr3GaQg"/>
</p:tagLst>
</file>

<file path=ppt/tags/tag2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5EidK_k5T62hY0QgLP7mD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CQ44ir.PS82QxaaiK8Oy1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ZQIbX1ZhR3uOM6Ac8LB8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nxoQJKcZSra5leXSiBUR0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Cm1xyEq8RhWpoT0uDR6z9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QK5hWvKRviAauiuovbcZ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WwpRluiyR160hPEK6t8jC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nQNLIxvWQpKUhCtqU4Pmr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E.Iv6wyWRy6oXpMP8Jau9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mHQeUIpeS8Kzboru9fTDf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9QRUA6xPQgOErfbpnVNpB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7TKJKxW8SPCF8csnPxtOa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T5ifGr5rQkuJsadwQh.tu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zt_d1B49QdaN.ElH.4sTN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CDiU.ZBVTxqD2L7izjQs5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R3H2ICPtTimApE9SmkRQR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zcENaf5uQlGsy9Nd9UqVp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i4T.zDTzSSm8wt1g6goFl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XsWpnxrCR2G7C7GIglEBo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tI_WghaXQGKuAZFRT23oIQ"/>
</p:tagLst>
</file>

<file path=ppt/tags/tag2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Ykp3Z73EQaSwRxgAdi13d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a9XfIMVrSV.zNWBODQnDY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CPcuafGfQ1ef1sstGnmqq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ILIQK7x0SkiEK.YzFR8ka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x0ffboGLS9Kx5utq.Y57z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d71UjjL0QUeVorZqynLZe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ztVcOY6KRZGf.Q4owNDQm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jNfR1rY8QDKiymvRTBWaD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IDsu7vU2RASu7b0EGG_FC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fP31Mmc9RwOnsgP9_mlr0g"/>
</p:tagLst>
</file>

<file path=ppt/tags/tag28.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SPO1pC51TmqwyU3HBWBrj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Vun_RMQmRp2DIi_vsMxHh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F3Z4_9QpTw6LyT9kWputB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_l5cM2GxTLaBEStLBld4c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PNTJ_CmTI2imkfy_aHI0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sd_S8FyXTWiG6Xbw5.XQv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K0pGEuUSQ2.IrnbMwqblG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QpJSIwUwQ12l6Lt3W266V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gB_3NZpXS.aF_rG6q7tklg"/>
</p:tagLst>
</file>

<file path=ppt/tags/tag2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Ye2e5zy4QkW7_LY_PvxSX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sk5QMzDGSReubt8e8PIXQ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IMddMguvTi.0aeTxbBmtg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oaKzhrheTGGeIPKQ_AtCO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n7i.r5DvSmCNhhZjt3oIF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TcOHsqDlTTa4HpDPvXUwL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2YMjsLhwSVCodd7WV7IZz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r9bQRllhRji3EO4aj8h.W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eCbU4Jf4TRyvSboUCjLm.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t5nLmmJoQ5.85we6wLRGg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AbNONHbAR9q0YPOsbnOQl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LxotVM3ISgioFJDiPdOV_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m5wubrTtRW6Pmn8_RC96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GfnUNfE4To21pCnDnwS5n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FNpXjITeRnusTWQlMgM3o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LKkjUXjqQVSqrEOiM1grY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zBd8c.ZMQGKdKYgRHhtjw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_SVQD1OXRf2Vhxrh.e5RU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GdYCCSaDTeOEu26W5Ly2G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GG3QWjAqQm69kzeXPlgVb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JcSGim5aTGSFTcOA0t1Q5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ga.sK.3gRCi3jHW6PiXtg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psJP3YhZSs.MWLWaILygU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4JAtoi7nTrC7O41Objbh5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mjdGQT6LSz63l1IOp0ef.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co58HGvfQZeEAEcVJDc2b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UcvD0.jFSJyHS2s1VfwXF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aKvqD8f3SaCxHoV9W9Uqb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P67.g2QCSqS5P8mnIXynzg"/>
</p:tagLst>
</file>

<file path=ppt/tags/tag3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wfahOhLgTJadiWbPZ1gty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AYM8qkCNRcq2sBPF9VmP3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gQaQqYkDR4.5.g2fQO4la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aRYN8ymxTsSGm6bTvAS7Y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bOyIBhbES0OAbpsfQf5eN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kV8Auj8vTX.04CNDOprI7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Km.KTWn4TAqTgVj4fC_kB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Q_9m1DGrQHOfnb1AqRpAH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mgFTYt4QS1WYe1ZQDGiMc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PRJZSqjERW65Xow04Oa6Eg"/>
</p:tagLst>
</file>

<file path=ppt/tags/tag3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GryvrocyQ5e3P5TRpyAkh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8RqgaHOgSzy8yfHcjVGbY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Q95.tcn1T1aegFPC6uj4f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z9IJG9WXQRmgwnzb1neT1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X3kTpotsS2epBLE6aH6zn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_SCUusCuTXSeDdM1RrVhZ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rTBU5T2OTDSBOwUQLYqjb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F3Z4_9QpTw6LyT9kWputB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PzLnBZF0TX.rZ6tz6kQHOA"/>
</p:tagLst>
</file>

<file path=ppt/tags/tag3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En0eScF7T.mB5279RnxeU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6IIJlUuBQAW15haEgRkgx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0jeQ40IOQJi8x._3D2ZHC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i3FgfbYvR5CH.KwS1vmRT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oxUSJ2lRSvunyr_Eg9ac1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oGLSBXmuTaWE0H_tJ6apV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Bcr_cVkxQdO64neO0L5ye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Y3.wH4WfTj.vieZwbpzI0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MR0lTUcBQt2SWgSpeaeGN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_6isIVzXTWufhCV7p5DnI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0TQju1mIQ3.XxYOIaFQgU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Jw2l1ebeQcK.aIp0euH5g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LOvZKuj.SSGu2NUWhdRvI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zcXyY1jYRle2h7aPjcbPJ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z6ALkFcQSvqoXt2dlvyg5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03PqeNtWTBqUKlO6ijCNo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6oEjDq8HQWmrWiSqBrkXv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ytHKZKPSQu.W0OPQCSUMZ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cMbqV6Y8SRWE7gRWTExLBg"/>
</p:tagLst>
</file>

<file path=ppt/tags/tag3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Fnego6PcRi2yKIsqMLdkG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C79BMI7ASYCRz__ntgFQm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7boywP62TRakp5q6X397K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U1S4lBKWRm.fWe7qBmfDZ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Zvfil3slTUiDnSisKEewj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6lgzfLf7RY6S4bYlD9jcH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keEMhq_3TSKr_wM08AfeRg"/>
</p:tagLst>
</file>

<file path=ppt/tags/tag367.xml><?xml version="1.0" encoding="utf-8"?>
<p:tagLst xmlns:a="http://schemas.openxmlformats.org/drawingml/2006/main" xmlns:r="http://schemas.openxmlformats.org/officeDocument/2006/relationships" xmlns:p="http://schemas.openxmlformats.org/presentationml/2006/main">
  <p:tag name="BCG_MODE" val="Presentation"/>
  <p:tag name="BCG_DESIGN" val="Three heading"/>
  <p:tag name="EE4P_STRETCH" val="1"/>
  <p:tag name="EE4P_LAYOUT_ID" val="K"/>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0bWKOo_jT.uQV1sOosq5cw"/>
</p:tagLst>
</file>

<file path=ppt/tags/tag3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F3Z4_9QpTw6LyT9kWputB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DGMKG5iwQ02skPXBgkvNn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bM24srBwSdK_g0PigFChN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Qa_dJ8igSnK9csNiT306T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TgEuxn1NQCGXqDXqxh4s3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3gpODx5BStOha7jI5ZZcq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gy63dP1tShu4dWtC_BMOe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gfDMk_6jQx.6PiPy1.miP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IxOW6vHBSsmMX1yMXPbmyA"/>
</p:tagLst>
</file>

<file path=ppt/tags/tag3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h.H46ZzTlKVPpMW3FVIc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tfw5KFI.R1y8SLrpiRpWO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qcUX2nSjSN69V8ZNA9htR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eYqBhmOkQpqaoMzzPW6uC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UHDSp9hkQxSXKfTWV5H7M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abw8fv7oTp6RAENlTK80t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WluY.Lj0Tcy_us.uBwJBe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ySjekZIpScSnu8Nb_OOWN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YDi5mQamRBeYYcxQguTir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1s_d9NiBRY6MeUNDCAF60g"/>
</p:tagLst>
</file>

<file path=ppt/tags/tag3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sAHwh0koTHOGfAhSS5Cqc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3rYPZeXTQjWFr14zFw3tU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umZo9AzKSAmC75AZrBS.c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p8EWUwHDQySU7p00fyC0h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rYNsv.vSQuaSpYe6Uy.5E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f8wRP.pmRfG9RBj5hTmmx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bwWXvSCbTd2ujKShJsy._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It48xb3STi7CYZq1Lts6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YEGsy.0tRy28gom09EoEK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wDdem9R4Q0SL5JmnNZVa.Q"/>
</p:tagLst>
</file>

<file path=ppt/tags/tag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kEmAkljtR2e4nGQaS.PeA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G0vp8791TcaSATzSQnH_8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wQwMQ1EfRL6NUlxrVEGuP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2zNZK3EjTf.CD2jfK5.Rq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rhZ.z_UURje.3HV0TyX6Y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edBs3EHlSTqYG8bdKzcS7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NO92huZOTXCC4utr9KFPt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cN4qOPtmSyGH9ZU1fGElc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ElNLEEa_T9.CNBav91oau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vX4bYAaFSbS5HM6Ffv0WtQ"/>
</p:tagLst>
</file>

<file path=ppt/tags/tag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P3ozsDhXR0CTa95Fb_9_Z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be7hPdDOQtaKAxiSRtJVZ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K_wH59GTCKiDp_IIIY26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nO.WW..1TBCk2eVolCUW1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q1K0p7onQy68hBRJqBFfw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eG.883QzRo.PFSFKaqUYN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33v_rHpbRmWSVNyBySe6m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ZjxRjWz1TuCeKaJhI3vJE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msca1VdZRgC2PAxLaPzz.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0MinPmDST_aK7zZwO6hhqg"/>
</p:tagLst>
</file>

<file path=ppt/tags/tag4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genhOcgYS0GUTHuTaEMEZ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DQCBXpQzSe2Ob5X5ZORK1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W3h3NgPeTa6e02lQOs9Sv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yfeij9mVSnW8G99hg5O5X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wGBJGqeeQ7.zZOzNgC94v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A6rMqZbUTnG_2eGkFPKYV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W3SGREwAR_ykchxT_907k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8CR47DtgR.ymNV59sg8GN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4kDtVfCBRdCVrEnSW6per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xDN63JSoetDFrZhGuom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QAObUK4HS0uIHMB9oJMCE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6XGRCJ5eTrm.jMxZJlBch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zOte4HoOR3CPzHWs1RlWv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VgSohWhVRWq74jeynMfE6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4m602gfpQyyIbZCzDnkSS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8msi7UP6Tea9eAZd_l6jv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e7RLL_PXSnOyTpnOg1Exi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gcCAYIerQVuVzN9r7DKYT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Y6frsiUhTUSdq2rAXpF7DQ"/>
</p:tagLst>
</file>

<file path=ppt/tags/tag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YaqITcAdQPKyzuP5PHE8t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BCJidwdqR5GwUOVRaiXvj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34fNaWvBRsuP5FgWALeWv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au.8WSPGSHqUTP7gJOfkz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RNM5KDmiSrmTy4yqHxqzl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kBw_q0D6QEKHNBi2pGRu6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mxrqS.oTRNO44dAN6e9o1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QTFGTACIT_GWX.wkcjsPV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EPAiw4d9R2iUJfcCQqLfK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gV8RFX8ASiSs4RXutENrrg"/>
</p:tagLst>
</file>

<file path=ppt/tags/tag4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FfqmYTAWT5ekPD1cd1XW8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slxocJ3oSbmDEX4r6.hQB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jbe0oZh7S8SL9ZaduC4te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IC1ziIvxThu15lfxG5FDP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edr5G7xtS9CgF9c0o8v3w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gtUNpkPtQ3OKi2MAHuMSm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xZIUILaSRX.whZ3O1EQkz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bsM26CBrTX6AuGOEo3Z_I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VE5Tb_dTQQiFIea7w4iW5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Yz2AhghKT9G3BH1CP8mw2A"/>
</p:tagLst>
</file>

<file path=ppt/tags/tag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WkKqAK3ARK.MowRIQZdyQ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1XWdxmx8S8K1.sQokZwcc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jNDT1CC9Q.eVlYEX5gsKCA"/>
</p:tagLst>
</file>

<file path=ppt/tags/tag463.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xDN63JSoetDFrZhGuomA"/>
</p:tagLst>
</file>

<file path=ppt/tags/tag466.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0HtrQrq2RpaAAvUIAJyFD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F3Z4_9QpTw6LyT9kWputB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cOOnWqroRYeLxsyBvW9vx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q0rYw9aESFqy7mivfYpS7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b2DkZj5UTn6kyQqVyv5ws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FEECTKkZSYmmAVQuEMSYi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57i6eL7VRkyxPjKqCwUb_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BDBtqYHZSZ6q.NMaXD2_p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CoZU4JCsQpa3VQXmvKXbE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sAArZJFVTSi71D12MfVnx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zfi20GgmRKi7pSHDTmIbiQ"/>
</p:tagLst>
</file>

<file path=ppt/tags/tag4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LuXkRVKzRHCf60e_thvBW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Cc61Z97HQ0ux_lAFfTEJZ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nQV_jfrjRbKCAuOkuH8Rr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1o23KkXkRsiCTjbme1sk4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Y_qotoamQH.xwy7etPZN6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Fk_OhfYeTnOPIU7FvwnJ8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mDm6DKyiS3egBJSUx0wB3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lJ.uXQ4YS_29F5m6VYsx_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ltTR_CnLTe6jUgoqIFooe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YSqN2oxRR9WY6R5UgKUTzA"/>
</p:tagLst>
</file>

<file path=ppt/tags/tag4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KhpFvt9BS.eoYKneIS6AL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3jg8N6yFSsqp6XKEe_xiF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ycWnKU5FQomKkKloGllzr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fBFuF8reS327TfzJeDxS_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ade7SoDlRJuByetLru374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5GOVxowSQ5e5qIpe_0JiG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ylUW0y_dTTCKtBDIGLKti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rO9KNqzMRLSs3lyFrxRSM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dWzKlt6aSHa_ivReS7q0U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kSv5_1EdSwWkQqyQ_4OkRQ"/>
</p:tagLst>
</file>

<file path=ppt/tags/tag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taN5ECbITAmYQeHqp7haf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h4FaLHZ5RyCcFRut6fEzf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MyGJnUNgQTeqNgG_W4wdu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66BulZb9S02fgf6p1oIA.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svLBqsV7R2WjGBUpYJHNw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9rBiqGfdQVaO1CetsU30i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d0e9cka2RMGWVmv2Vo4fa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vqbjBbDwSduSx33lY6S7h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SWzd5zCeRf6v98XJG5V1jg"/>
</p:tagLst>
</file>

<file path=ppt/tags/tag5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_p6gESfMTZe.7AhGkOE5U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D.P7TGjBTE.e2f1eQ9U1J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sYXUgd.lQxif11PiXBOYZ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fL6PiHUJTd.sdQ8vGy6QJ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SR3FX.s3Qj2KfBRIKKklq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Fg1.HJqBQd.npqPKcZI9D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8mVyGj.kQfmK2isQOq.2A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6fcE2ptESZyMoUFszMPu.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DxkQOj8qTFW3v0S2nIlJl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NFvlpozXSRS4sVGG1jAK6A"/>
</p:tagLst>
</file>

<file path=ppt/tags/tag5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9r8.MbVJRImI68qTRmRN1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LVdLtSvvT0uv7iWaBCvVB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7sAAcNTtSEKLMpbQ.Cw0l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0KlYo0.FQWa3rQ9U04eNS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B8cwFVwiQYaD7Jj9E5q_g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aZOZc_14Qhm20g0LxBI7m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m_hNvV6IQlmHfW1kS_XUj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viKILwtbSIa7tVQlZqk30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rsGqbnm6RLW7yM80d3YwA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bZLnGQD1QWCxjKKAe2vCow"/>
</p:tagLst>
</file>

<file path=ppt/tags/tag53.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Bfk5.t33QTOOAU.nHfKko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WjIXOEZZSum0s6YEp.o96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H.vo6N7ySM6ppj4TIOzyF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G1p68NXrSVyFApmnenkDP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q1BhY4boTrOajs9ybHmAQ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LE_u67uqS_ugLo1dduAV7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uufznglrQsSQlRQ1CAk_Q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JeII9KstS_Sk1.eDTP69f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n_XwnnwoQwaEo5LPR9GCN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Y4rd1NciTIaYyYbG6.6LgQ"/>
</p:tagLst>
</file>

<file path=ppt/tags/tag5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_wg5rlg2Q5SgZxt1HsZnY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HeDOi9InQde7UzRoazi4l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7UtOYQnqQwWgu6GD62WnD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bKpvjPpCQVmSy3dVcIX5eg"/>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wbXiVl6RQ3ygOj.cOggnN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wEa8POtyRMqd7D5xfx12j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F3Z4_9QpTw6LyT9kWputBw"/>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TNgsboeYTPCTsnnSiukL.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i_EkJ3URQ3KKJNksrt7fg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8kG1pf3dREGPrPOnNBCLA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hPsAB6EXQSu_xl1DryFHP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RG4ZUa3AR0u3GRC6NkZfP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HN3zsT5pQIKdwz_98WBfu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FXb39lPxTPyDyGO.umWMi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8ZNK5Ww3TriKqxEUbgasy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FuuyGTzTT5O7T2gBZj1Fd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WGTtokR6TJqXw_pgIBmgb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PW629S3iQR6oh.PTBWNsM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813qOREoQcqMnOCKStiUkw"/>
</p:tagLst>
</file>

<file path=ppt/tags/tag5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u7Go_N3MRyq01vYHYSD_h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_m8S6di_RM29nE7F5S237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HrfqaDDtRp.ItPY9oymOu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VWzhKjwzSxubCb4FKg9iL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e3ZkLlu2SKecIQQxeG16X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5GoNnIeDSOiJf8EI6AldE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8HXTik6dTX6IjL8a8Ev5H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FX_HB94PQFeS_7GqMtPVs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SZpgdJhESKOEYMWCYzVxd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WSyyuWaYTriPhmg3h1JLW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RoQIlDKgTgCR.m8vbJCMD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YsOerCsqT0iPvoTR92eOK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dZYRBTAuQBiHEDfnoJNaB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35YaGQ5rRDyQ59SabCB_.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OHjsvxsiRriM8IgbDLSCs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7MHGnDniQvicRkhrghvDa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BLPdLnN8SdicTr.Yl1kLS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Se2uKTA4RWWyZAnyud8SZ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z7Qu9OVqTVOiQNtHndkEK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UeqRy6lnSiGh9aY43NG3h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2T5DCjH6SDS_JB2OEmFTP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DgBd3z1TRReTy79ieDStG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9AC6LP6USMyVVoUGTjx7s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m5uONsNYSM.9gWV9Qg3vM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Ongohc4TVW_CuIlJOj.Y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bM2UzJVuT76FIVcvj4PutA"/>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Y0jxZuAzRMir7CXzHfQju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xsaIlnhxTgmlWzrXY1tFv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pgDdwehnTOGD.4PvLcJ.3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ber4XEZpTKW4hs_BMQK8A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geUwEDjMQxatYePOtIpii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ezc2LNTISDavC8608Xi7E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J9_Trs7rTvGqybYT0phrR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CTdeSfnORpipOT9eSakP7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ADLxjJGeQ6GzaTngSdIKb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igRwsp0cScmw5tqv6GDxf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BO_s8NXXS_y2dJuNehKtk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_MwHOeIY6E.7OU61NRuCw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9YgxDR_cRcmzQ26eNJBLf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w6SZ...zSV2Ky.uRcSoKp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IjXad.jqTL2icafswhtNn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1eWaBqvQRhmLao3VmQUKG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f4zaExQ1S8KwxgaU9S.ff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5oUF4kmMQmGb0BX7fXq22g"/>
</p:tagLst>
</file>

<file path=ppt/tags/tag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OuYo.SspSZKbVOngOGmtX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FKBZPqDSRJuhiMIm0I8yx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FQie9HmBRB2wSySSnjmkM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mRYNhLC7TPac2ecXoA0wI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MS3nJIbStaxPnFj8FM_8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CuYLgXVWT.2FdCfRQPmqL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2aoBUJRSRiEIxMSnTVQ_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tYmcRpBNQIOEWQy_oRWH2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emEiJ9cCRaWDH.p_SY65J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RwjWDbUSOu5TfmmDXGJfA"/>
</p:tagLst>
</file>

<file path=ppt/tags/tag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N.6fic8sS.CwwsaJKnVw1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rCrCVWiiSw21tIcZNb2y5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ZdpKAEUQa2VLdOfWRlLA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iPx4p4wrQxqxVippfGKla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Wi0BZ0ncT5Slxs0V2f6NC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fhi7IiHfQamuyMNaoSx0L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nn.mdTTETh6TDcRmudkgm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TwF5DGk6TlOQsFRNZ5bTE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vPmM24cgTeCfMAa.ItITk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ayt7k9hcQ6CZe32dNJQvfQ"/>
</p:tagLst>
</file>

<file path=ppt/theme/theme1.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1000"/>
          </a:spcAft>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xmlns="" name="blank.potx" id="{BACA93AB-A3CE-41C6-A55B-C35CF9CEFDFD}" vid="{23B7CEC8-2C99-4261-B38D-2572E8C2F493}"/>
    </a:ext>
  </a:extLst>
</a:theme>
</file>

<file path=ppt/theme/theme2.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213</TotalTime>
  <Words>3144</Words>
  <Application>Microsoft Macintosh PowerPoint</Application>
  <PresentationFormat>Custom</PresentationFormat>
  <Paragraphs>953</Paragraphs>
  <Slides>25</Slides>
  <Notes>5</Notes>
  <HiddenSlides>0</HiddenSlides>
  <MMClips>0</MMClips>
  <ScaleCrop>false</ScaleCrop>
  <HeadingPairs>
    <vt:vector size="8" baseType="variant">
      <vt:variant>
        <vt:lpstr>Theme</vt:lpstr>
      </vt:variant>
      <vt:variant>
        <vt:i4>1</vt:i4>
      </vt:variant>
      <vt:variant>
        <vt:lpstr>Embedded OLE Servers</vt:lpstr>
      </vt:variant>
      <vt:variant>
        <vt:i4>1</vt:i4>
      </vt:variant>
      <vt:variant>
        <vt:lpstr>Slide Titles</vt:lpstr>
      </vt:variant>
      <vt:variant>
        <vt:i4>25</vt:i4>
      </vt:variant>
      <vt:variant>
        <vt:lpstr>Custom Shows</vt:lpstr>
      </vt:variant>
      <vt:variant>
        <vt:i4>1</vt:i4>
      </vt:variant>
    </vt:vector>
  </HeadingPairs>
  <TitlesOfParts>
    <vt:vector size="28" baseType="lpstr">
      <vt:lpstr>BCG Grid 16:9</vt:lpstr>
      <vt:lpstr>think-cell Slide</vt:lpstr>
      <vt:lpstr>Luxury FirstLook </vt:lpstr>
      <vt:lpstr>4-5% of Luxury Consumers generate ~30% of global market; 10% generates 39%</vt:lpstr>
      <vt:lpstr>2 most relevant avenues of growth for the Personal Luxury market</vt:lpstr>
      <vt:lpstr>Luxury spend increasingly local/regional; even more so for US True-Luxury consumers</vt:lpstr>
      <vt:lpstr>Luxury casualwear confirmed as a major trend, especially for 'Forever Young' generations</vt:lpstr>
      <vt:lpstr>Luxury casualwear the "new normal": driven by formal saturation &amp; comfort for older, by coolness for young</vt:lpstr>
      <vt:lpstr>Among Top 5 future luxury spending categories, 3 are casual oriented</vt:lpstr>
      <vt:lpstr>Traditional luxury values still predominant; however, new values emerging among Chinese &amp; Millennials</vt:lpstr>
      <vt:lpstr>New luxury values growing in the US and emerging globally at about 15% of market spend</vt:lpstr>
      <vt:lpstr>PowerPoint Presentation</vt:lpstr>
      <vt:lpstr>Collaborations with streetwear &amp; artists have a positive impact on young generations, and no impact on older ones</vt:lpstr>
      <vt:lpstr>Trading down attains ~54% for True-Luxury Millennials</vt:lpstr>
      <vt:lpstr>~54% of Millennials shift from luxury brands;  they trade down or mix styles buying niche brands </vt:lpstr>
      <vt:lpstr>Although they mix &amp; match, Millennials report most loyalty across luxury brand categories </vt:lpstr>
      <vt:lpstr>Instagram gaining space vs. Facebook and Youtube in the West; Wechat, Weibo and QQ leading among Chinese </vt:lpstr>
      <vt:lpstr>Influencers now top trusted source of information of True-Luxury Consumers, +29 pp vs. 2013 and flat vs. 2016</vt:lpstr>
      <vt:lpstr>Stores stabilizing, driven by US; online only growing due also to US</vt:lpstr>
      <vt:lpstr>3 channels dominate True-Luxury online ecosystem, counting for ~90%</vt:lpstr>
      <vt:lpstr>Breadth and customization key to mono-brand online, while department store about range and exposure  </vt:lpstr>
      <vt:lpstr>Purchases perceived to be additional to physical retail flattening at 60%; more perceived cannabilization in US</vt:lpstr>
      <vt:lpstr>Mobile prevailing over PC for online shopping,  driven by Chinese and youth; further increases expected</vt:lpstr>
      <vt:lpstr>Mono-brand still the most used channel by True-Luxury Consumers, gaining back some ground vs. Dep't Stores</vt:lpstr>
      <vt:lpstr>Consumers suggest in-store experiences and services, vs. product, would drive increased store traffic</vt:lpstr>
      <vt:lpstr>10 trends relevant for the True-Luxury Consumers</vt:lpstr>
      <vt:lpstr>PowerPoint Presentation</vt:lpstr>
      <vt:lpstr>Format Guide Workshop</vt:lpstr>
    </vt:vector>
  </TitlesOfParts>
  <Company>The Boston Consulting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True-Luxury Global Consumer Insight</dc:title>
  <dc:creator>Burgio Olivia</dc:creator>
  <cp:lastModifiedBy>Sarah Jones</cp:lastModifiedBy>
  <cp:revision>1013</cp:revision>
  <cp:lastPrinted>2018-01-25T18:10:07Z</cp:lastPrinted>
  <dcterms:created xsi:type="dcterms:W3CDTF">2017-12-04T10:11:29Z</dcterms:created>
  <dcterms:modified xsi:type="dcterms:W3CDTF">2019-01-16T12:10:49Z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8336301</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y fmtid="{D5CDD505-2E9C-101B-9397-08002B2CF9AE}" pid="7" name="_NewReviewCycle">
    <vt:lpwstr/>
  </property>
</Properties>
</file>